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554" r:id="rId15"/>
    <p:sldId id="552" r:id="rId16"/>
    <p:sldId id="556" r:id="rId17"/>
    <p:sldId id="557" r:id="rId18"/>
    <p:sldId id="558" r:id="rId19"/>
    <p:sldId id="559" r:id="rId20"/>
    <p:sldId id="560" r:id="rId21"/>
    <p:sldId id="561"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gurd Schelstraete" initials="SS" lastIdx="1" clrIdx="0">
    <p:extLst>
      <p:ext uri="{19B8F6BF-5375-455C-9EA6-DF929625EA0E}">
        <p15:presenceInfo xmlns:p15="http://schemas.microsoft.com/office/powerpoint/2012/main" userId="S-1-5-21-3741498948-325809199-1533977599-51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2" d="100"/>
          <a:sy n="72" d="100"/>
        </p:scale>
        <p:origin x="132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1866" y="3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3-15T13:55:49.897" idx="1">
    <p:pos x="2012" y="2287"/>
    <p:text>Moved to MAC</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dirty="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a:p>
        </p:txBody>
      </p:sp>
    </p:spTree>
    <p:extLst>
      <p:ext uri="{BB962C8B-B14F-4D97-AF65-F5344CB8AC3E}">
        <p14:creationId xmlns:p14="http://schemas.microsoft.com/office/powerpoint/2010/main"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dirty="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dirty="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a:p>
        </p:txBody>
      </p:sp>
    </p:spTree>
    <p:extLst>
      <p:ext uri="{BB962C8B-B14F-4D97-AF65-F5344CB8AC3E}">
        <p14:creationId xmlns:p14="http://schemas.microsoft.com/office/powerpoint/2010/main"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dirty="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a:p>
        </p:txBody>
      </p:sp>
    </p:spTree>
    <p:extLst>
      <p:ext uri="{BB962C8B-B14F-4D97-AF65-F5344CB8AC3E}">
        <p14:creationId xmlns:p14="http://schemas.microsoft.com/office/powerpoint/2010/main"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dirty="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a:p>
        </p:txBody>
      </p:sp>
    </p:spTree>
    <p:extLst>
      <p:ext uri="{BB962C8B-B14F-4D97-AF65-F5344CB8AC3E}">
        <p14:creationId xmlns:p14="http://schemas.microsoft.com/office/powerpoint/2010/main"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Sep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046720" y="6475413"/>
            <a:ext cx="14972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a:t>May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 2017</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Jan 2017</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046720" y="6475413"/>
            <a:ext cx="14972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Jan 2017</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Mar 2017</a:t>
            </a:r>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Corp.)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802.11-17/</a:t>
            </a:r>
            <a:r>
              <a:rPr lang="en-US" sz="1800" b="1" dirty="0" err="1"/>
              <a:t>0485r1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MU Ad Hoc Agenda – March 2017</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a:t>Date:</a:t>
            </a:r>
            <a:r>
              <a:rPr lang="en-US" altLang="en-US" sz="2000" b="0" dirty="0"/>
              <a:t> 2017-03-14</a:t>
            </a:r>
          </a:p>
        </p:txBody>
      </p:sp>
      <p:graphicFrame>
        <p:nvGraphicFramePr>
          <p:cNvPr id="1026" name="Object 11"/>
          <p:cNvGraphicFramePr>
            <a:graphicFrameLocks noChangeAspect="1"/>
          </p:cNvGraphicFramePr>
          <p:nvPr>
            <p:extLst>
              <p:ext uri="{D42A27DB-BD31-4B8C-83A1-F6EECF244321}">
                <p14:modId xmlns:p14="http://schemas.microsoft.com/office/powerpoint/2010/main" val="3504847834"/>
              </p:ext>
            </p:extLst>
          </p:nvPr>
        </p:nvGraphicFramePr>
        <p:xfrm>
          <a:off x="30163" y="3276600"/>
          <a:ext cx="9266237" cy="2792413"/>
        </p:xfrm>
        <a:graphic>
          <a:graphicData uri="http://schemas.openxmlformats.org/presentationml/2006/ole">
            <mc:AlternateContent xmlns:mc="http://schemas.openxmlformats.org/markup-compatibility/2006">
              <mc:Choice xmlns:v="urn:schemas-microsoft-com:vml" Requires="v">
                <p:oleObj spid="_x0000_s1121" name="Document" r:id="rId4" imgW="8320168" imgH="2501301" progId="Word.Document.8">
                  <p:embed/>
                </p:oleObj>
              </mc:Choice>
              <mc:Fallback>
                <p:oleObj name="Document" r:id="rId4" imgW="8320168" imgH="2501301" progId="Word.Document.8">
                  <p:embed/>
                  <p:pic>
                    <p:nvPicPr>
                      <p:cNvPr id="0" name="Picture 57"/>
                      <p:cNvPicPr>
                        <a:picLocks noChangeAspect="1" noChangeArrowheads="1"/>
                      </p:cNvPicPr>
                      <p:nvPr/>
                    </p:nvPicPr>
                    <p:blipFill>
                      <a:blip r:embed="rId5"/>
                      <a:srcRect/>
                      <a:stretch>
                        <a:fillRect/>
                      </a:stretch>
                    </p:blipFill>
                    <p:spPr bwMode="auto">
                      <a:xfrm>
                        <a:off x="30163" y="3276600"/>
                        <a:ext cx="9266237" cy="2792413"/>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685800" y="277495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t>Authors:</a:t>
            </a:r>
            <a:endParaRPr lang="en-US"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dirty="0">
                <a:solidFill>
                  <a:srgbClr val="000099"/>
                </a:solidFill>
                <a:latin typeface="Arial" pitchFamily="34" charset="0"/>
              </a:rPr>
              <a:t>See </a:t>
            </a:r>
            <a:r>
              <a:rPr lang="en-US" altLang="en-US" b="1" i="1" dirty="0">
                <a:solidFill>
                  <a:srgbClr val="000099"/>
                </a:solidFill>
                <a:latin typeface="Arial" pitchFamily="34" charset="0"/>
              </a:rPr>
              <a:t>IEEE-SA Standards Board Operations Manual</a:t>
            </a:r>
            <a:r>
              <a:rPr lang="en-US" altLang="en-US" b="1" dirty="0">
                <a:solidFill>
                  <a:srgbClr val="000099"/>
                </a:solidFill>
                <a:latin typeface="Arial" pitchFamily="34" charset="0"/>
              </a:rPr>
              <a:t>, clause 5.3.10 and </a:t>
            </a:r>
            <a:r>
              <a:rPr lang="en-GB" altLang="en-US" b="1" dirty="0">
                <a:solidFill>
                  <a:srgbClr val="000099"/>
                </a:solidFill>
                <a:latin typeface="Arial" pitchFamily="34" charset="0"/>
              </a:rPr>
              <a:t>“Promoting Competition and Innovation: What You Need to Know about the IEEE Standards Association's Antitrust and Competition Policy”</a:t>
            </a:r>
            <a:r>
              <a:rPr lang="en-US" altLang="en-US" b="1" dirty="0">
                <a:solidFill>
                  <a:srgbClr val="000099"/>
                </a:solidFill>
                <a:latin typeface="Arial" pitchFamily="34" charset="0"/>
              </a:rPr>
              <a:t> for more details.</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a:t>All participation in IEEE 802 Working Group meetings is on an individual basis</a:t>
            </a:r>
          </a:p>
          <a:p>
            <a:pPr>
              <a:buFontTx/>
              <a:buNone/>
            </a:pPr>
            <a:r>
              <a:rPr lang="en-GB" sz="1400" i="1"/>
              <a:t>•     Participants in the IEEE standards development individual process shall act based on their qualifications and experience. (</a:t>
            </a:r>
            <a:r>
              <a:rPr lang="en-GB" sz="1400" i="1">
                <a:hlinkClick r:id="rId2"/>
              </a:rPr>
              <a:t>https://standards.ieee.org/develop/policies/bylaws/sb_bylaws.pdf</a:t>
            </a:r>
            <a:r>
              <a:rPr lang="en-GB" sz="1400" i="1"/>
              <a:t>  section 5.2.1)</a:t>
            </a:r>
            <a:endParaRPr lang="en-US" altLang="zh-CN" sz="1400"/>
          </a:p>
          <a:p>
            <a:pPr>
              <a:buFontTx/>
              <a:buNone/>
            </a:pPr>
            <a:r>
              <a:rPr lang="en-US" altLang="zh-CN" sz="1400"/>
              <a:t>•    </a:t>
            </a:r>
            <a:r>
              <a:rPr lang="en-US" altLang="zh-CN" sz="1400" i="1"/>
              <a:t>IEEE 802 </a:t>
            </a:r>
            <a:r>
              <a:rPr lang="en-GB" sz="1400" i="1"/>
              <a:t>Working Group membership is by individual; “Working Group members shall participate in the consensus process in a manner consistent with their professional expert opinion as individuals, and not as organizational representatives”. (</a:t>
            </a:r>
            <a:r>
              <a:rPr lang="en-GB" sz="1400" i="1" u="sng">
                <a:hlinkClick r:id="rId3"/>
              </a:rPr>
              <a:t>http://ieee802.org/PNP/approved/IEEE_802_WG_PandP_v19.pdf</a:t>
            </a:r>
            <a:r>
              <a:rPr lang="en-GB" sz="1400" i="1"/>
              <a:t> section 4.2.1)</a:t>
            </a:r>
            <a:endParaRPr lang="en-US" altLang="zh-CN" sz="1400"/>
          </a:p>
          <a:p>
            <a:r>
              <a:rPr lang="en-US" altLang="zh-CN" sz="140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a:t>You shall not direct the actions or votes of any other member of an IEEE 802 Working Group or retaliate against any other member for their actions or votes within IEEE 802 Working Group meetings, see </a:t>
            </a:r>
            <a:r>
              <a:rPr lang="en-US" altLang="zh-CN" sz="1400" u="sng">
                <a:hlinkClick r:id="rId4"/>
              </a:rPr>
              <a:t>https://standards.ieee.org/develop/policies/bylaws/sb_bylaws.pdf </a:t>
            </a:r>
            <a:r>
              <a:rPr lang="en-US" altLang="zh-CN" sz="1400"/>
              <a:t> section 5.2.1.3 and </a:t>
            </a:r>
            <a:r>
              <a:rPr lang="en-GB" sz="1400" u="sng">
                <a:hlinkClick r:id="rId3"/>
              </a:rPr>
              <a:t>http://ieee802.org/PNP/approved/IEEE_802_WG_PandP_v19.pdf</a:t>
            </a:r>
            <a:r>
              <a:rPr lang="en-GB" sz="1400"/>
              <a:t>  section 3.4.1, list item x</a:t>
            </a:r>
            <a:endParaRPr lang="en-US" altLang="zh-CN" sz="1400"/>
          </a:p>
          <a:p>
            <a:pPr>
              <a:buFontTx/>
              <a:buNone/>
            </a:pPr>
            <a:r>
              <a:rPr lang="en-US" altLang="zh-CN" sz="1600"/>
              <a:t>By participating in IEEE 802 meetings, you accept these requirements.  If you do not agree to these policies then you shall not participate.</a:t>
            </a:r>
          </a:p>
          <a:p>
            <a:endParaRPr lang="en-US" altLang="zh-CN" sz="140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a:t>Straw Polls are only allowed during Ad Hoc group meeting // no motions, anyone can vote</a:t>
            </a:r>
          </a:p>
          <a:p>
            <a:r>
              <a:rPr lang="en-US" altLang="en-US" dirty="0"/>
              <a:t>A straw poll needs to achieves at least 75% to be converted to a motion at the TG level.</a:t>
            </a:r>
          </a:p>
          <a:p>
            <a:r>
              <a:rPr lang="en-US" altLang="en-US" dirty="0"/>
              <a:t>Each Presentation is suggested to have </a:t>
            </a:r>
            <a:r>
              <a:rPr lang="en-US" altLang="en-US" dirty="0">
                <a:solidFill>
                  <a:srgbClr val="FF0000"/>
                </a:solidFill>
              </a:rPr>
              <a:t>30</a:t>
            </a:r>
            <a:r>
              <a:rPr lang="en-US" altLang="en-US" dirty="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MU Ad-hoc Schedule</a:t>
            </a:r>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13</a:t>
            </a:fld>
            <a:endParaRPr lang="en-US" altLang="en-US"/>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graphicFrame>
        <p:nvGraphicFramePr>
          <p:cNvPr id="7" name="Table 6"/>
          <p:cNvGraphicFramePr>
            <a:graphicFrameLocks noGrp="1"/>
          </p:cNvGraphicFramePr>
          <p:nvPr>
            <p:extLst>
              <p:ext uri="{D42A27DB-BD31-4B8C-83A1-F6EECF244321}">
                <p14:modId xmlns:p14="http://schemas.microsoft.com/office/powerpoint/2010/main" val="4260054064"/>
              </p:ext>
            </p:extLst>
          </p:nvPr>
        </p:nvGraphicFramePr>
        <p:xfrm>
          <a:off x="1143000" y="2076257"/>
          <a:ext cx="7086600" cy="3516823"/>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508092">
                <a:tc>
                  <a:txBody>
                    <a:bodyPr/>
                    <a:lstStyle/>
                    <a:p>
                      <a:pPr algn="ctr"/>
                      <a:r>
                        <a:rPr lang="en-US" dirty="0"/>
                        <a:t>AM 1</a:t>
                      </a:r>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a:t>TGax</a:t>
                      </a: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1"/>
                  </a:ext>
                </a:extLst>
              </a:tr>
              <a:tr h="533400">
                <a:tc>
                  <a:txBody>
                    <a:bodyPr/>
                    <a:lstStyle/>
                    <a:p>
                      <a:pPr algn="ctr"/>
                      <a:r>
                        <a:rPr lang="en-US" dirty="0"/>
                        <a:t>AM 2</a:t>
                      </a:r>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a:t>MAC</a:t>
                      </a:r>
                    </a:p>
                  </a:txBody>
                  <a:tcPr/>
                </a:tc>
                <a:tc>
                  <a:txBody>
                    <a:bodyPr/>
                    <a:lstStyle/>
                    <a:p>
                      <a:pPr marL="0" algn="ctr" defTabSz="914400" rtl="0" eaLnBrk="1" latinLnBrk="0" hangingPunct="1"/>
                      <a:r>
                        <a:rPr lang="en-US" sz="1400" kern="1200" dirty="0">
                          <a:solidFill>
                            <a:schemeClr val="tx1"/>
                          </a:solidFill>
                          <a:latin typeface="+mn-lt"/>
                          <a:ea typeface="+mn-ea"/>
                          <a:cs typeface="+mn-cs"/>
                        </a:rPr>
                        <a:t>PHY</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533400">
                <a:tc>
                  <a:txBody>
                    <a:bodyPr/>
                    <a:lstStyle/>
                    <a:p>
                      <a:pPr algn="ctr"/>
                      <a:r>
                        <a:rPr lang="en-US" dirty="0"/>
                        <a:t>PM 1</a:t>
                      </a:r>
                    </a:p>
                  </a:txBody>
                  <a:tcPr/>
                </a:tc>
                <a:tc gridSpan="2">
                  <a:txBody>
                    <a:bodyPr/>
                    <a:lstStyle/>
                    <a:p>
                      <a:pPr algn="ctr"/>
                      <a:r>
                        <a:rPr lang="en-US" dirty="0" err="1"/>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a:t>MAC</a:t>
                      </a:r>
                    </a:p>
                  </a:txBody>
                  <a:tcPr/>
                </a:tc>
                <a:tc>
                  <a:txBody>
                    <a:bodyPr/>
                    <a:lstStyle/>
                    <a:p>
                      <a:pPr algn="ctr"/>
                      <a:r>
                        <a:rPr lang="en-US" sz="1800" b="1" dirty="0">
                          <a:solidFill>
                            <a:srgbClr val="FF0000"/>
                          </a:solidFill>
                        </a:rPr>
                        <a:t>MU</a:t>
                      </a:r>
                      <a:endParaRPr lang="en-US" sz="1400" b="1" dirty="0">
                        <a:solidFill>
                          <a:srgbClr val="FF0000"/>
                        </a:solidFill>
                      </a:endParaRPr>
                    </a:p>
                  </a:txBody>
                  <a:tcPr/>
                </a:tc>
                <a:tc>
                  <a:txBody>
                    <a:bodyPr/>
                    <a:lstStyle/>
                    <a:p>
                      <a:pPr algn="ctr"/>
                      <a:r>
                        <a:rPr lang="en-US" dirty="0" err="1"/>
                        <a:t>TGax</a:t>
                      </a:r>
                      <a:endParaRPr lang="en-US" dirty="0"/>
                    </a:p>
                  </a:txBody>
                  <a:tcPr/>
                </a:tc>
                <a:extLst>
                  <a:ext uri="{0D108BD9-81ED-4DB2-BD59-A6C34878D82A}">
                    <a16:rowId xmlns:a16="http://schemas.microsoft.com/office/drawing/2014/main" val="10003"/>
                  </a:ext>
                </a:extLst>
              </a:tr>
              <a:tr h="609600">
                <a:tc>
                  <a:txBody>
                    <a:bodyPr/>
                    <a:lstStyle/>
                    <a:p>
                      <a:pPr algn="ctr"/>
                      <a:r>
                        <a:rPr lang="en-US" dirty="0"/>
                        <a:t>PM</a:t>
                      </a:r>
                      <a:r>
                        <a:rPr lang="en-US" baseline="0" dirty="0"/>
                        <a:t> 2</a:t>
                      </a:r>
                      <a:endParaRPr lang="en-US" dirty="0"/>
                    </a:p>
                  </a:txBody>
                  <a:tcPr/>
                </a:tc>
                <a:tc>
                  <a:txBody>
                    <a:bodyPr/>
                    <a:lstStyle/>
                    <a:p>
                      <a:pPr algn="ctr"/>
                      <a:r>
                        <a:rPr lang="en-US" sz="1400" dirty="0"/>
                        <a:t>MAC</a:t>
                      </a:r>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marL="0" algn="ctr" defTabSz="914400" rtl="0" eaLnBrk="1" latinLnBrk="0" hangingPunct="1"/>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800" b="1" dirty="0">
                          <a:solidFill>
                            <a:srgbClr val="FF0000"/>
                          </a:solidFill>
                        </a:rPr>
                        <a:t>MU/PHY</a:t>
                      </a:r>
                      <a:endParaRPr lang="en-US" sz="1400" b="1" dirty="0">
                        <a:solidFill>
                          <a:srgbClr val="FF0000"/>
                        </a:solidFill>
                      </a:endParaRPr>
                    </a:p>
                  </a:txBody>
                  <a:tcPr/>
                </a:tc>
                <a:tc>
                  <a:txBody>
                    <a:bodyPr/>
                    <a:lstStyle/>
                    <a:p>
                      <a:pPr algn="ctr"/>
                      <a:r>
                        <a:rPr lang="en-US" dirty="0" err="1"/>
                        <a:t>TGax</a:t>
                      </a:r>
                      <a:endParaRPr lang="en-US" dirty="0"/>
                    </a:p>
                  </a:txBody>
                  <a:tcPr/>
                </a:tc>
                <a:extLst>
                  <a:ext uri="{0D108BD9-81ED-4DB2-BD59-A6C34878D82A}">
                    <a16:rowId xmlns:a16="http://schemas.microsoft.com/office/drawing/2014/main" val="10004"/>
                  </a:ext>
                </a:extLst>
              </a:tr>
              <a:tr h="578005">
                <a:tc>
                  <a:txBody>
                    <a:bodyPr/>
                    <a:lstStyle/>
                    <a:p>
                      <a:pPr algn="ctr"/>
                      <a:r>
                        <a:rPr lang="en-US" dirty="0"/>
                        <a:t>EVE</a:t>
                      </a:r>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a:t>SR</a:t>
                      </a:r>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MU Submissions</a:t>
            </a:r>
          </a:p>
        </p:txBody>
      </p:sp>
      <p:sp>
        <p:nvSpPr>
          <p:cNvPr id="5" name="Slide Number Placeholder 4"/>
          <p:cNvSpPr>
            <a:spLocks noGrp="1"/>
          </p:cNvSpPr>
          <p:nvPr>
            <p:ph type="sldNum" sz="quarter" idx="12"/>
          </p:nvPr>
        </p:nvSpPr>
        <p:spPr/>
        <p:txBody>
          <a:bodyPr/>
          <a:lstStyle/>
          <a:p>
            <a:r>
              <a:rPr lang="en-US" altLang="en-US" dirty="0"/>
              <a:t>Slide </a:t>
            </a:r>
            <a:fld id="{8B9CC4A4-AD29-475B-8067-76907FC008B3}" type="slidenum">
              <a:rPr lang="en-US" altLang="en-US" smtClean="0"/>
              <a:pPr/>
              <a:t>14</a:t>
            </a:fld>
            <a:endParaRPr lang="en-US" alt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graphicFrame>
        <p:nvGraphicFramePr>
          <p:cNvPr id="8" name="Table 7"/>
          <p:cNvGraphicFramePr>
            <a:graphicFrameLocks noGrp="1"/>
          </p:cNvGraphicFramePr>
          <p:nvPr>
            <p:extLst>
              <p:ext uri="{D42A27DB-BD31-4B8C-83A1-F6EECF244321}">
                <p14:modId xmlns:p14="http://schemas.microsoft.com/office/powerpoint/2010/main" val="2212119487"/>
              </p:ext>
            </p:extLst>
          </p:nvPr>
        </p:nvGraphicFramePr>
        <p:xfrm>
          <a:off x="304800" y="1981200"/>
          <a:ext cx="8382000" cy="4114800"/>
        </p:xfrm>
        <a:graphic>
          <a:graphicData uri="http://schemas.openxmlformats.org/drawingml/2006/table">
            <a:tbl>
              <a:tblPr>
                <a:tableStyleId>{5C22544A-7EE6-4342-B048-85BDC9FD1C3A}</a:tableStyleId>
              </a:tblPr>
              <a:tblGrid>
                <a:gridCol w="1133189">
                  <a:extLst>
                    <a:ext uri="{9D8B030D-6E8A-4147-A177-3AD203B41FA5}">
                      <a16:colId xmlns:a16="http://schemas.microsoft.com/office/drawing/2014/main" val="20000"/>
                    </a:ext>
                  </a:extLst>
                </a:gridCol>
                <a:gridCol w="5270228">
                  <a:extLst>
                    <a:ext uri="{9D8B030D-6E8A-4147-A177-3AD203B41FA5}">
                      <a16:colId xmlns:a16="http://schemas.microsoft.com/office/drawing/2014/main" val="20001"/>
                    </a:ext>
                  </a:extLst>
                </a:gridCol>
                <a:gridCol w="1978583">
                  <a:extLst>
                    <a:ext uri="{9D8B030D-6E8A-4147-A177-3AD203B41FA5}">
                      <a16:colId xmlns:a16="http://schemas.microsoft.com/office/drawing/2014/main" val="20002"/>
                    </a:ext>
                  </a:extLst>
                </a:gridCol>
              </a:tblGrid>
              <a:tr h="411480">
                <a:tc>
                  <a:txBody>
                    <a:bodyPr/>
                    <a:lstStyle/>
                    <a:p>
                      <a:pPr algn="ctr" fontAlgn="b">
                        <a:spcBef>
                          <a:spcPts val="600"/>
                        </a:spcBef>
                        <a:spcAft>
                          <a:spcPts val="600"/>
                        </a:spcAft>
                      </a:pPr>
                      <a:r>
                        <a:rPr lang="en-US" sz="2000" b="1" u="none" strike="noStrike" dirty="0">
                          <a:effectLst/>
                        </a:rPr>
                        <a:t>DCN</a:t>
                      </a:r>
                      <a:endParaRPr lang="en-US" sz="20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spcBef>
                          <a:spcPts val="600"/>
                        </a:spcBef>
                        <a:spcAft>
                          <a:spcPts val="600"/>
                        </a:spcAft>
                      </a:pPr>
                      <a:r>
                        <a:rPr lang="en-US" sz="2000" b="1" u="none" strike="noStrike" dirty="0">
                          <a:effectLst/>
                        </a:rPr>
                        <a:t>Title</a:t>
                      </a:r>
                      <a:endParaRPr lang="en-US" sz="20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spcBef>
                          <a:spcPts val="600"/>
                        </a:spcBef>
                        <a:spcAft>
                          <a:spcPts val="600"/>
                        </a:spcAft>
                      </a:pPr>
                      <a:r>
                        <a:rPr lang="en-US" sz="2000" b="1" u="none" strike="noStrike" dirty="0">
                          <a:effectLst/>
                        </a:rPr>
                        <a:t>Author</a:t>
                      </a:r>
                      <a:endParaRPr lang="en-US" sz="20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411480">
                <a:tc>
                  <a:txBody>
                    <a:bodyPr/>
                    <a:lstStyle/>
                    <a:p>
                      <a:pPr algn="r" fontAlgn="t"/>
                      <a:r>
                        <a:rPr lang="en-US" sz="1600" b="1" u="none" strike="noStrike" dirty="0">
                          <a:solidFill>
                            <a:srgbClr val="00B050"/>
                          </a:solidFill>
                          <a:effectLst/>
                        </a:rPr>
                        <a:t>11-17/0271</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CR for 17.2.2.1 and 17.3.9.10</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Po-Kai Huang </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1"/>
                  </a:ext>
                </a:extLst>
              </a:tr>
              <a:tr h="411480">
                <a:tc>
                  <a:txBody>
                    <a:bodyPr/>
                    <a:lstStyle/>
                    <a:p>
                      <a:pPr algn="r" fontAlgn="t"/>
                      <a:r>
                        <a:rPr lang="en-US" sz="1600" b="1" u="none" strike="noStrike" dirty="0">
                          <a:solidFill>
                            <a:srgbClr val="00B050"/>
                          </a:solidFill>
                          <a:effectLst/>
                        </a:rPr>
                        <a:t>11-17/0282</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11-17-</a:t>
                      </a:r>
                      <a:r>
                        <a:rPr lang="en-US" sz="1600" b="1" u="none" strike="noStrike" dirty="0" err="1">
                          <a:solidFill>
                            <a:srgbClr val="00B050"/>
                          </a:solidFill>
                          <a:effectLst/>
                        </a:rPr>
                        <a:t>xxxx</a:t>
                      </a:r>
                      <a:r>
                        <a:rPr lang="en-US" sz="1600" b="1" u="none" strike="noStrike" dirty="0">
                          <a:solidFill>
                            <a:srgbClr val="00B050"/>
                          </a:solidFill>
                          <a:effectLst/>
                        </a:rPr>
                        <a:t>-</a:t>
                      </a:r>
                      <a:r>
                        <a:rPr lang="en-US" sz="1600" b="1" u="none" strike="noStrike" dirty="0" err="1">
                          <a:solidFill>
                            <a:srgbClr val="00B050"/>
                          </a:solidFill>
                          <a:effectLst/>
                        </a:rPr>
                        <a:t>0x</a:t>
                      </a:r>
                      <a:r>
                        <a:rPr lang="en-US" sz="1600" b="1" u="none" strike="noStrike" dirty="0">
                          <a:solidFill>
                            <a:srgbClr val="00B050"/>
                          </a:solidFill>
                          <a:effectLst/>
                        </a:rPr>
                        <a:t>-</a:t>
                      </a:r>
                      <a:r>
                        <a:rPr lang="en-US" sz="1600" b="1" u="none" strike="noStrike" dirty="0" err="1">
                          <a:solidFill>
                            <a:srgbClr val="00B050"/>
                          </a:solidFill>
                          <a:effectLst/>
                        </a:rPr>
                        <a:t>00ax</a:t>
                      </a:r>
                      <a:r>
                        <a:rPr lang="en-US" sz="1600" b="1" u="none" strike="noStrike" dirty="0">
                          <a:solidFill>
                            <a:srgbClr val="00B050"/>
                          </a:solidFill>
                          <a:effectLst/>
                        </a:rPr>
                        <a:t>-</a:t>
                      </a:r>
                      <a:r>
                        <a:rPr lang="en-US" sz="1600" b="1" u="none" strike="noStrike" dirty="0" err="1">
                          <a:solidFill>
                            <a:srgbClr val="00B050"/>
                          </a:solidFill>
                          <a:effectLst/>
                        </a:rPr>
                        <a:t>lb225</a:t>
                      </a:r>
                      <a:r>
                        <a:rPr lang="en-US" sz="1600" b="1" u="none" strike="noStrike" dirty="0">
                          <a:solidFill>
                            <a:srgbClr val="00B050"/>
                          </a:solidFill>
                          <a:effectLst/>
                        </a:rPr>
                        <a:t>-mac-</a:t>
                      </a:r>
                      <a:r>
                        <a:rPr lang="en-US" sz="1600" b="1" u="none" strike="noStrike" dirty="0" err="1">
                          <a:solidFill>
                            <a:srgbClr val="00B050"/>
                          </a:solidFill>
                          <a:effectLst/>
                        </a:rPr>
                        <a:t>cr</a:t>
                      </a:r>
                      <a:r>
                        <a:rPr lang="en-US" sz="1600" b="1" u="none" strike="noStrike" dirty="0">
                          <a:solidFill>
                            <a:srgbClr val="00B050"/>
                          </a:solidFill>
                          <a:effectLst/>
                        </a:rPr>
                        <a:t>-number-of-</a:t>
                      </a:r>
                      <a:r>
                        <a:rPr lang="en-US" sz="1600" b="1" u="none" strike="noStrike" dirty="0" err="1">
                          <a:solidFill>
                            <a:srgbClr val="00B050"/>
                          </a:solidFill>
                          <a:effectLst/>
                        </a:rPr>
                        <a:t>ss</a:t>
                      </a:r>
                      <a:r>
                        <a:rPr lang="en-US" sz="1600" b="1" u="none" strike="noStrike" dirty="0">
                          <a:solidFill>
                            <a:srgbClr val="00B050"/>
                          </a:solidFill>
                          <a:effectLst/>
                        </a:rPr>
                        <a:t>-9-3-1-23</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Raja Banerjea </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2"/>
                  </a:ext>
                </a:extLst>
              </a:tr>
              <a:tr h="411480">
                <a:tc>
                  <a:txBody>
                    <a:bodyPr/>
                    <a:lstStyle/>
                    <a:p>
                      <a:pPr algn="r" fontAlgn="t"/>
                      <a:r>
                        <a:rPr lang="en-US" sz="1600" b="1" u="none" strike="noStrike" dirty="0">
                          <a:solidFill>
                            <a:srgbClr val="00B050"/>
                          </a:solidFill>
                          <a:effectLst/>
                        </a:rPr>
                        <a:t>11-17/0302</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err="1">
                          <a:solidFill>
                            <a:srgbClr val="00B050"/>
                          </a:solidFill>
                          <a:effectLst/>
                        </a:rPr>
                        <a:t>D1.0</a:t>
                      </a:r>
                      <a:r>
                        <a:rPr lang="en-US" sz="1600" b="1" u="none" strike="noStrike" dirty="0">
                          <a:solidFill>
                            <a:srgbClr val="00B050"/>
                          </a:solidFill>
                          <a:effectLst/>
                        </a:rPr>
                        <a:t> MAC Resolution CR for 27.5.2.4</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Po-Kai Huang </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3"/>
                  </a:ext>
                </a:extLst>
              </a:tr>
              <a:tr h="411480">
                <a:tc>
                  <a:txBody>
                    <a:bodyPr/>
                    <a:lstStyle/>
                    <a:p>
                      <a:pPr algn="r" fontAlgn="t"/>
                      <a:r>
                        <a:rPr lang="en-US" sz="1600" b="1" u="none" strike="sngStrike">
                          <a:effectLst/>
                        </a:rPr>
                        <a:t>11-17/0325</a:t>
                      </a:r>
                      <a:endParaRPr lang="en-US" sz="1600" b="1"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US" sz="1600" b="1" u="none" strike="sngStrike" dirty="0">
                          <a:effectLst/>
                        </a:rPr>
                        <a:t>CR for 27.14.3 OPS</a:t>
                      </a:r>
                      <a:endParaRPr lang="en-US" sz="1600" b="1" i="0" u="none" strike="sng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b="1" u="none" strike="sngStrike" dirty="0" err="1">
                          <a:effectLst/>
                        </a:rPr>
                        <a:t>laurent</a:t>
                      </a:r>
                      <a:r>
                        <a:rPr lang="en-US" sz="1600" b="1" u="none" strike="sngStrike" dirty="0">
                          <a:effectLst/>
                        </a:rPr>
                        <a:t> </a:t>
                      </a:r>
                      <a:r>
                        <a:rPr lang="en-US" sz="1600" b="1" u="none" strike="sngStrike" dirty="0" err="1">
                          <a:effectLst/>
                        </a:rPr>
                        <a:t>cariou</a:t>
                      </a:r>
                      <a:r>
                        <a:rPr lang="en-US" sz="1600" b="1" u="none" strike="sngStrike" dirty="0">
                          <a:effectLst/>
                        </a:rPr>
                        <a:t> </a:t>
                      </a:r>
                      <a:endParaRPr lang="en-US" sz="1600" b="1"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4"/>
                  </a:ext>
                </a:extLst>
              </a:tr>
              <a:tr h="411480">
                <a:tc>
                  <a:txBody>
                    <a:bodyPr/>
                    <a:lstStyle/>
                    <a:p>
                      <a:pPr algn="r" fontAlgn="t"/>
                      <a:r>
                        <a:rPr lang="en-US" sz="1600" b="1" u="none" strike="noStrike" dirty="0">
                          <a:solidFill>
                            <a:srgbClr val="00B050"/>
                          </a:solidFill>
                          <a:effectLst/>
                        </a:rPr>
                        <a:t>11-17/0335</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CR for CID 8142 - Random Access acronym</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err="1">
                          <a:solidFill>
                            <a:srgbClr val="00B050"/>
                          </a:solidFill>
                          <a:effectLst/>
                        </a:rPr>
                        <a:t>Rojan</a:t>
                      </a:r>
                      <a:r>
                        <a:rPr lang="en-US" sz="1600" b="1" u="none" strike="noStrike" dirty="0">
                          <a:solidFill>
                            <a:srgbClr val="00B050"/>
                          </a:solidFill>
                          <a:effectLst/>
                        </a:rPr>
                        <a:t> </a:t>
                      </a:r>
                      <a:r>
                        <a:rPr lang="en-US" sz="1600" b="1" u="none" strike="noStrike" dirty="0" err="1">
                          <a:solidFill>
                            <a:srgbClr val="00B050"/>
                          </a:solidFill>
                          <a:effectLst/>
                        </a:rPr>
                        <a:t>Chitrakar</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5"/>
                  </a:ext>
                </a:extLst>
              </a:tr>
              <a:tr h="411480">
                <a:tc>
                  <a:txBody>
                    <a:bodyPr/>
                    <a:lstStyle/>
                    <a:p>
                      <a:pPr algn="r" fontAlgn="t"/>
                      <a:r>
                        <a:rPr lang="en-US" sz="1600" b="1" u="none" strike="noStrike" dirty="0">
                          <a:solidFill>
                            <a:srgbClr val="00B050"/>
                          </a:solidFill>
                          <a:effectLst/>
                        </a:rPr>
                        <a:t>11-17/0338</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CR for 27.5.2.4 - Physical CS CIDs</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err="1">
                          <a:solidFill>
                            <a:srgbClr val="00B050"/>
                          </a:solidFill>
                          <a:effectLst/>
                        </a:rPr>
                        <a:t>Rojan</a:t>
                      </a:r>
                      <a:r>
                        <a:rPr lang="en-US" sz="1600" b="1" u="none" strike="noStrike" dirty="0">
                          <a:solidFill>
                            <a:srgbClr val="00B050"/>
                          </a:solidFill>
                          <a:effectLst/>
                        </a:rPr>
                        <a:t> </a:t>
                      </a:r>
                      <a:r>
                        <a:rPr lang="en-US" sz="1600" b="1" u="none" strike="noStrike" dirty="0" err="1">
                          <a:solidFill>
                            <a:srgbClr val="00B050"/>
                          </a:solidFill>
                          <a:effectLst/>
                        </a:rPr>
                        <a:t>Chitrakar</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6"/>
                  </a:ext>
                </a:extLst>
              </a:tr>
              <a:tr h="411480">
                <a:tc>
                  <a:txBody>
                    <a:bodyPr/>
                    <a:lstStyle/>
                    <a:p>
                      <a:pPr algn="r" fontAlgn="t"/>
                      <a:r>
                        <a:rPr lang="en-US" sz="1600" b="1" u="none" strike="noStrike" dirty="0">
                          <a:solidFill>
                            <a:srgbClr val="00B050"/>
                          </a:solidFill>
                          <a:effectLst/>
                        </a:rPr>
                        <a:t>11-13/0349</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LB225 CR for 25.5.2.4 Setting of CS Required Bit</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err="1">
                          <a:solidFill>
                            <a:srgbClr val="00B050"/>
                          </a:solidFill>
                          <a:effectLst/>
                        </a:rPr>
                        <a:t>Kiseon</a:t>
                      </a:r>
                      <a:r>
                        <a:rPr lang="en-US" sz="1600" b="1" u="none" strike="noStrike" dirty="0">
                          <a:solidFill>
                            <a:srgbClr val="00B050"/>
                          </a:solidFill>
                          <a:effectLst/>
                        </a:rPr>
                        <a:t> Ryu</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7"/>
                  </a:ext>
                </a:extLst>
              </a:tr>
              <a:tr h="411480">
                <a:tc>
                  <a:txBody>
                    <a:bodyPr/>
                    <a:lstStyle/>
                    <a:p>
                      <a:pPr algn="r" fontAlgn="t"/>
                      <a:r>
                        <a:rPr lang="en-US" sz="1600" b="1" u="none" strike="noStrike" dirty="0">
                          <a:solidFill>
                            <a:srgbClr val="00B050"/>
                          </a:solidFill>
                          <a:effectLst/>
                        </a:rPr>
                        <a:t>11-17/0403</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CR-</a:t>
                      </a:r>
                      <a:r>
                        <a:rPr lang="en-US" sz="1600" b="1" u="none" strike="noStrike" dirty="0" err="1">
                          <a:solidFill>
                            <a:srgbClr val="00B050"/>
                          </a:solidFill>
                          <a:effectLst/>
                        </a:rPr>
                        <a:t>Subclause</a:t>
                      </a:r>
                      <a:r>
                        <a:rPr lang="en-US" sz="1600" b="1" u="none" strike="noStrike" dirty="0">
                          <a:solidFill>
                            <a:srgbClr val="00B050"/>
                          </a:solidFill>
                          <a:effectLst/>
                        </a:rPr>
                        <a:t>-27-5-3-MU-Cascading</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David </a:t>
                      </a:r>
                      <a:r>
                        <a:rPr lang="en-US" sz="1600" b="1" u="none" strike="noStrike" dirty="0" err="1">
                          <a:solidFill>
                            <a:srgbClr val="00B050"/>
                          </a:solidFill>
                          <a:effectLst/>
                        </a:rPr>
                        <a:t>Xun</a:t>
                      </a:r>
                      <a:r>
                        <a:rPr lang="en-US" sz="1600" b="1" u="none" strike="noStrike" dirty="0">
                          <a:solidFill>
                            <a:srgbClr val="00B050"/>
                          </a:solidFill>
                          <a:effectLst/>
                        </a:rPr>
                        <a:t> Yang</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8"/>
                  </a:ext>
                </a:extLst>
              </a:tr>
              <a:tr h="411480">
                <a:tc>
                  <a:txBody>
                    <a:bodyPr/>
                    <a:lstStyle/>
                    <a:p>
                      <a:pPr algn="r" fontAlgn="t"/>
                      <a:r>
                        <a:rPr lang="en-US" sz="1600" b="1" u="none" strike="noStrike" dirty="0">
                          <a:solidFill>
                            <a:srgbClr val="00B050"/>
                          </a:solidFill>
                          <a:effectLst/>
                        </a:rPr>
                        <a:t>11-17/0442</a:t>
                      </a:r>
                      <a:endParaRPr lang="en-US"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pt-BR" sz="1600" b="1" u="none" strike="noStrike" dirty="0">
                          <a:solidFill>
                            <a:srgbClr val="00B050"/>
                          </a:solidFill>
                          <a:effectLst/>
                        </a:rPr>
                        <a:t>LB225, CR CIDs 3215, 3216</a:t>
                      </a:r>
                      <a:endParaRPr lang="pt-BR" sz="1600" b="1"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600" b="1" u="none" strike="noStrike" dirty="0">
                          <a:solidFill>
                            <a:srgbClr val="00B050"/>
                          </a:solidFill>
                          <a:effectLst/>
                        </a:rPr>
                        <a:t>Reza </a:t>
                      </a:r>
                      <a:r>
                        <a:rPr lang="en-US" sz="1600" b="1" u="none" strike="noStrike" dirty="0" err="1">
                          <a:solidFill>
                            <a:srgbClr val="00B050"/>
                          </a:solidFill>
                          <a:effectLst/>
                        </a:rPr>
                        <a:t>Hedayat</a:t>
                      </a:r>
                      <a:r>
                        <a:rPr lang="en-US" sz="1600" b="1" u="none" strike="noStrike" dirty="0">
                          <a:solidFill>
                            <a:srgbClr val="00B050"/>
                          </a:solidFill>
                          <a:effectLst/>
                        </a:rPr>
                        <a:t> </a:t>
                      </a:r>
                      <a:endParaRPr lang="en-US" sz="1600" b="1" i="0" u="none" strike="noStrike" dirty="0">
                        <a:solidFill>
                          <a:srgbClr val="00B05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45810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 SP 1</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a:t>
            </a:r>
            <a:r>
              <a:rPr lang="en-US" altLang="zh-CN" dirty="0" err="1"/>
              <a:t>0335r0</a:t>
            </a:r>
            <a:r>
              <a:rPr lang="en-US" altLang="zh-CN" dirty="0"/>
              <a:t>?</a:t>
            </a:r>
          </a:p>
          <a:p>
            <a:pPr lvl="1"/>
            <a:r>
              <a:rPr lang="en-US" altLang="zh-CN" dirty="0"/>
              <a:t>CID </a:t>
            </a:r>
            <a:r>
              <a:rPr lang="en-GB" dirty="0"/>
              <a:t>8142</a:t>
            </a:r>
          </a:p>
          <a:p>
            <a:pPr lvl="1"/>
            <a:endParaRPr lang="en-GB" altLang="zh-CN" dirty="0"/>
          </a:p>
          <a:p>
            <a:pPr lvl="1"/>
            <a:endParaRPr lang="en-GB" altLang="zh-CN" dirty="0"/>
          </a:p>
          <a:p>
            <a:pPr lvl="1"/>
            <a:endParaRPr lang="en-US" altLang="zh-CN" dirty="0"/>
          </a:p>
          <a:p>
            <a:pPr>
              <a:buNone/>
            </a:pPr>
            <a:r>
              <a:rPr lang="en-US" altLang="zh-CN" dirty="0"/>
              <a:t>SP: Approved without objection</a:t>
            </a:r>
          </a:p>
          <a:p>
            <a:pPr>
              <a:buNone/>
            </a:pPr>
            <a:endParaRPr lang="en-US" altLang="zh-CN" dirty="0">
              <a:solidFill>
                <a:srgbClr val="00B050"/>
              </a:solidFill>
            </a:endParaRP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15</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530693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 SP 2</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a:t>
            </a:r>
            <a:r>
              <a:rPr lang="en-US" altLang="zh-CN" dirty="0" err="1"/>
              <a:t>0271r4</a:t>
            </a:r>
            <a:r>
              <a:rPr lang="en-US" altLang="zh-CN" dirty="0"/>
              <a:t>?</a:t>
            </a:r>
          </a:p>
          <a:p>
            <a:pPr lvl="1"/>
            <a:r>
              <a:rPr lang="en-US" altLang="zh-CN" dirty="0"/>
              <a:t>CIDs </a:t>
            </a:r>
            <a:r>
              <a:rPr lang="en-GB" dirty="0"/>
              <a:t>6569, 7790, 7791, 8690, 8691, 10192, 9683</a:t>
            </a:r>
            <a:endParaRPr lang="en-US" dirty="0"/>
          </a:p>
          <a:p>
            <a:pPr marL="457200" lvl="1" indent="0">
              <a:buNone/>
            </a:pPr>
            <a:endParaRPr lang="en-GB" altLang="zh-CN" dirty="0"/>
          </a:p>
          <a:p>
            <a:pPr lvl="1"/>
            <a:endParaRPr lang="en-GB" altLang="zh-CN" dirty="0"/>
          </a:p>
          <a:p>
            <a:pPr lvl="1"/>
            <a:endParaRPr lang="en-US" altLang="zh-CN" dirty="0"/>
          </a:p>
          <a:p>
            <a:pPr>
              <a:buNone/>
            </a:pPr>
            <a:r>
              <a:rPr lang="en-US" altLang="zh-CN" dirty="0"/>
              <a:t>SP: Approved without objection</a:t>
            </a:r>
          </a:p>
          <a:p>
            <a:pPr>
              <a:buNone/>
            </a:pPr>
            <a:endParaRPr lang="en-US" altLang="zh-CN" dirty="0">
              <a:solidFill>
                <a:srgbClr val="00B050"/>
              </a:solidFill>
            </a:endParaRP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16</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4177709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 SP 3</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a:t>
            </a:r>
            <a:r>
              <a:rPr lang="en-US" altLang="zh-CN" dirty="0" err="1"/>
              <a:t>0302r2</a:t>
            </a:r>
            <a:r>
              <a:rPr lang="en-US" altLang="zh-CN" dirty="0"/>
              <a:t>?</a:t>
            </a:r>
          </a:p>
          <a:p>
            <a:pPr lvl="1"/>
            <a:r>
              <a:rPr lang="en-US" altLang="zh-CN" dirty="0"/>
              <a:t>CIDs </a:t>
            </a:r>
            <a:r>
              <a:rPr lang="en-GB" dirty="0"/>
              <a:t>3142, 5992, 4830, 7650, 8061, 9712, 9912, 9913, 9914, 10271, 10272, 9297, 10011, 4831, 7575, 10014, 3012</a:t>
            </a:r>
            <a:endParaRPr lang="en-GB" dirty="0"/>
          </a:p>
          <a:p>
            <a:pPr marL="457200" lvl="1" indent="0">
              <a:buNone/>
            </a:pPr>
            <a:endParaRPr lang="en-GB" altLang="zh-CN" dirty="0"/>
          </a:p>
          <a:p>
            <a:pPr lvl="1"/>
            <a:endParaRPr lang="en-US" altLang="zh-CN" dirty="0"/>
          </a:p>
          <a:p>
            <a:pPr>
              <a:buNone/>
            </a:pPr>
            <a:r>
              <a:rPr lang="en-US" altLang="zh-CN" dirty="0"/>
              <a:t>SP: </a:t>
            </a:r>
            <a:r>
              <a:rPr lang="en-US" altLang="zh-CN" dirty="0"/>
              <a:t>Approved without objection</a:t>
            </a:r>
          </a:p>
          <a:p>
            <a:pPr>
              <a:buNone/>
            </a:pPr>
            <a:endParaRPr lang="en-US" altLang="zh-CN" dirty="0">
              <a:solidFill>
                <a:srgbClr val="FF0000"/>
              </a:solidFill>
            </a:endParaRPr>
          </a:p>
          <a:p>
            <a:pPr>
              <a:buNone/>
            </a:pPr>
            <a:endParaRPr lang="en-US" altLang="zh-CN" dirty="0">
              <a:solidFill>
                <a:srgbClr val="00B050"/>
              </a:solidFill>
            </a:endParaRP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17</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2489391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 SP 4</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a:t>
            </a:r>
            <a:r>
              <a:rPr lang="en-US" altLang="zh-CN" dirty="0" err="1"/>
              <a:t>0338r1</a:t>
            </a:r>
            <a:r>
              <a:rPr lang="en-US" altLang="zh-CN" dirty="0"/>
              <a:t>?</a:t>
            </a:r>
          </a:p>
          <a:p>
            <a:pPr lvl="1"/>
            <a:r>
              <a:rPr lang="en-US" altLang="zh-CN" dirty="0"/>
              <a:t>CIDs </a:t>
            </a:r>
            <a:r>
              <a:rPr lang="en-GB" dirty="0"/>
              <a:t>3235, 4829, 9339, 9911, 10013, 10172, 10270 </a:t>
            </a:r>
            <a:endParaRPr lang="en-GB" altLang="zh-CN" dirty="0"/>
          </a:p>
          <a:p>
            <a:pPr lvl="1"/>
            <a:endParaRPr lang="en-US" altLang="zh-CN" dirty="0"/>
          </a:p>
          <a:p>
            <a:pPr>
              <a:buNone/>
            </a:pPr>
            <a:r>
              <a:rPr lang="en-US" altLang="zh-CN" dirty="0"/>
              <a:t>SP: Approved without objection</a:t>
            </a:r>
          </a:p>
          <a:p>
            <a:pPr>
              <a:buNone/>
            </a:pPr>
            <a:endParaRPr lang="en-US" altLang="zh-CN" dirty="0">
              <a:solidFill>
                <a:srgbClr val="00B050"/>
              </a:solidFill>
            </a:endParaRP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18</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2154433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 SP 5</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a:t>
            </a:r>
            <a:r>
              <a:rPr lang="en-US" altLang="zh-CN" dirty="0" err="1"/>
              <a:t>0349r1</a:t>
            </a:r>
            <a:r>
              <a:rPr lang="en-US" altLang="zh-CN" dirty="0"/>
              <a:t>?</a:t>
            </a:r>
          </a:p>
          <a:p>
            <a:pPr lvl="1"/>
            <a:r>
              <a:rPr lang="en-US" altLang="zh-CN" dirty="0"/>
              <a:t>CIDs </a:t>
            </a:r>
            <a:r>
              <a:rPr lang="en-GB" dirty="0"/>
              <a:t>3231, 6690, 6691, 6692, 9637</a:t>
            </a:r>
          </a:p>
          <a:p>
            <a:pPr lvl="1"/>
            <a:endParaRPr lang="en-GB" altLang="zh-CN" dirty="0"/>
          </a:p>
          <a:p>
            <a:pPr lvl="1"/>
            <a:endParaRPr lang="en-US" altLang="zh-CN" dirty="0"/>
          </a:p>
          <a:p>
            <a:pPr>
              <a:buNone/>
            </a:pPr>
            <a:r>
              <a:rPr lang="en-US" altLang="zh-CN" dirty="0"/>
              <a:t>SP: </a:t>
            </a:r>
            <a:r>
              <a:rPr lang="en-US" altLang="zh-CN" dirty="0"/>
              <a:t>Approved without objection</a:t>
            </a:r>
          </a:p>
          <a:p>
            <a:pPr>
              <a:buNone/>
            </a:pPr>
            <a:endParaRPr lang="en-US" altLang="zh-CN" dirty="0">
              <a:solidFill>
                <a:srgbClr val="00B050"/>
              </a:solidFill>
            </a:endParaRP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3456470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TGax</a:t>
            </a:r>
            <a:r>
              <a:rPr lang="en-US" altLang="en-US" dirty="0">
                <a:solidFill>
                  <a:srgbClr val="0000FF"/>
                </a:solidFill>
                <a:latin typeface="Arial Black" pitchFamily="34" charset="0"/>
              </a:rPr>
              <a:t> Ad Hoc</a:t>
            </a:r>
            <a:br>
              <a:rPr lang="en-US" altLang="en-US" dirty="0">
                <a:solidFill>
                  <a:srgbClr val="0000FF"/>
                </a:solidFill>
                <a:latin typeface="Arial Black" pitchFamily="34" charset="0"/>
              </a:rPr>
            </a:br>
            <a:r>
              <a:rPr lang="en-US" altLang="en-US" dirty="0">
                <a:solidFill>
                  <a:srgbClr val="0000FF"/>
                </a:solidFill>
                <a:latin typeface="Arial Black" pitchFamily="34" charset="0"/>
              </a:rPr>
              <a:t>High Efficiency WLAN</a:t>
            </a:r>
            <a:br>
              <a:rPr lang="en-US" altLang="en-US" dirty="0">
                <a:solidFill>
                  <a:srgbClr val="0000FF"/>
                </a:solidFill>
                <a:latin typeface="Arial Black" pitchFamily="34" charset="0"/>
              </a:rPr>
            </a:br>
            <a:r>
              <a:rPr lang="en-US" altLang="en-US" dirty="0">
                <a:solidFill>
                  <a:srgbClr val="0000FF"/>
                </a:solidFill>
                <a:latin typeface="Arial Black" pitchFamily="34" charset="0"/>
              </a:rPr>
              <a:t>MU Ad Hoc</a:t>
            </a:r>
            <a:endParaRPr lang="en-CA" altLang="en-US" dirty="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dirty="0" err="1"/>
              <a:t>Kiseon</a:t>
            </a:r>
            <a:r>
              <a:rPr lang="en-US" dirty="0"/>
              <a:t> Ryu</a:t>
            </a:r>
          </a:p>
          <a:p>
            <a:pPr algn="ctr">
              <a:lnSpc>
                <a:spcPct val="90000"/>
              </a:lnSpc>
              <a:buFontTx/>
              <a:buNone/>
            </a:pPr>
            <a:r>
              <a:rPr lang="en-US" altLang="en-US" dirty="0"/>
              <a:t>Sigurd Schelstraete</a:t>
            </a:r>
          </a:p>
          <a:p>
            <a:pPr algn="ctr">
              <a:lnSpc>
                <a:spcPct val="90000"/>
              </a:lnSpc>
              <a:buFontTx/>
              <a:buNone/>
            </a:pPr>
            <a:r>
              <a:rPr lang="en-US" altLang="en-US" dirty="0"/>
              <a:t>David Yang</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 SP 6</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a:t>
            </a:r>
            <a:r>
              <a:rPr lang="en-US" altLang="zh-CN" dirty="0" err="1"/>
              <a:t>0403r1</a:t>
            </a:r>
            <a:r>
              <a:rPr lang="en-US" altLang="zh-CN" dirty="0"/>
              <a:t>?</a:t>
            </a:r>
          </a:p>
          <a:p>
            <a:pPr lvl="1"/>
            <a:r>
              <a:rPr lang="en-US" altLang="zh-CN" dirty="0"/>
              <a:t>CIDs </a:t>
            </a:r>
            <a:r>
              <a:rPr lang="en-GB" dirty="0"/>
              <a:t>4806, 4807, 5725, 5726, 5727, 6009, 6145, 6146, 6147, 6148, 6155, 6721, 6722, 8560, 9535, 9716, 9717, 9921, 9922</a:t>
            </a:r>
          </a:p>
          <a:p>
            <a:pPr lvl="1"/>
            <a:endParaRPr lang="en-GB" altLang="zh-CN" dirty="0"/>
          </a:p>
          <a:p>
            <a:pPr lvl="1"/>
            <a:endParaRPr lang="en-US" altLang="zh-CN" dirty="0"/>
          </a:p>
          <a:p>
            <a:pPr>
              <a:buNone/>
            </a:pPr>
            <a:r>
              <a:rPr lang="en-US" altLang="zh-CN" dirty="0"/>
              <a:t>SP: </a:t>
            </a:r>
            <a:r>
              <a:rPr lang="en-US" altLang="zh-CN" dirty="0"/>
              <a:t>Approved without objection</a:t>
            </a:r>
          </a:p>
          <a:p>
            <a:pPr>
              <a:buNone/>
            </a:pPr>
            <a:endParaRPr lang="en-US" altLang="zh-CN" dirty="0">
              <a:solidFill>
                <a:srgbClr val="00B050"/>
              </a:solidFill>
            </a:endParaRP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3365260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 SP 7</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a:t>
            </a:r>
            <a:r>
              <a:rPr lang="en-US" altLang="zh-CN" dirty="0" err="1"/>
              <a:t>0442r2</a:t>
            </a:r>
            <a:r>
              <a:rPr lang="en-US" altLang="zh-CN" dirty="0"/>
              <a:t>?</a:t>
            </a:r>
          </a:p>
          <a:p>
            <a:pPr lvl="1"/>
            <a:r>
              <a:rPr lang="en-US" altLang="zh-CN" dirty="0"/>
              <a:t>CIDs </a:t>
            </a:r>
            <a:r>
              <a:rPr lang="en-US" dirty="0">
                <a:latin typeface="Calibri" panose="020F0502020204030204" pitchFamily="34" charset="0"/>
              </a:rPr>
              <a:t>3215, 3216, 9333</a:t>
            </a:r>
            <a:endParaRPr lang="en-GB" dirty="0"/>
          </a:p>
          <a:p>
            <a:pPr lvl="1"/>
            <a:endParaRPr lang="en-GB" altLang="zh-CN" dirty="0"/>
          </a:p>
          <a:p>
            <a:pPr lvl="1"/>
            <a:endParaRPr lang="en-US" altLang="zh-CN" dirty="0"/>
          </a:p>
          <a:p>
            <a:pPr>
              <a:buNone/>
            </a:pPr>
            <a:r>
              <a:rPr lang="en-US" altLang="zh-CN" dirty="0"/>
              <a:t>SP results: </a:t>
            </a:r>
          </a:p>
          <a:p>
            <a:pPr>
              <a:buNone/>
            </a:pPr>
            <a:r>
              <a:rPr lang="en-US" altLang="zh-CN" dirty="0"/>
              <a:t>	Y/N/A: 5/9/16</a:t>
            </a:r>
          </a:p>
          <a:p>
            <a:pPr>
              <a:buNone/>
            </a:pPr>
            <a:endParaRPr lang="en-US" altLang="zh-CN" dirty="0"/>
          </a:p>
          <a:p>
            <a:pPr>
              <a:buNone/>
            </a:pPr>
            <a:r>
              <a:rPr lang="en-US" altLang="zh-CN" dirty="0">
                <a:solidFill>
                  <a:srgbClr val="FF0000"/>
                </a:solidFill>
              </a:rPr>
              <a:t>SP Fails</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560603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a:p>
          <a:p>
            <a:r>
              <a:rPr lang="en-US" altLang="en-US" sz="2000" dirty="0"/>
              <a:t>Call meeting to order </a:t>
            </a:r>
          </a:p>
          <a:p>
            <a:r>
              <a:rPr lang="en-US" altLang="en-US" sz="2000" dirty="0"/>
              <a:t>Patent policy, etc. (Call for Potentially Essential Patents)</a:t>
            </a:r>
          </a:p>
          <a:p>
            <a:r>
              <a:rPr lang="en-US" altLang="en-US" sz="2000" dirty="0"/>
              <a:t>Review ad hoc rules </a:t>
            </a:r>
          </a:p>
          <a:p>
            <a:r>
              <a:rPr lang="en-US" altLang="en-US" sz="2000" dirty="0"/>
              <a:t>Set and approve agenda</a:t>
            </a:r>
          </a:p>
          <a:p>
            <a:r>
              <a:rPr lang="en-CA" altLang="en-US" sz="2000" dirty="0"/>
              <a:t>Comment resolution presentations approved by 802.11ax for presentation this week, and related straw polls</a:t>
            </a:r>
            <a:endParaRPr lang="en-CA" altLang="en-US" sz="1600" dirty="0"/>
          </a:p>
          <a:p>
            <a:r>
              <a:rPr lang="en-CA" altLang="en-US" sz="2000" dirty="0"/>
              <a:t>Any other technical presentations </a:t>
            </a: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a:t>Following 5 slides</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a:solidFill>
                  <a:schemeClr val="accent2"/>
                </a:solidFill>
              </a:rPr>
              <a:t>Show slides #1 through #4 of this presentation</a:t>
            </a:r>
          </a:p>
          <a:p>
            <a:pPr lvl="1">
              <a:lnSpc>
                <a:spcPct val="80000"/>
              </a:lnSpc>
              <a:buFont typeface="Arial"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solidFill>
                  <a:schemeClr val="accent2"/>
                </a:solidFill>
              </a:rPr>
              <a:t>Patent Related Links</a:t>
            </a:r>
            <a:endParaRPr lang="en-US" altLang="en-US" u="sng">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34907</TotalTime>
  <Words>1395</Words>
  <Application>Microsoft Office PowerPoint</Application>
  <PresentationFormat>On-screen Show (4:3)</PresentationFormat>
  <Paragraphs>273</Paragraphs>
  <Slides>21</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MU Ad Hoc Agenda – March 2017</vt:lpstr>
      <vt:lpstr>IEEE 802.11 TGax Ad Hoc High Efficiency WLAN MU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MU Ad-hoc Schedule</vt:lpstr>
      <vt:lpstr>TGax MU Submissions</vt:lpstr>
      <vt:lpstr>MU SP 1</vt:lpstr>
      <vt:lpstr>MU SP 2</vt:lpstr>
      <vt:lpstr>MU SP 3</vt:lpstr>
      <vt:lpstr>MU SP 4</vt:lpstr>
      <vt:lpstr>MU SP 5</vt:lpstr>
      <vt:lpstr>MU SP 6</vt:lpstr>
      <vt:lpstr>MU SP 7</vt:lpstr>
    </vt:vector>
  </TitlesOfParts>
  <Company>Quantenna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MU ad hoc  meeting agenda</dc:title>
  <dc:subject>MU ad-hoc agenda</dc:subject>
  <dc:creator>Sigurd Schelstraete</dc:creator>
  <cp:lastModifiedBy>Sigurd Schelstraete</cp:lastModifiedBy>
  <cp:revision>2183</cp:revision>
  <cp:lastPrinted>1998-02-10T13:28:06Z</cp:lastPrinted>
  <dcterms:created xsi:type="dcterms:W3CDTF">2007-04-17T18:10:23Z</dcterms:created>
  <dcterms:modified xsi:type="dcterms:W3CDTF">2017-03-15T23:25:46Z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