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554" r:id="rId15"/>
    <p:sldId id="55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2" d="100"/>
          <a:sy n="72" d="100"/>
        </p:scale>
        <p:origin x="132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1866" y="-12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a:p>
        </p:txBody>
      </p:sp>
    </p:spTree>
    <p:extLst>
      <p:ext uri="{BB962C8B-B14F-4D97-AF65-F5344CB8AC3E}">
        <p14:creationId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a:p>
        </p:txBody>
      </p:sp>
    </p:spTree>
    <p:extLst>
      <p:ext uri="{BB962C8B-B14F-4D97-AF65-F5344CB8AC3E}">
        <p14:creationId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a:p>
        </p:txBody>
      </p:sp>
    </p:spTree>
    <p:extLst>
      <p:ext uri="{BB962C8B-B14F-4D97-AF65-F5344CB8AC3E}">
        <p14:creationId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a:p>
        </p:txBody>
      </p:sp>
    </p:spTree>
    <p:extLst>
      <p:ext uri="{BB962C8B-B14F-4D97-AF65-F5344CB8AC3E}">
        <p14:creationId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046720" y="6475413"/>
            <a:ext cx="14972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Jan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046720" y="6475413"/>
            <a:ext cx="14972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Jan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Mar 2017</a:t>
            </a:r>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Corp.)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a:t>
            </a:r>
            <a:r>
              <a:rPr lang="en-US" sz="1800" b="1" dirty="0" err="1"/>
              <a:t>0485r0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MU Ad Hoc Agenda – March 2017</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2017-03-14</a:t>
            </a:r>
          </a:p>
        </p:txBody>
      </p:sp>
      <p:graphicFrame>
        <p:nvGraphicFramePr>
          <p:cNvPr id="1026" name="Object 11"/>
          <p:cNvGraphicFramePr>
            <a:graphicFrameLocks noChangeAspect="1"/>
          </p:cNvGraphicFramePr>
          <p:nvPr>
            <p:extLst>
              <p:ext uri="{D42A27DB-BD31-4B8C-83A1-F6EECF244321}">
                <p14:modId xmlns:p14="http://schemas.microsoft.com/office/powerpoint/2010/main" val="3504847834"/>
              </p:ext>
            </p:extLst>
          </p:nvPr>
        </p:nvGraphicFramePr>
        <p:xfrm>
          <a:off x="30163" y="3276600"/>
          <a:ext cx="9266237" cy="2792413"/>
        </p:xfrm>
        <a:graphic>
          <a:graphicData uri="http://schemas.openxmlformats.org/presentationml/2006/ole">
            <mc:AlternateContent xmlns:mc="http://schemas.openxmlformats.org/markup-compatibility/2006">
              <mc:Choice xmlns:v="urn:schemas-microsoft-com:vml" Requires="v">
                <p:oleObj spid="_x0000_s1091" name="Document" r:id="rId4" imgW="8320168" imgH="2501301" progId="Word.Document.8">
                  <p:embed/>
                </p:oleObj>
              </mc:Choice>
              <mc:Fallback>
                <p:oleObj name="Document" r:id="rId4" imgW="8320168" imgH="2501301" progId="Word.Document.8">
                  <p:embed/>
                  <p:pic>
                    <p:nvPicPr>
                      <p:cNvPr id="0" name="Picture 57"/>
                      <p:cNvPicPr>
                        <a:picLocks noChangeAspect="1" noChangeArrowheads="1"/>
                      </p:cNvPicPr>
                      <p:nvPr/>
                    </p:nvPicPr>
                    <p:blipFill>
                      <a:blip r:embed="rId5"/>
                      <a:srcRect/>
                      <a:stretch>
                        <a:fillRect/>
                      </a:stretch>
                    </p:blipFill>
                    <p:spPr bwMode="auto">
                      <a:xfrm>
                        <a:off x="30163" y="3276600"/>
                        <a:ext cx="9266237" cy="2792413"/>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685800" y="277495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a:t>All participation in IEEE 802 Working Group meetings is on an individual basis</a:t>
            </a:r>
          </a:p>
          <a:p>
            <a:pPr>
              <a:buFontTx/>
              <a:buNone/>
            </a:pPr>
            <a:r>
              <a:rPr lang="en-GB" sz="1400" i="1"/>
              <a:t>•     Participants in the IEEE standards development individual process shall act based on their qualifications and experience. (</a:t>
            </a:r>
            <a:r>
              <a:rPr lang="en-GB" sz="1400" i="1">
                <a:hlinkClick r:id="rId2"/>
              </a:rPr>
              <a:t>https://standards.ieee.org/develop/policies/bylaws/sb_bylaws.pdf</a:t>
            </a:r>
            <a:r>
              <a:rPr lang="en-GB" sz="1400" i="1"/>
              <a:t>  section 5.2.1)</a:t>
            </a:r>
            <a:endParaRPr lang="en-US" altLang="zh-CN" sz="1400"/>
          </a:p>
          <a:p>
            <a:pPr>
              <a:buFontTx/>
              <a:buNone/>
            </a:pPr>
            <a:r>
              <a:rPr lang="en-US" altLang="zh-CN" sz="1400"/>
              <a:t>•    </a:t>
            </a:r>
            <a:r>
              <a:rPr lang="en-US" altLang="zh-CN" sz="1400" i="1"/>
              <a:t>IEEE 802 </a:t>
            </a:r>
            <a:r>
              <a:rPr lang="en-GB" sz="1400" i="1"/>
              <a:t>Working Group membership is by individual; “Working Group members shall participate in the consensus process in a manner consistent with their professional expert opinion as individuals, and not as organizational representatives”. (</a:t>
            </a:r>
            <a:r>
              <a:rPr lang="en-GB" sz="1400" i="1" u="sng">
                <a:hlinkClick r:id="rId3"/>
              </a:rPr>
              <a:t>http://ieee802.org/PNP/approved/IEEE_802_WG_PandP_v19.pdf</a:t>
            </a:r>
            <a:r>
              <a:rPr lang="en-GB" sz="1400" i="1"/>
              <a:t> section 4.2.1)</a:t>
            </a:r>
            <a:endParaRPr lang="en-US" altLang="zh-CN" sz="1400"/>
          </a:p>
          <a:p>
            <a:r>
              <a:rPr lang="en-US" altLang="zh-CN" sz="140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a:t>You shall not direct the actions or votes of any other member of an IEEE 802 Working Group or retaliate against any other member for their actions or votes within IEEE 802 Working Group meetings, see </a:t>
            </a:r>
            <a:r>
              <a:rPr lang="en-US" altLang="zh-CN" sz="1400" u="sng">
                <a:hlinkClick r:id="rId4"/>
              </a:rPr>
              <a:t>https://standards.ieee.org/develop/policies/bylaws/sb_bylaws.pdf </a:t>
            </a:r>
            <a:r>
              <a:rPr lang="en-US" altLang="zh-CN" sz="1400"/>
              <a:t> section 5.2.1.3 and </a:t>
            </a:r>
            <a:r>
              <a:rPr lang="en-GB" sz="1400" u="sng">
                <a:hlinkClick r:id="rId3"/>
              </a:rPr>
              <a:t>http://ieee802.org/PNP/approved/IEEE_802_WG_PandP_v19.pdf</a:t>
            </a:r>
            <a:r>
              <a:rPr lang="en-GB" sz="1400"/>
              <a:t>  section 3.4.1, list item x</a:t>
            </a:r>
            <a:endParaRPr lang="en-US" altLang="zh-CN" sz="1400"/>
          </a:p>
          <a:p>
            <a:pPr>
              <a:buFontTx/>
              <a:buNone/>
            </a:pPr>
            <a:r>
              <a:rPr lang="en-US" altLang="zh-CN" sz="1600"/>
              <a:t>By participating in IEEE 802 meetings, you accept these requirements.  If you do not agree to these policies then you shall not participate.</a:t>
            </a:r>
          </a:p>
          <a:p>
            <a:endParaRPr lang="en-US" altLang="zh-CN" sz="140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a:t>
            </a:r>
            <a:r>
              <a:rPr lang="en-US" altLang="en-US" dirty="0">
                <a:solidFill>
                  <a:srgbClr val="FF0000"/>
                </a:solidFill>
              </a:rPr>
              <a:t>30</a:t>
            </a:r>
            <a:r>
              <a:rPr lang="en-US" altLang="en-US" dirty="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MU Ad-hoc Schedule</a:t>
            </a:r>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graphicFrame>
        <p:nvGraphicFramePr>
          <p:cNvPr id="7" name="Table 6"/>
          <p:cNvGraphicFramePr>
            <a:graphicFrameLocks noGrp="1"/>
          </p:cNvGraphicFramePr>
          <p:nvPr>
            <p:extLst>
              <p:ext uri="{D42A27DB-BD31-4B8C-83A1-F6EECF244321}">
                <p14:modId xmlns:p14="http://schemas.microsoft.com/office/powerpoint/2010/main" val="3399992686"/>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508092">
                <a:tc>
                  <a:txBody>
                    <a:bodyPr/>
                    <a:lstStyle/>
                    <a:p>
                      <a:pPr algn="ctr"/>
                      <a:r>
                        <a:rPr lang="en-US" dirty="0"/>
                        <a:t>AM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1"/>
                  </a:ext>
                </a:extLst>
              </a:tr>
              <a:tr h="533400">
                <a:tc>
                  <a:txBody>
                    <a:bodyPr/>
                    <a:lstStyle/>
                    <a:p>
                      <a:pPr algn="ctr"/>
                      <a:r>
                        <a:rPr lang="en-US" dirty="0"/>
                        <a:t>AM 2</a:t>
                      </a:r>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a:t>MAC</a:t>
                      </a:r>
                    </a:p>
                  </a:txBody>
                  <a:tcPr/>
                </a:tc>
                <a:tc>
                  <a:txBody>
                    <a:bodyPr/>
                    <a:lstStyle/>
                    <a:p>
                      <a:pPr marL="0" algn="ctr" defTabSz="914400" rtl="0" eaLnBrk="1" latinLnBrk="0" hangingPunct="1"/>
                      <a:r>
                        <a:rPr lang="en-US" sz="1400" kern="1200" dirty="0">
                          <a:solidFill>
                            <a:schemeClr val="tx1"/>
                          </a:solidFill>
                          <a:latin typeface="+mn-lt"/>
                          <a:ea typeface="+mn-ea"/>
                          <a:cs typeface="+mn-cs"/>
                        </a:rPr>
                        <a:t>PHY</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533400">
                <a:tc>
                  <a:txBody>
                    <a:bodyPr/>
                    <a:lstStyle/>
                    <a:p>
                      <a:pPr algn="ctr"/>
                      <a:r>
                        <a:rPr lang="en-US" dirty="0"/>
                        <a:t>PM 1</a:t>
                      </a:r>
                    </a:p>
                  </a:txBody>
                  <a:tcPr/>
                </a:tc>
                <a:tc gridSpan="2">
                  <a:txBody>
                    <a:bodyPr/>
                    <a:lstStyle/>
                    <a:p>
                      <a:pPr algn="ctr"/>
                      <a:r>
                        <a:rPr lang="en-US" dirty="0" err="1"/>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a:t>MAC</a:t>
                      </a:r>
                    </a:p>
                  </a:txBody>
                  <a:tcPr/>
                </a:tc>
                <a:tc>
                  <a:txBody>
                    <a:bodyPr/>
                    <a:lstStyle/>
                    <a:p>
                      <a:pPr algn="ctr"/>
                      <a:r>
                        <a:rPr lang="en-US" sz="1800" b="1" dirty="0">
                          <a:solidFill>
                            <a:srgbClr val="FF0000"/>
                          </a:solidFill>
                        </a:rPr>
                        <a:t>MU</a:t>
                      </a:r>
                      <a:endParaRPr lang="en-US" sz="1400" b="1" dirty="0">
                        <a:solidFill>
                          <a:srgbClr val="FF0000"/>
                        </a:solidFill>
                      </a:endParaRPr>
                    </a:p>
                  </a:txBody>
                  <a:tcPr/>
                </a:tc>
                <a:tc>
                  <a:txBody>
                    <a:bodyPr/>
                    <a:lstStyle/>
                    <a:p>
                      <a:pPr algn="ctr"/>
                      <a:r>
                        <a:rPr lang="en-US" dirty="0" err="1"/>
                        <a:t>TGax</a:t>
                      </a:r>
                      <a:endParaRPr lang="en-US" dirty="0"/>
                    </a:p>
                  </a:txBody>
                  <a:tcPr/>
                </a:tc>
                <a:extLst>
                  <a:ext uri="{0D108BD9-81ED-4DB2-BD59-A6C34878D82A}">
                    <a16:rowId xmlns:a16="http://schemas.microsoft.com/office/drawing/2014/main" val="10003"/>
                  </a:ext>
                </a:extLst>
              </a:tr>
              <a:tr h="609600">
                <a:tc>
                  <a:txBody>
                    <a:bodyPr/>
                    <a:lstStyle/>
                    <a:p>
                      <a:pPr algn="ctr"/>
                      <a:r>
                        <a:rPr lang="en-US" dirty="0"/>
                        <a:t>PM</a:t>
                      </a:r>
                      <a:r>
                        <a:rPr lang="en-US" baseline="0" dirty="0"/>
                        <a:t> 2</a:t>
                      </a:r>
                      <a:endParaRPr lang="en-US" dirty="0"/>
                    </a:p>
                  </a:txBody>
                  <a:tcPr/>
                </a:tc>
                <a:tc>
                  <a:txBody>
                    <a:bodyPr/>
                    <a:lstStyle/>
                    <a:p>
                      <a:pPr algn="ctr"/>
                      <a:r>
                        <a:rPr lang="en-US" sz="1400" dirty="0"/>
                        <a:t>MAC</a:t>
                      </a:r>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marL="0" algn="ctr" defTabSz="914400" rtl="0" eaLnBrk="1" latinLnBrk="0" hangingPunct="1"/>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800" b="1" dirty="0">
                          <a:solidFill>
                            <a:srgbClr val="FF0000"/>
                          </a:solidFill>
                        </a:rPr>
                        <a:t>MU</a:t>
                      </a:r>
                      <a:endParaRPr lang="en-US" sz="1400" b="1" dirty="0">
                        <a:solidFill>
                          <a:srgbClr val="FF0000"/>
                        </a:solidFill>
                      </a:endParaRPr>
                    </a:p>
                  </a:txBody>
                  <a:tcPr/>
                </a:tc>
                <a:tc>
                  <a:txBody>
                    <a:bodyPr/>
                    <a:lstStyle/>
                    <a:p>
                      <a:pPr algn="ctr"/>
                      <a:r>
                        <a:rPr lang="en-US" dirty="0" err="1"/>
                        <a:t>TGax</a:t>
                      </a:r>
                      <a:endParaRPr lang="en-US" dirty="0"/>
                    </a:p>
                  </a:txBody>
                  <a:tcPr/>
                </a:tc>
                <a:extLst>
                  <a:ext uri="{0D108BD9-81ED-4DB2-BD59-A6C34878D82A}">
                    <a16:rowId xmlns:a16="http://schemas.microsoft.com/office/drawing/2014/main" val="10004"/>
                  </a:ext>
                </a:extLst>
              </a:tr>
              <a:tr h="578005">
                <a:tc>
                  <a:txBody>
                    <a:bodyPr/>
                    <a:lstStyle/>
                    <a:p>
                      <a:pPr algn="ctr"/>
                      <a:r>
                        <a:rPr lang="en-US" dirty="0"/>
                        <a:t>EVE</a:t>
                      </a:r>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a:t>SR</a:t>
                      </a:r>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MU Submissions</a:t>
            </a:r>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14</a:t>
            </a:fld>
            <a:endParaRPr lang="en-US" altLang="en-US"/>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graphicFrame>
        <p:nvGraphicFramePr>
          <p:cNvPr id="8" name="Table 7"/>
          <p:cNvGraphicFramePr>
            <a:graphicFrameLocks noGrp="1"/>
          </p:cNvGraphicFramePr>
          <p:nvPr>
            <p:extLst>
              <p:ext uri="{D42A27DB-BD31-4B8C-83A1-F6EECF244321}">
                <p14:modId xmlns:p14="http://schemas.microsoft.com/office/powerpoint/2010/main" val="3801071621"/>
              </p:ext>
            </p:extLst>
          </p:nvPr>
        </p:nvGraphicFramePr>
        <p:xfrm>
          <a:off x="304800" y="1981200"/>
          <a:ext cx="8382000" cy="4114800"/>
        </p:xfrm>
        <a:graphic>
          <a:graphicData uri="http://schemas.openxmlformats.org/drawingml/2006/table">
            <a:tbl>
              <a:tblPr>
                <a:tableStyleId>{5C22544A-7EE6-4342-B048-85BDC9FD1C3A}</a:tableStyleId>
              </a:tblPr>
              <a:tblGrid>
                <a:gridCol w="1133189">
                  <a:extLst>
                    <a:ext uri="{9D8B030D-6E8A-4147-A177-3AD203B41FA5}">
                      <a16:colId xmlns:a16="http://schemas.microsoft.com/office/drawing/2014/main" val="20000"/>
                    </a:ext>
                  </a:extLst>
                </a:gridCol>
                <a:gridCol w="5270228">
                  <a:extLst>
                    <a:ext uri="{9D8B030D-6E8A-4147-A177-3AD203B41FA5}">
                      <a16:colId xmlns:a16="http://schemas.microsoft.com/office/drawing/2014/main" val="20001"/>
                    </a:ext>
                  </a:extLst>
                </a:gridCol>
                <a:gridCol w="1978583">
                  <a:extLst>
                    <a:ext uri="{9D8B030D-6E8A-4147-A177-3AD203B41FA5}">
                      <a16:colId xmlns:a16="http://schemas.microsoft.com/office/drawing/2014/main" val="20002"/>
                    </a:ext>
                  </a:extLst>
                </a:gridCol>
              </a:tblGrid>
              <a:tr h="411480">
                <a:tc>
                  <a:txBody>
                    <a:bodyPr/>
                    <a:lstStyle/>
                    <a:p>
                      <a:pPr algn="ctr" fontAlgn="b">
                        <a:spcBef>
                          <a:spcPts val="600"/>
                        </a:spcBef>
                        <a:spcAft>
                          <a:spcPts val="600"/>
                        </a:spcAft>
                      </a:pPr>
                      <a:r>
                        <a:rPr lang="en-US" sz="1600" b="1" u="none" strike="noStrike" dirty="0">
                          <a:effectLst/>
                        </a:rPr>
                        <a:t>DCN</a:t>
                      </a:r>
                      <a:endParaRPr lang="en-US" sz="16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spcBef>
                          <a:spcPts val="600"/>
                        </a:spcBef>
                        <a:spcAft>
                          <a:spcPts val="600"/>
                        </a:spcAft>
                      </a:pPr>
                      <a:r>
                        <a:rPr lang="en-US" sz="1600" b="1" u="none" strike="noStrike" dirty="0">
                          <a:effectLst/>
                        </a:rPr>
                        <a:t>Title</a:t>
                      </a:r>
                      <a:endParaRPr lang="en-US" sz="16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spcBef>
                          <a:spcPts val="600"/>
                        </a:spcBef>
                        <a:spcAft>
                          <a:spcPts val="600"/>
                        </a:spcAft>
                      </a:pPr>
                      <a:r>
                        <a:rPr lang="en-US" sz="1600" b="1" u="none" strike="noStrike" dirty="0">
                          <a:effectLst/>
                        </a:rPr>
                        <a:t>Author</a:t>
                      </a:r>
                      <a:endParaRPr lang="en-US" sz="16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411480">
                <a:tc>
                  <a:txBody>
                    <a:bodyPr/>
                    <a:lstStyle/>
                    <a:p>
                      <a:pPr algn="r" fontAlgn="t"/>
                      <a:r>
                        <a:rPr lang="en-US" sz="1600" u="none" strike="noStrike" dirty="0">
                          <a:effectLst/>
                        </a:rPr>
                        <a:t>11-17/0271</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CR for 17.2.2.1 and 17.3.9.10</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Po-Kai Huang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1"/>
                  </a:ext>
                </a:extLst>
              </a:tr>
              <a:tr h="411480">
                <a:tc>
                  <a:txBody>
                    <a:bodyPr/>
                    <a:lstStyle/>
                    <a:p>
                      <a:pPr algn="r" fontAlgn="t"/>
                      <a:r>
                        <a:rPr lang="en-US" sz="1600" u="none" strike="noStrike">
                          <a:effectLst/>
                        </a:rPr>
                        <a:t>11-17/0282</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11-17-</a:t>
                      </a:r>
                      <a:r>
                        <a:rPr lang="en-US" sz="1600" u="none" strike="noStrike" dirty="0" err="1">
                          <a:effectLst/>
                        </a:rPr>
                        <a:t>xxxx</a:t>
                      </a:r>
                      <a:r>
                        <a:rPr lang="en-US" sz="1600" u="none" strike="noStrike" dirty="0">
                          <a:effectLst/>
                        </a:rPr>
                        <a:t>-</a:t>
                      </a:r>
                      <a:r>
                        <a:rPr lang="en-US" sz="1600" u="none" strike="noStrike" dirty="0" err="1">
                          <a:effectLst/>
                        </a:rPr>
                        <a:t>0x</a:t>
                      </a:r>
                      <a:r>
                        <a:rPr lang="en-US" sz="1600" u="none" strike="noStrike" dirty="0">
                          <a:effectLst/>
                        </a:rPr>
                        <a:t>-</a:t>
                      </a:r>
                      <a:r>
                        <a:rPr lang="en-US" sz="1600" u="none" strike="noStrike" dirty="0" err="1">
                          <a:effectLst/>
                        </a:rPr>
                        <a:t>00ax</a:t>
                      </a:r>
                      <a:r>
                        <a:rPr lang="en-US" sz="1600" u="none" strike="noStrike" dirty="0">
                          <a:effectLst/>
                        </a:rPr>
                        <a:t>-</a:t>
                      </a:r>
                      <a:r>
                        <a:rPr lang="en-US" sz="1600" u="none" strike="noStrike" dirty="0" err="1">
                          <a:effectLst/>
                        </a:rPr>
                        <a:t>lb225</a:t>
                      </a:r>
                      <a:r>
                        <a:rPr lang="en-US" sz="1600" u="none" strike="noStrike" dirty="0">
                          <a:effectLst/>
                        </a:rPr>
                        <a:t>-mac-</a:t>
                      </a:r>
                      <a:r>
                        <a:rPr lang="en-US" sz="1600" u="none" strike="noStrike" dirty="0" err="1">
                          <a:effectLst/>
                        </a:rPr>
                        <a:t>cr</a:t>
                      </a:r>
                      <a:r>
                        <a:rPr lang="en-US" sz="1600" u="none" strike="noStrike" dirty="0">
                          <a:effectLst/>
                        </a:rPr>
                        <a:t>-number-of-</a:t>
                      </a:r>
                      <a:r>
                        <a:rPr lang="en-US" sz="1600" u="none" strike="noStrike" dirty="0" err="1">
                          <a:effectLst/>
                        </a:rPr>
                        <a:t>ss</a:t>
                      </a:r>
                      <a:r>
                        <a:rPr lang="en-US" sz="1600" u="none" strike="noStrike" dirty="0">
                          <a:effectLst/>
                        </a:rPr>
                        <a:t>-9-3-1-23</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Raja Banerjea </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2"/>
                  </a:ext>
                </a:extLst>
              </a:tr>
              <a:tr h="411480">
                <a:tc>
                  <a:txBody>
                    <a:bodyPr/>
                    <a:lstStyle/>
                    <a:p>
                      <a:pPr algn="r" fontAlgn="t"/>
                      <a:r>
                        <a:rPr lang="en-US" sz="1600" u="none" strike="noStrike">
                          <a:effectLst/>
                        </a:rPr>
                        <a:t>11-17/0302</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err="1">
                          <a:effectLst/>
                        </a:rPr>
                        <a:t>D1.0</a:t>
                      </a:r>
                      <a:r>
                        <a:rPr lang="en-US" sz="1600" u="none" strike="noStrike" dirty="0">
                          <a:effectLst/>
                        </a:rPr>
                        <a:t> MAC Resolution CR for 27.5.2.4</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Po-Kai Huang </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3"/>
                  </a:ext>
                </a:extLst>
              </a:tr>
              <a:tr h="411480">
                <a:tc>
                  <a:txBody>
                    <a:bodyPr/>
                    <a:lstStyle/>
                    <a:p>
                      <a:pPr algn="r" fontAlgn="t"/>
                      <a:r>
                        <a:rPr lang="en-US" sz="1600" u="none" strike="noStrike">
                          <a:effectLst/>
                        </a:rPr>
                        <a:t>11-17/0325</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CR for 27.14.3 OPS</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laurent cariou </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4"/>
                  </a:ext>
                </a:extLst>
              </a:tr>
              <a:tr h="411480">
                <a:tc>
                  <a:txBody>
                    <a:bodyPr/>
                    <a:lstStyle/>
                    <a:p>
                      <a:pPr algn="r" fontAlgn="t"/>
                      <a:r>
                        <a:rPr lang="en-US" sz="1600" u="none" strike="noStrike">
                          <a:effectLst/>
                        </a:rPr>
                        <a:t>11-17/0335</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CR for CID 8142 - Random Access acronym</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Rojan Chitrakar</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5"/>
                  </a:ext>
                </a:extLst>
              </a:tr>
              <a:tr h="411480">
                <a:tc>
                  <a:txBody>
                    <a:bodyPr/>
                    <a:lstStyle/>
                    <a:p>
                      <a:pPr algn="r" fontAlgn="t"/>
                      <a:r>
                        <a:rPr lang="en-US" sz="1600" u="none" strike="noStrike">
                          <a:effectLst/>
                        </a:rPr>
                        <a:t>11-17/0338</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CR for 27.5.2.4 - Physical CS CIDs</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Rojan Chitrakar</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6"/>
                  </a:ext>
                </a:extLst>
              </a:tr>
              <a:tr h="411480">
                <a:tc>
                  <a:txBody>
                    <a:bodyPr/>
                    <a:lstStyle/>
                    <a:p>
                      <a:pPr algn="r" fontAlgn="t"/>
                      <a:r>
                        <a:rPr lang="en-US" sz="1600" u="none" strike="noStrike">
                          <a:effectLst/>
                        </a:rPr>
                        <a:t>11-13/0349</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LB225 CR for 25.5.2.4 Setting of CS Required Bit</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a:effectLst/>
                        </a:rPr>
                        <a:t>Kiseon Ryu</a:t>
                      </a:r>
                      <a:endParaRPr lang="en-US" sz="16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7"/>
                  </a:ext>
                </a:extLst>
              </a:tr>
              <a:tr h="411480">
                <a:tc>
                  <a:txBody>
                    <a:bodyPr/>
                    <a:lstStyle/>
                    <a:p>
                      <a:pPr algn="r" fontAlgn="t"/>
                      <a:r>
                        <a:rPr lang="en-US" sz="1600" u="none" strike="noStrike">
                          <a:effectLst/>
                        </a:rPr>
                        <a:t>11-17/0403</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CR-</a:t>
                      </a:r>
                      <a:r>
                        <a:rPr lang="en-US" sz="1600" u="none" strike="noStrike" dirty="0" err="1">
                          <a:effectLst/>
                        </a:rPr>
                        <a:t>Subclause</a:t>
                      </a:r>
                      <a:r>
                        <a:rPr lang="en-US" sz="1600" u="none" strike="noStrike" dirty="0">
                          <a:effectLst/>
                        </a:rPr>
                        <a:t>-27-5-3-MU-Cascading</a:t>
                      </a:r>
                      <a:endParaRPr lang="en-US"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David </a:t>
                      </a:r>
                      <a:r>
                        <a:rPr lang="en-US" sz="1600" u="none" strike="noStrike" dirty="0" err="1">
                          <a:effectLst/>
                        </a:rPr>
                        <a:t>Xun</a:t>
                      </a:r>
                      <a:r>
                        <a:rPr lang="en-US" sz="1600" u="none" strike="noStrike" dirty="0">
                          <a:effectLst/>
                        </a:rPr>
                        <a:t> Yang</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8"/>
                  </a:ext>
                </a:extLst>
              </a:tr>
              <a:tr h="411480">
                <a:tc>
                  <a:txBody>
                    <a:bodyPr/>
                    <a:lstStyle/>
                    <a:p>
                      <a:pPr algn="r" fontAlgn="t"/>
                      <a:r>
                        <a:rPr lang="en-US" sz="1600" u="none" strike="noStrike">
                          <a:effectLst/>
                        </a:rPr>
                        <a:t>11-17/0442</a:t>
                      </a:r>
                      <a:endParaRPr lang="en-US"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pt-BR" sz="1600" u="none" strike="noStrike">
                          <a:effectLst/>
                        </a:rPr>
                        <a:t>LB225, CR CIDs 3215, 3216</a:t>
                      </a:r>
                      <a:endParaRPr lang="pt-BR" sz="16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600" u="none" strike="noStrike" dirty="0">
                          <a:effectLst/>
                        </a:rPr>
                        <a:t>Reza </a:t>
                      </a:r>
                      <a:r>
                        <a:rPr lang="en-US" sz="1600" u="none" strike="noStrike" dirty="0" err="1">
                          <a:effectLst/>
                        </a:rPr>
                        <a:t>Hedayat</a:t>
                      </a:r>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4581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Straw-poll 1 (11-7/xxxr0)</a:t>
            </a:r>
            <a:endParaRPr lang="zh-CN" altLang="en-US" dirty="0"/>
          </a:p>
        </p:txBody>
      </p:sp>
      <p:sp>
        <p:nvSpPr>
          <p:cNvPr id="3" name="内容占位符 2"/>
          <p:cNvSpPr>
            <a:spLocks noGrp="1"/>
          </p:cNvSpPr>
          <p:nvPr>
            <p:ph idx="1"/>
          </p:nvPr>
        </p:nvSpPr>
        <p:spPr/>
        <p:txBody>
          <a:bodyPr/>
          <a:lstStyle/>
          <a:p>
            <a:r>
              <a:rPr lang="en-US" altLang="zh-CN" dirty="0"/>
              <a:t>Do you agree to the proposed comment resolution to the following CIDs and the corresponding spec text modification as in 11-17/xxxr0?</a:t>
            </a:r>
          </a:p>
          <a:p>
            <a:pPr lvl="1"/>
            <a:r>
              <a:rPr lang="en-US" altLang="zh-CN" dirty="0"/>
              <a:t>CID </a:t>
            </a:r>
            <a:r>
              <a:rPr lang="en-GB" dirty="0"/>
              <a:t>xxx</a:t>
            </a:r>
          </a:p>
          <a:p>
            <a:pPr lvl="1"/>
            <a:endParaRPr lang="en-GB" altLang="zh-CN" dirty="0"/>
          </a:p>
          <a:p>
            <a:pPr lvl="1"/>
            <a:endParaRPr lang="en-GB" altLang="zh-CN" dirty="0"/>
          </a:p>
          <a:p>
            <a:pPr lvl="1"/>
            <a:endParaRPr lang="en-US" altLang="zh-CN" dirty="0"/>
          </a:p>
          <a:p>
            <a:pPr>
              <a:buNone/>
            </a:pPr>
            <a:r>
              <a:rPr lang="en-US" altLang="zh-CN" dirty="0"/>
              <a:t>SP:</a:t>
            </a:r>
          </a:p>
          <a:p>
            <a:pPr>
              <a:buNone/>
            </a:pPr>
            <a:endParaRPr lang="en-US" altLang="zh-CN" dirty="0">
              <a:solidFill>
                <a:srgbClr val="00B050"/>
              </a:solidFill>
            </a:endParaRP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15</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extLst>
      <p:ext uri="{BB962C8B-B14F-4D97-AF65-F5344CB8AC3E}">
        <p14:creationId xmlns:p14="http://schemas.microsoft.com/office/powerpoint/2010/main" val="53069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TGax</a:t>
            </a:r>
            <a:r>
              <a:rPr lang="en-US" altLang="en-US" dirty="0">
                <a:solidFill>
                  <a:srgbClr val="0000FF"/>
                </a:solidFill>
                <a:latin typeface="Arial Black" pitchFamily="34" charset="0"/>
              </a:rPr>
              <a:t> Ad Hoc</a:t>
            </a:r>
            <a:br>
              <a:rPr lang="en-US" altLang="en-US" dirty="0">
                <a:solidFill>
                  <a:srgbClr val="0000FF"/>
                </a:solidFill>
                <a:latin typeface="Arial Black" pitchFamily="34" charset="0"/>
              </a:rPr>
            </a:br>
            <a:r>
              <a:rPr lang="en-US" altLang="en-US" dirty="0">
                <a:solidFill>
                  <a:srgbClr val="0000FF"/>
                </a:solidFill>
                <a:latin typeface="Arial Black" pitchFamily="34" charset="0"/>
              </a:rPr>
              <a:t>High Efficiency WLAN</a:t>
            </a:r>
            <a:br>
              <a:rPr lang="en-US" altLang="en-US" dirty="0">
                <a:solidFill>
                  <a:srgbClr val="0000FF"/>
                </a:solidFill>
                <a:latin typeface="Arial Black" pitchFamily="34" charset="0"/>
              </a:rPr>
            </a:br>
            <a:r>
              <a:rPr lang="en-US" altLang="en-US" dirty="0">
                <a:solidFill>
                  <a:srgbClr val="0000FF"/>
                </a:solidFill>
                <a:latin typeface="Arial Black" pitchFamily="34" charset="0"/>
              </a:rPr>
              <a:t>MU Ad Hoc</a:t>
            </a:r>
            <a:endParaRPr lang="en-CA" altLang="en-US" dirty="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dirty="0" err="1"/>
              <a:t>Kiseon</a:t>
            </a:r>
            <a:r>
              <a:rPr lang="en-US" dirty="0"/>
              <a:t> Ryu</a:t>
            </a:r>
          </a:p>
          <a:p>
            <a:pPr algn="ctr">
              <a:lnSpc>
                <a:spcPct val="90000"/>
              </a:lnSpc>
              <a:buFontTx/>
              <a:buNone/>
            </a:pPr>
            <a:r>
              <a:rPr lang="en-US" altLang="en-US" dirty="0"/>
              <a:t>Sigurd Schelstraete</a:t>
            </a:r>
          </a:p>
          <a:p>
            <a:pPr algn="ctr">
              <a:lnSpc>
                <a:spcPct val="90000"/>
              </a:lnSpc>
              <a:buFontTx/>
              <a:buNone/>
            </a:pPr>
            <a:r>
              <a:rPr lang="en-US" altLang="en-US" dirty="0"/>
              <a:t>David Yang</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a:p>
          <a:p>
            <a:r>
              <a:rPr lang="en-US" altLang="en-US" sz="2000" dirty="0"/>
              <a:t>Call meeting to order </a:t>
            </a:r>
          </a:p>
          <a:p>
            <a:r>
              <a:rPr lang="en-US" altLang="en-US" sz="2000" dirty="0"/>
              <a:t>Patent policy, etc. (Call for Potentially Essential Patents)</a:t>
            </a:r>
          </a:p>
          <a:p>
            <a:r>
              <a:rPr lang="en-US" altLang="en-US" sz="2000" dirty="0"/>
              <a:t>Review ad hoc rules </a:t>
            </a:r>
          </a:p>
          <a:p>
            <a:r>
              <a:rPr lang="en-US" altLang="en-US" sz="2000" dirty="0"/>
              <a:t>Set and approve agenda</a:t>
            </a:r>
          </a:p>
          <a:p>
            <a:r>
              <a:rPr lang="en-CA" altLang="en-US" sz="2000" dirty="0"/>
              <a:t>Comment resolution presentations approved by 802.11ax for presentation this week, and related straw polls</a:t>
            </a:r>
            <a:endParaRPr lang="en-CA" altLang="en-US" sz="1600" dirty="0"/>
          </a:p>
          <a:p>
            <a:r>
              <a:rPr lang="en-CA" altLang="en-US" sz="2000" dirty="0"/>
              <a:t>Any other technical presentations </a:t>
            </a: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a:t>Following 5 slides</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a:t>	</a:t>
            </a:r>
            <a:r>
              <a:rPr lang="en-US" altLang="en-US" sz="180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a:solidFill>
                  <a:schemeClr val="accent2"/>
                </a:solidFill>
              </a:rPr>
              <a:t>Show slides #1 through #4 of this presentation</a:t>
            </a:r>
          </a:p>
          <a:p>
            <a:pPr lvl="1">
              <a:lnSpc>
                <a:spcPct val="80000"/>
              </a:lnSpc>
              <a:buFont typeface="Arial" pitchFamily="34" charset="0"/>
              <a:buChar char="•"/>
            </a:pPr>
            <a:r>
              <a:rPr lang="en-US" altLang="en-US" sz="1400" b="1">
                <a:solidFill>
                  <a:schemeClr val="accent2"/>
                </a:solidFill>
              </a:rPr>
              <a:t>Advise the WG attendees that:</a:t>
            </a:r>
            <a:r>
              <a:rPr lang="en-US" altLang="en-US" sz="1400">
                <a:solidFill>
                  <a:schemeClr val="accent2"/>
                </a:solidFill>
              </a:rPr>
              <a:t> </a:t>
            </a:r>
          </a:p>
          <a:p>
            <a:pPr lvl="2">
              <a:lnSpc>
                <a:spcPct val="80000"/>
              </a:lnSpc>
            </a:pPr>
            <a:r>
              <a:rPr lang="en-US" altLang="en-US" sz="1400">
                <a:solidFill>
                  <a:schemeClr val="accent2"/>
                </a:solidFill>
              </a:rPr>
              <a:t>The IEEE’s patent policy is described in Clause 6 of the </a:t>
            </a:r>
            <a:r>
              <a:rPr lang="en-US" altLang="en-US" sz="1400" i="1">
                <a:solidFill>
                  <a:schemeClr val="accent2"/>
                </a:solidFill>
              </a:rPr>
              <a:t>IEEE-SA Standards Board Bylaws</a:t>
            </a:r>
            <a:r>
              <a:rPr lang="en-US" altLang="en-US" sz="1400">
                <a:solidFill>
                  <a:schemeClr val="accent2"/>
                </a:solidFill>
              </a:rPr>
              <a:t>;</a:t>
            </a:r>
          </a:p>
          <a:p>
            <a:pPr lvl="2">
              <a:lnSpc>
                <a:spcPct val="80000"/>
              </a:lnSpc>
            </a:pPr>
            <a:r>
              <a:rPr lang="en-US" altLang="en-US" sz="1400">
                <a:solidFill>
                  <a:schemeClr val="accent2"/>
                </a:solidFill>
              </a:rPr>
              <a:t>Early identification of patent claims which January be essential for the use of standards under development is strongly encouraged; </a:t>
            </a:r>
          </a:p>
          <a:p>
            <a:pPr lvl="2">
              <a:lnSpc>
                <a:spcPct val="80000"/>
              </a:lnSpc>
            </a:pPr>
            <a:r>
              <a:rPr lang="en-US" altLang="en-US" sz="140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solidFill>
                  <a:schemeClr val="accent2"/>
                </a:solidFill>
              </a:rPr>
            </a:br>
            <a:endParaRPr lang="en-US" altLang="en-US" sz="1400">
              <a:solidFill>
                <a:schemeClr val="accent2"/>
              </a:solidFill>
            </a:endParaRPr>
          </a:p>
          <a:p>
            <a:pPr lvl="1">
              <a:lnSpc>
                <a:spcPct val="20000"/>
              </a:lnSpc>
              <a:buFont typeface="Arial" pitchFamily="34" charset="0"/>
              <a:buChar char="•"/>
            </a:pPr>
            <a:r>
              <a:rPr lang="en-US" altLang="en-US" sz="1400" b="1">
                <a:solidFill>
                  <a:schemeClr val="accent2"/>
                </a:solidFill>
              </a:rPr>
              <a:t>Instruct the WG Secretary to record in the minutes of the relevant WG meeting:</a:t>
            </a:r>
            <a:r>
              <a:rPr lang="en-US" altLang="en-US" sz="900">
                <a:solidFill>
                  <a:schemeClr val="accent2"/>
                </a:solidFill>
              </a:rPr>
              <a:t> </a:t>
            </a:r>
          </a:p>
          <a:p>
            <a:pPr lvl="2">
              <a:lnSpc>
                <a:spcPct val="80000"/>
              </a:lnSpc>
            </a:pPr>
            <a:r>
              <a:rPr lang="en-US" altLang="en-US" sz="1400">
                <a:solidFill>
                  <a:schemeClr val="accent2"/>
                </a:solidFill>
              </a:rPr>
              <a:t>That the foregoing information was provided and that slides 1 through 4 (and this slide 0, if applicable) were shown; </a:t>
            </a:r>
          </a:p>
          <a:p>
            <a:pPr lvl="2">
              <a:lnSpc>
                <a:spcPct val="80000"/>
              </a:lnSpc>
            </a:pPr>
            <a:r>
              <a:rPr lang="en-US" altLang="en-US" sz="140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a:solidFill>
                <a:schemeClr val="accent2"/>
              </a:solidFill>
            </a:endParaRPr>
          </a:p>
          <a:p>
            <a:pPr lvl="1">
              <a:lnSpc>
                <a:spcPct val="80000"/>
              </a:lnSpc>
              <a:spcBef>
                <a:spcPct val="5000"/>
              </a:spcBef>
              <a:buFont typeface="Arial" pitchFamily="34" charset="0"/>
              <a:buChar char="•"/>
            </a:pPr>
            <a:r>
              <a:rPr lang="en-US" altLang="en-US" sz="140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a:solidFill>
                  <a:schemeClr val="accent2"/>
                </a:solidFill>
              </a:rPr>
              <a:t>It is recommended that the WG chair review the guidance in </a:t>
            </a:r>
            <a:r>
              <a:rPr lang="en-US" altLang="en-US" sz="1400" i="1">
                <a:solidFill>
                  <a:schemeClr val="accent2"/>
                </a:solidFill>
              </a:rPr>
              <a:t>IEEE-SA Standards Board Operations Manual</a:t>
            </a:r>
            <a:r>
              <a:rPr lang="en-US" altLang="en-US" sz="140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a:solidFill>
                <a:schemeClr val="accent2"/>
              </a:solidFill>
            </a:endParaRPr>
          </a:p>
          <a:p>
            <a:pPr lvl="1">
              <a:lnSpc>
                <a:spcPct val="80000"/>
              </a:lnSpc>
              <a:spcBef>
                <a:spcPct val="5000"/>
              </a:spcBef>
              <a:buFont typeface="Monotype Sorts"/>
              <a:buNone/>
            </a:pPr>
            <a:r>
              <a:rPr lang="en-US" altLang="en-US" sz="1200">
                <a:solidFill>
                  <a:schemeClr val="accent2"/>
                </a:solidFill>
              </a:rPr>
              <a:t>	Note: </a:t>
            </a:r>
            <a:r>
              <a:rPr lang="en-US" altLang="en-US" sz="1200" b="1">
                <a:solidFill>
                  <a:schemeClr val="accent2"/>
                </a:solidFill>
              </a:rPr>
              <a:t>WG</a:t>
            </a:r>
            <a:r>
              <a:rPr lang="en-US" altLang="en-US" sz="120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solidFill>
                  <a:schemeClr val="accent2"/>
                </a:solidFill>
              </a:rPr>
              <a:t>Patent Related Links</a:t>
            </a:r>
            <a:endParaRPr lang="en-US" altLang="en-US" u="sng">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Mar 2017</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34424</TotalTime>
  <Words>1076</Words>
  <Application>Microsoft Office PowerPoint</Application>
  <PresentationFormat>On-screen Show (4:3)</PresentationFormat>
  <Paragraphs>222</Paragraphs>
  <Slides>15</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MU Ad Hoc Agenda – March 2017</vt:lpstr>
      <vt:lpstr>IEEE 802.11 TGax Ad Hoc High Efficiency WLAN MU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Ad-hoc Schedule</vt:lpstr>
      <vt:lpstr>TGax MU Submissions</vt:lpstr>
      <vt:lpstr>Straw-poll 1 (11-7/xxxr0)</vt:lpstr>
    </vt:vector>
  </TitlesOfParts>
  <Company>Quantenna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MU ad hoc  meeting agenda</dc:title>
  <dc:subject>MU ad-hoc agenda</dc:subject>
  <dc:creator>Sigurd Schelstraete</dc:creator>
  <cp:lastModifiedBy>Sigurd Schelstraete</cp:lastModifiedBy>
  <cp:revision>2149</cp:revision>
  <cp:lastPrinted>1998-02-10T13:28:06Z</cp:lastPrinted>
  <dcterms:created xsi:type="dcterms:W3CDTF">2007-04-17T18:10:23Z</dcterms:created>
  <dcterms:modified xsi:type="dcterms:W3CDTF">2017-03-14T22:19:01Z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