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550" r:id="rId16"/>
    <p:sldId id="553" r:id="rId17"/>
    <p:sldId id="552" r:id="rId18"/>
    <p:sldId id="554" r:id="rId19"/>
    <p:sldId id="555" r:id="rId20"/>
    <p:sldId id="557" r:id="rId21"/>
    <p:sldId id="556" r:id="rId22"/>
    <p:sldId id="558" r:id="rId23"/>
    <p:sldId id="559" r:id="rId24"/>
    <p:sldId id="560" r:id="rId25"/>
    <p:sldId id="562" r:id="rId26"/>
    <p:sldId id="561" r:id="rId27"/>
    <p:sldId id="563" r:id="rId28"/>
    <p:sldId id="564" r:id="rId29"/>
    <p:sldId id="566" r:id="rId30"/>
    <p:sldId id="565"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83" d="100"/>
          <a:sy n="83" d="100"/>
        </p:scale>
        <p:origin x="-954"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033233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3252385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20592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200927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184430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391629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287568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802.11-17/0464r2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Ad Hoc PHY Session Mar 2017 Pre-Meeting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2017-03-013</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9" name="页脚占位符 5"/>
          <p:cNvSpPr>
            <a:spLocks noGrp="1"/>
          </p:cNvSpPr>
          <p:nvPr>
            <p:ph type="ftr" sz="quarter" idx="3"/>
          </p:nvPr>
        </p:nvSpPr>
        <p:spPr>
          <a:xfrm>
            <a:off x="7089291"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a:t>
            </a:r>
            <a:r>
              <a:rPr lang="en-US" altLang="en-US" dirty="0" smtClean="0">
                <a:solidFill>
                  <a:srgbClr val="FF0000"/>
                </a:solidFill>
              </a:rPr>
              <a:t>30</a:t>
            </a:r>
            <a:r>
              <a:rPr lang="en-US" altLang="en-US" dirty="0" smtClean="0"/>
              <a:t>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graphicFrame>
        <p:nvGraphicFramePr>
          <p:cNvPr id="7" name="Table 6"/>
          <p:cNvGraphicFramePr>
            <a:graphicFrameLocks noGrp="1"/>
          </p:cNvGraphicFramePr>
          <p:nvPr>
            <p:extLst>
              <p:ext uri="{D42A27DB-BD31-4B8C-83A1-F6EECF244321}">
                <p14:modId xmlns:p14="http://schemas.microsoft.com/office/powerpoint/2010/main" xmlns="" val="934751190"/>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marL="0" algn="ctr" defTabSz="914400" rtl="0" eaLnBrk="1" latinLnBrk="0" hangingPunct="1"/>
                      <a:r>
                        <a:rPr lang="en-US" sz="1600" b="1" kern="1200" dirty="0" smtClean="0">
                          <a:solidFill>
                            <a:srgbClr val="0070C0"/>
                          </a:solidFill>
                          <a:latin typeface="+mn-lt"/>
                          <a:ea typeface="+mn-ea"/>
                          <a:cs typeface="+mn-cs"/>
                        </a:rPr>
                        <a:t>PHY</a:t>
                      </a:r>
                      <a:endParaRPr lang="en-US" sz="1600" b="1" kern="1200" dirty="0">
                        <a:solidFill>
                          <a:srgbClr val="0070C0"/>
                        </a:solidFill>
                        <a:latin typeface="+mn-lt"/>
                        <a:ea typeface="+mn-ea"/>
                        <a:cs typeface="+mn-cs"/>
                      </a:endParaRPr>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endParaRPr lang="en-US"/>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MAC</a:t>
                      </a:r>
                      <a:endParaRPr lang="en-US" sz="1400" dirty="0"/>
                    </a:p>
                  </a:txBody>
                  <a:tcPr/>
                </a:tc>
                <a:tc>
                  <a:txBody>
                    <a:bodyPr/>
                    <a:lstStyle/>
                    <a:p>
                      <a:pPr algn="ctr"/>
                      <a:r>
                        <a:rPr lang="en-US" sz="1600" b="1" dirty="0" smtClean="0">
                          <a:solidFill>
                            <a:srgbClr val="0070C0"/>
                          </a:solidFill>
                        </a:rPr>
                        <a:t>PHY</a:t>
                      </a:r>
                      <a:endParaRPr lang="en-US" sz="1600" b="1" dirty="0">
                        <a:solidFill>
                          <a:srgbClr val="0070C0"/>
                        </a:solidFill>
                      </a:endParaRPr>
                    </a:p>
                  </a:txBody>
                  <a:tcPr/>
                </a:tc>
                <a:tc>
                  <a:txBody>
                    <a:bodyPr/>
                    <a:lstStyle/>
                    <a:p>
                      <a:pPr algn="ctr"/>
                      <a:r>
                        <a:rPr lang="en-US" sz="1400" dirty="0" smtClean="0"/>
                        <a:t>MAC</a:t>
                      </a:r>
                      <a:endParaRPr lang="en-US" sz="1400" dirty="0"/>
                    </a:p>
                  </a:txBody>
                  <a:tcPr/>
                </a:tc>
                <a:tc>
                  <a:txBody>
                    <a:bodyPr/>
                    <a:lstStyle/>
                    <a:p>
                      <a:pPr marL="0" algn="ctr" defTabSz="914400" rtl="0" eaLnBrk="1" latinLnBrk="0" hangingPunct="1"/>
                      <a:r>
                        <a:rPr lang="en-US" sz="1600" b="1" kern="1200" dirty="0" smtClean="0">
                          <a:solidFill>
                            <a:srgbClr val="0070C0"/>
                          </a:solidFill>
                          <a:latin typeface="+mn-lt"/>
                          <a:ea typeface="+mn-ea"/>
                          <a:cs typeface="+mn-cs"/>
                        </a:rPr>
                        <a:t>PHY</a:t>
                      </a:r>
                      <a:endParaRPr lang="en-US" sz="1600" b="1" kern="1200" dirty="0">
                        <a:solidFill>
                          <a:srgbClr val="0070C0"/>
                        </a:solidFill>
                        <a:latin typeface="+mn-lt"/>
                        <a:ea typeface="+mn-ea"/>
                        <a:cs typeface="+mn-cs"/>
                      </a:endParaRPr>
                    </a:p>
                  </a:txBody>
                  <a:tcPr/>
                </a:tc>
                <a:tc>
                  <a:txBody>
                    <a:bodyPr/>
                    <a:lstStyle/>
                    <a:p>
                      <a:pPr algn="ctr"/>
                      <a:r>
                        <a:rPr lang="en-US" sz="1400" dirty="0" smtClean="0"/>
                        <a:t>MAC</a:t>
                      </a:r>
                      <a:endParaRPr lang="en-US" sz="1400" dirty="0"/>
                    </a:p>
                  </a:txBody>
                  <a:tcPr/>
                </a:tc>
                <a:tc>
                  <a:txBody>
                    <a:bodyPr/>
                    <a:lstStyle/>
                    <a:p>
                      <a:pPr algn="ctr"/>
                      <a:r>
                        <a:rPr lang="en-US" sz="1400" dirty="0" smtClean="0"/>
                        <a:t>MU/</a:t>
                      </a:r>
                      <a:r>
                        <a:rPr lang="en-US" sz="1400" b="1" dirty="0" smtClean="0">
                          <a:solidFill>
                            <a:srgbClr val="0070C0"/>
                          </a:solidFill>
                        </a:rPr>
                        <a:t>PHY</a:t>
                      </a:r>
                      <a:endParaRPr lang="en-US" sz="1400" b="1" dirty="0">
                        <a:solidFill>
                          <a:srgbClr val="0070C0"/>
                        </a:solidFill>
                      </a:endParaRPr>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gridSpan="2">
                  <a:txBody>
                    <a:bodyPr/>
                    <a:lstStyle/>
                    <a:p>
                      <a:pPr algn="ctr"/>
                      <a:endParaRPr lang="en-US"/>
                    </a:p>
                  </a:txBody>
                  <a:tcPr/>
                </a:tc>
                <a:tc hMerge="1">
                  <a:txBody>
                    <a:bodyPr/>
                    <a:lstStyle/>
                    <a:p>
                      <a:endParaRPr lang="en-US"/>
                    </a:p>
                  </a:txBody>
                  <a:tcPr/>
                </a:tc>
                <a:tc gridSpan="2">
                  <a:txBody>
                    <a:bodyPr/>
                    <a:lstStyle/>
                    <a:p>
                      <a:pPr algn="ctr"/>
                      <a:r>
                        <a:rPr lang="en-US" sz="1400" dirty="0" smtClean="0"/>
                        <a:t>SR</a:t>
                      </a:r>
                      <a:endParaRPr lang="en-US" sz="1400" dirty="0"/>
                    </a:p>
                  </a:txBody>
                  <a:tcPr/>
                </a:tc>
                <a:tc hMerge="1">
                  <a:txBody>
                    <a:bodyPr/>
                    <a:lstStyle/>
                    <a:p>
                      <a:pPr algn="ct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(pre-meeting 1/2)</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1411288" y="1265953"/>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2" name="Rectangle 1"/>
          <p:cNvSpPr/>
          <p:nvPr/>
        </p:nvSpPr>
        <p:spPr>
          <a:xfrm>
            <a:off x="228600" y="2547244"/>
            <a:ext cx="9046469" cy="3970318"/>
          </a:xfrm>
          <a:prstGeom prst="rect">
            <a:avLst/>
          </a:prstGeom>
        </p:spPr>
        <p:txBody>
          <a:bodyPr wrap="square">
            <a:spAutoFit/>
          </a:bodyPr>
          <a:lstStyle/>
          <a:p>
            <a:pPr marL="171450" indent="-171450">
              <a:buFont typeface="Arial" panose="020B0604020202020204" pitchFamily="34" charset="0"/>
              <a:buChar char="•"/>
            </a:pPr>
            <a:r>
              <a:rPr lang="en-US" sz="1600" dirty="0" smtClean="0">
                <a:solidFill>
                  <a:srgbClr val="00B050"/>
                </a:solidFill>
              </a:rPr>
              <a:t>11-17-0243-02-00ax-cr-he-phy-introduction-part-1 (Lochan)</a:t>
            </a:r>
            <a:r>
              <a:rPr lang="en-US" sz="1600" dirty="0">
                <a:solidFill>
                  <a:srgbClr val="00B050"/>
                </a:solidFill>
              </a:rPr>
              <a:t> </a:t>
            </a:r>
            <a:r>
              <a:rPr lang="en-US" sz="1600" dirty="0" smtClean="0">
                <a:solidFill>
                  <a:srgbClr val="00B050"/>
                </a:solidFill>
              </a:rPr>
              <a:t>– </a:t>
            </a:r>
            <a:r>
              <a:rPr lang="en-US" sz="1600" dirty="0">
                <a:solidFill>
                  <a:srgbClr val="00B050"/>
                </a:solidFill>
              </a:rPr>
              <a:t>(1 CID </a:t>
            </a:r>
            <a:r>
              <a:rPr lang="en-US" sz="1600" dirty="0" smtClean="0">
                <a:solidFill>
                  <a:srgbClr val="00B050"/>
                </a:solidFill>
              </a:rPr>
              <a:t>left)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11-17-0245-02-00ax-cr-he-phy-introduction-part-2 (Lochan) – (4 </a:t>
            </a:r>
            <a:r>
              <a:rPr lang="en-US" sz="1600" dirty="0">
                <a:solidFill>
                  <a:srgbClr val="00B050"/>
                </a:solidFill>
              </a:rPr>
              <a:t>CIDs </a:t>
            </a:r>
            <a:r>
              <a:rPr lang="en-US" sz="1600" dirty="0" smtClean="0">
                <a:solidFill>
                  <a:srgbClr val="00B050"/>
                </a:solidFill>
              </a:rPr>
              <a:t>left)</a:t>
            </a:r>
          </a:p>
          <a:p>
            <a:pPr marL="171450" indent="-171450">
              <a:buFont typeface="Arial" panose="020B0604020202020204" pitchFamily="34" charset="0"/>
              <a:buChar char="•"/>
            </a:pPr>
            <a:r>
              <a:rPr lang="en-US" sz="1600" dirty="0" smtClean="0">
                <a:solidFill>
                  <a:srgbClr val="00B050"/>
                </a:solidFill>
              </a:rPr>
              <a:t>11-17-0242-05-00ax-cr-he-phy-capabilities-part-2 (Lochan) </a:t>
            </a:r>
            <a:r>
              <a:rPr lang="en-US" sz="1600" dirty="0">
                <a:solidFill>
                  <a:srgbClr val="00B050"/>
                </a:solidFill>
              </a:rPr>
              <a:t>– (1 CID </a:t>
            </a:r>
            <a:r>
              <a:rPr lang="en-US" sz="1600" dirty="0" smtClean="0">
                <a:solidFill>
                  <a:srgbClr val="00B050"/>
                </a:solidFill>
              </a:rPr>
              <a:t>left)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11-17-0244-02-00ax-cr-he-phy-capabilities-part-3 (Lochan)</a:t>
            </a:r>
            <a:r>
              <a:rPr lang="en-US" sz="1600" dirty="0">
                <a:solidFill>
                  <a:srgbClr val="00B050"/>
                </a:solidFill>
              </a:rPr>
              <a:t> – (1 CID </a:t>
            </a:r>
            <a:r>
              <a:rPr lang="en-US" sz="1600" dirty="0" smtClean="0">
                <a:solidFill>
                  <a:srgbClr val="00B050"/>
                </a:solidFill>
              </a:rPr>
              <a:t>left)</a:t>
            </a:r>
          </a:p>
          <a:p>
            <a:pPr marL="285750" lvl="0" indent="-285750">
              <a:buFont typeface="Arial" panose="020B0604020202020204" pitchFamily="34" charset="0"/>
              <a:buChar char="•"/>
            </a:pPr>
            <a:r>
              <a:rPr lang="en-US" sz="1600" dirty="0">
                <a:solidFill>
                  <a:srgbClr val="00B050"/>
                </a:solidFill>
              </a:rPr>
              <a:t>11-17-0246-00-00ax-cr-he-phy-introduction-part-3 (</a:t>
            </a:r>
            <a:r>
              <a:rPr lang="en-US" sz="1600" dirty="0" err="1">
                <a:solidFill>
                  <a:srgbClr val="00B050"/>
                </a:solidFill>
              </a:rPr>
              <a:t>Lochan</a:t>
            </a:r>
            <a:r>
              <a:rPr lang="en-US" sz="1600" dirty="0" smtClean="0">
                <a:solidFill>
                  <a:srgbClr val="00B050"/>
                </a:solidFill>
              </a:rPr>
              <a:t>)</a:t>
            </a:r>
            <a:endParaRPr lang="en-US" sz="1600" dirty="0">
              <a:solidFill>
                <a:srgbClr val="00B050"/>
              </a:solidFill>
            </a:endParaRPr>
          </a:p>
          <a:p>
            <a:pPr marL="285750" lvl="0" indent="-285750">
              <a:buFont typeface="Arial" panose="020B0604020202020204" pitchFamily="34" charset="0"/>
              <a:buChar char="•"/>
            </a:pPr>
            <a:r>
              <a:rPr lang="en-US" sz="1600" dirty="0">
                <a:solidFill>
                  <a:srgbClr val="00B050"/>
                </a:solidFill>
              </a:rPr>
              <a:t>11-17-0247-00-00ax-cr-he-phy-introduction-part-4 (Lochan</a:t>
            </a:r>
            <a:r>
              <a:rPr lang="en-US" sz="1600" dirty="0" smtClean="0">
                <a:solidFill>
                  <a:srgbClr val="00B050"/>
                </a:solidFill>
              </a:rPr>
              <a:t>)</a:t>
            </a:r>
            <a:endParaRPr lang="en-US" sz="1600" dirty="0">
              <a:solidFill>
                <a:srgbClr val="00B050"/>
              </a:solidFill>
            </a:endParaRPr>
          </a:p>
          <a:p>
            <a:pPr marL="285750" indent="-285750">
              <a:buFont typeface="Arial" panose="020B0604020202020204" pitchFamily="34" charset="0"/>
              <a:buChar char="•"/>
            </a:pPr>
            <a:r>
              <a:rPr lang="en-US" sz="1600" dirty="0" smtClean="0">
                <a:solidFill>
                  <a:srgbClr val="00B050"/>
                </a:solidFill>
              </a:rPr>
              <a:t>11-17-0261-00-00ax-cr-he-phy-transmit-requirements-he-trig-ppdu-part-1 (Lochan) –will revisit </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11-17-0303-00-00ax-cr-he-phy-beamforming-report-information-part-1 (Lochan)</a:t>
            </a:r>
          </a:p>
          <a:p>
            <a:pPr marL="171450" indent="-171450">
              <a:buFont typeface="Arial" panose="020B0604020202020204" pitchFamily="34" charset="0"/>
              <a:buChar char="•"/>
            </a:pPr>
            <a:r>
              <a:rPr lang="en-US" sz="1600" dirty="0">
                <a:solidFill>
                  <a:srgbClr val="00B050"/>
                </a:solidFill>
              </a:rPr>
              <a:t>11-17-0305-00-00ax-11ax-comment-resolutions-for-clause-28-3-9 (Yan</a:t>
            </a:r>
            <a:r>
              <a:rPr lang="en-US" sz="1600" dirty="0" smtClean="0">
                <a:solidFill>
                  <a:srgbClr val="00B050"/>
                </a:solidFill>
              </a:rPr>
              <a:t>) –will revisit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FFC000"/>
                </a:solidFill>
              </a:rPr>
              <a:t>11-17-0044-01-00ax-NDP-Short-Feedback-Design (Ron)</a:t>
            </a:r>
          </a:p>
          <a:p>
            <a:pPr marL="171450" indent="-171450">
              <a:buFont typeface="Arial" panose="020B0604020202020204" pitchFamily="34" charset="0"/>
              <a:buChar char="•"/>
            </a:pPr>
            <a:r>
              <a:rPr lang="en-US" sz="1600" dirty="0" smtClean="0">
                <a:solidFill>
                  <a:srgbClr val="00B050"/>
                </a:solidFill>
              </a:rPr>
              <a:t>11-17-0316-01-00ax-crs-for-clause-28-3-8-and-28-5 (Bin)</a:t>
            </a:r>
          </a:p>
          <a:p>
            <a:pPr marL="171450" indent="-171450">
              <a:buFont typeface="Arial" panose="020B0604020202020204" pitchFamily="34" charset="0"/>
              <a:buChar char="•"/>
            </a:pPr>
            <a:r>
              <a:rPr lang="en-US" sz="1600" dirty="0" smtClean="0">
                <a:solidFill>
                  <a:srgbClr val="00B050"/>
                </a:solidFill>
              </a:rPr>
              <a:t>11-17-0329-00-00ax-lb225-comment-resolution-for-cids-for-28-3-11-5-coding (</a:t>
            </a:r>
            <a:r>
              <a:rPr lang="en-US" sz="1600" dirty="0" err="1" smtClean="0">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11-17-0330-00-00ax-lb225-comment-resolution-for-cids-for-3-definitions-acronyms-and-abbreviations (</a:t>
            </a:r>
            <a:r>
              <a:rPr lang="en-US" sz="1600" dirty="0" err="1" smtClean="0">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11-17-0331-00-00ax-lb225-comment-resolution-for-cids-for-28-3-11-9-constellation-mapping (</a:t>
            </a:r>
            <a:r>
              <a:rPr lang="en-US" sz="1600" dirty="0" err="1" smtClean="0">
                <a:solidFill>
                  <a:srgbClr val="00B050"/>
                </a:solidFill>
              </a:rPr>
              <a:t>Jianhan</a:t>
            </a:r>
            <a:r>
              <a:rPr lang="en-US" sz="1600" dirty="0" smtClean="0">
                <a:solidFill>
                  <a:srgbClr val="00B050"/>
                </a:solidFill>
              </a:rPr>
              <a: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en-US" dirty="0"/>
              <a:t>PHY Submissions </a:t>
            </a:r>
            <a:r>
              <a:rPr lang="en-US" altLang="en-US" dirty="0" smtClean="0"/>
              <a:t>(pre-meeting, 2/2)</a:t>
            </a:r>
            <a:endParaRPr lang="en-US" dirty="0"/>
          </a:p>
        </p:txBody>
      </p:sp>
      <p:sp>
        <p:nvSpPr>
          <p:cNvPr id="3" name="Date Placeholder 2"/>
          <p:cNvSpPr>
            <a:spLocks noGrp="1"/>
          </p:cNvSpPr>
          <p:nvPr>
            <p:ph type="dt" sz="half" idx="10"/>
          </p:nvPr>
        </p:nvSpPr>
        <p:spPr/>
        <p:txBody>
          <a:bodyPr/>
          <a:lstStyle/>
          <a:p>
            <a:pPr>
              <a:defRPr/>
            </a:pPr>
            <a:r>
              <a:rPr lang="en-US" smtClean="0"/>
              <a:t>Jan 2017</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Bo Sun (ZTE) , et al</a:t>
            </a:r>
            <a:endParaRPr lang="en-US" dirty="0"/>
          </a:p>
        </p:txBody>
      </p:sp>
      <p:sp>
        <p:nvSpPr>
          <p:cNvPr id="6" name="Rectangle 5"/>
          <p:cNvSpPr/>
          <p:nvPr/>
        </p:nvSpPr>
        <p:spPr>
          <a:xfrm>
            <a:off x="390525" y="1665506"/>
            <a:ext cx="8153400" cy="4278094"/>
          </a:xfrm>
          <a:prstGeom prst="rect">
            <a:avLst/>
          </a:prstGeom>
        </p:spPr>
        <p:txBody>
          <a:bodyPr wrap="square">
            <a:spAutoFit/>
          </a:bodyPr>
          <a:lstStyle/>
          <a:p>
            <a:pPr marL="171450" indent="-171450">
              <a:buFont typeface="Arial" panose="020B0604020202020204" pitchFamily="34" charset="0"/>
              <a:buChar char="•"/>
            </a:pPr>
            <a:r>
              <a:rPr lang="en-US" sz="1600" dirty="0">
                <a:solidFill>
                  <a:srgbClr val="00B050"/>
                </a:solidFill>
              </a:rPr>
              <a:t>11-17-0332-00-00ax-lb225-comment-resolution-for-cids-for-28-3-10-he-preamble (</a:t>
            </a:r>
            <a:r>
              <a:rPr lang="en-US" sz="1600" dirty="0" err="1">
                <a:solidFill>
                  <a:srgbClr val="00B050"/>
                </a:solidFill>
              </a:rPr>
              <a:t>Jianhan</a:t>
            </a:r>
            <a:r>
              <a:rPr lang="en-US" sz="1600" dirty="0">
                <a:solidFill>
                  <a:srgbClr val="00B050"/>
                </a:solidFill>
              </a:rPr>
              <a:t>)</a:t>
            </a:r>
          </a:p>
          <a:p>
            <a:pPr marL="171450" indent="-171450">
              <a:buFont typeface="Arial" panose="020B0604020202020204" pitchFamily="34" charset="0"/>
              <a:buChar char="•"/>
            </a:pPr>
            <a:r>
              <a:rPr lang="en-US" sz="1600" dirty="0">
                <a:solidFill>
                  <a:srgbClr val="00B050"/>
                </a:solidFill>
              </a:rPr>
              <a:t>11-17-0333-00-00ax-lb225-comment-resolution-for-cids-for-28-3-13-non-ht-duplicate-transmission(</a:t>
            </a:r>
            <a:r>
              <a:rPr lang="en-US" sz="1600" dirty="0" err="1">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11-17-0299-00- CR-on-HE-SIG-B-28.3.10.8.1 (</a:t>
            </a:r>
            <a:r>
              <a:rPr lang="en-US" sz="1600" dirty="0" err="1">
                <a:solidFill>
                  <a:srgbClr val="00B050"/>
                </a:solidFill>
              </a:rPr>
              <a:t>Dongguk</a:t>
            </a:r>
            <a:r>
              <a:rPr lang="en-US" sz="1600" dirty="0">
                <a:solidFill>
                  <a:srgbClr val="00B050"/>
                </a:solidFill>
              </a:rPr>
              <a:t> 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11-17-0300-00- CR-on-Clause-28.3.10.1 </a:t>
            </a:r>
            <a:r>
              <a:rPr lang="en-US" sz="1600" dirty="0">
                <a:solidFill>
                  <a:srgbClr val="00B050"/>
                </a:solidFill>
              </a:rPr>
              <a:t>(</a:t>
            </a:r>
            <a:r>
              <a:rPr lang="en-US" sz="1600" dirty="0" err="1">
                <a:solidFill>
                  <a:srgbClr val="00B050"/>
                </a:solidFill>
              </a:rPr>
              <a:t>Dongguk</a:t>
            </a:r>
            <a:r>
              <a:rPr lang="en-US" sz="1600" dirty="0">
                <a:solidFill>
                  <a:srgbClr val="00B050"/>
                </a:solidFill>
              </a:rPr>
              <a:t> 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11-17-0301-00- CR-on-subsection-of-clause-28.3.6 (</a:t>
            </a:r>
            <a:r>
              <a:rPr lang="en-US" sz="1600" dirty="0" err="1" smtClean="0">
                <a:solidFill>
                  <a:srgbClr val="00B050"/>
                </a:solidFill>
              </a:rPr>
              <a:t>Dongguk</a:t>
            </a:r>
            <a:r>
              <a:rPr lang="en-US" sz="1600" dirty="0" smtClean="0">
                <a:solidFill>
                  <a:srgbClr val="00B050"/>
                </a:solidFill>
              </a:rPr>
              <a:t> </a:t>
            </a:r>
            <a:r>
              <a:rPr lang="en-US" sz="1600" dirty="0">
                <a:solidFill>
                  <a:srgbClr val="00B050"/>
                </a:solidFill>
              </a:rPr>
              <a:t>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11-17-0317-01-CRs-on-Rx-Specification </a:t>
            </a:r>
            <a:r>
              <a:rPr lang="en-US" sz="1600" dirty="0">
                <a:solidFill>
                  <a:srgbClr val="00B050"/>
                </a:solidFill>
              </a:rPr>
              <a:t>(Bin)</a:t>
            </a:r>
          </a:p>
          <a:p>
            <a:pPr marL="171450" indent="-171450">
              <a:buFont typeface="Arial" panose="020B0604020202020204" pitchFamily="34" charset="0"/>
              <a:buChar char="•"/>
            </a:pPr>
            <a:r>
              <a:rPr lang="en-US" sz="1600" dirty="0" smtClean="0">
                <a:solidFill>
                  <a:srgbClr val="00B050"/>
                </a:solidFill>
              </a:rPr>
              <a:t>11-17-0320-00-CR-for-28.3.7 (</a:t>
            </a:r>
            <a:r>
              <a:rPr lang="en-US" sz="1600" dirty="0" err="1" smtClean="0">
                <a:solidFill>
                  <a:srgbClr val="00B050"/>
                </a:solidFill>
              </a:rPr>
              <a:t>Eunsung</a:t>
            </a:r>
            <a:r>
              <a:rPr lang="en-US" sz="1600" dirty="0" smtClean="0">
                <a:solidFill>
                  <a:srgbClr val="00B050"/>
                </a:solidFill>
              </a:rPr>
              <a:t> Park)</a:t>
            </a:r>
          </a:p>
          <a:p>
            <a:pPr marL="171450" indent="-171450">
              <a:buFont typeface="Arial" panose="020B0604020202020204" pitchFamily="34" charset="0"/>
              <a:buChar char="•"/>
            </a:pPr>
            <a:r>
              <a:rPr lang="en-US" sz="1600" dirty="0" smtClean="0">
                <a:solidFill>
                  <a:srgbClr val="00B050"/>
                </a:solidFill>
              </a:rPr>
              <a:t>11-17-0321-00-CR-for-28.3.10.9 </a:t>
            </a:r>
            <a:r>
              <a:rPr lang="en-US" sz="1600" dirty="0">
                <a:solidFill>
                  <a:srgbClr val="00B050"/>
                </a:solidFill>
              </a:rPr>
              <a:t>(</a:t>
            </a:r>
            <a:r>
              <a:rPr lang="en-US" sz="1600" dirty="0" err="1">
                <a:solidFill>
                  <a:srgbClr val="00B050"/>
                </a:solidFill>
              </a:rPr>
              <a:t>Eunsung</a:t>
            </a:r>
            <a:r>
              <a:rPr lang="en-US" sz="1600" dirty="0">
                <a:solidFill>
                  <a:srgbClr val="00B050"/>
                </a:solidFill>
              </a:rPr>
              <a:t> Park)</a:t>
            </a:r>
          </a:p>
          <a:p>
            <a:pPr marL="171450" indent="-171450">
              <a:buFont typeface="Arial" panose="020B0604020202020204" pitchFamily="34" charset="0"/>
              <a:buChar char="•"/>
            </a:pPr>
            <a:r>
              <a:rPr lang="en-US" sz="1600" dirty="0" smtClean="0">
                <a:solidFill>
                  <a:srgbClr val="00B050"/>
                </a:solidFill>
              </a:rPr>
              <a:t>11-17-0231-00-00ax-cr-clause-28-3-5 (</a:t>
            </a:r>
            <a:r>
              <a:rPr lang="en-US" sz="1600" dirty="0" err="1">
                <a:solidFill>
                  <a:srgbClr val="00B050"/>
                </a:solidFill>
              </a:rPr>
              <a:t>Xiaogang</a:t>
            </a:r>
            <a:r>
              <a:rPr lang="en-US" sz="1600" dirty="0" smtClean="0">
                <a:solidFill>
                  <a:srgbClr val="00B050"/>
                </a:solidFill>
              </a:rPr>
              <a:t>) (4 CID left)</a:t>
            </a:r>
          </a:p>
          <a:p>
            <a:pPr marL="171450" indent="-171450">
              <a:buFont typeface="Arial" panose="020B0604020202020204" pitchFamily="34" charset="0"/>
              <a:buChar char="•"/>
            </a:pPr>
            <a:r>
              <a:rPr lang="en-US" sz="1600" dirty="0" smtClean="0">
                <a:solidFill>
                  <a:srgbClr val="00B050"/>
                </a:solidFill>
              </a:rPr>
              <a:t>11-17-0232-00-00ax-cr-clause-28-3-6 (</a:t>
            </a:r>
            <a:r>
              <a:rPr lang="en-US" sz="1600" dirty="0">
                <a:solidFill>
                  <a:srgbClr val="00B050"/>
                </a:solidFill>
              </a:rPr>
              <a:t>Xiaogang)</a:t>
            </a:r>
            <a:endParaRPr lang="en-US" sz="1600" dirty="0" smtClean="0">
              <a:solidFill>
                <a:srgbClr val="00B050"/>
              </a:solidFill>
            </a:endParaRPr>
          </a:p>
          <a:p>
            <a:pPr marL="171450" indent="-171450">
              <a:buFont typeface="Arial" panose="020B0604020202020204" pitchFamily="34" charset="0"/>
              <a:buChar char="•"/>
            </a:pPr>
            <a:r>
              <a:rPr lang="en-US" sz="1600" dirty="0" smtClean="0">
                <a:solidFill>
                  <a:srgbClr val="00B050"/>
                </a:solidFill>
              </a:rPr>
              <a:t>11-17-0233-00-00ax-cr-4905 (</a:t>
            </a:r>
            <a:r>
              <a:rPr lang="en-US" sz="1600" dirty="0" err="1">
                <a:solidFill>
                  <a:srgbClr val="00B050"/>
                </a:solidFill>
              </a:rPr>
              <a:t>Xiaogang</a:t>
            </a:r>
            <a:r>
              <a:rPr lang="en-US"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FFC000"/>
                </a:solidFill>
              </a:rPr>
              <a:t>11-17-0328-00-Link-Adaptation-Feedback-for-Combating-Interferences (</a:t>
            </a:r>
            <a:r>
              <a:rPr lang="en-US" altLang="zh-CN" sz="1600" dirty="0" err="1" smtClean="0">
                <a:solidFill>
                  <a:srgbClr val="FFC000"/>
                </a:solidFill>
              </a:rPr>
              <a:t>Feng</a:t>
            </a:r>
            <a:r>
              <a:rPr lang="en-US" altLang="zh-CN" sz="1600" dirty="0" smtClean="0">
                <a:solidFill>
                  <a:srgbClr val="FFC000"/>
                </a:solidFill>
              </a:rPr>
              <a:t> Jiang) (Go to TG discussion together with MAC)</a:t>
            </a:r>
            <a:endParaRPr lang="en-US" sz="1600" dirty="0" smtClean="0"/>
          </a:p>
          <a:p>
            <a:pPr marL="171450" indent="-171450">
              <a:buFont typeface="Arial" panose="020B0604020202020204" pitchFamily="34" charset="0"/>
              <a:buChar char="•"/>
            </a:pPr>
            <a:r>
              <a:rPr lang="en-US" sz="1600" dirty="0"/>
              <a:t>11-17-0290-00-CRs on TX specification (</a:t>
            </a:r>
            <a:r>
              <a:rPr lang="en-US" sz="1600" dirty="0" err="1" smtClean="0"/>
              <a:t>Yujin</a:t>
            </a:r>
            <a:r>
              <a:rPr lang="en-US" sz="1600" dirty="0" smtClean="0"/>
              <a:t>)</a:t>
            </a:r>
          </a:p>
          <a:p>
            <a:pPr marL="171450" indent="-171450">
              <a:buFont typeface="Arial" panose="020B0604020202020204" pitchFamily="34" charset="0"/>
              <a:buChar char="•"/>
            </a:pPr>
            <a:r>
              <a:rPr lang="en-US" sz="1600" dirty="0" smtClean="0">
                <a:solidFill>
                  <a:srgbClr val="00B050"/>
                </a:solidFill>
              </a:rPr>
              <a:t>11-17-0283-00-CID 8114 (Bin)</a:t>
            </a:r>
          </a:p>
          <a:p>
            <a:pPr marL="171450" indent="-171450">
              <a:buFont typeface="Arial" panose="020B0604020202020204" pitchFamily="34" charset="0"/>
              <a:buChar char="•"/>
            </a:pPr>
            <a:r>
              <a:rPr lang="en-US" sz="1600" dirty="0" smtClean="0">
                <a:solidFill>
                  <a:srgbClr val="00B050"/>
                </a:solidFill>
              </a:rPr>
              <a:t>11-17-0388-00-00ax-editorial-update-for-28-5 (</a:t>
            </a:r>
            <a:r>
              <a:rPr lang="en-US" sz="1600" dirty="0" err="1" smtClean="0">
                <a:solidFill>
                  <a:srgbClr val="00B050"/>
                </a:solidFill>
              </a:rPr>
              <a:t>Youhan</a:t>
            </a:r>
            <a:r>
              <a:rPr lang="en-US" sz="1600" dirty="0" smtClean="0">
                <a:solidFill>
                  <a:srgbClr val="00B050"/>
                </a:solidFill>
              </a:rPr>
              <a:t>)</a:t>
            </a:r>
          </a:p>
        </p:txBody>
      </p:sp>
    </p:spTree>
    <p:extLst>
      <p:ext uri="{BB962C8B-B14F-4D97-AF65-F5344CB8AC3E}">
        <p14:creationId xmlns:p14="http://schemas.microsoft.com/office/powerpoint/2010/main" xmlns="" val="35380447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en-US" dirty="0"/>
              <a:t>PHY </a:t>
            </a:r>
            <a:r>
              <a:rPr lang="en-US" altLang="en-US" dirty="0" smtClean="0"/>
              <a:t>Submissions</a:t>
            </a:r>
            <a:endParaRPr lang="en-US" dirty="0"/>
          </a:p>
        </p:txBody>
      </p:sp>
      <p:sp>
        <p:nvSpPr>
          <p:cNvPr id="3" name="Date Placeholder 2"/>
          <p:cNvSpPr>
            <a:spLocks noGrp="1"/>
          </p:cNvSpPr>
          <p:nvPr>
            <p:ph type="dt" sz="half" idx="10"/>
          </p:nvPr>
        </p:nvSpPr>
        <p:spPr/>
        <p:txBody>
          <a:bodyPr/>
          <a:lstStyle/>
          <a:p>
            <a:pPr>
              <a:defRPr/>
            </a:pPr>
            <a:r>
              <a:rPr lang="en-US" smtClean="0"/>
              <a:t>Jan 2017</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16</a:t>
            </a:fld>
            <a:endParaRPr lang="en-US" altLang="en-US"/>
          </a:p>
        </p:txBody>
      </p:sp>
      <p:sp>
        <p:nvSpPr>
          <p:cNvPr id="5" name="Footer Placeholder 4"/>
          <p:cNvSpPr>
            <a:spLocks noGrp="1"/>
          </p:cNvSpPr>
          <p:nvPr>
            <p:ph type="ftr" sz="quarter" idx="3"/>
          </p:nvPr>
        </p:nvSpPr>
        <p:spPr/>
        <p:txBody>
          <a:bodyPr/>
          <a:lstStyle/>
          <a:p>
            <a:pPr>
              <a:defRPr/>
            </a:pPr>
            <a:r>
              <a:rPr lang="en-US" smtClean="0"/>
              <a:t>Bo Sun (ZTE) , et al</a:t>
            </a:r>
            <a:endParaRPr lang="en-US" dirty="0"/>
          </a:p>
        </p:txBody>
      </p:sp>
      <p:graphicFrame>
        <p:nvGraphicFramePr>
          <p:cNvPr id="7" name="Table 7"/>
          <p:cNvGraphicFramePr>
            <a:graphicFrameLocks noGrp="1"/>
          </p:cNvGraphicFramePr>
          <p:nvPr/>
        </p:nvGraphicFramePr>
        <p:xfrm>
          <a:off x="609600" y="2743200"/>
          <a:ext cx="7937501" cy="3301365"/>
        </p:xfrm>
        <a:graphic>
          <a:graphicData uri="http://schemas.openxmlformats.org/drawingml/2006/table">
            <a:tbl>
              <a:tblPr>
                <a:tableStyleId>{5C22544A-7EE6-4342-B048-85BDC9FD1C3A}</a:tableStyleId>
              </a:tblPr>
              <a:tblGrid>
                <a:gridCol w="914400"/>
                <a:gridCol w="4724400"/>
                <a:gridCol w="1340210"/>
                <a:gridCol w="958491"/>
              </a:tblGrid>
              <a:tr h="149190">
                <a:tc>
                  <a:txBody>
                    <a:bodyPr/>
                    <a:lstStyle/>
                    <a:p>
                      <a:pPr algn="ctr" fontAlgn="b"/>
                      <a:r>
                        <a:rPr lang="en-US" sz="1400" b="1" u="none" strike="noStrike" dirty="0">
                          <a:effectLst/>
                        </a:rPr>
                        <a:t>DCN</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rPr>
                        <a:t>Title</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rPr>
                        <a:t>Author</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smtClean="0">
                          <a:effectLst/>
                        </a:rPr>
                        <a:t>Sub-group</a:t>
                      </a:r>
                      <a:endParaRPr lang="en-US" sz="1400" b="1" i="0" u="none" strike="noStrike" dirty="0">
                        <a:solidFill>
                          <a:srgbClr val="FFFFFF"/>
                        </a:solidFill>
                        <a:effectLst/>
                        <a:latin typeface="Calibri" panose="020F0502020204030204" pitchFamily="34" charset="0"/>
                      </a:endParaRPr>
                    </a:p>
                  </a:txBody>
                  <a:tcPr marL="9525" marR="9525" marT="9525" marB="0" anchor="b"/>
                </a:tc>
              </a:tr>
              <a:tr h="128788">
                <a:tc>
                  <a:txBody>
                    <a:bodyPr/>
                    <a:lstStyle/>
                    <a:p>
                      <a:pPr algn="l" fontAlgn="t"/>
                      <a:r>
                        <a:rPr lang="en-US" sz="1200" u="none" strike="noStrike" dirty="0">
                          <a:solidFill>
                            <a:srgbClr val="00B050"/>
                          </a:solidFill>
                          <a:effectLst/>
                        </a:rPr>
                        <a:t>11-17/0436</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LB225 Comment Resolution of CID 7517</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err="1">
                          <a:solidFill>
                            <a:srgbClr val="00B050"/>
                          </a:solidFill>
                          <a:effectLst/>
                        </a:rPr>
                        <a:t>Jianhan</a:t>
                      </a:r>
                      <a:r>
                        <a:rPr lang="en-US" sz="1200" u="none" strike="noStrike" dirty="0">
                          <a:solidFill>
                            <a:srgbClr val="00B050"/>
                          </a:solidFill>
                          <a:effectLst/>
                        </a:rPr>
                        <a:t> Liu</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9525" marR="9525" marT="9525" marB="0" anchor="b"/>
                </a:tc>
              </a:tr>
              <a:tr h="128788">
                <a:tc>
                  <a:txBody>
                    <a:bodyPr/>
                    <a:lstStyle/>
                    <a:p>
                      <a:pPr algn="l" fontAlgn="b"/>
                      <a:r>
                        <a:rPr lang="en-US" sz="1200" u="none" strike="noStrike" dirty="0">
                          <a:solidFill>
                            <a:srgbClr val="00B050"/>
                          </a:solidFill>
                          <a:effectLst/>
                        </a:rPr>
                        <a:t>11-17/0044</a:t>
                      </a:r>
                      <a:endParaRPr lang="en-US" sz="12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dirty="0">
                          <a:solidFill>
                            <a:srgbClr val="00B050"/>
                          </a:solidFill>
                          <a:effectLst/>
                        </a:rPr>
                        <a:t>NDP Short Feedback Design</a:t>
                      </a:r>
                      <a:endParaRPr lang="en-US" sz="12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dirty="0">
                          <a:solidFill>
                            <a:srgbClr val="00B050"/>
                          </a:solidFill>
                          <a:effectLst/>
                        </a:rPr>
                        <a:t>Ron </a:t>
                      </a:r>
                      <a:r>
                        <a:rPr lang="en-US" sz="1200" u="none" strike="noStrike" dirty="0" err="1">
                          <a:solidFill>
                            <a:srgbClr val="00B050"/>
                          </a:solidFill>
                          <a:effectLst/>
                        </a:rPr>
                        <a:t>Porat</a:t>
                      </a:r>
                      <a:endParaRPr lang="en-US" sz="12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9525" marR="9525" marT="9525" marB="0" anchor="b"/>
                </a:tc>
              </a:tr>
              <a:tr h="128788">
                <a:tc>
                  <a:txBody>
                    <a:bodyPr/>
                    <a:lstStyle/>
                    <a:p>
                      <a:pPr algn="l" fontAlgn="t"/>
                      <a:r>
                        <a:rPr lang="en-US" sz="1200" u="none" strike="noStrike" dirty="0">
                          <a:solidFill>
                            <a:srgbClr val="00B050"/>
                          </a:solidFill>
                          <a:effectLst/>
                        </a:rPr>
                        <a:t>11-17/0078</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RBW of 11ax</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err="1">
                          <a:solidFill>
                            <a:srgbClr val="00B050"/>
                          </a:solidFill>
                          <a:effectLst/>
                        </a:rPr>
                        <a:t>Xiaogang</a:t>
                      </a:r>
                      <a:r>
                        <a:rPr lang="en-US" sz="1200" u="none" strike="noStrike" dirty="0">
                          <a:solidFill>
                            <a:srgbClr val="00B050"/>
                          </a:solidFill>
                          <a:effectLst/>
                        </a:rPr>
                        <a:t> Chen </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9525" marR="9525" marT="9525" marB="0" anchor="b"/>
                </a:tc>
              </a:tr>
              <a:tr h="128788">
                <a:tc>
                  <a:txBody>
                    <a:bodyPr/>
                    <a:lstStyle/>
                    <a:p>
                      <a:pPr algn="l" fontAlgn="t"/>
                      <a:r>
                        <a:rPr lang="en-US" sz="1200" b="0" u="none" strike="noStrike" dirty="0">
                          <a:solidFill>
                            <a:srgbClr val="00B050"/>
                          </a:solidFill>
                          <a:effectLst/>
                        </a:rPr>
                        <a:t>11-17/0231</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b="0" u="none" strike="noStrike" dirty="0" err="1">
                          <a:solidFill>
                            <a:srgbClr val="00B050"/>
                          </a:solidFill>
                          <a:effectLst/>
                        </a:rPr>
                        <a:t>CR_clause</a:t>
                      </a:r>
                      <a:r>
                        <a:rPr lang="en-US" sz="1200" b="0" u="none" strike="noStrike" dirty="0">
                          <a:solidFill>
                            <a:srgbClr val="00B050"/>
                          </a:solidFill>
                          <a:effectLst/>
                        </a:rPr>
                        <a:t> 28.3.5</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b="0" u="none" strike="noStrike" dirty="0" err="1">
                          <a:solidFill>
                            <a:srgbClr val="00B050"/>
                          </a:solidFill>
                          <a:effectLst/>
                        </a:rPr>
                        <a:t>Xiaogang</a:t>
                      </a:r>
                      <a:r>
                        <a:rPr lang="en-US" sz="1200" b="0" u="none" strike="noStrike" dirty="0">
                          <a:solidFill>
                            <a:srgbClr val="00B050"/>
                          </a:solidFill>
                          <a:effectLst/>
                        </a:rPr>
                        <a:t> Chen </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200" b="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9525" marR="9525" marT="9525" marB="0" anchor="b"/>
                </a:tc>
              </a:tr>
              <a:tr h="128788">
                <a:tc>
                  <a:txBody>
                    <a:bodyPr/>
                    <a:lstStyle/>
                    <a:p>
                      <a:pPr algn="l" fontAlgn="t"/>
                      <a:r>
                        <a:rPr lang="en-US" sz="1200" b="0" i="0" u="none" strike="noStrike" dirty="0" smtClean="0">
                          <a:solidFill>
                            <a:srgbClr val="00B050"/>
                          </a:solidFill>
                          <a:effectLst/>
                          <a:latin typeface="Calibri" panose="020F0502020204030204" pitchFamily="34" charset="0"/>
                        </a:rPr>
                        <a:t>11-17/0471</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b="0" i="0" u="none" strike="noStrike" dirty="0" smtClean="0">
                          <a:solidFill>
                            <a:srgbClr val="00B050"/>
                          </a:solidFill>
                          <a:effectLst/>
                          <a:latin typeface="Calibri" panose="020F0502020204030204" pitchFamily="34" charset="0"/>
                        </a:rPr>
                        <a:t>CR for RBW</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b="0" i="0" u="none" strike="noStrike" dirty="0" err="1" smtClean="0">
                          <a:solidFill>
                            <a:srgbClr val="00B050"/>
                          </a:solidFill>
                          <a:effectLst/>
                          <a:latin typeface="Calibri" panose="020F0502020204030204" pitchFamily="34" charset="0"/>
                        </a:rPr>
                        <a:t>Xiaogang</a:t>
                      </a:r>
                      <a:r>
                        <a:rPr lang="en-US" sz="1200" b="0" i="0" u="none" strike="noStrike" dirty="0" smtClean="0">
                          <a:solidFill>
                            <a:srgbClr val="00B050"/>
                          </a:solidFill>
                          <a:effectLst/>
                          <a:latin typeface="Calibri" panose="020F0502020204030204" pitchFamily="34" charset="0"/>
                        </a:rPr>
                        <a:t> Chen</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200" b="0" i="0" u="none" strike="noStrike" dirty="0" smtClean="0">
                          <a:solidFill>
                            <a:srgbClr val="00B050"/>
                          </a:solidFill>
                          <a:effectLst/>
                          <a:latin typeface="Calibri" panose="020F0502020204030204" pitchFamily="34" charset="0"/>
                        </a:rPr>
                        <a:t>PHY</a:t>
                      </a:r>
                      <a:endParaRPr lang="en-US" sz="1200" b="0" i="0" u="none" strike="noStrike" dirty="0">
                        <a:solidFill>
                          <a:srgbClr val="00B050"/>
                        </a:solidFill>
                        <a:effectLst/>
                        <a:latin typeface="Calibri" panose="020F0502020204030204" pitchFamily="34" charset="0"/>
                      </a:endParaRPr>
                    </a:p>
                  </a:txBody>
                  <a:tcPr marL="9525" marR="9525" marT="9525" marB="0" anchor="b"/>
                </a:tc>
              </a:tr>
              <a:tr h="128788">
                <a:tc>
                  <a:txBody>
                    <a:bodyPr/>
                    <a:lstStyle/>
                    <a:p>
                      <a:pPr algn="l" fontAlgn="t"/>
                      <a:r>
                        <a:rPr lang="en-US" sz="1200" u="none" strike="noStrike" dirty="0">
                          <a:solidFill>
                            <a:srgbClr val="00B050"/>
                          </a:solidFill>
                          <a:effectLst/>
                        </a:rPr>
                        <a:t>11-17/0234</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err="1">
                          <a:solidFill>
                            <a:srgbClr val="00B050"/>
                          </a:solidFill>
                          <a:effectLst/>
                        </a:rPr>
                        <a:t>CR_clause</a:t>
                      </a:r>
                      <a:r>
                        <a:rPr lang="en-US" sz="1200" u="none" strike="noStrike" dirty="0">
                          <a:solidFill>
                            <a:srgbClr val="00B050"/>
                          </a:solidFill>
                          <a:effectLst/>
                        </a:rPr>
                        <a:t> 28.3.19_28.3.20</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err="1">
                          <a:solidFill>
                            <a:srgbClr val="00B050"/>
                          </a:solidFill>
                          <a:effectLst/>
                        </a:rPr>
                        <a:t>Xiaogang</a:t>
                      </a:r>
                      <a:r>
                        <a:rPr lang="en-US" sz="1200" u="none" strike="noStrike" dirty="0">
                          <a:solidFill>
                            <a:srgbClr val="00B050"/>
                          </a:solidFill>
                          <a:effectLst/>
                        </a:rPr>
                        <a:t> Chen </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9525" marR="9525" marT="9525" marB="0" anchor="b"/>
                </a:tc>
              </a:tr>
              <a:tr h="128788">
                <a:tc>
                  <a:txBody>
                    <a:bodyPr/>
                    <a:lstStyle/>
                    <a:p>
                      <a:pPr algn="l" fontAlgn="t"/>
                      <a:r>
                        <a:rPr lang="en-US" sz="1200" u="none" strike="noStrike" dirty="0">
                          <a:solidFill>
                            <a:srgbClr val="00B050"/>
                          </a:solidFill>
                          <a:effectLst/>
                        </a:rPr>
                        <a:t>11-17/0247</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CR HE PHY Introduction Part 4</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err="1">
                          <a:solidFill>
                            <a:srgbClr val="00B050"/>
                          </a:solidFill>
                          <a:effectLst/>
                        </a:rPr>
                        <a:t>Lochan</a:t>
                      </a:r>
                      <a:r>
                        <a:rPr lang="en-US" sz="1200" u="none" strike="noStrike" dirty="0">
                          <a:solidFill>
                            <a:srgbClr val="00B050"/>
                          </a:solidFill>
                          <a:effectLst/>
                        </a:rPr>
                        <a:t> </a:t>
                      </a:r>
                      <a:r>
                        <a:rPr lang="en-US" sz="1200" u="none" strike="noStrike" dirty="0" err="1">
                          <a:solidFill>
                            <a:srgbClr val="00B050"/>
                          </a:solidFill>
                          <a:effectLst/>
                        </a:rPr>
                        <a:t>Verma</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9525" marR="9525" marT="9525" marB="0" anchor="b"/>
                </a:tc>
              </a:tr>
              <a:tr h="128788">
                <a:tc>
                  <a:txBody>
                    <a:bodyPr/>
                    <a:lstStyle/>
                    <a:p>
                      <a:pPr algn="l" fontAlgn="t"/>
                      <a:r>
                        <a:rPr lang="en-US" sz="1200" u="none" strike="noStrike" dirty="0">
                          <a:solidFill>
                            <a:srgbClr val="00B050"/>
                          </a:solidFill>
                          <a:effectLst/>
                        </a:rPr>
                        <a:t>11-17/0261</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CR HE PHY Transmit Requirements HE_TRIG_PPDU Part 1</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a:solidFill>
                            <a:srgbClr val="00B050"/>
                          </a:solidFill>
                          <a:effectLst/>
                        </a:rPr>
                        <a:t>Lochan Verma</a:t>
                      </a:r>
                      <a:endParaRPr lang="en-US" sz="1200" b="0" i="0" u="none" strike="noStrike">
                        <a:solidFill>
                          <a:srgbClr val="00B050"/>
                        </a:solidFill>
                        <a:effectLst/>
                        <a:latin typeface="Calibri" panose="020F0502020204030204" pitchFamily="34" charset="0"/>
                      </a:endParaRPr>
                    </a:p>
                  </a:txBody>
                  <a:tcPr marL="9525" marR="9525" marT="9525" marB="0"/>
                </a:tc>
                <a:tc>
                  <a:txBody>
                    <a:bodyPr/>
                    <a:lstStyle/>
                    <a:p>
                      <a:pPr algn="l"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9525" marR="9525" marT="9525" marB="0" anchor="b"/>
                </a:tc>
              </a:tr>
              <a:tr h="128788">
                <a:tc>
                  <a:txBody>
                    <a:bodyPr/>
                    <a:lstStyle/>
                    <a:p>
                      <a:pPr algn="l" fontAlgn="t"/>
                      <a:r>
                        <a:rPr lang="en-US" sz="1200" u="none" strike="noStrike" dirty="0">
                          <a:solidFill>
                            <a:srgbClr val="00B050"/>
                          </a:solidFill>
                          <a:effectLst/>
                        </a:rPr>
                        <a:t>11-17/0345</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fr-FR" sz="1200" u="none" strike="noStrike" dirty="0">
                          <a:solidFill>
                            <a:srgbClr val="00B050"/>
                          </a:solidFill>
                          <a:effectLst/>
                        </a:rPr>
                        <a:t>LB225 CR on TXOP_DURATION (28.2.2)</a:t>
                      </a:r>
                      <a:endParaRPr lang="fr-FR"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err="1">
                          <a:solidFill>
                            <a:srgbClr val="00B050"/>
                          </a:solidFill>
                          <a:effectLst/>
                        </a:rPr>
                        <a:t>Jeongki</a:t>
                      </a:r>
                      <a:r>
                        <a:rPr lang="en-US" sz="1200" u="none" strike="noStrike" dirty="0">
                          <a:solidFill>
                            <a:srgbClr val="00B050"/>
                          </a:solidFill>
                          <a:effectLst/>
                        </a:rPr>
                        <a:t> Kim </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9525" marR="9525" marT="9525" marB="0" anchor="b"/>
                </a:tc>
              </a:tr>
              <a:tr h="128788">
                <a:tc>
                  <a:txBody>
                    <a:bodyPr/>
                    <a:lstStyle/>
                    <a:p>
                      <a:pPr algn="l" fontAlgn="t"/>
                      <a:r>
                        <a:rPr lang="en-US" sz="1200" u="none" strike="noStrike" dirty="0">
                          <a:solidFill>
                            <a:srgbClr val="00B050"/>
                          </a:solidFill>
                          <a:effectLst/>
                        </a:rPr>
                        <a:t>11-17/0398</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11ax Comment Resolutions for HE </a:t>
                      </a:r>
                      <a:r>
                        <a:rPr lang="en-US" sz="1200" u="none" strike="noStrike" dirty="0" smtClean="0">
                          <a:solidFill>
                            <a:srgbClr val="00B050"/>
                          </a:solidFill>
                          <a:effectLst/>
                        </a:rPr>
                        <a:t>Preamble (CID10401)</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Yan Zhang</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9525" marR="9525" marT="9525" marB="0" anchor="b"/>
                </a:tc>
              </a:tr>
              <a:tr h="128788">
                <a:tc>
                  <a:txBody>
                    <a:bodyPr/>
                    <a:lstStyle/>
                    <a:p>
                      <a:pPr algn="l" fontAlgn="t"/>
                      <a:r>
                        <a:rPr lang="en-US" sz="1200" u="none" strike="noStrike" dirty="0">
                          <a:solidFill>
                            <a:srgbClr val="00B050"/>
                          </a:solidFill>
                          <a:effectLst/>
                        </a:rPr>
                        <a:t>11-17/0400</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CRs for 20MHz-only STA - Part 1</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err="1">
                          <a:solidFill>
                            <a:srgbClr val="00B050"/>
                          </a:solidFill>
                          <a:effectLst/>
                        </a:rPr>
                        <a:t>Sungeun</a:t>
                      </a:r>
                      <a:r>
                        <a:rPr lang="en-US" sz="1200" u="none" strike="noStrike" dirty="0">
                          <a:solidFill>
                            <a:srgbClr val="00B050"/>
                          </a:solidFill>
                          <a:effectLst/>
                        </a:rPr>
                        <a:t> Lee </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9525" marR="9525" marT="9525" marB="0" anchor="b"/>
                </a:tc>
              </a:tr>
              <a:tr h="128788">
                <a:tc>
                  <a:txBody>
                    <a:bodyPr/>
                    <a:lstStyle/>
                    <a:p>
                      <a:pPr algn="l" fontAlgn="t"/>
                      <a:r>
                        <a:rPr lang="en-US" sz="1200" u="none" strike="noStrike" dirty="0">
                          <a:solidFill>
                            <a:srgbClr val="00B050"/>
                          </a:solidFill>
                          <a:effectLst/>
                        </a:rPr>
                        <a:t>11-17/0404</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CR on Pre-HE preamble transmission for trigger based PPDU</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Ross </a:t>
                      </a:r>
                      <a:r>
                        <a:rPr lang="en-US" sz="1200" u="none" strike="noStrike" dirty="0" err="1">
                          <a:solidFill>
                            <a:srgbClr val="00B050"/>
                          </a:solidFill>
                          <a:effectLst/>
                        </a:rPr>
                        <a:t>Jian</a:t>
                      </a:r>
                      <a:r>
                        <a:rPr lang="en-US" sz="1200" u="none" strike="noStrike" dirty="0">
                          <a:solidFill>
                            <a:srgbClr val="00B050"/>
                          </a:solidFill>
                          <a:effectLst/>
                        </a:rPr>
                        <a:t> Yu</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9525" marR="9525" marT="9525" marB="0" anchor="b"/>
                </a:tc>
              </a:tr>
              <a:tr h="128788">
                <a:tc>
                  <a:txBody>
                    <a:bodyPr/>
                    <a:lstStyle/>
                    <a:p>
                      <a:pPr algn="l" fontAlgn="t"/>
                      <a:r>
                        <a:rPr lang="en-US" sz="1200" u="none" strike="noStrike" dirty="0">
                          <a:solidFill>
                            <a:srgbClr val="00B050"/>
                          </a:solidFill>
                          <a:effectLst/>
                          <a:latin typeface="+mn-lt"/>
                        </a:rPr>
                        <a:t>11-17/0414</a:t>
                      </a:r>
                      <a:endParaRPr lang="en-US" sz="1200" b="0" i="0" u="none" strike="noStrike" dirty="0">
                        <a:solidFill>
                          <a:srgbClr val="00B050"/>
                        </a:solidFill>
                        <a:effectLst/>
                        <a:latin typeface="+mn-lt"/>
                      </a:endParaRPr>
                    </a:p>
                  </a:txBody>
                  <a:tcPr marL="9525" marR="9525" marT="9525" marB="0"/>
                </a:tc>
                <a:tc>
                  <a:txBody>
                    <a:bodyPr/>
                    <a:lstStyle/>
                    <a:p>
                      <a:pPr algn="l" fontAlgn="t"/>
                      <a:r>
                        <a:rPr lang="en-US" sz="1200" u="none" strike="noStrike" dirty="0">
                          <a:solidFill>
                            <a:srgbClr val="00B050"/>
                          </a:solidFill>
                          <a:effectLst/>
                          <a:latin typeface="+mn-lt"/>
                        </a:rPr>
                        <a:t>CR on clause 28-3-11 HE PHY data field</a:t>
                      </a:r>
                      <a:endParaRPr lang="en-US" sz="1200" b="0" i="0" u="none" strike="noStrike" dirty="0">
                        <a:solidFill>
                          <a:srgbClr val="00B050"/>
                        </a:solidFill>
                        <a:effectLst/>
                        <a:latin typeface="+mn-lt"/>
                      </a:endParaRPr>
                    </a:p>
                  </a:txBody>
                  <a:tcPr marL="9525" marR="9525" marT="9525" marB="0"/>
                </a:tc>
                <a:tc>
                  <a:txBody>
                    <a:bodyPr/>
                    <a:lstStyle/>
                    <a:p>
                      <a:pPr algn="l" fontAlgn="t"/>
                      <a:r>
                        <a:rPr lang="en-US" sz="1200" u="none" strike="noStrike" dirty="0" err="1">
                          <a:solidFill>
                            <a:srgbClr val="00B050"/>
                          </a:solidFill>
                          <a:effectLst/>
                          <a:latin typeface="+mn-lt"/>
                        </a:rPr>
                        <a:t>Tianyu</a:t>
                      </a:r>
                      <a:r>
                        <a:rPr lang="en-US" sz="1200" u="none" strike="noStrike" dirty="0">
                          <a:solidFill>
                            <a:srgbClr val="00B050"/>
                          </a:solidFill>
                          <a:effectLst/>
                          <a:latin typeface="+mn-lt"/>
                        </a:rPr>
                        <a:t> Wu </a:t>
                      </a:r>
                      <a:endParaRPr lang="en-US" sz="1200" b="0" i="0" u="none" strike="noStrike" dirty="0">
                        <a:solidFill>
                          <a:srgbClr val="00B050"/>
                        </a:solidFill>
                        <a:effectLst/>
                        <a:latin typeface="+mn-lt"/>
                      </a:endParaRPr>
                    </a:p>
                  </a:txBody>
                  <a:tcPr marL="9525" marR="9525" marT="9525" marB="0"/>
                </a:tc>
                <a:tc>
                  <a:txBody>
                    <a:bodyPr/>
                    <a:lstStyle/>
                    <a:p>
                      <a:pPr algn="l" fontAlgn="b"/>
                      <a:r>
                        <a:rPr lang="en-US" sz="1200" u="none" strike="noStrike" dirty="0">
                          <a:solidFill>
                            <a:srgbClr val="00B050"/>
                          </a:solidFill>
                          <a:effectLst/>
                          <a:latin typeface="+mn-lt"/>
                        </a:rPr>
                        <a:t>PHY</a:t>
                      </a:r>
                      <a:endParaRPr lang="en-US" sz="1200" b="0" i="0" u="none" strike="noStrike" dirty="0">
                        <a:solidFill>
                          <a:srgbClr val="00B050"/>
                        </a:solidFill>
                        <a:effectLst/>
                        <a:latin typeface="+mn-lt"/>
                      </a:endParaRPr>
                    </a:p>
                  </a:txBody>
                  <a:tcPr marL="9525" marR="9525" marT="9525" marB="0" anchor="b"/>
                </a:tc>
              </a:tr>
              <a:tr h="128788">
                <a:tc>
                  <a:txBody>
                    <a:bodyPr/>
                    <a:lstStyle/>
                    <a:p>
                      <a:pPr algn="l" fontAlgn="t"/>
                      <a:r>
                        <a:rPr lang="en-US" sz="1200" u="none" strike="noStrike" dirty="0">
                          <a:effectLst/>
                          <a:latin typeface="+mn-lt"/>
                        </a:rPr>
                        <a:t>11-17/0290</a:t>
                      </a:r>
                      <a:endParaRPr lang="en-US" sz="1200" b="0" i="0" u="none" strike="noStrike" dirty="0">
                        <a:solidFill>
                          <a:srgbClr val="000000"/>
                        </a:solidFill>
                        <a:effectLst/>
                        <a:latin typeface="+mn-lt"/>
                      </a:endParaRPr>
                    </a:p>
                  </a:txBody>
                  <a:tcPr marL="9525" marR="9525" marT="9525" marB="0"/>
                </a:tc>
                <a:tc>
                  <a:txBody>
                    <a:bodyPr/>
                    <a:lstStyle/>
                    <a:p>
                      <a:pPr marL="0" algn="l" defTabSz="914400" rtl="0" eaLnBrk="1" fontAlgn="t" latinLnBrk="0" hangingPunct="1"/>
                      <a:r>
                        <a:rPr lang="en-US" altLang="zh-CN" sz="1200" u="none" strike="noStrike" kern="1200" dirty="0" smtClean="0">
                          <a:solidFill>
                            <a:schemeClr val="dk1"/>
                          </a:solidFill>
                          <a:effectLst/>
                          <a:latin typeface="+mn-lt"/>
                          <a:ea typeface="+mn-ea"/>
                          <a:cs typeface="+mn-cs"/>
                        </a:rPr>
                        <a:t>CRs on TX specification </a:t>
                      </a:r>
                      <a:endParaRPr lang="en-US" sz="12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200" u="none" strike="noStrike" kern="1200" dirty="0" err="1" smtClean="0">
                          <a:solidFill>
                            <a:schemeClr val="dk1"/>
                          </a:solidFill>
                          <a:effectLst/>
                          <a:latin typeface="+mn-lt"/>
                          <a:ea typeface="+mn-ea"/>
                          <a:cs typeface="+mn-cs"/>
                        </a:rPr>
                        <a:t>Yujin</a:t>
                      </a:r>
                      <a:r>
                        <a:rPr lang="en-US" sz="1200" u="none" strike="noStrike" kern="1200" dirty="0" smtClean="0">
                          <a:solidFill>
                            <a:schemeClr val="dk1"/>
                          </a:solidFill>
                          <a:effectLst/>
                          <a:latin typeface="+mn-lt"/>
                          <a:ea typeface="+mn-ea"/>
                          <a:cs typeface="+mn-cs"/>
                        </a:rPr>
                        <a:t> (Bin </a:t>
                      </a:r>
                      <a:r>
                        <a:rPr lang="en-US" sz="1200" u="none" strike="noStrike" kern="1200" dirty="0" err="1" smtClean="0">
                          <a:solidFill>
                            <a:schemeClr val="dk1"/>
                          </a:solidFill>
                          <a:effectLst/>
                          <a:latin typeface="+mn-lt"/>
                          <a:ea typeface="+mn-ea"/>
                          <a:cs typeface="+mn-cs"/>
                        </a:rPr>
                        <a:t>Tian</a:t>
                      </a:r>
                      <a:r>
                        <a:rPr lang="en-US" sz="1200" u="none" strike="noStrike" kern="1200" dirty="0" smtClean="0">
                          <a:solidFill>
                            <a:schemeClr val="dk1"/>
                          </a:solidFill>
                          <a:effectLst/>
                          <a:latin typeface="+mn-lt"/>
                          <a:ea typeface="+mn-ea"/>
                          <a:cs typeface="+mn-cs"/>
                        </a:rPr>
                        <a:t>)</a:t>
                      </a:r>
                      <a:endParaRPr lang="en-US" sz="1200" u="none" strike="noStrike" kern="1200" dirty="0">
                        <a:solidFill>
                          <a:schemeClr val="dk1"/>
                        </a:solidFill>
                        <a:effectLst/>
                        <a:latin typeface="+mn-lt"/>
                        <a:ea typeface="+mn-ea"/>
                        <a:cs typeface="+mn-cs"/>
                      </a:endParaRPr>
                    </a:p>
                  </a:txBody>
                  <a:tcPr marL="9525" marR="9525" marT="9525" marB="0" anchor="b"/>
                </a:tc>
                <a:tc>
                  <a:txBody>
                    <a:bodyPr/>
                    <a:lstStyle/>
                    <a:p>
                      <a:pPr algn="l" fontAlgn="b"/>
                      <a:r>
                        <a:rPr lang="en-US" sz="1200" u="none" strike="noStrike" dirty="0">
                          <a:effectLst/>
                          <a:latin typeface="+mn-lt"/>
                        </a:rPr>
                        <a:t>PHY</a:t>
                      </a:r>
                      <a:endParaRPr lang="en-US" sz="1200" b="0" i="0" u="none" strike="noStrike" dirty="0">
                        <a:solidFill>
                          <a:srgbClr val="000000"/>
                        </a:solidFill>
                        <a:effectLst/>
                        <a:latin typeface="+mn-lt"/>
                      </a:endParaRPr>
                    </a:p>
                  </a:txBody>
                  <a:tcPr marL="9525" marR="9525" marT="9525" marB="0" anchor="b"/>
                </a:tc>
              </a:tr>
              <a:tr h="128788">
                <a:tc>
                  <a:txBody>
                    <a:bodyPr/>
                    <a:lstStyle/>
                    <a:p>
                      <a:pPr algn="l" fontAlgn="t"/>
                      <a:r>
                        <a:rPr lang="en-US" sz="1200" b="0" i="0" u="none" strike="noStrike" dirty="0" smtClean="0">
                          <a:solidFill>
                            <a:srgbClr val="00B050"/>
                          </a:solidFill>
                          <a:effectLst/>
                          <a:latin typeface="+mn-lt"/>
                        </a:rPr>
                        <a:t>11-17/0465</a:t>
                      </a:r>
                      <a:endParaRPr lang="en-US" sz="1200" b="0" i="0" u="none" strike="noStrike" dirty="0">
                        <a:solidFill>
                          <a:srgbClr val="00B050"/>
                        </a:solidFill>
                        <a:effectLst/>
                        <a:latin typeface="+mn-lt"/>
                      </a:endParaRPr>
                    </a:p>
                  </a:txBody>
                  <a:tcPr marL="9525" marR="9525" marT="9525" marB="0"/>
                </a:tc>
                <a:tc>
                  <a:txBody>
                    <a:bodyPr/>
                    <a:lstStyle/>
                    <a:p>
                      <a:pPr marL="0" algn="l" defTabSz="914400" rtl="0" eaLnBrk="1" fontAlgn="t" latinLnBrk="0" hangingPunct="1"/>
                      <a:r>
                        <a:rPr lang="en-US" altLang="zh-CN" sz="1200" b="0" i="0" kern="1200" dirty="0" smtClean="0">
                          <a:solidFill>
                            <a:srgbClr val="00B050"/>
                          </a:solidFill>
                          <a:latin typeface="+mn-lt"/>
                          <a:ea typeface="+mn-ea"/>
                          <a:cs typeface="+mn-cs"/>
                        </a:rPr>
                        <a:t>CR on TXTIME and </a:t>
                      </a:r>
                      <a:r>
                        <a:rPr lang="en-US" altLang="zh-CN" sz="1200" b="0" i="0" kern="1200" dirty="0" smtClean="0">
                          <a:solidFill>
                            <a:srgbClr val="00B050"/>
                          </a:solidFill>
                          <a:latin typeface="+mn-lt"/>
                          <a:ea typeface="+mn-ea"/>
                          <a:cs typeface="+mn-cs"/>
                        </a:rPr>
                        <a:t>PSDU_LENGTH (2 CID </a:t>
                      </a:r>
                      <a:r>
                        <a:rPr lang="en-US" altLang="zh-CN" sz="1200" b="0" i="0" kern="1200" dirty="0" err="1" smtClean="0">
                          <a:solidFill>
                            <a:srgbClr val="00B050"/>
                          </a:solidFill>
                          <a:latin typeface="+mn-lt"/>
                          <a:ea typeface="+mn-ea"/>
                          <a:cs typeface="+mn-cs"/>
                        </a:rPr>
                        <a:t>reamain</a:t>
                      </a:r>
                      <a:r>
                        <a:rPr lang="en-US" altLang="zh-CN" sz="1200" b="0" i="0" kern="1200" dirty="0" smtClean="0">
                          <a:solidFill>
                            <a:srgbClr val="00B050"/>
                          </a:solidFill>
                          <a:latin typeface="+mn-lt"/>
                          <a:ea typeface="+mn-ea"/>
                          <a:cs typeface="+mn-cs"/>
                        </a:rPr>
                        <a:t>)</a:t>
                      </a:r>
                      <a:endParaRPr lang="en-US" sz="1200" u="none" strike="noStrike" kern="1200" dirty="0">
                        <a:solidFill>
                          <a:srgbClr val="00B050"/>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200" u="none" strike="noStrike" kern="1200" dirty="0" err="1" smtClean="0">
                          <a:solidFill>
                            <a:srgbClr val="00B050"/>
                          </a:solidFill>
                          <a:effectLst/>
                          <a:latin typeface="+mn-lt"/>
                          <a:ea typeface="+mn-ea"/>
                          <a:cs typeface="+mn-cs"/>
                        </a:rPr>
                        <a:t>Youhan</a:t>
                      </a:r>
                      <a:endParaRPr lang="en-US" sz="120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200" b="0" i="0" u="none" strike="noStrike" dirty="0" smtClean="0">
                          <a:solidFill>
                            <a:srgbClr val="00B050"/>
                          </a:solidFill>
                          <a:effectLst/>
                          <a:latin typeface="+mn-lt"/>
                        </a:rPr>
                        <a:t>PHY</a:t>
                      </a:r>
                      <a:endParaRPr lang="en-US" sz="1200" b="0" i="0" u="none" strike="noStrike" dirty="0">
                        <a:solidFill>
                          <a:srgbClr val="00B050"/>
                        </a:solidFill>
                        <a:effectLst/>
                        <a:latin typeface="+mn-lt"/>
                      </a:endParaRPr>
                    </a:p>
                  </a:txBody>
                  <a:tcPr marL="9525" marR="9525" marT="9525" marB="0" anchor="b"/>
                </a:tc>
              </a:tr>
              <a:tr h="128788">
                <a:tc>
                  <a:txBody>
                    <a:bodyPr/>
                    <a:lstStyle/>
                    <a:p>
                      <a:pPr algn="l" fontAlgn="t"/>
                      <a:r>
                        <a:rPr lang="en-US" sz="1200" b="0" i="0" u="none" strike="noStrike" dirty="0" smtClean="0">
                          <a:solidFill>
                            <a:srgbClr val="00B050"/>
                          </a:solidFill>
                          <a:effectLst/>
                          <a:latin typeface="+mn-lt"/>
                        </a:rPr>
                        <a:t>11-17/316r4</a:t>
                      </a:r>
                      <a:endParaRPr lang="en-US" sz="1200" b="0" i="0" u="none" strike="noStrike" dirty="0">
                        <a:solidFill>
                          <a:srgbClr val="00B050"/>
                        </a:solidFill>
                        <a:effectLst/>
                        <a:latin typeface="+mn-lt"/>
                      </a:endParaRPr>
                    </a:p>
                  </a:txBody>
                  <a:tcPr marL="9525" marR="9525" marT="9525" marB="0"/>
                </a:tc>
                <a:tc>
                  <a:txBody>
                    <a:bodyPr/>
                    <a:lstStyle/>
                    <a:p>
                      <a:pPr marL="0" algn="l" defTabSz="914400" rtl="0" eaLnBrk="1" fontAlgn="t" latinLnBrk="0" hangingPunct="1"/>
                      <a:r>
                        <a:rPr lang="en-US" sz="1200" u="none" strike="noStrike" kern="1200" dirty="0" smtClean="0">
                          <a:solidFill>
                            <a:srgbClr val="00B050"/>
                          </a:solidFill>
                          <a:effectLst/>
                          <a:latin typeface="+mn-lt"/>
                          <a:ea typeface="+mn-ea"/>
                          <a:cs typeface="+mn-cs"/>
                        </a:rPr>
                        <a:t>crs-for-clause-28-3-8-and-28-5</a:t>
                      </a:r>
                      <a:endParaRPr lang="en-US" sz="1200" u="none" strike="noStrike" kern="1200" dirty="0">
                        <a:solidFill>
                          <a:srgbClr val="00B050"/>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200" u="none" strike="noStrike" kern="1200" dirty="0" smtClean="0">
                          <a:solidFill>
                            <a:srgbClr val="00B050"/>
                          </a:solidFill>
                          <a:effectLst/>
                          <a:latin typeface="+mn-lt"/>
                          <a:ea typeface="+mn-ea"/>
                          <a:cs typeface="+mn-cs"/>
                        </a:rPr>
                        <a:t>Bin</a:t>
                      </a:r>
                      <a:endParaRPr lang="en-US" sz="120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200" b="0" i="0" u="none" strike="noStrike" dirty="0" smtClean="0">
                          <a:solidFill>
                            <a:srgbClr val="00B050"/>
                          </a:solidFill>
                          <a:effectLst/>
                          <a:latin typeface="+mn-lt"/>
                        </a:rPr>
                        <a:t>PHY</a:t>
                      </a:r>
                      <a:endParaRPr lang="en-US" sz="1200" b="0" i="0" u="none" strike="noStrike" dirty="0">
                        <a:solidFill>
                          <a:srgbClr val="00B050"/>
                        </a:solidFill>
                        <a:effectLst/>
                        <a:latin typeface="+mn-lt"/>
                      </a:endParaRPr>
                    </a:p>
                  </a:txBody>
                  <a:tcPr marL="9525" marR="9525" marT="9525" marB="0" anchor="b"/>
                </a:tc>
              </a:tr>
            </a:tbl>
          </a:graphicData>
        </a:graphic>
      </p:graphicFrame>
      <p:sp>
        <p:nvSpPr>
          <p:cNvPr id="8" name="TextBox 7"/>
          <p:cNvSpPr txBox="1"/>
          <p:nvPr/>
        </p:nvSpPr>
        <p:spPr>
          <a:xfrm>
            <a:off x="1411288" y="1524000"/>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右箭头 8"/>
          <p:cNvSpPr/>
          <p:nvPr/>
        </p:nvSpPr>
        <p:spPr bwMode="auto">
          <a:xfrm>
            <a:off x="152400" y="5486400"/>
            <a:ext cx="304800" cy="1524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xmlns="" val="3538044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(11-7/0436r0)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11-17/0436r0?</a:t>
            </a:r>
          </a:p>
          <a:p>
            <a:pPr lvl="1"/>
            <a:r>
              <a:rPr lang="en-US" altLang="zh-CN" dirty="0" smtClean="0"/>
              <a:t>CID 7517</a:t>
            </a:r>
            <a:endParaRPr lang="en-GB"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 11-7/0044r2)</a:t>
            </a:r>
            <a:endParaRPr lang="zh-CN" altLang="en-US" dirty="0"/>
          </a:p>
        </p:txBody>
      </p:sp>
      <p:sp>
        <p:nvSpPr>
          <p:cNvPr id="3" name="内容占位符 2"/>
          <p:cNvSpPr>
            <a:spLocks noGrp="1"/>
          </p:cNvSpPr>
          <p:nvPr>
            <p:ph idx="1"/>
          </p:nvPr>
        </p:nvSpPr>
        <p:spPr/>
        <p:txBody>
          <a:bodyPr/>
          <a:lstStyle/>
          <a:p>
            <a:r>
              <a:rPr lang="en-US" altLang="zh-CN" dirty="0" smtClean="0"/>
              <a:t>Do you agree: the NDP short feedback report is based on tone sets as defined in slide 7? </a:t>
            </a:r>
          </a:p>
          <a:p>
            <a:pPr lvl="2"/>
            <a:r>
              <a:rPr lang="en-US" altLang="zh-CN" dirty="0" smtClean="0"/>
              <a:t>Option A - design may be limited to 1 or 2 bits only, one power mode and multiple </a:t>
            </a:r>
            <a:r>
              <a:rPr lang="en-US" altLang="zh-CN" dirty="0" err="1" smtClean="0"/>
              <a:t>Nss</a:t>
            </a:r>
            <a:r>
              <a:rPr lang="en-US" altLang="zh-CN" dirty="0" smtClean="0"/>
              <a:t> values</a:t>
            </a:r>
          </a:p>
          <a:p>
            <a:pPr lvl="2"/>
            <a:r>
              <a:rPr lang="en-US" altLang="zh-CN" dirty="0" smtClean="0"/>
              <a:t>Option B - design will be limited to one mode (as far as bits, power and </a:t>
            </a:r>
            <a:r>
              <a:rPr lang="en-US" altLang="zh-CN" dirty="0" err="1" smtClean="0"/>
              <a:t>Nss</a:t>
            </a:r>
            <a:r>
              <a:rPr lang="en-US" altLang="zh-CN" dirty="0" smtClean="0"/>
              <a:t>)</a:t>
            </a:r>
          </a:p>
          <a:p>
            <a:pPr lvl="2"/>
            <a:r>
              <a:rPr lang="en-US" altLang="zh-CN" dirty="0" smtClean="0"/>
              <a:t>Option C – Abstain</a:t>
            </a:r>
          </a:p>
          <a:p>
            <a:pPr lvl="2"/>
            <a:r>
              <a:rPr lang="en-US" altLang="zh-CN" dirty="0" smtClean="0"/>
              <a:t>Option D – Neither</a:t>
            </a:r>
          </a:p>
          <a:p>
            <a:pPr lvl="1"/>
            <a:endParaRPr lang="en-US" altLang="zh-CN" dirty="0" smtClean="0"/>
          </a:p>
          <a:p>
            <a:pPr>
              <a:buNone/>
            </a:pPr>
            <a:r>
              <a:rPr lang="en-US" altLang="zh-CN" dirty="0" smtClean="0"/>
              <a:t>SP: 4A/18B/22C/1D</a:t>
            </a:r>
          </a:p>
          <a:p>
            <a:pPr>
              <a:buNone/>
            </a:pPr>
            <a:endParaRPr lang="en-US" altLang="zh-CN" dirty="0" smtClean="0"/>
          </a:p>
          <a:p>
            <a:pPr>
              <a:buNone/>
            </a:pPr>
            <a:r>
              <a:rPr lang="en-US" altLang="zh-CN" dirty="0" smtClean="0">
                <a:solidFill>
                  <a:srgbClr val="FF0000"/>
                </a:solidFill>
              </a:rPr>
              <a:t>Note, this SP is informative and will NOT go for motion.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(11-7/0231r2)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11-17/0231r2?</a:t>
            </a:r>
          </a:p>
          <a:p>
            <a:pPr lvl="1"/>
            <a:r>
              <a:rPr lang="en-US" altLang="zh-CN" dirty="0" smtClean="0"/>
              <a:t>CID 9549, 10204</a:t>
            </a:r>
            <a:endParaRPr lang="en-GB"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Ad Hoc</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Footer Placeholder 5"/>
          <p:cNvSpPr>
            <a:spLocks noGrp="1" noChangeArrowheads="1"/>
          </p:cNvSpPr>
          <p:nvPr>
            <p:ph type="ftr" sz="quarter" idx="3"/>
          </p:nvPr>
        </p:nvSpPr>
        <p:spPr bwMode="auto">
          <a:xfrm>
            <a:off x="7322373" y="6475413"/>
            <a:ext cx="1221552"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a:t>
            </a:r>
            <a:r>
              <a:rPr lang="en-US" dirty="0"/>
              <a:t>et al</a:t>
            </a:r>
          </a:p>
          <a:p>
            <a:pPr>
              <a:defRPr/>
            </a:pP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(11-7/0471r1)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11-17/0471r1?</a:t>
            </a:r>
          </a:p>
          <a:p>
            <a:pPr lvl="1"/>
            <a:r>
              <a:rPr lang="en-US" altLang="zh-CN" dirty="0" smtClean="0"/>
              <a:t>CID 7547</a:t>
            </a:r>
            <a:endParaRPr lang="en-GB"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22Y/6N/13A</a:t>
            </a:r>
          </a:p>
          <a:p>
            <a:pPr>
              <a:buNone/>
            </a:pPr>
            <a:r>
              <a:rPr lang="en-US" altLang="zh-CN" dirty="0" smtClean="0">
                <a:solidFill>
                  <a:srgbClr val="00B050"/>
                </a:solidFill>
              </a:rPr>
              <a:t>SP Passed</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(11-7/0234r3)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11-17/0234r3?</a:t>
            </a:r>
          </a:p>
          <a:p>
            <a:pPr lvl="1"/>
            <a:r>
              <a:rPr lang="en-US" altLang="zh-CN" dirty="0" smtClean="0"/>
              <a:t>CID </a:t>
            </a:r>
            <a:r>
              <a:rPr lang="en-GB" altLang="zh-CN" dirty="0" smtClean="0"/>
              <a:t>5381, 5383, 5783, 6880, 6881, 6883, 6884, 6886, 6887, 6889, 6890, 6891, 9041, 9042, 9043, 9044, 9045, 9046, 9047, 9049, 9051, 9089, 9609, 9610, 9733, 10134, 10135, 10228, 10231, 10232</a:t>
            </a:r>
            <a:endParaRPr lang="zh-CN" altLang="zh-CN" dirty="0" smtClean="0"/>
          </a:p>
          <a:p>
            <a:pPr lvl="1"/>
            <a:endParaRPr lang="en-GB" dirty="0" smtClean="0"/>
          </a:p>
          <a:p>
            <a:pPr>
              <a:buNone/>
            </a:pPr>
            <a:endParaRPr lang="en-US" altLang="zh-CN" dirty="0" smtClean="0">
              <a:solidFill>
                <a:srgbClr val="00B050"/>
              </a:solidFill>
            </a:endParaRPr>
          </a:p>
          <a:p>
            <a:pPr>
              <a:buNone/>
            </a:pPr>
            <a:r>
              <a:rPr lang="en-US" altLang="zh-CN" dirty="0" smtClean="0">
                <a:solidFill>
                  <a:srgbClr val="00B050"/>
                </a:solidFill>
              </a:rPr>
              <a:t>SP: Passed without objection</a:t>
            </a:r>
          </a:p>
          <a:p>
            <a:pPr lvl="1"/>
            <a:endParaRPr lang="en-GB" altLang="zh-CN"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(11-7/0247r3)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11-17/0247r3?</a:t>
            </a:r>
          </a:p>
          <a:p>
            <a:pPr lvl="1"/>
            <a:r>
              <a:rPr lang="en-US" altLang="zh-CN" dirty="0" smtClean="0"/>
              <a:t>CID 9136</a:t>
            </a:r>
            <a:endParaRPr lang="zh-CN" altLang="zh-CN" dirty="0" smtClean="0"/>
          </a:p>
          <a:p>
            <a:pPr lvl="1"/>
            <a:endParaRPr lang="zh-CN" altLang="zh-CN" dirty="0" smtClean="0"/>
          </a:p>
          <a:p>
            <a:pPr lvl="1"/>
            <a:endParaRPr lang="en-GB" dirty="0" smtClean="0"/>
          </a:p>
          <a:p>
            <a:pPr>
              <a:buNone/>
            </a:pPr>
            <a:endParaRPr lang="en-US" altLang="zh-CN" dirty="0" smtClean="0">
              <a:solidFill>
                <a:srgbClr val="00B050"/>
              </a:solidFill>
            </a:endParaRPr>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GB" altLang="zh-CN" sz="1800" dirty="0" smtClean="0">
                <a:solidFill>
                  <a:srgbClr val="FF0000"/>
                </a:solidFill>
              </a:rPr>
              <a:t>Note, CID 9136 was resolved in 247r0 and SP passed in PHY pre-meeting (SP #6)</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(11-7/0261r2)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11-17/0261r2?</a:t>
            </a:r>
          </a:p>
          <a:p>
            <a:pPr lvl="1"/>
            <a:r>
              <a:rPr lang="en-US" altLang="zh-CN" dirty="0" smtClean="0"/>
              <a:t>CID 8839</a:t>
            </a:r>
            <a:endParaRPr lang="zh-CN" altLang="zh-CN" dirty="0" smtClean="0"/>
          </a:p>
          <a:p>
            <a:pPr lvl="1"/>
            <a:endParaRPr lang="zh-CN" altLang="zh-CN" dirty="0" smtClean="0"/>
          </a:p>
          <a:p>
            <a:pPr lvl="1"/>
            <a:endParaRPr lang="en-GB" dirty="0" smtClean="0"/>
          </a:p>
          <a:p>
            <a:pPr>
              <a:buNone/>
            </a:pPr>
            <a:endParaRPr lang="en-US" altLang="zh-CN" dirty="0" smtClean="0">
              <a:solidFill>
                <a:srgbClr val="00B050"/>
              </a:solidFill>
            </a:endParaRPr>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(11-7/0398r1)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11-17/0398r1?</a:t>
            </a:r>
          </a:p>
          <a:p>
            <a:pPr lvl="1"/>
            <a:r>
              <a:rPr lang="en-US" altLang="zh-CN" dirty="0" smtClean="0"/>
              <a:t>CID 8897, 8898, 9064, 4870, 4907, 5256, 5265, 9487, 10405, 8899, 5105, 8900, 5257, 8901, 10403, 8902, 10401, 10402, 5258, 4898, 4915, 8927, 8928, 8933, 8934, 10214, 5106, 8929, 8930, 8931, 5263, 6116, 8932, 10215, </a:t>
            </a:r>
            <a:r>
              <a:rPr lang="en-GB" altLang="zh-CN" dirty="0" smtClean="0"/>
              <a:t>8944, 8945, 8946, 8947, 5270, 8169, 8948, 8949</a:t>
            </a:r>
            <a:endParaRPr lang="zh-CN" altLang="zh-CN" dirty="0" smtClean="0"/>
          </a:p>
          <a:p>
            <a:pPr lvl="1"/>
            <a:endParaRPr lang="zh-CN"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(11-7/0400r3)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11-17/0400r3?</a:t>
            </a:r>
          </a:p>
          <a:p>
            <a:pPr lvl="1"/>
            <a:r>
              <a:rPr lang="en-US" altLang="zh-CN" dirty="0" smtClean="0"/>
              <a:t>CID </a:t>
            </a:r>
            <a:r>
              <a:rPr lang="en-GB" altLang="zh-CN" dirty="0" smtClean="0"/>
              <a:t>8809, 9154, 8360, 8813, 9795, 8614, 7506, 9796, 7508, 8615, 9799, 9800, 8798, 9766, 8799, 8800, 8801, 8802, 8803, 8804, 8805, 5250, 8807, 10089, 9797, 9798, 4973, 10090, 9151, 10091, 10092, 9152, 6826, 6827, 8812, 9767, 9768, 6828, 6829, 6830</a:t>
            </a:r>
            <a:endParaRPr lang="zh-CN" altLang="zh-CN" dirty="0" smtClean="0"/>
          </a:p>
          <a:p>
            <a:pPr lvl="1"/>
            <a:endParaRPr lang="zh-CN" altLang="zh-CN" dirty="0" smtClean="0"/>
          </a:p>
          <a:p>
            <a:pPr lvl="1"/>
            <a:endParaRPr lang="zh-CN"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(11-7/0345r2)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11-17/0345r2?</a:t>
            </a:r>
          </a:p>
          <a:p>
            <a:pPr lvl="1"/>
            <a:r>
              <a:rPr lang="en-US" altLang="zh-CN" dirty="0" smtClean="0"/>
              <a:t>CID 8774, 9142, 9143</a:t>
            </a:r>
            <a:endParaRPr lang="zh-CN" altLang="zh-CN" dirty="0" smtClean="0"/>
          </a:p>
          <a:p>
            <a:pPr lvl="1"/>
            <a:endParaRPr lang="en-US" altLang="zh-CN" dirty="0" smtClean="0"/>
          </a:p>
          <a:p>
            <a:pPr lvl="1"/>
            <a:endParaRPr lang="en-US" altLang="zh-CN" dirty="0" smtClean="0"/>
          </a:p>
          <a:p>
            <a:pPr lvl="1"/>
            <a:endParaRPr lang="zh-CN"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(11-7/0404r1)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11-17/0404r1?</a:t>
            </a:r>
          </a:p>
          <a:p>
            <a:pPr lvl="1"/>
            <a:r>
              <a:rPr lang="en-US" altLang="zh-CN" dirty="0" smtClean="0"/>
              <a:t>CID </a:t>
            </a:r>
            <a:r>
              <a:rPr lang="en-GB" altLang="zh-CN" dirty="0" smtClean="0"/>
              <a:t>10360, 8840</a:t>
            </a:r>
            <a:endParaRPr lang="zh-CN" altLang="zh-CN" dirty="0" smtClean="0"/>
          </a:p>
          <a:p>
            <a:pPr lvl="1"/>
            <a:endParaRPr lang="en-US" altLang="zh-CN" dirty="0" smtClean="0"/>
          </a:p>
          <a:p>
            <a:pPr lvl="1"/>
            <a:endParaRPr lang="en-US" altLang="zh-CN" dirty="0" smtClean="0"/>
          </a:p>
          <a:p>
            <a:pPr lvl="1"/>
            <a:endParaRPr lang="zh-CN"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GB" altLang="zh-CN" sz="2000" dirty="0" smtClean="0">
                <a:solidFill>
                  <a:srgbClr val="FF0000"/>
                </a:solidFill>
              </a:rPr>
              <a:t>Note, CID 10360 was resolved in 246r1 and SP passed in PHY pre-meeting (SP #21)</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#12 </a:t>
            </a:r>
            <a:r>
              <a:rPr lang="en-US" altLang="zh-CN" dirty="0" smtClean="0"/>
              <a:t>(</a:t>
            </a:r>
            <a:r>
              <a:rPr lang="en-US" altLang="zh-CN" dirty="0" smtClean="0"/>
              <a:t>11-7/0316r4)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a:t>
            </a:r>
            <a:r>
              <a:rPr lang="en-US" altLang="zh-CN" dirty="0" smtClean="0"/>
              <a:t>11-17/0316r4?</a:t>
            </a:r>
            <a:endParaRPr lang="en-US" altLang="zh-CN" dirty="0" smtClean="0"/>
          </a:p>
          <a:p>
            <a:pPr lvl="1"/>
            <a:r>
              <a:rPr lang="en-US" altLang="zh-CN" dirty="0" smtClean="0"/>
              <a:t>CID </a:t>
            </a:r>
            <a:r>
              <a:rPr lang="en-GB" altLang="zh-CN" dirty="0" smtClean="0"/>
              <a:t>8863, 4983, 8864, 8865, 8866, 8867, 8868, 8869, 8870</a:t>
            </a:r>
            <a:r>
              <a:rPr lang="en-GB" altLang="zh-CN" dirty="0" smtClean="0"/>
              <a:t>, 8871</a:t>
            </a:r>
            <a:r>
              <a:rPr lang="en-GB" altLang="zh-CN" dirty="0" smtClean="0"/>
              <a:t>, 8872, 8874</a:t>
            </a:r>
            <a:r>
              <a:rPr lang="en-GB" altLang="zh-CN" dirty="0" smtClean="0"/>
              <a:t>, 9550, 10036, 4985, 4989, 8875, 8877, 8878, 8879, 10037, 10209, 4986, 4987, 7500, 7501,9321, 10234, 7244, 7245, 7246, 7502</a:t>
            </a:r>
            <a:endParaRPr lang="zh-CN" altLang="zh-CN" dirty="0" smtClean="0"/>
          </a:p>
          <a:p>
            <a:pPr>
              <a:buNone/>
            </a:pPr>
            <a:endParaRPr lang="en-US" altLang="zh-CN" dirty="0" smtClean="0">
              <a:solidFill>
                <a:srgbClr val="00B050"/>
              </a:solidFill>
            </a:endParaRPr>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sz="2000" dirty="0" smtClean="0">
                <a:solidFill>
                  <a:srgbClr val="FF0000"/>
                </a:solidFill>
              </a:rPr>
              <a:t>Note, resolution to all CIDs has passed in pre-meeting (#17)</a:t>
            </a:r>
            <a:endParaRPr lang="en-US" altLang="zh-CN" sz="2000" dirty="0" smtClean="0">
              <a:solidFill>
                <a:srgbClr val="FF000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#13 </a:t>
            </a:r>
            <a:r>
              <a:rPr lang="en-US" altLang="zh-CN" dirty="0" smtClean="0"/>
              <a:t>(</a:t>
            </a:r>
            <a:r>
              <a:rPr lang="en-US" altLang="zh-CN" dirty="0" smtClean="0"/>
              <a:t>11-7/0465r5)</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t>
            </a:r>
            <a:r>
              <a:rPr lang="en-US" altLang="zh-CN" dirty="0" smtClean="0">
                <a:solidFill>
                  <a:srgbClr val="FF0000"/>
                </a:solidFill>
              </a:rPr>
              <a:t>(except those CIDs stricken out in red) </a:t>
            </a:r>
            <a:r>
              <a:rPr lang="en-US" altLang="zh-CN" dirty="0" smtClean="0"/>
              <a:t>and </a:t>
            </a:r>
            <a:r>
              <a:rPr lang="en-US" altLang="zh-CN" dirty="0" smtClean="0"/>
              <a:t>the corresponding spec text modification as in </a:t>
            </a:r>
            <a:r>
              <a:rPr lang="en-US" altLang="zh-CN" dirty="0" smtClean="0"/>
              <a:t>11-17/0465r5?</a:t>
            </a:r>
            <a:endParaRPr lang="en-US" altLang="zh-CN" dirty="0" smtClean="0"/>
          </a:p>
          <a:p>
            <a:pPr lvl="1"/>
            <a:r>
              <a:rPr lang="en-US" altLang="zh-CN" dirty="0" smtClean="0"/>
              <a:t>CID </a:t>
            </a:r>
            <a:r>
              <a:rPr lang="en-GB" altLang="zh-CN" dirty="0" smtClean="0"/>
              <a:t>3441</a:t>
            </a:r>
            <a:r>
              <a:rPr lang="en-GB" altLang="zh-CN" dirty="0" smtClean="0"/>
              <a:t>, </a:t>
            </a:r>
            <a:r>
              <a:rPr lang="en-GB" altLang="zh-CN" strike="sngStrike" dirty="0" smtClean="0">
                <a:solidFill>
                  <a:srgbClr val="FF0000"/>
                </a:solidFill>
              </a:rPr>
              <a:t>9490, </a:t>
            </a:r>
            <a:r>
              <a:rPr lang="en-GB" altLang="zh-CN" strike="sngStrike" dirty="0" smtClean="0">
                <a:solidFill>
                  <a:srgbClr val="FF0000"/>
                </a:solidFill>
              </a:rPr>
              <a:t>8566</a:t>
            </a:r>
            <a:endParaRPr lang="zh-CN" altLang="zh-CN" strike="sngStrike" dirty="0" smtClean="0">
              <a:solidFill>
                <a:srgbClr val="FF0000"/>
              </a:solidFill>
            </a:endParaRPr>
          </a:p>
          <a:p>
            <a:pPr lvl="1"/>
            <a:endParaRPr lang="zh-CN"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 for the week</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approved by 802.11ax for presentation this week, and related straw polls</a:t>
            </a:r>
            <a:endParaRPr lang="en-CA" altLang="en-US" sz="1600" dirty="0" smtClean="0"/>
          </a:p>
          <a:p>
            <a:r>
              <a:rPr lang="en-CA" altLang="en-US" sz="2000" dirty="0" smtClean="0"/>
              <a:t>Any other technical presentations </a:t>
            </a:r>
          </a:p>
        </p:txBody>
      </p:sp>
      <p:sp>
        <p:nvSpPr>
          <p:cNvPr id="6" name="矩形 5"/>
          <p:cNvSpPr/>
          <p:nvPr/>
        </p:nvSpPr>
        <p:spPr>
          <a:xfrm>
            <a:off x="7278446" y="6477000"/>
            <a:ext cx="1503938"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r>
              <a:rPr lang="en-US" dirty="0"/>
              <a:t> , et al</a:t>
            </a:r>
            <a:endParaRPr lang="en-US" altLang="en-US" dirty="0" smtClean="0">
              <a:latin typeface="Arial" pitchFamily="34" charset="0"/>
            </a:endParaRPr>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#14 </a:t>
            </a:r>
            <a:r>
              <a:rPr lang="en-US" altLang="zh-CN" dirty="0" smtClean="0"/>
              <a:t>(</a:t>
            </a:r>
            <a:r>
              <a:rPr lang="en-US" altLang="zh-CN" dirty="0" smtClean="0"/>
              <a:t>11-7/0414r1)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a:t>
            </a:r>
            <a:r>
              <a:rPr lang="en-US" altLang="zh-CN" dirty="0" smtClean="0"/>
              <a:t>11-17/0414r1?</a:t>
            </a:r>
            <a:endParaRPr lang="en-US" altLang="zh-CN" dirty="0" smtClean="0"/>
          </a:p>
          <a:p>
            <a:pPr lvl="1"/>
            <a:r>
              <a:rPr lang="en-US" altLang="zh-CN" dirty="0" smtClean="0"/>
              <a:t>CID </a:t>
            </a:r>
            <a:r>
              <a:rPr lang="en-GB" altLang="zh-CN" dirty="0" smtClean="0"/>
              <a:t>4347, 4883, 5304, 5379, 9074, 9014, 9073, 9011, 9010, 9009, 9008, 9007, 9006, 8991, 10224, 10055, </a:t>
            </a:r>
            <a:r>
              <a:rPr lang="en-GB" altLang="zh-CN" dirty="0" smtClean="0"/>
              <a:t>9754</a:t>
            </a:r>
            <a:endParaRPr lang="en-US" altLang="zh-CN" dirty="0" smtClean="0"/>
          </a:p>
          <a:p>
            <a:pPr lvl="1"/>
            <a:endParaRPr lang="en-US" altLang="zh-CN" dirty="0" smtClean="0"/>
          </a:p>
          <a:p>
            <a:pPr lvl="1"/>
            <a:endParaRPr lang="zh-CN"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a:t>Bo Sun (ZTE)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1"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36584</TotalTime>
  <Words>2569</Words>
  <Application>Microsoft Office PowerPoint</Application>
  <PresentationFormat>全屏显示(4:3)</PresentationFormat>
  <Paragraphs>455</Paragraphs>
  <Slides>30</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32" baseType="lpstr">
      <vt:lpstr>802-11-Submission</vt:lpstr>
      <vt:lpstr>Document</vt:lpstr>
      <vt:lpstr>TGax Ad Hoc PHY Session Mar 2017 Pre-Meeting Agenda</vt:lpstr>
      <vt:lpstr>IEEE 802.11 TGax Ad Hoc High Efficiency WLAN PHY Ad Hoc</vt:lpstr>
      <vt:lpstr>Agenda items for the week</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PHY Submissions (pre-meeting 1/2)</vt:lpstr>
      <vt:lpstr>PHY Submissions (pre-meeting, 2/2)</vt:lpstr>
      <vt:lpstr>PHY Submissions</vt:lpstr>
      <vt:lpstr>Straw-poll #1 (11-7/0436r0)</vt:lpstr>
      <vt:lpstr>Straw-poll #2 (#1, 11-7/0044r2)</vt:lpstr>
      <vt:lpstr>Straw-poll #3 (11-7/0231r2)</vt:lpstr>
      <vt:lpstr>Straw-poll #4 (11-7/0471r1)</vt:lpstr>
      <vt:lpstr>Straw-poll #5 (11-7/0234r3)</vt:lpstr>
      <vt:lpstr>Straw-poll #6 (11-7/0247r3)</vt:lpstr>
      <vt:lpstr>Straw-poll #7 (11-7/0261r2)</vt:lpstr>
      <vt:lpstr>Straw-poll #8 (11-7/0398r1)</vt:lpstr>
      <vt:lpstr>Straw-poll #9 (11-7/0400r3)</vt:lpstr>
      <vt:lpstr>Straw-poll #10 (11-7/0345r2)</vt:lpstr>
      <vt:lpstr>Straw-poll #11 (11-7/0404r1)</vt:lpstr>
      <vt:lpstr>Straw-poll #12 (11-7/0316r4)</vt:lpstr>
      <vt:lpstr>Straw-poll #13 (11-7/0465r5)</vt:lpstr>
      <vt:lpstr>Straw-poll #14 (11-7/0414r1)</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2228</cp:revision>
  <cp:lastPrinted>1998-02-10T13:28:06Z</cp:lastPrinted>
  <dcterms:created xsi:type="dcterms:W3CDTF">2007-04-17T18:10:23Z</dcterms:created>
  <dcterms:modified xsi:type="dcterms:W3CDTF">2017-03-16T05:17:59Z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