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0" r:id="rId16"/>
    <p:sldId id="553" r:id="rId17"/>
    <p:sldId id="55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70" d="100"/>
          <a:sy n="70" d="100"/>
        </p:scale>
        <p:origin x="-138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 xmlns:p14="http://schemas.microsoft.com/office/powerpoint/2010/main"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 xmlns:p14="http://schemas.microsoft.com/office/powerpoint/2010/main"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 xmlns:p14="http://schemas.microsoft.com/office/powerpoint/2010/main"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 xmlns:p14="http://schemas.microsoft.com/office/powerpoint/2010/main"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802.11-17/0464r0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Ad Hoc PHY Session Mar 2017 Pre-Meeting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2017-03-013</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a:t>
            </a:r>
            <a:r>
              <a:rPr lang="en-US" altLang="en-US" dirty="0" smtClean="0">
                <a:solidFill>
                  <a:srgbClr val="FF0000"/>
                </a:solidFill>
              </a:rPr>
              <a:t>30</a:t>
            </a:r>
            <a:r>
              <a:rPr lang="en-US" altLang="en-US" dirty="0" smtClean="0"/>
              <a:t>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graphicFrame>
        <p:nvGraphicFramePr>
          <p:cNvPr id="7" name="Table 6"/>
          <p:cNvGraphicFramePr>
            <a:graphicFrameLocks noGrp="1"/>
          </p:cNvGraphicFramePr>
          <p:nvPr>
            <p:extLst>
              <p:ext uri="{D42A27DB-BD31-4B8C-83A1-F6EECF244321}">
                <p14:modId xmlns="" xmlns:p14="http://schemas.microsoft.com/office/powerpoint/2010/main" val="934751190"/>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marL="0" algn="ctr" defTabSz="914400" rtl="0" eaLnBrk="1" latinLnBrk="0" hangingPunct="1"/>
                      <a:r>
                        <a:rPr lang="en-US" sz="1600" b="1" kern="1200" dirty="0" smtClean="0">
                          <a:solidFill>
                            <a:srgbClr val="0070C0"/>
                          </a:solidFill>
                          <a:latin typeface="+mn-lt"/>
                          <a:ea typeface="+mn-ea"/>
                          <a:cs typeface="+mn-cs"/>
                        </a:rPr>
                        <a:t>PHY</a:t>
                      </a:r>
                      <a:endParaRPr lang="en-US" sz="1600" b="1" kern="1200" dirty="0">
                        <a:solidFill>
                          <a:srgbClr val="0070C0"/>
                        </a:solidFill>
                        <a:latin typeface="+mn-lt"/>
                        <a:ea typeface="+mn-ea"/>
                        <a:cs typeface="+mn-cs"/>
                      </a:endParaRPr>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MAC</a:t>
                      </a:r>
                      <a:endParaRPr lang="en-US" sz="1400" dirty="0"/>
                    </a:p>
                  </a:txBody>
                  <a:tcPr/>
                </a:tc>
                <a:tc>
                  <a:txBody>
                    <a:bodyPr/>
                    <a:lstStyle/>
                    <a:p>
                      <a:pPr algn="ctr"/>
                      <a:r>
                        <a:rPr lang="en-US" sz="1600" b="1" dirty="0" smtClean="0">
                          <a:solidFill>
                            <a:srgbClr val="0070C0"/>
                          </a:solidFill>
                        </a:rPr>
                        <a:t>PHY</a:t>
                      </a:r>
                      <a:endParaRPr lang="en-US" sz="1600" b="1" dirty="0">
                        <a:solidFill>
                          <a:srgbClr val="0070C0"/>
                        </a:solidFill>
                      </a:endParaRPr>
                    </a:p>
                  </a:txBody>
                  <a:tcPr/>
                </a:tc>
                <a:tc>
                  <a:txBody>
                    <a:bodyPr/>
                    <a:lstStyle/>
                    <a:p>
                      <a:pPr algn="ctr"/>
                      <a:r>
                        <a:rPr lang="en-US" sz="1400" dirty="0" smtClean="0"/>
                        <a:t>MAC</a:t>
                      </a:r>
                      <a:endParaRPr lang="en-US" sz="1400" dirty="0"/>
                    </a:p>
                  </a:txBody>
                  <a:tcPr/>
                </a:tc>
                <a:tc>
                  <a:txBody>
                    <a:bodyPr/>
                    <a:lstStyle/>
                    <a:p>
                      <a:pPr marL="0" algn="ctr" defTabSz="914400" rtl="0" eaLnBrk="1" latinLnBrk="0" hangingPunct="1"/>
                      <a:r>
                        <a:rPr lang="en-US" sz="1600" b="1" kern="1200" dirty="0" smtClean="0">
                          <a:solidFill>
                            <a:srgbClr val="0070C0"/>
                          </a:solidFill>
                          <a:latin typeface="+mn-lt"/>
                          <a:ea typeface="+mn-ea"/>
                          <a:cs typeface="+mn-cs"/>
                        </a:rPr>
                        <a:t>PHY</a:t>
                      </a:r>
                      <a:endParaRPr lang="en-US" sz="1600" b="1" kern="1200" dirty="0">
                        <a:solidFill>
                          <a:srgbClr val="0070C0"/>
                        </a:solidFill>
                        <a:latin typeface="+mn-lt"/>
                        <a:ea typeface="+mn-ea"/>
                        <a:cs typeface="+mn-cs"/>
                      </a:endParaRPr>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gridSpan="2">
                  <a:txBody>
                    <a:bodyPr/>
                    <a:lstStyle/>
                    <a:p>
                      <a:pPr algn="ctr"/>
                      <a:endParaRPr lang="en-US"/>
                    </a:p>
                  </a:txBody>
                  <a:tcPr/>
                </a:tc>
                <a:tc hMerge="1">
                  <a:txBody>
                    <a:bodyPr/>
                    <a:lstStyle/>
                    <a:p>
                      <a:endParaRPr lang="en-US"/>
                    </a:p>
                  </a:txBody>
                  <a:tcPr/>
                </a:tc>
                <a:tc gridSpan="2">
                  <a:txBody>
                    <a:bodyPr/>
                    <a:lstStyle/>
                    <a:p>
                      <a:pPr algn="ctr"/>
                      <a:r>
                        <a:rPr lang="en-US" sz="1400" dirty="0" smtClean="0"/>
                        <a:t>SR</a:t>
                      </a:r>
                      <a:endParaRPr lang="en-US" sz="1400" dirty="0"/>
                    </a:p>
                  </a:txBody>
                  <a:tcPr/>
                </a:tc>
                <a:tc hMerge="1">
                  <a:txBody>
                    <a:bodyPr/>
                    <a:lstStyle/>
                    <a:p>
                      <a:pPr algn="ct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(pre-meeting 1/2)</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1411288" y="1265953"/>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2" name="Rectangle 1"/>
          <p:cNvSpPr/>
          <p:nvPr/>
        </p:nvSpPr>
        <p:spPr>
          <a:xfrm>
            <a:off x="228600" y="2547244"/>
            <a:ext cx="9046469" cy="3970318"/>
          </a:xfrm>
          <a:prstGeom prst="rect">
            <a:avLst/>
          </a:prstGeom>
        </p:spPr>
        <p:txBody>
          <a:bodyPr wrap="square">
            <a:spAutoFit/>
          </a:bodyPr>
          <a:lstStyle/>
          <a:p>
            <a:pPr marL="171450" indent="-171450">
              <a:buFont typeface="Arial" panose="020B0604020202020204" pitchFamily="34" charset="0"/>
              <a:buChar char="•"/>
            </a:pPr>
            <a:r>
              <a:rPr lang="en-US" sz="1600" dirty="0" smtClean="0">
                <a:solidFill>
                  <a:srgbClr val="00B050"/>
                </a:solidFill>
              </a:rPr>
              <a:t>11-17-0243-02-00ax-cr-he-phy-introduction-part-1 (Lochan)</a:t>
            </a:r>
            <a:r>
              <a:rPr lang="en-US" sz="1600" dirty="0">
                <a:solidFill>
                  <a:srgbClr val="00B050"/>
                </a:solidFill>
              </a:rPr>
              <a:t> </a:t>
            </a:r>
            <a:r>
              <a:rPr lang="en-US" sz="1600" dirty="0" smtClean="0">
                <a:solidFill>
                  <a:srgbClr val="00B050"/>
                </a:solidFill>
              </a:rPr>
              <a:t>– </a:t>
            </a:r>
            <a:r>
              <a:rPr lang="en-US" sz="1600" dirty="0">
                <a:solidFill>
                  <a:srgbClr val="00B050"/>
                </a:solidFill>
              </a:rPr>
              <a:t>(1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11-17-0245-02-00ax-cr-he-phy-introduction-part-2 (Lochan) – (4 </a:t>
            </a:r>
            <a:r>
              <a:rPr lang="en-US" sz="1600" dirty="0">
                <a:solidFill>
                  <a:srgbClr val="00B050"/>
                </a:solidFill>
              </a:rPr>
              <a:t>CIDs </a:t>
            </a:r>
            <a:r>
              <a:rPr lang="en-US" sz="1600" dirty="0" smtClean="0">
                <a:solidFill>
                  <a:srgbClr val="00B050"/>
                </a:solidFill>
              </a:rPr>
              <a:t>left)</a:t>
            </a:r>
          </a:p>
          <a:p>
            <a:pPr marL="171450" indent="-171450">
              <a:buFont typeface="Arial" panose="020B0604020202020204" pitchFamily="34" charset="0"/>
              <a:buChar char="•"/>
            </a:pPr>
            <a:r>
              <a:rPr lang="en-US" sz="1600" dirty="0" smtClean="0">
                <a:solidFill>
                  <a:srgbClr val="00B050"/>
                </a:solidFill>
              </a:rPr>
              <a:t>11-17-0242-05-00ax-cr-he-phy-capabilities-part-2 (Lochan) </a:t>
            </a:r>
            <a:r>
              <a:rPr lang="en-US" sz="1600" dirty="0">
                <a:solidFill>
                  <a:srgbClr val="00B050"/>
                </a:solidFill>
              </a:rPr>
              <a:t>– (1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11-17-0244-02-00ax-cr-he-phy-capabilities-part-3 (Lochan)</a:t>
            </a:r>
            <a:r>
              <a:rPr lang="en-US" sz="1600" dirty="0">
                <a:solidFill>
                  <a:srgbClr val="00B050"/>
                </a:solidFill>
              </a:rPr>
              <a:t> – (1 CID </a:t>
            </a:r>
            <a:r>
              <a:rPr lang="en-US" sz="1600" dirty="0" smtClean="0">
                <a:solidFill>
                  <a:srgbClr val="00B050"/>
                </a:solidFill>
              </a:rPr>
              <a:t>left)</a:t>
            </a:r>
          </a:p>
          <a:p>
            <a:pPr marL="285750" lvl="0" indent="-285750">
              <a:buFont typeface="Arial" panose="020B0604020202020204" pitchFamily="34" charset="0"/>
              <a:buChar char="•"/>
            </a:pPr>
            <a:r>
              <a:rPr lang="en-US" sz="1600" dirty="0">
                <a:solidFill>
                  <a:srgbClr val="00B050"/>
                </a:solidFill>
              </a:rPr>
              <a:t>11-17-0246-00-00ax-cr-he-phy-introduction-part-3 (</a:t>
            </a:r>
            <a:r>
              <a:rPr lang="en-US" sz="1600" dirty="0" err="1">
                <a:solidFill>
                  <a:srgbClr val="00B050"/>
                </a:solidFill>
              </a:rPr>
              <a:t>Lochan</a:t>
            </a:r>
            <a:r>
              <a:rPr lang="en-US" sz="1600" dirty="0" smtClean="0">
                <a:solidFill>
                  <a:srgbClr val="00B050"/>
                </a:solidFill>
              </a:rPr>
              <a:t>)</a:t>
            </a:r>
            <a:endParaRPr lang="en-US" sz="1600" dirty="0">
              <a:solidFill>
                <a:srgbClr val="00B050"/>
              </a:solidFill>
            </a:endParaRPr>
          </a:p>
          <a:p>
            <a:pPr marL="285750" lvl="0" indent="-285750">
              <a:buFont typeface="Arial" panose="020B0604020202020204" pitchFamily="34" charset="0"/>
              <a:buChar char="•"/>
            </a:pPr>
            <a:r>
              <a:rPr lang="en-US" sz="1600" dirty="0">
                <a:solidFill>
                  <a:srgbClr val="00B050"/>
                </a:solidFill>
              </a:rPr>
              <a:t>11-17-0247-00-00ax-cr-he-phy-introduction-part-4 (Lochan</a:t>
            </a:r>
            <a:r>
              <a:rPr lang="en-US" sz="1600" dirty="0" smtClean="0">
                <a:solidFill>
                  <a:srgbClr val="00B050"/>
                </a:solidFill>
              </a:rPr>
              <a:t>)</a:t>
            </a:r>
            <a:endParaRPr lang="en-US" sz="1600" dirty="0">
              <a:solidFill>
                <a:srgbClr val="00B050"/>
              </a:solidFill>
            </a:endParaRPr>
          </a:p>
          <a:p>
            <a:pPr marL="285750" indent="-285750">
              <a:buFont typeface="Arial" panose="020B0604020202020204" pitchFamily="34" charset="0"/>
              <a:buChar char="•"/>
            </a:pPr>
            <a:r>
              <a:rPr lang="en-US" sz="1600" dirty="0" smtClean="0">
                <a:solidFill>
                  <a:srgbClr val="00B050"/>
                </a:solidFill>
              </a:rPr>
              <a:t>11-17-0261-00-00ax-cr-he-phy-transmit-requirements-he-trig-ppdu-part-1 (Lochan) –will revisit </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11-17-0303-00-00ax-cr-he-phy-beamforming-report-information-part-1 (Lochan)</a:t>
            </a:r>
          </a:p>
          <a:p>
            <a:pPr marL="171450" indent="-171450">
              <a:buFont typeface="Arial" panose="020B0604020202020204" pitchFamily="34" charset="0"/>
              <a:buChar char="•"/>
            </a:pPr>
            <a:r>
              <a:rPr lang="en-US" sz="1600" dirty="0">
                <a:solidFill>
                  <a:srgbClr val="00B050"/>
                </a:solidFill>
              </a:rPr>
              <a:t>11-17-0305-00-00ax-11ax-comment-resolutions-for-clause-28-3-9 (Yan</a:t>
            </a:r>
            <a:r>
              <a:rPr lang="en-US" sz="1600" dirty="0" smtClean="0">
                <a:solidFill>
                  <a:srgbClr val="00B050"/>
                </a:solidFill>
              </a:rPr>
              <a:t>) –will revisit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FFC000"/>
                </a:solidFill>
              </a:rPr>
              <a:t>11-17-0044-01-00ax-NDP-Short-Feedback-Design (Ron)</a:t>
            </a:r>
          </a:p>
          <a:p>
            <a:pPr marL="171450" indent="-171450">
              <a:buFont typeface="Arial" panose="020B0604020202020204" pitchFamily="34" charset="0"/>
              <a:buChar char="•"/>
            </a:pPr>
            <a:r>
              <a:rPr lang="en-US" sz="1600" dirty="0" smtClean="0">
                <a:solidFill>
                  <a:srgbClr val="00B050"/>
                </a:solidFill>
              </a:rPr>
              <a:t>11-17-0316-01-00ax-crs-for-clause-28-3-8-and-28-5 (Bin)</a:t>
            </a:r>
          </a:p>
          <a:p>
            <a:pPr marL="171450" indent="-171450">
              <a:buFont typeface="Arial" panose="020B0604020202020204" pitchFamily="34" charset="0"/>
              <a:buChar char="•"/>
            </a:pPr>
            <a:r>
              <a:rPr lang="en-US" sz="1600" dirty="0" smtClean="0">
                <a:solidFill>
                  <a:srgbClr val="00B050"/>
                </a:solidFill>
              </a:rPr>
              <a:t>11-17-0329-00-00ax-lb225-comment-resolution-for-cids-for-28-3-11-5-coding (</a:t>
            </a:r>
            <a:r>
              <a:rPr lang="en-US" sz="1600" dirty="0" err="1" smtClean="0">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11-17-0330-00-00ax-lb225-comment-resolution-for-cids-for-3-definitions-acronyms-and-abbreviations (</a:t>
            </a:r>
            <a:r>
              <a:rPr lang="en-US" sz="1600" dirty="0" err="1" smtClean="0">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11-17-0331-00-00ax-lb225-comment-resolution-for-cids-for-28-3-11-9-constellation-mapping (</a:t>
            </a:r>
            <a:r>
              <a:rPr lang="en-US" sz="1600" dirty="0" err="1" smtClean="0">
                <a:solidFill>
                  <a:srgbClr val="00B050"/>
                </a:solidFill>
              </a:rPr>
              <a:t>Jianhan</a:t>
            </a:r>
            <a:r>
              <a:rPr lang="en-US" sz="1600" dirty="0" smtClean="0">
                <a:solidFill>
                  <a:srgbClr val="00B050"/>
                </a:solidFill>
              </a:rPr>
              <a: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Submissions </a:t>
            </a:r>
            <a:r>
              <a:rPr lang="en-US" altLang="en-US" dirty="0" smtClean="0"/>
              <a:t>(pre-meeting, 2/2)</a:t>
            </a:r>
            <a:endParaRPr lang="en-US" dirty="0"/>
          </a:p>
        </p:txBody>
      </p:sp>
      <p:sp>
        <p:nvSpPr>
          <p:cNvPr id="3" name="Date Placeholder 2"/>
          <p:cNvSpPr>
            <a:spLocks noGrp="1"/>
          </p:cNvSpPr>
          <p:nvPr>
            <p:ph type="dt" sz="half" idx="10"/>
          </p:nvPr>
        </p:nvSpPr>
        <p:spPr/>
        <p:txBody>
          <a:bodyPr/>
          <a:lstStyle/>
          <a:p>
            <a:pPr>
              <a:defRPr/>
            </a:pPr>
            <a:r>
              <a:rPr lang="en-US" smtClean="0"/>
              <a:t>Jan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sp>
        <p:nvSpPr>
          <p:cNvPr id="6" name="Rectangle 5"/>
          <p:cNvSpPr/>
          <p:nvPr/>
        </p:nvSpPr>
        <p:spPr>
          <a:xfrm>
            <a:off x="390525" y="1665506"/>
            <a:ext cx="8153400" cy="4278094"/>
          </a:xfrm>
          <a:prstGeom prst="rect">
            <a:avLst/>
          </a:prstGeom>
        </p:spPr>
        <p:txBody>
          <a:bodyPr wrap="square">
            <a:spAutoFit/>
          </a:bodyPr>
          <a:lstStyle/>
          <a:p>
            <a:pPr marL="171450" indent="-171450">
              <a:buFont typeface="Arial" panose="020B0604020202020204" pitchFamily="34" charset="0"/>
              <a:buChar char="•"/>
            </a:pPr>
            <a:r>
              <a:rPr lang="en-US" sz="1600" dirty="0">
                <a:solidFill>
                  <a:srgbClr val="00B050"/>
                </a:solidFill>
              </a:rPr>
              <a:t>11-17-0332-00-00ax-lb225-comment-resolution-for-cids-for-28-3-10-he-preamble (</a:t>
            </a:r>
            <a:r>
              <a:rPr lang="en-US" sz="1600" dirty="0" err="1">
                <a:solidFill>
                  <a:srgbClr val="00B050"/>
                </a:solidFill>
              </a:rPr>
              <a:t>Jianhan</a:t>
            </a:r>
            <a:r>
              <a:rPr lang="en-US" sz="1600" dirty="0">
                <a:solidFill>
                  <a:srgbClr val="00B050"/>
                </a:solidFill>
              </a:rPr>
              <a:t>)</a:t>
            </a:r>
          </a:p>
          <a:p>
            <a:pPr marL="171450" indent="-171450">
              <a:buFont typeface="Arial" panose="020B0604020202020204" pitchFamily="34" charset="0"/>
              <a:buChar char="•"/>
            </a:pPr>
            <a:r>
              <a:rPr lang="en-US" sz="1600" dirty="0">
                <a:solidFill>
                  <a:srgbClr val="00B050"/>
                </a:solidFill>
              </a:rPr>
              <a:t>11-17-0333-00-00ax-lb225-comment-resolution-for-cids-for-28-3-13-non-ht-duplicate-transmission(</a:t>
            </a:r>
            <a:r>
              <a:rPr lang="en-US" sz="1600" dirty="0" err="1">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11-17-0299-00- CR-on-HE-SIG-B-28.3.10.8.1 (</a:t>
            </a:r>
            <a:r>
              <a:rPr lang="en-US" sz="1600" dirty="0" err="1">
                <a:solidFill>
                  <a:srgbClr val="00B050"/>
                </a:solidFill>
              </a:rPr>
              <a:t>Dongguk</a:t>
            </a:r>
            <a:r>
              <a:rPr lang="en-US" sz="1600" dirty="0">
                <a:solidFill>
                  <a:srgbClr val="00B050"/>
                </a:solidFill>
              </a:rPr>
              <a:t> 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11-17-0300-00- CR-on-Clause-28.3.10.1 </a:t>
            </a:r>
            <a:r>
              <a:rPr lang="en-US" sz="1600" dirty="0">
                <a:solidFill>
                  <a:srgbClr val="00B050"/>
                </a:solidFill>
              </a:rPr>
              <a:t>(</a:t>
            </a:r>
            <a:r>
              <a:rPr lang="en-US" sz="1600" dirty="0" err="1">
                <a:solidFill>
                  <a:srgbClr val="00B050"/>
                </a:solidFill>
              </a:rPr>
              <a:t>Dongguk</a:t>
            </a:r>
            <a:r>
              <a:rPr lang="en-US" sz="1600" dirty="0">
                <a:solidFill>
                  <a:srgbClr val="00B050"/>
                </a:solidFill>
              </a:rPr>
              <a:t> 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11-17-0301-00- CR-on-subsection-of-clause-28.3.6 (</a:t>
            </a:r>
            <a:r>
              <a:rPr lang="en-US" sz="1600" dirty="0" err="1" smtClean="0">
                <a:solidFill>
                  <a:srgbClr val="00B050"/>
                </a:solidFill>
              </a:rPr>
              <a:t>Dongguk</a:t>
            </a:r>
            <a:r>
              <a:rPr lang="en-US" sz="1600" dirty="0" smtClean="0">
                <a:solidFill>
                  <a:srgbClr val="00B050"/>
                </a:solidFill>
              </a:rPr>
              <a:t> </a:t>
            </a:r>
            <a:r>
              <a:rPr lang="en-US" sz="1600" dirty="0">
                <a:solidFill>
                  <a:srgbClr val="00B050"/>
                </a:solidFill>
              </a:rPr>
              <a:t>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11-17-0317-01-CRs-on-Rx-Specification </a:t>
            </a:r>
            <a:r>
              <a:rPr lang="en-US" sz="1600" dirty="0">
                <a:solidFill>
                  <a:srgbClr val="00B050"/>
                </a:solidFill>
              </a:rPr>
              <a:t>(Bin)</a:t>
            </a:r>
          </a:p>
          <a:p>
            <a:pPr marL="171450" indent="-171450">
              <a:buFont typeface="Arial" panose="020B0604020202020204" pitchFamily="34" charset="0"/>
              <a:buChar char="•"/>
            </a:pPr>
            <a:r>
              <a:rPr lang="en-US" sz="1600" dirty="0" smtClean="0">
                <a:solidFill>
                  <a:srgbClr val="00B050"/>
                </a:solidFill>
              </a:rPr>
              <a:t>11-17-0320-00-CR-for-28.3.7 (</a:t>
            </a:r>
            <a:r>
              <a:rPr lang="en-US" sz="1600" dirty="0" err="1" smtClean="0">
                <a:solidFill>
                  <a:srgbClr val="00B050"/>
                </a:solidFill>
              </a:rPr>
              <a:t>Eunsung</a:t>
            </a:r>
            <a:r>
              <a:rPr lang="en-US" sz="1600" dirty="0" smtClean="0">
                <a:solidFill>
                  <a:srgbClr val="00B050"/>
                </a:solidFill>
              </a:rPr>
              <a:t> Park)</a:t>
            </a:r>
          </a:p>
          <a:p>
            <a:pPr marL="171450" indent="-171450">
              <a:buFont typeface="Arial" panose="020B0604020202020204" pitchFamily="34" charset="0"/>
              <a:buChar char="•"/>
            </a:pPr>
            <a:r>
              <a:rPr lang="en-US" sz="1600" dirty="0" smtClean="0">
                <a:solidFill>
                  <a:srgbClr val="00B050"/>
                </a:solidFill>
              </a:rPr>
              <a:t>11-17-0321-00-CR-for-28.3.10.9 </a:t>
            </a:r>
            <a:r>
              <a:rPr lang="en-US" sz="1600" dirty="0">
                <a:solidFill>
                  <a:srgbClr val="00B050"/>
                </a:solidFill>
              </a:rPr>
              <a:t>(</a:t>
            </a:r>
            <a:r>
              <a:rPr lang="en-US" sz="1600" dirty="0" err="1">
                <a:solidFill>
                  <a:srgbClr val="00B050"/>
                </a:solidFill>
              </a:rPr>
              <a:t>Eunsung</a:t>
            </a:r>
            <a:r>
              <a:rPr lang="en-US" sz="1600" dirty="0">
                <a:solidFill>
                  <a:srgbClr val="00B050"/>
                </a:solidFill>
              </a:rPr>
              <a:t> Park)</a:t>
            </a:r>
          </a:p>
          <a:p>
            <a:pPr marL="171450" indent="-171450">
              <a:buFont typeface="Arial" panose="020B0604020202020204" pitchFamily="34" charset="0"/>
              <a:buChar char="•"/>
            </a:pPr>
            <a:r>
              <a:rPr lang="en-US" sz="1600" dirty="0" smtClean="0">
                <a:solidFill>
                  <a:srgbClr val="00B050"/>
                </a:solidFill>
              </a:rPr>
              <a:t>11-17-0231-00-00ax-cr-clause-28-3-5 (</a:t>
            </a:r>
            <a:r>
              <a:rPr lang="en-US" sz="1600" dirty="0" err="1">
                <a:solidFill>
                  <a:srgbClr val="00B050"/>
                </a:solidFill>
              </a:rPr>
              <a:t>Xiaogang</a:t>
            </a:r>
            <a:r>
              <a:rPr lang="en-US" sz="1600" dirty="0" smtClean="0">
                <a:solidFill>
                  <a:srgbClr val="00B050"/>
                </a:solidFill>
              </a:rPr>
              <a:t>) (4 CID left)</a:t>
            </a:r>
          </a:p>
          <a:p>
            <a:pPr marL="171450" indent="-171450">
              <a:buFont typeface="Arial" panose="020B0604020202020204" pitchFamily="34" charset="0"/>
              <a:buChar char="•"/>
            </a:pPr>
            <a:r>
              <a:rPr lang="en-US" sz="1600" dirty="0" smtClean="0">
                <a:solidFill>
                  <a:srgbClr val="00B050"/>
                </a:solidFill>
              </a:rPr>
              <a:t>11-17-0232-00-00ax-cr-clause-28-3-6 (</a:t>
            </a:r>
            <a:r>
              <a:rPr lang="en-US" sz="1600" dirty="0">
                <a:solidFill>
                  <a:srgbClr val="00B050"/>
                </a:solidFill>
              </a:rPr>
              <a:t>Xiaogang)</a:t>
            </a:r>
            <a:endParaRPr lang="en-US" sz="1600" dirty="0" smtClean="0">
              <a:solidFill>
                <a:srgbClr val="00B050"/>
              </a:solidFill>
            </a:endParaRPr>
          </a:p>
          <a:p>
            <a:pPr marL="171450" indent="-171450">
              <a:buFont typeface="Arial" panose="020B0604020202020204" pitchFamily="34" charset="0"/>
              <a:buChar char="•"/>
            </a:pPr>
            <a:r>
              <a:rPr lang="en-US" sz="1600" dirty="0" smtClean="0">
                <a:solidFill>
                  <a:srgbClr val="00B050"/>
                </a:solidFill>
              </a:rPr>
              <a:t>11-17-0233-00-00ax-cr-4905 (</a:t>
            </a:r>
            <a:r>
              <a:rPr lang="en-US" sz="1600" dirty="0" err="1">
                <a:solidFill>
                  <a:srgbClr val="00B050"/>
                </a:solidFill>
              </a:rPr>
              <a:t>Xiaogang</a:t>
            </a:r>
            <a:r>
              <a:rPr lang="en-US"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FFC000"/>
                </a:solidFill>
              </a:rPr>
              <a:t>11-17-0328-00-Link-Adaptation-Feedback-for-Combating-Interferences (</a:t>
            </a:r>
            <a:r>
              <a:rPr lang="en-US" altLang="zh-CN" sz="1600" dirty="0" err="1" smtClean="0">
                <a:solidFill>
                  <a:srgbClr val="FFC000"/>
                </a:solidFill>
              </a:rPr>
              <a:t>Feng</a:t>
            </a:r>
            <a:r>
              <a:rPr lang="en-US" altLang="zh-CN" sz="1600" dirty="0" smtClean="0">
                <a:solidFill>
                  <a:srgbClr val="FFC000"/>
                </a:solidFill>
              </a:rPr>
              <a:t> Jiang) (Go to TG discussion together with MAC)</a:t>
            </a:r>
            <a:endParaRPr lang="en-US" sz="1600" dirty="0" smtClean="0"/>
          </a:p>
          <a:p>
            <a:pPr marL="171450" indent="-171450">
              <a:buFont typeface="Arial" panose="020B0604020202020204" pitchFamily="34" charset="0"/>
              <a:buChar char="•"/>
            </a:pPr>
            <a:r>
              <a:rPr lang="en-US" sz="1600" dirty="0"/>
              <a:t>11-17-0290-00-CRs on TX specification (</a:t>
            </a:r>
            <a:r>
              <a:rPr lang="en-US" sz="1600" dirty="0" err="1" smtClean="0"/>
              <a:t>Yujin</a:t>
            </a:r>
            <a:r>
              <a:rPr lang="en-US" sz="1600" dirty="0" smtClean="0"/>
              <a:t>)</a:t>
            </a:r>
          </a:p>
          <a:p>
            <a:pPr marL="171450" indent="-171450">
              <a:buFont typeface="Arial" panose="020B0604020202020204" pitchFamily="34" charset="0"/>
              <a:buChar char="•"/>
            </a:pPr>
            <a:r>
              <a:rPr lang="en-US" sz="1600" dirty="0" smtClean="0">
                <a:solidFill>
                  <a:srgbClr val="00B050"/>
                </a:solidFill>
              </a:rPr>
              <a:t>11-17-0283-00-CID 8114 (Bin)</a:t>
            </a:r>
          </a:p>
          <a:p>
            <a:pPr marL="171450" indent="-171450">
              <a:buFont typeface="Arial" panose="020B0604020202020204" pitchFamily="34" charset="0"/>
              <a:buChar char="•"/>
            </a:pPr>
            <a:r>
              <a:rPr lang="en-US" sz="1600" dirty="0" smtClean="0">
                <a:solidFill>
                  <a:srgbClr val="00B050"/>
                </a:solidFill>
              </a:rPr>
              <a:t>11-17-0388-00-00ax-editorial-update-for-28-5 (</a:t>
            </a:r>
            <a:r>
              <a:rPr lang="en-US" sz="1600" dirty="0" err="1" smtClean="0">
                <a:solidFill>
                  <a:srgbClr val="00B050"/>
                </a:solidFill>
              </a:rPr>
              <a:t>Youhan</a:t>
            </a:r>
            <a:r>
              <a:rPr lang="en-US" sz="1600" dirty="0" smtClean="0">
                <a:solidFill>
                  <a:srgbClr val="00B050"/>
                </a:solidFill>
              </a:rPr>
              <a:t>)</a:t>
            </a:r>
          </a:p>
        </p:txBody>
      </p:sp>
    </p:spTree>
    <p:extLst>
      <p:ext uri="{BB962C8B-B14F-4D97-AF65-F5344CB8AC3E}">
        <p14:creationId xmlns="" xmlns:p14="http://schemas.microsoft.com/office/powerpoint/2010/main" val="3538044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a:t>
            </a:r>
            <a:r>
              <a:rPr lang="en-US" altLang="en-US" dirty="0" smtClean="0"/>
              <a:t>Submissions</a:t>
            </a:r>
            <a:endParaRPr lang="en-US" dirty="0"/>
          </a:p>
        </p:txBody>
      </p:sp>
      <p:sp>
        <p:nvSpPr>
          <p:cNvPr id="3" name="Date Placeholder 2"/>
          <p:cNvSpPr>
            <a:spLocks noGrp="1"/>
          </p:cNvSpPr>
          <p:nvPr>
            <p:ph type="dt" sz="half" idx="10"/>
          </p:nvPr>
        </p:nvSpPr>
        <p:spPr/>
        <p:txBody>
          <a:bodyPr/>
          <a:lstStyle/>
          <a:p>
            <a:pPr>
              <a:defRPr/>
            </a:pPr>
            <a:r>
              <a:rPr lang="en-US" smtClean="0"/>
              <a:t>Jan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16</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graphicFrame>
        <p:nvGraphicFramePr>
          <p:cNvPr id="7" name="Table 7"/>
          <p:cNvGraphicFramePr>
            <a:graphicFrameLocks noGrp="1"/>
          </p:cNvGraphicFramePr>
          <p:nvPr/>
        </p:nvGraphicFramePr>
        <p:xfrm>
          <a:off x="520699" y="2095500"/>
          <a:ext cx="7937501" cy="3778974"/>
        </p:xfrm>
        <a:graphic>
          <a:graphicData uri="http://schemas.openxmlformats.org/drawingml/2006/table">
            <a:tbl>
              <a:tblPr>
                <a:tableStyleId>{5C22544A-7EE6-4342-B048-85BDC9FD1C3A}</a:tableStyleId>
              </a:tblPr>
              <a:tblGrid>
                <a:gridCol w="1079501"/>
                <a:gridCol w="4252103"/>
                <a:gridCol w="1647406"/>
                <a:gridCol w="958491"/>
              </a:tblGrid>
              <a:tr h="242207">
                <a:tc>
                  <a:txBody>
                    <a:bodyPr/>
                    <a:lstStyle/>
                    <a:p>
                      <a:pPr algn="ctr" fontAlgn="b"/>
                      <a:r>
                        <a:rPr lang="en-US" sz="1400" b="1" u="none" strike="noStrike" dirty="0">
                          <a:effectLst/>
                        </a:rPr>
                        <a:t>DCN</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rPr>
                        <a:t>Title</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rPr>
                        <a:t>Author</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smtClean="0">
                          <a:effectLst/>
                        </a:rPr>
                        <a:t>Sub-group</a:t>
                      </a:r>
                      <a:endParaRPr lang="en-US" sz="1400" b="1" i="0" u="none" strike="noStrike" dirty="0">
                        <a:solidFill>
                          <a:srgbClr val="FFFFFF"/>
                        </a:solidFill>
                        <a:effectLst/>
                        <a:latin typeface="Calibri" panose="020F0502020204030204" pitchFamily="34" charset="0"/>
                      </a:endParaRPr>
                    </a:p>
                  </a:txBody>
                  <a:tcPr marL="9525" marR="9525" marT="9525" marB="0" anchor="b"/>
                </a:tc>
              </a:tr>
              <a:tr h="242207">
                <a:tc>
                  <a:txBody>
                    <a:bodyPr/>
                    <a:lstStyle/>
                    <a:p>
                      <a:pPr algn="r" fontAlgn="b"/>
                      <a:r>
                        <a:rPr lang="en-US" sz="1400" u="none" strike="noStrike">
                          <a:effectLst/>
                        </a:rPr>
                        <a:t>11-17/0044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NDP Short Feedback Design</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Ron Porat</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11-17/0078</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RBW of 11ax</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Xiaogang Chen </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11-17/0231</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CR_clause 28.3.5</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Xiaogang Chen </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11-17/0234</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CR_clause 28.3.19_28.3.20</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Xiaogang Chen </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11-17/0247</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CR HE PHY Introduction Part 4</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Lochan Verma</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11-17/0261</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CR HE PHY Transmit Requirements HE_TRIG_PPDU Part 1</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Lochan Verma</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11-17/0345</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fr-FR" sz="1400" u="none" strike="noStrike">
                          <a:effectLst/>
                        </a:rPr>
                        <a:t>LB225 CR on TXOP_DURATION (28.2.2)</a:t>
                      </a:r>
                      <a:endParaRPr lang="fr-FR"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Jeongki Kim </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11-17/0398</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11ax Comment Resolutions for HE Preamble</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Yan Zhang</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11-17/0400</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CRs for 20MHz-only STA - Part 1</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Sungeun Lee </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11-17/0404</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CR on Pre-HE preamble transmission for trigger based PPDU</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Ross Jian Yu</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11-17/0414</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CR on clause 28-3-11 HE PHY data field</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Tianyu Wu </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11-17/0436</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LB225 Comment Resolution of CID 7517</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Jianhan Liu</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PHY</a:t>
                      </a:r>
                      <a:endParaRPr lang="en-US" sz="1400" b="0" i="0" u="none" strike="noStrike">
                        <a:solidFill>
                          <a:srgbClr val="000000"/>
                        </a:solidFill>
                        <a:effectLst/>
                        <a:latin typeface="Calibri" panose="020F0502020204030204" pitchFamily="34" charset="0"/>
                      </a:endParaRPr>
                    </a:p>
                  </a:txBody>
                  <a:tcPr marL="9525" marR="9525" marT="9525" marB="0" anchor="b"/>
                </a:tc>
              </a:tr>
              <a:tr h="242207">
                <a:tc>
                  <a:txBody>
                    <a:bodyPr/>
                    <a:lstStyle/>
                    <a:p>
                      <a:pPr algn="r" fontAlgn="t"/>
                      <a:r>
                        <a:rPr lang="en-US" sz="1400" u="none" strike="noStrike">
                          <a:effectLst/>
                        </a:rPr>
                        <a:t>11-17/0290</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PHY</a:t>
                      </a:r>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 xmlns:p14="http://schemas.microsoft.com/office/powerpoint/2010/main" val="3538044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(11-7/xxxr0)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11-17/xxxr0?</a:t>
            </a:r>
          </a:p>
          <a:p>
            <a:pPr lvl="1"/>
            <a:r>
              <a:rPr lang="en-US" altLang="zh-CN" dirty="0" smtClean="0"/>
              <a:t>CID </a:t>
            </a:r>
            <a:r>
              <a:rPr lang="en-GB" dirty="0" smtClean="0"/>
              <a:t>xxx</a:t>
            </a:r>
          </a:p>
          <a:p>
            <a:pPr lvl="1"/>
            <a:endParaRPr lang="en-GB" altLang="zh-CN" dirty="0" smtClean="0"/>
          </a:p>
          <a:p>
            <a:pPr lvl="1"/>
            <a:endParaRPr lang="en-GB"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Ad Hoc</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Footer Placeholder 5"/>
          <p:cNvSpPr>
            <a:spLocks noGrp="1" noChangeArrowheads="1"/>
          </p:cNvSpPr>
          <p:nvPr>
            <p:ph type="ftr" sz="quarter" idx="3"/>
          </p:nvPr>
        </p:nvSpPr>
        <p:spPr bwMode="auto">
          <a:xfrm>
            <a:off x="7322373" y="6475413"/>
            <a:ext cx="122155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a:t>
            </a:r>
            <a:r>
              <a:rPr lang="en-US" dirty="0"/>
              <a:t>et al</a:t>
            </a:r>
          </a:p>
          <a:p>
            <a:pPr>
              <a:defRPr/>
            </a:pP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 for the week</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this week, and related straw polls</a:t>
            </a:r>
            <a:endParaRPr lang="en-CA" altLang="en-US" sz="1600" dirty="0" smtClean="0"/>
          </a:p>
          <a:p>
            <a:r>
              <a:rPr lang="en-CA" altLang="en-US" sz="2000" dirty="0" smtClean="0"/>
              <a:t>Any other technical presentations </a:t>
            </a:r>
          </a:p>
        </p:txBody>
      </p:sp>
      <p:sp>
        <p:nvSpPr>
          <p:cNvPr id="6" name="矩形 5"/>
          <p:cNvSpPr/>
          <p:nvPr/>
        </p:nvSpPr>
        <p:spPr>
          <a:xfrm>
            <a:off x="7278446" y="6477000"/>
            <a:ext cx="1503938"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r>
              <a:rPr lang="en-US" dirty="0"/>
              <a:t> , et al</a:t>
            </a:r>
            <a:endParaRPr lang="en-US" altLang="en-US" dirty="0" smtClean="0">
              <a:latin typeface="Arial" pitchFamily="34" charset="0"/>
            </a:endParaRP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34403</TotalTime>
  <Words>1491</Words>
  <Application>Microsoft Office PowerPoint</Application>
  <PresentationFormat>全屏显示(4:3)</PresentationFormat>
  <Paragraphs>305</Paragraphs>
  <Slides>17</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19" baseType="lpstr">
      <vt:lpstr>802-11-Submission</vt:lpstr>
      <vt:lpstr>Document</vt:lpstr>
      <vt:lpstr>TGax Ad Hoc PHY Session Mar 2017 Pre-Meeting Agenda</vt:lpstr>
      <vt:lpstr>IEEE 802.11 TGax Ad Hoc High Efficiency WLAN PHY Ad Hoc</vt:lpstr>
      <vt:lpstr>Agenda items for the week</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PHY Submissions (pre-meeting 1/2)</vt:lpstr>
      <vt:lpstr>PHY Submissions (pre-meeting, 2/2)</vt:lpstr>
      <vt:lpstr>PHY Submissions</vt:lpstr>
      <vt:lpstr>Straw-poll 1 (11-7/xxxr0)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2140</cp:revision>
  <cp:lastPrinted>1998-02-10T13:28:06Z</cp:lastPrinted>
  <dcterms:created xsi:type="dcterms:W3CDTF">2007-04-17T18:10:23Z</dcterms:created>
  <dcterms:modified xsi:type="dcterms:W3CDTF">2017-03-13T22:34:30Z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