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69" r:id="rId5"/>
    <p:sldId id="270" r:id="rId6"/>
    <p:sldId id="282" r:id="rId7"/>
    <p:sldId id="280" r:id="rId8"/>
    <p:sldId id="281" r:id="rId9"/>
    <p:sldId id="283" r:id="rId10"/>
    <p:sldId id="284" r:id="rId11"/>
    <p:sldId id="279" r:id="rId12"/>
    <p:sldId id="271" r:id="rId13"/>
    <p:sldId id="277" r:id="rId14"/>
    <p:sldId id="285" r:id="rId15"/>
  </p:sldIdLst>
  <p:sldSz cx="9144000" cy="6858000" type="screen4x3"/>
  <p:notesSz cx="7099300" cy="10234613"/>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diatek" initials="M" lastIdx="4" clrIdx="0"/>
  <p:cmAuthor id="1" name="mtk30123" initials="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575" autoAdjust="0"/>
  </p:normalViewPr>
  <p:slideViewPr>
    <p:cSldViewPr>
      <p:cViewPr varScale="1">
        <p:scale>
          <a:sx n="71" d="100"/>
          <a:sy n="71" d="100"/>
        </p:scale>
        <p:origin x="-109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2472" y="-114"/>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6840" y="199841"/>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r>
              <a:rPr lang="en-CA"/>
              <a:t>Page </a:t>
            </a:r>
            <a:fld id="{AB7C97AC-AEAF-4E2E-8E67-E6E35D24FC2E}" type="slidenum">
              <a:rPr lang="en-CA"/>
              <a:pPr/>
              <a:t>‹#›</a:t>
            </a:fld>
            <a:endParaRPr lang="en-CA"/>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r>
              <a:rPr lang="en-CA"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xmlns="" val="4275975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0723" y="112306"/>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r>
              <a:rPr lang="en-CA"/>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Page </a:t>
            </a:r>
            <a:fld id="{D7BBE521-9050-4CCC-AD4E-E8F28ADB7B94}" type="slidenum">
              <a:rPr lang="en-CA"/>
              <a:pPr/>
              <a:t>‹#›</a:t>
            </a:fld>
            <a:endParaRPr lang="en-CA"/>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xmlns="" val="1074021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xfrm>
            <a:off x="3409150" y="9908983"/>
            <a:ext cx="415177" cy="184666"/>
          </a:xfrm>
          <a:ln/>
        </p:spPr>
        <p:txBody>
          <a:bodyPr/>
          <a:lstStyle/>
          <a:p>
            <a:r>
              <a:rPr lang="en-CA"/>
              <a:t>Page </a:t>
            </a:r>
            <a:fld id="{3B0B417B-7E77-4527-A78A-722D3B0A809E}" type="slidenum">
              <a:rPr lang="en-CA"/>
              <a:pPr/>
              <a:t>1</a:t>
            </a:fld>
            <a:endParaRPr lang="en-CA"/>
          </a:p>
        </p:txBody>
      </p:sp>
      <p:sp>
        <p:nvSpPr>
          <p:cNvPr id="31746" name="Rectangle 2"/>
          <p:cNvSpPr>
            <a:spLocks noGrp="1" noRot="1" noChangeAspect="1" noChangeArrowheads="1" noTextEdit="1"/>
          </p:cNvSpPr>
          <p:nvPr>
            <p:ph type="sldImg"/>
          </p:nvPr>
        </p:nvSpPr>
        <p:spPr>
          <a:xfrm>
            <a:off x="1000125" y="773113"/>
            <a:ext cx="5099050" cy="3825875"/>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xmlns="" val="2277396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950E1B80-1137-4CD8-B711-9BD30C9C028B}" type="slidenum">
              <a:rPr lang="en-CA"/>
              <a:pPr/>
              <a:t>‹#›</a:t>
            </a:fld>
            <a:endParaRPr lang="en-CA"/>
          </a:p>
        </p:txBody>
      </p:sp>
      <p:sp>
        <p:nvSpPr>
          <p:cNvPr id="7" name="Rectangle 5"/>
          <p:cNvSpPr>
            <a:spLocks noGrp="1" noChangeArrowheads="1"/>
          </p:cNvSpPr>
          <p:nvPr>
            <p:ph type="ftr" sz="quarter" idx="3"/>
          </p:nvPr>
        </p:nvSpPr>
        <p:spPr bwMode="auto">
          <a:xfrm>
            <a:off x="6509715" y="6475413"/>
            <a:ext cx="2034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Chao-Chun Wang	(</a:t>
            </a:r>
            <a:r>
              <a:rPr lang="en-CA" dirty="0" err="1" smtClean="0"/>
              <a:t>MediaTek</a:t>
            </a:r>
            <a:r>
              <a:rPr lang="en-CA" dirty="0" smtClean="0"/>
              <a:t> Inc.</a:t>
            </a:r>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02FDE5AF-557C-4D9E-9BE3-8A50977121B0}" type="slidenum">
              <a:rPr lang="en-CA"/>
              <a:pPr/>
              <a:t>‹#›</a:t>
            </a:fld>
            <a:endParaRPr lang="en-CA"/>
          </a:p>
        </p:txBody>
      </p:sp>
      <p:sp>
        <p:nvSpPr>
          <p:cNvPr id="7" name="Rectangle 5"/>
          <p:cNvSpPr>
            <a:spLocks noGrp="1" noChangeArrowheads="1"/>
          </p:cNvSpPr>
          <p:nvPr>
            <p:ph type="ftr" sz="quarter" idx="3"/>
          </p:nvPr>
        </p:nvSpPr>
        <p:spPr bwMode="auto">
          <a:xfrm>
            <a:off x="6440977" y="6475413"/>
            <a:ext cx="2102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Chao-Chun Wang	(</a:t>
            </a:r>
            <a:r>
              <a:rPr lang="en-CA" dirty="0" err="1" smtClean="0"/>
              <a:t>MediaTek</a:t>
            </a:r>
            <a:r>
              <a:rPr lang="en-CA" dirty="0" smtClean="0"/>
              <a:t> Inc.)</a:t>
            </a:r>
            <a:endParaRPr lang="en-CA"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
        <p:nvSpPr>
          <p:cNvPr id="5" name="Slide Number Placeholder 4"/>
          <p:cNvSpPr>
            <a:spLocks noGrp="1"/>
          </p:cNvSpPr>
          <p:nvPr>
            <p:ph type="sldNum" sz="quarter" idx="12"/>
          </p:nvPr>
        </p:nvSpPr>
        <p:spPr/>
        <p:txBody>
          <a:bodyPr/>
          <a:lstStyle>
            <a:lvl1pPr>
              <a:defRPr/>
            </a:lvl1pPr>
          </a:lstStyle>
          <a:p>
            <a:r>
              <a:rPr lang="en-CA"/>
              <a:t>Slide </a:t>
            </a:r>
            <a:fld id="{D17D1661-6B3F-4764-B842-0D10F53BE4C4}" type="slidenum">
              <a:rPr lang="en-CA"/>
              <a:pPr/>
              <a:t>‹#›</a:t>
            </a:fld>
            <a:endParaRPr lang="en-CA"/>
          </a:p>
        </p:txBody>
      </p:sp>
      <p:sp>
        <p:nvSpPr>
          <p:cNvPr id="6" name="Footer Placeholder 5"/>
          <p:cNvSpPr>
            <a:spLocks noGrp="1" noChangeArrowheads="1"/>
          </p:cNvSpPr>
          <p:nvPr>
            <p:ph type="ftr" sz="quarter" idx="3"/>
          </p:nvPr>
        </p:nvSpPr>
        <p:spPr bwMode="auto">
          <a:xfrm>
            <a:off x="6509715" y="6475413"/>
            <a:ext cx="2034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Chao-Chun Wang	(</a:t>
            </a:r>
            <a:r>
              <a:rPr lang="en-CA" dirty="0" err="1" smtClean="0"/>
              <a:t>MediaTek</a:t>
            </a:r>
            <a:r>
              <a:rPr lang="en-CA" dirty="0" smtClean="0"/>
              <a:t> Inc.</a:t>
            </a:r>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411797"/>
            <a:ext cx="8229600" cy="1158240"/>
          </a:xfrm>
        </p:spPr>
        <p:txBody>
          <a:bodyPr/>
          <a:lstStyle>
            <a:lvl1pPr>
              <a:defRPr b="0" i="0" baseline="0">
                <a:solidFill>
                  <a:srgbClr val="003C71"/>
                </a:solidFill>
                <a:latin typeface="Intel Clear"/>
                <a:cs typeface="Intel Clear"/>
              </a:defRPr>
            </a:lvl1pPr>
          </a:lstStyle>
          <a:p>
            <a:r>
              <a:rPr lang="en-US" dirty="0" smtClean="0"/>
              <a:t>28pt Intel Clear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1pPr>
              <a:defRPr>
                <a:solidFill>
                  <a:srgbClr val="0071C5"/>
                </a:solidFill>
              </a:defRPr>
            </a:lvl1pPr>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dirty="0"/>
              <a:t>Slide </a:t>
            </a:r>
            <a:fld id="{C229C781-9868-4EAE-9E92-FD9A8F450C8C}" type="slidenum">
              <a:rPr lang="en-GB"/>
              <a:pPr>
                <a:defRPr/>
              </a:pPr>
              <a:t>‹#›</a:t>
            </a:fld>
            <a:endParaRPr lang="en-GB" dirty="0"/>
          </a:p>
        </p:txBody>
      </p:sp>
      <p:sp>
        <p:nvSpPr>
          <p:cNvPr id="10" name="Rectangle 5"/>
          <p:cNvSpPr>
            <a:spLocks noGrp="1" noChangeArrowheads="1"/>
          </p:cNvSpPr>
          <p:nvPr>
            <p:ph type="ftr" sz="quarter" idx="3"/>
          </p:nvPr>
        </p:nvSpPr>
        <p:spPr bwMode="auto">
          <a:xfrm>
            <a:off x="6509715" y="6475413"/>
            <a:ext cx="2034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Chao-Chun Wang	(</a:t>
            </a:r>
            <a:r>
              <a:rPr lang="en-CA" dirty="0" err="1" smtClean="0"/>
              <a:t>MediaTek</a:t>
            </a:r>
            <a:r>
              <a:rPr lang="en-CA" dirty="0" smtClean="0"/>
              <a:t> Inc.</a:t>
            </a:r>
            <a:endParaRPr lang="en-CA" dirty="0"/>
          </a:p>
        </p:txBody>
      </p:sp>
      <p:sp>
        <p:nvSpPr>
          <p:cNvPr id="11" name="Date Placeholder 2"/>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Tree>
    <p:extLst>
      <p:ext uri="{BB962C8B-B14F-4D97-AF65-F5344CB8AC3E}">
        <p14:creationId xmlns:p14="http://schemas.microsoft.com/office/powerpoint/2010/main" xmlns="" val="38101186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endParaRPr lang="en-CA"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smtClean="0"/>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March 2016</a:t>
            </a:r>
            <a:endParaRPr lang="en-CA" dirty="0"/>
          </a:p>
        </p:txBody>
      </p:sp>
      <p:sp>
        <p:nvSpPr>
          <p:cNvPr id="1029" name="Rectangle 5"/>
          <p:cNvSpPr>
            <a:spLocks noGrp="1" noChangeArrowheads="1"/>
          </p:cNvSpPr>
          <p:nvPr>
            <p:ph type="ftr" sz="quarter" idx="3"/>
          </p:nvPr>
        </p:nvSpPr>
        <p:spPr bwMode="auto">
          <a:xfrm>
            <a:off x="6440977" y="6475413"/>
            <a:ext cx="2102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Chao-Chun Wang	(</a:t>
            </a:r>
            <a:r>
              <a:rPr lang="en-CA" dirty="0" err="1" smtClean="0"/>
              <a:t>MediaTek</a:t>
            </a:r>
            <a:r>
              <a:rPr lang="en-CA" dirty="0" smtClean="0"/>
              <a:t> Inc.)</a:t>
            </a:r>
            <a:endParaRPr lang="en-CA"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D6883C6F-FA36-47F5-88FE-969F9408B6F7}" type="slidenum">
              <a:rPr lang="en-CA"/>
              <a:pPr/>
              <a:t>‹#›</a:t>
            </a:fld>
            <a:endParaRPr lang="en-CA"/>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a:t>
            </a:r>
            <a:r>
              <a:rPr lang="en-CA" sz="1800" b="1" dirty="0" smtClean="0"/>
              <a:t>802.11-17/0463r0</a:t>
            </a:r>
            <a:endParaRPr lang="en-CA"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0" r:id="rId4"/>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ao-chun.wang@mediatek.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James.yee@mediatek.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182055" cy="276999"/>
          </a:xfrm>
        </p:spPr>
        <p:txBody>
          <a:bodyPr/>
          <a:lstStyle/>
          <a:p>
            <a:r>
              <a:rPr lang="en-US" dirty="0" smtClean="0"/>
              <a:t>March 2017</a:t>
            </a:r>
            <a:endParaRPr lang="en-CA" dirty="0"/>
          </a:p>
        </p:txBody>
      </p:sp>
      <p:sp>
        <p:nvSpPr>
          <p:cNvPr id="8" name="Slide Number Placeholder 5"/>
          <p:cNvSpPr>
            <a:spLocks noGrp="1"/>
          </p:cNvSpPr>
          <p:nvPr>
            <p:ph type="sldNum" sz="quarter" idx="12"/>
          </p:nvPr>
        </p:nvSpPr>
        <p:spPr/>
        <p:txBody>
          <a:bodyPr/>
          <a:lstStyle/>
          <a:p>
            <a:r>
              <a:rPr lang="en-CA" dirty="0"/>
              <a:t>Slide </a:t>
            </a:r>
            <a:fld id="{48A76A33-492B-4794-AA09-478639124AC1}" type="slidenum">
              <a:rPr lang="en-CA"/>
              <a:pPr/>
              <a:t>1</a:t>
            </a:fld>
            <a:endParaRPr lang="en-CA" dirty="0"/>
          </a:p>
        </p:txBody>
      </p:sp>
      <p:sp>
        <p:nvSpPr>
          <p:cNvPr id="30722" name="Rectangle 2"/>
          <p:cNvSpPr>
            <a:spLocks noGrp="1" noChangeArrowheads="1"/>
          </p:cNvSpPr>
          <p:nvPr>
            <p:ph type="title"/>
          </p:nvPr>
        </p:nvSpPr>
        <p:spPr>
          <a:xfrm>
            <a:off x="395536" y="922040"/>
            <a:ext cx="8568952" cy="1066800"/>
          </a:xfrm>
          <a:noFill/>
          <a:ln/>
        </p:spPr>
        <p:txBody>
          <a:bodyPr/>
          <a:lstStyle/>
          <a:p>
            <a:r>
              <a:rPr lang="en-US" sz="2800" dirty="0" smtClean="0"/>
              <a:t>Resource Negotiation for Unassociated STAs in MU Operation</a:t>
            </a:r>
            <a:r>
              <a:rPr lang="en-CA" dirty="0" smtClean="0"/>
              <a:t/>
            </a:r>
            <a:br>
              <a:rPr lang="en-CA" dirty="0" smtClean="0"/>
            </a:br>
            <a:endParaRPr lang="en-CA" dirty="0"/>
          </a:p>
        </p:txBody>
      </p:sp>
      <p:sp>
        <p:nvSpPr>
          <p:cNvPr id="30726" name="Rectangle 6"/>
          <p:cNvSpPr>
            <a:spLocks noGrp="1" noChangeArrowheads="1"/>
          </p:cNvSpPr>
          <p:nvPr>
            <p:ph type="body" idx="1"/>
          </p:nvPr>
        </p:nvSpPr>
        <p:spPr>
          <a:xfrm>
            <a:off x="685800" y="1823864"/>
            <a:ext cx="7772400" cy="381000"/>
          </a:xfrm>
          <a:noFill/>
          <a:ln/>
        </p:spPr>
        <p:txBody>
          <a:bodyPr/>
          <a:lstStyle/>
          <a:p>
            <a:pPr algn="ctr">
              <a:buFontTx/>
              <a:buNone/>
            </a:pPr>
            <a:r>
              <a:rPr lang="en-CA" sz="2000" dirty="0" smtClean="0"/>
              <a:t>Date</a:t>
            </a:r>
            <a:r>
              <a:rPr lang="en-CA" sz="2000" dirty="0"/>
              <a:t>:</a:t>
            </a:r>
            <a:r>
              <a:rPr lang="en-CA" sz="2000" b="0" dirty="0"/>
              <a:t> </a:t>
            </a:r>
            <a:r>
              <a:rPr lang="en-CA" sz="2000" b="0" dirty="0" smtClean="0"/>
              <a:t>2017-03-13</a:t>
            </a:r>
            <a:endParaRPr lang="en-CA" sz="2000" b="0" dirty="0"/>
          </a:p>
        </p:txBody>
      </p:sp>
      <p:sp>
        <p:nvSpPr>
          <p:cNvPr id="30732" name="Rectangle 12"/>
          <p:cNvSpPr>
            <a:spLocks noChangeArrowheads="1"/>
          </p:cNvSpPr>
          <p:nvPr/>
        </p:nvSpPr>
        <p:spPr bwMode="auto">
          <a:xfrm>
            <a:off x="595048" y="221450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graphicFrame>
        <p:nvGraphicFramePr>
          <p:cNvPr id="2" name="Table 1"/>
          <p:cNvGraphicFramePr>
            <a:graphicFrameLocks noGrp="1"/>
          </p:cNvGraphicFramePr>
          <p:nvPr>
            <p:extLst>
              <p:ext uri="{D42A27DB-BD31-4B8C-83A1-F6EECF244321}">
                <p14:modId xmlns:p14="http://schemas.microsoft.com/office/powerpoint/2010/main" xmlns="" val="2885907138"/>
              </p:ext>
            </p:extLst>
          </p:nvPr>
        </p:nvGraphicFramePr>
        <p:xfrm>
          <a:off x="683568" y="2636912"/>
          <a:ext cx="8081410" cy="2437080"/>
        </p:xfrm>
        <a:graphic>
          <a:graphicData uri="http://schemas.openxmlformats.org/drawingml/2006/table">
            <a:tbl>
              <a:tblPr firstRow="1" bandRow="1">
                <a:tableStyleId>{5940675A-B579-460E-94D1-54222C63F5DA}</a:tableStyleId>
              </a:tblPr>
              <a:tblGrid>
                <a:gridCol w="1616282"/>
                <a:gridCol w="1616282"/>
                <a:gridCol w="1616282"/>
                <a:gridCol w="1616282"/>
                <a:gridCol w="1616282"/>
              </a:tblGrid>
              <a:tr h="370840">
                <a:tc>
                  <a:txBody>
                    <a:bodyPr/>
                    <a:lstStyle/>
                    <a:p>
                      <a:r>
                        <a:rPr lang="en-US" b="1" dirty="0" smtClean="0"/>
                        <a:t>Name</a:t>
                      </a:r>
                      <a:endParaRPr lang="en-US" b="1" dirty="0"/>
                    </a:p>
                  </a:txBody>
                  <a:tcPr/>
                </a:tc>
                <a:tc>
                  <a:txBody>
                    <a:bodyPr/>
                    <a:lstStyle/>
                    <a:p>
                      <a:r>
                        <a:rPr lang="en-US" b="1" dirty="0" smtClean="0"/>
                        <a:t>Affiliation</a:t>
                      </a:r>
                      <a:endParaRPr lang="en-US" b="1" dirty="0"/>
                    </a:p>
                  </a:txBody>
                  <a:tcPr/>
                </a:tc>
                <a:tc>
                  <a:txBody>
                    <a:bodyPr/>
                    <a:lstStyle/>
                    <a:p>
                      <a:r>
                        <a:rPr lang="en-US" b="1" dirty="0" smtClean="0"/>
                        <a:t>Address</a:t>
                      </a:r>
                      <a:endParaRPr lang="en-US" b="1" dirty="0"/>
                    </a:p>
                  </a:txBody>
                  <a:tcPr/>
                </a:tc>
                <a:tc>
                  <a:txBody>
                    <a:bodyPr/>
                    <a:lstStyle/>
                    <a:p>
                      <a:r>
                        <a:rPr lang="en-US" b="1" dirty="0" smtClean="0"/>
                        <a:t>Phone</a:t>
                      </a:r>
                      <a:endParaRPr lang="en-US" b="1" dirty="0"/>
                    </a:p>
                  </a:txBody>
                  <a:tcPr/>
                </a:tc>
                <a:tc>
                  <a:txBody>
                    <a:bodyPr/>
                    <a:lstStyle/>
                    <a:p>
                      <a:r>
                        <a:rPr lang="en-US" b="1" dirty="0" smtClean="0"/>
                        <a:t>Email</a:t>
                      </a:r>
                      <a:endParaRPr lang="en-US" b="1" dirty="0"/>
                    </a:p>
                  </a:txBody>
                  <a:tcPr/>
                </a:tc>
              </a:tr>
              <a:tr h="370840">
                <a:tc>
                  <a:txBody>
                    <a:bodyPr/>
                    <a:lstStyle/>
                    <a:p>
                      <a:r>
                        <a:rPr lang="en-US" sz="1400" dirty="0" smtClean="0"/>
                        <a:t>Chao-</a:t>
                      </a:r>
                      <a:r>
                        <a:rPr lang="en-US" sz="1400" dirty="0" err="1" smtClean="0"/>
                        <a:t>Chn</a:t>
                      </a:r>
                      <a:r>
                        <a:rPr lang="en-US" sz="1400" dirty="0" smtClean="0"/>
                        <a:t> Wang</a:t>
                      </a:r>
                      <a:endParaRPr lang="en-US" sz="1400" dirty="0"/>
                    </a:p>
                  </a:txBody>
                  <a:tcPr/>
                </a:tc>
                <a:tc>
                  <a:txBody>
                    <a:bodyPr/>
                    <a:lstStyle/>
                    <a:p>
                      <a:r>
                        <a:rPr lang="en-US" sz="1400" dirty="0" err="1" smtClean="0"/>
                        <a:t>MediaTek</a:t>
                      </a:r>
                      <a:r>
                        <a:rPr lang="en-US" sz="1400" dirty="0" smtClean="0"/>
                        <a:t> Inc</a:t>
                      </a:r>
                      <a:endParaRPr lang="en-US" sz="1400" dirty="0"/>
                    </a:p>
                  </a:txBody>
                  <a:tcPr/>
                </a:tc>
                <a:tc>
                  <a:txBody>
                    <a:bodyPr/>
                    <a:lstStyle/>
                    <a:p>
                      <a:endParaRPr lang="en-US" sz="1400" dirty="0"/>
                    </a:p>
                  </a:txBody>
                  <a:tcPr/>
                </a:tc>
                <a:tc>
                  <a:txBody>
                    <a:bodyPr/>
                    <a:lstStyle/>
                    <a:p>
                      <a:pPr marL="0" marR="0">
                        <a:spcBef>
                          <a:spcPts val="0"/>
                        </a:spcBef>
                        <a:spcAft>
                          <a:spcPts val="0"/>
                        </a:spcAft>
                      </a:pPr>
                      <a:r>
                        <a:rPr lang="en-US" sz="1200" dirty="0" smtClean="0">
                          <a:effectLst/>
                        </a:rPr>
                        <a:t> </a:t>
                      </a:r>
                      <a:endParaRPr lang="en-US" sz="800" dirty="0">
                        <a:effectLst/>
                        <a:latin typeface="Times New Roman"/>
                        <a:ea typeface="SimSun"/>
                      </a:endParaRPr>
                    </a:p>
                  </a:txBody>
                  <a:tcPr marL="68580" marR="68580" marT="0" marB="0"/>
                </a:tc>
                <a:tc>
                  <a:txBody>
                    <a:bodyPr/>
                    <a:lstStyle/>
                    <a:p>
                      <a:pPr marL="0" marR="0">
                        <a:spcBef>
                          <a:spcPts val="0"/>
                        </a:spcBef>
                        <a:spcAft>
                          <a:spcPts val="0"/>
                        </a:spcAft>
                      </a:pPr>
                      <a:r>
                        <a:rPr lang="en-US" sz="1200" dirty="0" smtClean="0">
                          <a:effectLst/>
                          <a:hlinkClick r:id="rId3"/>
                        </a:rPr>
                        <a:t>Chao-chun.wang@mediatek.com</a:t>
                      </a:r>
                      <a:endParaRPr lang="en-US" sz="1200" dirty="0" smtClean="0">
                        <a:effectLst/>
                      </a:endParaRPr>
                    </a:p>
                    <a:p>
                      <a:pPr marL="0" marR="0">
                        <a:spcBef>
                          <a:spcPts val="0"/>
                        </a:spcBef>
                        <a:spcAft>
                          <a:spcPts val="0"/>
                        </a:spcAft>
                      </a:pPr>
                      <a:endParaRPr lang="en-US" sz="800" dirty="0">
                        <a:effectLst/>
                        <a:latin typeface="Times New Roman"/>
                        <a:ea typeface="SimSun"/>
                      </a:endParaRPr>
                    </a:p>
                  </a:txBody>
                  <a:tcPr marL="68580" marR="68580" marT="0" marB="0"/>
                </a:tc>
              </a:tr>
              <a:tr h="697840">
                <a:tc>
                  <a:txBody>
                    <a:bodyPr/>
                    <a:lstStyle/>
                    <a:p>
                      <a:r>
                        <a:rPr lang="en-US" sz="1400" dirty="0" smtClean="0"/>
                        <a:t>James Yee</a:t>
                      </a:r>
                      <a:endParaRPr lang="en-US" sz="1400" dirty="0"/>
                    </a:p>
                  </a:txBody>
                  <a:tcPr/>
                </a:tc>
                <a:tc>
                  <a:txBody>
                    <a:bodyPr/>
                    <a:lstStyle/>
                    <a:p>
                      <a:r>
                        <a:rPr lang="en-US" sz="1400" dirty="0" err="1" smtClean="0"/>
                        <a:t>MediaTek</a:t>
                      </a:r>
                      <a:r>
                        <a:rPr lang="en-US" sz="1400" dirty="0" smtClean="0"/>
                        <a:t> Inc</a:t>
                      </a:r>
                      <a:endParaRPr lang="en-US" sz="1400" dirty="0"/>
                    </a:p>
                  </a:txBody>
                  <a:tcPr/>
                </a:tc>
                <a:tc>
                  <a:txBody>
                    <a:bodyPr/>
                    <a:lstStyle/>
                    <a:p>
                      <a:endParaRPr lang="en-US" sz="1400" dirty="0"/>
                    </a:p>
                  </a:txBody>
                  <a:tcPr/>
                </a:tc>
                <a:tc>
                  <a:txBody>
                    <a:bodyPr/>
                    <a:lstStyle/>
                    <a:p>
                      <a:pPr marL="0" marR="0" algn="l">
                        <a:spcBef>
                          <a:spcPts val="0"/>
                        </a:spcBef>
                        <a:spcAft>
                          <a:spcPts val="0"/>
                        </a:spcAft>
                      </a:pPr>
                      <a:r>
                        <a:rPr lang="en-GB" sz="1200" dirty="0" smtClean="0">
                          <a:effectLst/>
                        </a:rPr>
                        <a:t> </a:t>
                      </a:r>
                      <a:endParaRPr lang="en-US" sz="1100" b="1" dirty="0">
                        <a:effectLst/>
                        <a:latin typeface="Times New Roman"/>
                        <a:ea typeface="Times New Roman"/>
                      </a:endParaRPr>
                    </a:p>
                  </a:txBody>
                  <a:tcPr marL="68580" marR="68580" marT="0" marB="0" anchor="ctr"/>
                </a:tc>
                <a:tc>
                  <a:txBody>
                    <a:bodyPr/>
                    <a:lstStyle/>
                    <a:p>
                      <a:pPr marL="0" marR="0" algn="l">
                        <a:spcBef>
                          <a:spcPts val="0"/>
                        </a:spcBef>
                        <a:spcAft>
                          <a:spcPts val="0"/>
                        </a:spcAft>
                      </a:pPr>
                      <a:r>
                        <a:rPr lang="en-GB" sz="1200" dirty="0" smtClean="0">
                          <a:effectLst/>
                          <a:hlinkClick r:id="rId4"/>
                        </a:rPr>
                        <a:t>James.yee@mediatek.com</a:t>
                      </a:r>
                      <a:endParaRPr lang="en-GB" sz="1200" dirty="0" smtClean="0">
                        <a:effectLst/>
                      </a:endParaRPr>
                    </a:p>
                    <a:p>
                      <a:pPr marL="0" marR="0" algn="l">
                        <a:spcBef>
                          <a:spcPts val="0"/>
                        </a:spcBef>
                        <a:spcAft>
                          <a:spcPts val="0"/>
                        </a:spcAft>
                      </a:pPr>
                      <a:endParaRPr lang="en-US" sz="1100" b="1" dirty="0">
                        <a:effectLst/>
                        <a:latin typeface="Times New Roman"/>
                        <a:ea typeface="Times New Roman"/>
                      </a:endParaRPr>
                    </a:p>
                  </a:txBody>
                  <a:tcPr marL="68580" marR="68580" marT="0" marB="0" anchor="ctr"/>
                </a:tc>
              </a:tr>
              <a:tr h="697840">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pPr marL="0" marR="0" algn="l">
                        <a:spcBef>
                          <a:spcPts val="0"/>
                        </a:spcBef>
                        <a:spcAft>
                          <a:spcPts val="0"/>
                        </a:spcAft>
                      </a:pPr>
                      <a:endParaRPr lang="en-US" sz="1100" b="1" dirty="0">
                        <a:effectLst/>
                        <a:latin typeface="Times New Roman"/>
                        <a:ea typeface="Times New Roman"/>
                      </a:endParaRPr>
                    </a:p>
                  </a:txBody>
                  <a:tcPr marL="68580" marR="68580" marT="0" marB="0" anchor="ctr"/>
                </a:tc>
                <a:tc>
                  <a:txBody>
                    <a:bodyPr/>
                    <a:lstStyle/>
                    <a:p>
                      <a:pPr marL="0" marR="0" algn="l">
                        <a:spcBef>
                          <a:spcPts val="0"/>
                        </a:spcBef>
                        <a:spcAft>
                          <a:spcPts val="0"/>
                        </a:spcAft>
                      </a:pPr>
                      <a:endParaRPr lang="en-US" sz="1100" b="1" dirty="0">
                        <a:effectLst/>
                        <a:latin typeface="Times New Roman"/>
                        <a:ea typeface="Times New Roman"/>
                      </a:endParaRPr>
                    </a:p>
                  </a:txBody>
                  <a:tcPr marL="68580" marR="68580" marT="0" marB="0" anchor="ctr"/>
                </a:tc>
              </a:tr>
            </a:tbl>
          </a:graphicData>
        </a:graphic>
      </p:graphicFrame>
      <p:sp>
        <p:nvSpPr>
          <p:cNvPr id="10" name="Footer Placeholder 4"/>
          <p:cNvSpPr txBox="1">
            <a:spLocks/>
          </p:cNvSpPr>
          <p:nvPr/>
        </p:nvSpPr>
        <p:spPr bwMode="auto">
          <a:xfrm>
            <a:off x="6444208" y="6628710"/>
            <a:ext cx="2102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CA"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Chao-Chun Wang (</a:t>
            </a:r>
            <a:r>
              <a:rPr kumimoji="0" lang="en-CA"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MediaTek</a:t>
            </a:r>
            <a:r>
              <a:rPr kumimoji="0" lang="en-CA"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Inc)</a:t>
            </a:r>
            <a:endParaRPr kumimoji="0" lang="en-CA"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Motion 1</a:t>
            </a:r>
            <a:endParaRPr lang="en-US" b="1" dirty="0">
              <a:solidFill>
                <a:schemeClr val="tx1"/>
              </a:solidFill>
            </a:endParaRPr>
          </a:p>
        </p:txBody>
      </p:sp>
      <p:sp>
        <p:nvSpPr>
          <p:cNvPr id="3" name="Content Placeholder 2"/>
          <p:cNvSpPr>
            <a:spLocks noGrp="1"/>
          </p:cNvSpPr>
          <p:nvPr>
            <p:ph sz="quarter" idx="13"/>
          </p:nvPr>
        </p:nvSpPr>
        <p:spPr/>
        <p:txBody>
          <a:bodyPr/>
          <a:lstStyle/>
          <a:p>
            <a:r>
              <a:rPr lang="en-US" dirty="0" smtClean="0">
                <a:solidFill>
                  <a:schemeClr val="tx1"/>
                </a:solidFill>
              </a:rPr>
              <a:t>We agree that Pre-AID per STA used for measurement phase will be assigned in the FTM </a:t>
            </a:r>
            <a:r>
              <a:rPr lang="en-US" dirty="0" err="1" smtClean="0">
                <a:solidFill>
                  <a:schemeClr val="tx1"/>
                </a:solidFill>
              </a:rPr>
              <a:t>Rsp</a:t>
            </a:r>
            <a:r>
              <a:rPr lang="en-US" dirty="0" smtClean="0">
                <a:solidFill>
                  <a:schemeClr val="tx1"/>
                </a:solidFill>
              </a:rPr>
              <a:t> frame. </a:t>
            </a:r>
          </a:p>
          <a:p>
            <a:r>
              <a:rPr lang="en-US" dirty="0" smtClean="0">
                <a:solidFill>
                  <a:schemeClr val="tx1"/>
                </a:solidFill>
              </a:rPr>
              <a:t>Y: 	N:	A:</a:t>
            </a:r>
          </a:p>
          <a:p>
            <a:r>
              <a:rPr lang="en-US" dirty="0" smtClean="0">
                <a:solidFill>
                  <a:schemeClr val="tx1"/>
                </a:solidFill>
              </a:rPr>
              <a:t>Absent:</a:t>
            </a:r>
            <a:endParaRPr lang="en-US" dirty="0">
              <a:solidFill>
                <a:schemeClr val="tx1"/>
              </a:solidFill>
            </a:endParaRPr>
          </a:p>
        </p:txBody>
      </p:sp>
      <p:sp>
        <p:nvSpPr>
          <p:cNvPr id="4" name="Slide Number Placeholder 3"/>
          <p:cNvSpPr>
            <a:spLocks noGrp="1"/>
          </p:cNvSpPr>
          <p:nvPr>
            <p:ph type="sldNum" sz="quarter" idx="4"/>
          </p:nvPr>
        </p:nvSpPr>
        <p:spPr/>
        <p:txBody>
          <a:bodyPr/>
          <a:lstStyle/>
          <a:p>
            <a:pPr>
              <a:defRPr/>
            </a:pPr>
            <a:r>
              <a:rPr lang="en-GB" smtClean="0"/>
              <a:t>Slide </a:t>
            </a:r>
            <a:fld id="{C229C781-9868-4EAE-9E92-FD9A8F450C8C}" type="slidenum">
              <a:rPr lang="en-GB" smtClean="0"/>
              <a:pPr>
                <a:defRPr/>
              </a:pPr>
              <a:t>10</a:t>
            </a:fld>
            <a:endParaRPr lang="en-GB" dirty="0"/>
          </a:p>
        </p:txBody>
      </p:sp>
      <p:sp>
        <p:nvSpPr>
          <p:cNvPr id="5" name="Footer Placeholder 4"/>
          <p:cNvSpPr>
            <a:spLocks noGrp="1"/>
          </p:cNvSpPr>
          <p:nvPr>
            <p:ph type="ftr" sz="quarter" idx="4294967295"/>
          </p:nvPr>
        </p:nvSpPr>
        <p:spPr>
          <a:xfrm>
            <a:off x="6135189" y="6475413"/>
            <a:ext cx="2408736" cy="184666"/>
          </a:xfrm>
          <a:prstGeom prst="rect">
            <a:avLst/>
          </a:prstGeom>
        </p:spPr>
        <p:txBody>
          <a:bodyPr/>
          <a:lstStyle/>
          <a:p>
            <a:r>
              <a:rPr lang="en-CA" smtClean="0"/>
              <a:t>Ganesh Venkatesan (Intel Corporation)</a:t>
            </a:r>
            <a:endParaRPr lang="en-CA" dirty="0"/>
          </a:p>
        </p:txBody>
      </p:sp>
    </p:spTree>
    <p:extLst>
      <p:ext uri="{BB962C8B-B14F-4D97-AF65-F5344CB8AC3E}">
        <p14:creationId xmlns:p14="http://schemas.microsoft.com/office/powerpoint/2010/main" xmlns="" val="30750756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Straw Poll</a:t>
            </a:r>
            <a:endParaRPr lang="en-US" b="1" dirty="0">
              <a:solidFill>
                <a:schemeClr val="tx1"/>
              </a:solidFill>
            </a:endParaRPr>
          </a:p>
        </p:txBody>
      </p:sp>
      <p:sp>
        <p:nvSpPr>
          <p:cNvPr id="3" name="Content Placeholder 2"/>
          <p:cNvSpPr>
            <a:spLocks noGrp="1"/>
          </p:cNvSpPr>
          <p:nvPr>
            <p:ph sz="quarter" idx="13"/>
          </p:nvPr>
        </p:nvSpPr>
        <p:spPr>
          <a:xfrm>
            <a:off x="467544" y="1412776"/>
            <a:ext cx="8228012" cy="4567767"/>
          </a:xfrm>
        </p:spPr>
        <p:txBody>
          <a:bodyPr/>
          <a:lstStyle/>
          <a:p>
            <a:r>
              <a:rPr lang="en-US" sz="2000" dirty="0" smtClean="0">
                <a:solidFill>
                  <a:schemeClr val="tx1"/>
                </a:solidFill>
              </a:rPr>
              <a:t>Do you agree to include the (SU-MU) procedure in the SFD</a:t>
            </a:r>
          </a:p>
          <a:p>
            <a:pPr lvl="1"/>
            <a:r>
              <a:rPr lang="en-US" dirty="0" smtClean="0">
                <a:solidFill>
                  <a:schemeClr val="tx1"/>
                </a:solidFill>
              </a:rPr>
              <a:t>An STA send FTM request in SU mode and receive FTM response (in SU PPDU format) for MU operation </a:t>
            </a:r>
          </a:p>
          <a:p>
            <a:pPr lvl="1">
              <a:buNone/>
            </a:pPr>
            <a:endParaRPr lang="en-US" dirty="0" smtClean="0"/>
          </a:p>
          <a:p>
            <a:r>
              <a:rPr lang="en-US" sz="2000" dirty="0" smtClean="0">
                <a:solidFill>
                  <a:schemeClr val="tx1"/>
                </a:solidFill>
              </a:rPr>
              <a:t>Do you agree to include the (MU-MU) procedure in the SFD 	</a:t>
            </a:r>
          </a:p>
          <a:p>
            <a:pPr lvl="1"/>
            <a:r>
              <a:rPr lang="en-US" dirty="0" smtClean="0">
                <a:solidFill>
                  <a:schemeClr val="tx1"/>
                </a:solidFill>
              </a:rPr>
              <a:t>An STA send FTM request in MU mode and receive FTM response (in SU, or the  PPDU format supported by 11ax specification) for MU operation – 1</a:t>
            </a:r>
          </a:p>
          <a:p>
            <a:pPr lvl="1">
              <a:buNone/>
            </a:pPr>
            <a:endParaRPr lang="en-US" dirty="0" smtClean="0">
              <a:solidFill>
                <a:schemeClr val="tx1"/>
              </a:solidFill>
            </a:endParaRPr>
          </a:p>
          <a:p>
            <a:r>
              <a:rPr lang="en-US" sz="2000" dirty="0" smtClean="0">
                <a:solidFill>
                  <a:schemeClr val="tx1"/>
                </a:solidFill>
              </a:rPr>
              <a:t>Do you agree to include the (MU-MU) procedure in the SFD (in SU, or the  PPDU format supported by 11ax specification) for MU operation</a:t>
            </a:r>
            <a:r>
              <a:rPr lang="en-US" dirty="0" smtClean="0"/>
              <a:t> </a:t>
            </a:r>
            <a:r>
              <a:rPr lang="en-US" b="0" dirty="0" smtClean="0">
                <a:solidFill>
                  <a:schemeClr val="tx1"/>
                </a:solidFill>
              </a:rPr>
              <a:t>– 2</a:t>
            </a:r>
          </a:p>
          <a:p>
            <a:pPr lvl="1">
              <a:buNone/>
            </a:pPr>
            <a:endParaRPr lang="en-US" dirty="0" smtClean="0">
              <a:solidFill>
                <a:schemeClr val="tx1"/>
              </a:solidFill>
            </a:endParaRPr>
          </a:p>
          <a:p>
            <a:r>
              <a:rPr lang="en-US" sz="2000" dirty="0" smtClean="0">
                <a:solidFill>
                  <a:schemeClr val="tx1"/>
                </a:solidFill>
              </a:rPr>
              <a:t>Y: 	N:	A:</a:t>
            </a:r>
          </a:p>
          <a:p>
            <a:r>
              <a:rPr lang="en-US" sz="2000" dirty="0" smtClean="0">
                <a:solidFill>
                  <a:schemeClr val="tx1"/>
                </a:solidFill>
              </a:rPr>
              <a:t>Absent:</a:t>
            </a:r>
            <a:endParaRPr lang="en-US" sz="2000" dirty="0">
              <a:solidFill>
                <a:schemeClr val="tx1"/>
              </a:solidFill>
            </a:endParaRPr>
          </a:p>
        </p:txBody>
      </p:sp>
      <p:sp>
        <p:nvSpPr>
          <p:cNvPr id="4" name="Slide Number Placeholder 3"/>
          <p:cNvSpPr>
            <a:spLocks noGrp="1"/>
          </p:cNvSpPr>
          <p:nvPr>
            <p:ph type="sldNum" sz="quarter" idx="4"/>
          </p:nvPr>
        </p:nvSpPr>
        <p:spPr/>
        <p:txBody>
          <a:bodyPr/>
          <a:lstStyle/>
          <a:p>
            <a:pPr>
              <a:defRPr/>
            </a:pPr>
            <a:r>
              <a:rPr lang="en-GB" smtClean="0"/>
              <a:t>Slide </a:t>
            </a:r>
            <a:fld id="{C229C781-9868-4EAE-9E92-FD9A8F450C8C}" type="slidenum">
              <a:rPr lang="en-GB" smtClean="0"/>
              <a:pPr>
                <a:defRPr/>
              </a:pPr>
              <a:t>11</a:t>
            </a:fld>
            <a:endParaRPr lang="en-GB" dirty="0"/>
          </a:p>
        </p:txBody>
      </p:sp>
      <p:sp>
        <p:nvSpPr>
          <p:cNvPr id="5" name="Footer Placeholder 4"/>
          <p:cNvSpPr>
            <a:spLocks noGrp="1"/>
          </p:cNvSpPr>
          <p:nvPr>
            <p:ph type="ftr" sz="quarter" idx="4294967295"/>
          </p:nvPr>
        </p:nvSpPr>
        <p:spPr>
          <a:xfrm>
            <a:off x="6135189" y="6475413"/>
            <a:ext cx="2408736" cy="184666"/>
          </a:xfrm>
          <a:prstGeom prst="rect">
            <a:avLst/>
          </a:prstGeom>
        </p:spPr>
        <p:txBody>
          <a:bodyPr/>
          <a:lstStyle/>
          <a:p>
            <a:r>
              <a:rPr lang="en-CA" smtClean="0"/>
              <a:t>Ganesh Venkatesan (Intel Corporation)</a:t>
            </a:r>
            <a:endParaRPr lang="en-CA" dirty="0"/>
          </a:p>
        </p:txBody>
      </p:sp>
    </p:spTree>
    <p:extLst>
      <p:ext uri="{BB962C8B-B14F-4D97-AF65-F5344CB8AC3E}">
        <p14:creationId xmlns:p14="http://schemas.microsoft.com/office/powerpoint/2010/main" xmlns="" val="3075075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26976"/>
          </a:xfrm>
        </p:spPr>
        <p:txBody>
          <a:bodyPr/>
          <a:lstStyle/>
          <a:p>
            <a:r>
              <a:rPr lang="en-US" dirty="0" smtClean="0"/>
              <a:t>Background</a:t>
            </a:r>
            <a:endParaRPr lang="en-US" dirty="0"/>
          </a:p>
        </p:txBody>
      </p:sp>
      <p:sp>
        <p:nvSpPr>
          <p:cNvPr id="3" name="Content Placeholder 2"/>
          <p:cNvSpPr>
            <a:spLocks noGrp="1"/>
          </p:cNvSpPr>
          <p:nvPr>
            <p:ph idx="1"/>
          </p:nvPr>
        </p:nvSpPr>
        <p:spPr>
          <a:xfrm>
            <a:off x="683568" y="1340768"/>
            <a:ext cx="7772400" cy="5112568"/>
          </a:xfrm>
        </p:spPr>
        <p:txBody>
          <a:bodyPr/>
          <a:lstStyle/>
          <a:p>
            <a:pPr marL="0" indent="0"/>
            <a:r>
              <a:rPr lang="en-US" sz="1800" b="0" dirty="0" smtClean="0"/>
              <a:t> FTM negotiation protocol in dense environment must be able to adapt to the network loading to improve the efficiency of the protocol. The FTM negotiation phase can be further separated into request and response phase. There are three possible modes of operation</a:t>
            </a:r>
          </a:p>
          <a:p>
            <a:pPr marL="400050" lvl="1" indent="0"/>
            <a:r>
              <a:rPr lang="en-US" sz="1600" dirty="0" smtClean="0"/>
              <a:t> The request phase operates in SU mode and the response phase operates in SU</a:t>
            </a:r>
          </a:p>
          <a:p>
            <a:pPr marL="742950" lvl="2" indent="0"/>
            <a:r>
              <a:rPr lang="en-US" sz="1600" dirty="0" smtClean="0"/>
              <a:t> Same as </a:t>
            </a:r>
            <a:r>
              <a:rPr lang="en-US" sz="1600" dirty="0" err="1" smtClean="0"/>
              <a:t>REVmc</a:t>
            </a:r>
            <a:r>
              <a:rPr lang="en-US" sz="1600" dirty="0" smtClean="0"/>
              <a:t> and there is no need to add new protocol in 11 </a:t>
            </a:r>
            <a:r>
              <a:rPr lang="en-US" sz="1600" dirty="0" err="1" smtClean="0"/>
              <a:t>az</a:t>
            </a:r>
            <a:r>
              <a:rPr lang="en-US" sz="1600" dirty="0" smtClean="0"/>
              <a:t> standard.</a:t>
            </a:r>
          </a:p>
          <a:p>
            <a:pPr marL="400050" lvl="1" indent="0"/>
            <a:r>
              <a:rPr lang="en-US" sz="1600" dirty="0" smtClean="0"/>
              <a:t> The request phase operates in SU mode and the response phase operates in MU mode</a:t>
            </a:r>
          </a:p>
          <a:p>
            <a:pPr marL="400050" lvl="1" indent="0"/>
            <a:r>
              <a:rPr lang="en-US" sz="1600" dirty="0" smtClean="0"/>
              <a:t> The request phase operates in MU mode and response phase operates in MU </a:t>
            </a:r>
            <a:r>
              <a:rPr lang="en-US" sz="1600" dirty="0" smtClean="0"/>
              <a:t>mode</a:t>
            </a:r>
          </a:p>
          <a:p>
            <a:pPr marL="400050" lvl="1" indent="0"/>
            <a:r>
              <a:rPr lang="en-US" sz="1600" dirty="0" smtClean="0"/>
              <a:t> </a:t>
            </a:r>
            <a:r>
              <a:rPr lang="en-US" sz="1600" dirty="0" smtClean="0"/>
              <a:t>The </a:t>
            </a:r>
            <a:r>
              <a:rPr lang="en-US" sz="1600" dirty="0" smtClean="0"/>
              <a:t>request phase operates in MU mode and response phase operates in SU mode</a:t>
            </a:r>
          </a:p>
          <a:p>
            <a:pPr lvl="2" indent="-342900"/>
            <a:r>
              <a:rPr lang="en-US" sz="1400" dirty="0" smtClean="0"/>
              <a:t>The request is very similar to MU Mode request and the response is the same as in SU Response case.</a:t>
            </a:r>
            <a:endParaRPr lang="en-US" sz="1600" dirty="0" smtClean="0"/>
          </a:p>
          <a:p>
            <a:pPr marL="0" indent="0"/>
            <a:r>
              <a:rPr lang="en-US" sz="2000" b="0" dirty="0" smtClean="0"/>
              <a:t> </a:t>
            </a:r>
            <a:r>
              <a:rPr lang="en-US" sz="1800" b="0" dirty="0" smtClean="0"/>
              <a:t>The presentation is discussing the pro and con of the second and third methods</a:t>
            </a:r>
          </a:p>
        </p:txBody>
      </p:sp>
      <p:sp>
        <p:nvSpPr>
          <p:cNvPr id="8" name="Footer Placeholder 4"/>
          <p:cNvSpPr>
            <a:spLocks noGrp="1"/>
          </p:cNvSpPr>
          <p:nvPr>
            <p:ph type="ftr" sz="quarter" idx="3"/>
          </p:nvPr>
        </p:nvSpPr>
        <p:spPr>
          <a:xfrm>
            <a:off x="6440977" y="6475413"/>
            <a:ext cx="2102948" cy="184666"/>
          </a:xfrm>
        </p:spPr>
        <p:txBody>
          <a:bodyPr/>
          <a:lstStyle/>
          <a:p>
            <a:r>
              <a:rPr lang="en-CA" dirty="0" smtClean="0"/>
              <a:t>Chao-Chun Wang (</a:t>
            </a:r>
            <a:r>
              <a:rPr lang="en-CA" dirty="0" err="1" smtClean="0"/>
              <a:t>MediaTek</a:t>
            </a:r>
            <a:r>
              <a:rPr lang="en-CA" dirty="0" smtClean="0"/>
              <a:t> Inc)</a:t>
            </a:r>
            <a:endParaRPr lang="en-CA" dirty="0"/>
          </a:p>
        </p:txBody>
      </p:sp>
      <p:sp>
        <p:nvSpPr>
          <p:cNvPr id="9"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2</a:t>
            </a:fld>
            <a:endParaRPr lang="en-CA" dirty="0"/>
          </a:p>
        </p:txBody>
      </p:sp>
      <p:sp>
        <p:nvSpPr>
          <p:cNvPr id="11" name="Date Placeholder 2"/>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Tree>
    <p:extLst>
      <p:ext uri="{BB962C8B-B14F-4D97-AF65-F5344CB8AC3E}">
        <p14:creationId xmlns:p14="http://schemas.microsoft.com/office/powerpoint/2010/main" xmlns="" val="1734239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smtClean="0"/>
              <a:t>Mode of Operations</a:t>
            </a:r>
            <a:endParaRPr lang="en-US" dirty="0">
              <a:solidFill>
                <a:schemeClr val="accent1"/>
              </a:solidFill>
            </a:endParaRPr>
          </a:p>
        </p:txBody>
      </p:sp>
      <p:sp>
        <p:nvSpPr>
          <p:cNvPr id="7" name="Content Placeholder 2"/>
          <p:cNvSpPr>
            <a:spLocks noGrp="1"/>
          </p:cNvSpPr>
          <p:nvPr>
            <p:ph idx="1"/>
          </p:nvPr>
        </p:nvSpPr>
        <p:spPr>
          <a:xfrm>
            <a:off x="688032" y="1484784"/>
            <a:ext cx="7772400" cy="4824536"/>
          </a:xfrm>
        </p:spPr>
        <p:txBody>
          <a:bodyPr/>
          <a:lstStyle/>
          <a:p>
            <a:r>
              <a:rPr lang="en-US" dirty="0" smtClean="0"/>
              <a:t>(SU-MU) An STA sends FTM request in SU mode and receive FTM response (in SU PPDU format) for MU operation </a:t>
            </a:r>
          </a:p>
          <a:p>
            <a:pPr lvl="1"/>
            <a:r>
              <a:rPr lang="en-US" dirty="0" smtClean="0"/>
              <a:t>What’s AP behavior?</a:t>
            </a:r>
          </a:p>
          <a:p>
            <a:r>
              <a:rPr lang="en-US" dirty="0" smtClean="0"/>
              <a:t>(MU – MU) An STA sends FTM request in MU mode and receive FTM response (in SU, MU PPDU format) for MU operation</a:t>
            </a:r>
          </a:p>
          <a:p>
            <a:pPr lvl="1"/>
            <a:r>
              <a:rPr lang="en-US" dirty="0" smtClean="0"/>
              <a:t>What is AP’s behavior?</a:t>
            </a:r>
          </a:p>
          <a:p>
            <a:r>
              <a:rPr lang="en-US" dirty="0" smtClean="0"/>
              <a:t>Should AP includes an IE to announce the FTM MU operation parameters?</a:t>
            </a:r>
          </a:p>
          <a:p>
            <a:pPr lvl="1"/>
            <a:r>
              <a:rPr lang="en-US" dirty="0" smtClean="0"/>
              <a:t>Parameters are TBD</a:t>
            </a:r>
          </a:p>
          <a:p>
            <a:pPr lvl="1"/>
            <a:r>
              <a:rPr lang="en-US" dirty="0" smtClean="0"/>
              <a:t>Alternately there might be no IE, instead the details are announced in the Trigger Frame for MU operation</a:t>
            </a:r>
          </a:p>
          <a:p>
            <a:endParaRPr lang="en-US" dirty="0" smtClean="0"/>
          </a:p>
          <a:p>
            <a:pPr>
              <a:buNone/>
            </a:pPr>
            <a:endParaRPr lang="en-US" dirty="0" smtClean="0"/>
          </a:p>
          <a:p>
            <a:pPr>
              <a:buNone/>
            </a:pPr>
            <a:endParaRPr lang="en-US" dirty="0" smtClean="0"/>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3</a:t>
            </a:fld>
            <a:endParaRPr lang="en-CA" dirty="0"/>
          </a:p>
        </p:txBody>
      </p:sp>
      <p:sp>
        <p:nvSpPr>
          <p:cNvPr id="77" name="Footer Placeholder 4"/>
          <p:cNvSpPr>
            <a:spLocks noGrp="1"/>
          </p:cNvSpPr>
          <p:nvPr>
            <p:ph type="ftr" sz="quarter" idx="3"/>
          </p:nvPr>
        </p:nvSpPr>
        <p:spPr>
          <a:xfrm>
            <a:off x="6440977" y="6475413"/>
            <a:ext cx="2102948" cy="184666"/>
          </a:xfrm>
        </p:spPr>
        <p:txBody>
          <a:bodyPr/>
          <a:lstStyle/>
          <a:p>
            <a:r>
              <a:rPr lang="en-CA" dirty="0" smtClean="0"/>
              <a:t>Chao-Chun Wang (</a:t>
            </a:r>
            <a:r>
              <a:rPr lang="en-CA" dirty="0" err="1" smtClean="0"/>
              <a:t>MediaTek</a:t>
            </a:r>
            <a:r>
              <a:rPr lang="en-CA" dirty="0" smtClean="0"/>
              <a:t> Inc)</a:t>
            </a:r>
            <a:endParaRPr lang="en-CA" dirty="0"/>
          </a:p>
        </p:txBody>
      </p:sp>
      <p:sp>
        <p:nvSpPr>
          <p:cNvPr id="8" name="Date Placeholder 2"/>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Tree>
    <p:extLst>
      <p:ext uri="{BB962C8B-B14F-4D97-AF65-F5344CB8AC3E}">
        <p14:creationId xmlns:p14="http://schemas.microsoft.com/office/powerpoint/2010/main" xmlns="" val="1762224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778768"/>
          </a:xfrm>
        </p:spPr>
        <p:txBody>
          <a:bodyPr/>
          <a:lstStyle/>
          <a:p>
            <a:r>
              <a:rPr lang="en-US" dirty="0" smtClean="0"/>
              <a:t>SU-MU Operations</a:t>
            </a:r>
            <a:endParaRPr lang="en-US" dirty="0">
              <a:solidFill>
                <a:schemeClr val="accent1"/>
              </a:solidFill>
            </a:endParaRPr>
          </a:p>
        </p:txBody>
      </p:sp>
      <p:sp>
        <p:nvSpPr>
          <p:cNvPr id="7" name="Content Placeholder 2"/>
          <p:cNvSpPr>
            <a:spLocks noGrp="1"/>
          </p:cNvSpPr>
          <p:nvPr>
            <p:ph idx="1"/>
          </p:nvPr>
        </p:nvSpPr>
        <p:spPr>
          <a:xfrm>
            <a:off x="688032" y="1268760"/>
            <a:ext cx="7772400" cy="4824536"/>
          </a:xfrm>
        </p:spPr>
        <p:txBody>
          <a:bodyPr/>
          <a:lstStyle/>
          <a:p>
            <a:r>
              <a:rPr lang="en-US" dirty="0" smtClean="0"/>
              <a:t>An STA sends FTM request in SU mode and receive FTM response (in SU PPDU format) for MU operation </a:t>
            </a:r>
          </a:p>
          <a:p>
            <a:pPr lvl="1"/>
            <a:r>
              <a:rPr lang="en-US" dirty="0" smtClean="0"/>
              <a:t>Does FTM Request has a field indicating the preference by the STA as to how it wants to receive FTM Response?</a:t>
            </a:r>
          </a:p>
          <a:p>
            <a:pPr lvl="1"/>
            <a:r>
              <a:rPr lang="en-US" dirty="0" smtClean="0"/>
              <a:t>The MU response frame (in SU PPDU) has a pre-defined/announced unique AID/multicast address to indicate that it is a FTM response frame</a:t>
            </a:r>
          </a:p>
          <a:p>
            <a:pPr lvl="2"/>
            <a:r>
              <a:rPr lang="en-US" dirty="0" smtClean="0"/>
              <a:t>An STA is expected to read all fields of the response frame with RA set to a pre-defined/announced multicast Address, </a:t>
            </a:r>
          </a:p>
          <a:p>
            <a:pPr lvl="2"/>
            <a:r>
              <a:rPr lang="en-US" b="1" dirty="0" smtClean="0">
                <a:solidFill>
                  <a:srgbClr val="0070C0"/>
                </a:solidFill>
              </a:rPr>
              <a:t>The MU response frame (in SU PPDU) carries FTM parameters for every STAs, a </a:t>
            </a:r>
            <a:r>
              <a:rPr lang="en-US" b="1" dirty="0" err="1" smtClean="0">
                <a:solidFill>
                  <a:srgbClr val="0070C0"/>
                </a:solidFill>
              </a:rPr>
              <a:t>FTMid</a:t>
            </a:r>
            <a:r>
              <a:rPr lang="en-US" b="1" dirty="0" smtClean="0">
                <a:solidFill>
                  <a:srgbClr val="0070C0"/>
                </a:solidFill>
              </a:rPr>
              <a:t> (</a:t>
            </a:r>
            <a:r>
              <a:rPr lang="en-US" b="1" dirty="0" err="1" smtClean="0">
                <a:solidFill>
                  <a:srgbClr val="0070C0"/>
                </a:solidFill>
              </a:rPr>
              <a:t>a.k</a:t>
            </a:r>
            <a:r>
              <a:rPr lang="en-US" b="1" dirty="0" smtClean="0">
                <a:solidFill>
                  <a:srgbClr val="0070C0"/>
                </a:solidFill>
              </a:rPr>
              <a:t>. pre-AID) is assigned to each unassociated STA. </a:t>
            </a:r>
          </a:p>
          <a:p>
            <a:pPr lvl="2"/>
            <a:r>
              <a:rPr lang="en-US" dirty="0" smtClean="0"/>
              <a:t>The succeeding measurement operations operate in MU mode</a:t>
            </a:r>
          </a:p>
          <a:p>
            <a:pPr lvl="1"/>
            <a:endParaRPr lang="en-US" dirty="0" smtClean="0"/>
          </a:p>
          <a:p>
            <a:pPr lvl="2"/>
            <a:endParaRPr lang="en-US" dirty="0" smtClean="0">
              <a:sym typeface="Wingdings" panose="05000000000000000000" pitchFamily="2" charset="2"/>
            </a:endParaRPr>
          </a:p>
          <a:p>
            <a:pPr lvl="1"/>
            <a:endParaRPr lang="en-US" dirty="0" smtClean="0"/>
          </a:p>
          <a:p>
            <a:pPr>
              <a:buNone/>
            </a:pPr>
            <a:endParaRPr lang="en-US" dirty="0" smtClean="0"/>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4</a:t>
            </a:fld>
            <a:endParaRPr lang="en-CA" dirty="0"/>
          </a:p>
        </p:txBody>
      </p:sp>
      <p:sp>
        <p:nvSpPr>
          <p:cNvPr id="77" name="Footer Placeholder 4"/>
          <p:cNvSpPr>
            <a:spLocks noGrp="1"/>
          </p:cNvSpPr>
          <p:nvPr>
            <p:ph type="ftr" sz="quarter" idx="3"/>
          </p:nvPr>
        </p:nvSpPr>
        <p:spPr>
          <a:xfrm>
            <a:off x="6440977" y="6475413"/>
            <a:ext cx="2102948" cy="184666"/>
          </a:xfrm>
        </p:spPr>
        <p:txBody>
          <a:bodyPr/>
          <a:lstStyle/>
          <a:p>
            <a:r>
              <a:rPr lang="en-CA" dirty="0" smtClean="0"/>
              <a:t>Chao-Chun Wang (</a:t>
            </a:r>
            <a:r>
              <a:rPr lang="en-CA" dirty="0" err="1" smtClean="0"/>
              <a:t>MediaTek</a:t>
            </a:r>
            <a:r>
              <a:rPr lang="en-CA" dirty="0" smtClean="0"/>
              <a:t> Inc)</a:t>
            </a:r>
            <a:endParaRPr lang="en-CA" dirty="0"/>
          </a:p>
        </p:txBody>
      </p:sp>
      <p:sp>
        <p:nvSpPr>
          <p:cNvPr id="8" name="Date Placeholder 2"/>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Tree>
    <p:extLst>
      <p:ext uri="{BB962C8B-B14F-4D97-AF65-F5344CB8AC3E}">
        <p14:creationId xmlns:p14="http://schemas.microsoft.com/office/powerpoint/2010/main" xmlns="" val="1762224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smtClean="0"/>
              <a:t>MU-MU Operations - 1</a:t>
            </a:r>
            <a:endParaRPr lang="en-US" dirty="0">
              <a:solidFill>
                <a:schemeClr val="accent1"/>
              </a:solidFill>
            </a:endParaRPr>
          </a:p>
        </p:txBody>
      </p:sp>
      <p:sp>
        <p:nvSpPr>
          <p:cNvPr id="7" name="Content Placeholder 2"/>
          <p:cNvSpPr>
            <a:spLocks noGrp="1"/>
          </p:cNvSpPr>
          <p:nvPr>
            <p:ph idx="1"/>
          </p:nvPr>
        </p:nvSpPr>
        <p:spPr>
          <a:xfrm>
            <a:off x="688032" y="1484784"/>
            <a:ext cx="7772400" cy="4824536"/>
          </a:xfrm>
        </p:spPr>
        <p:txBody>
          <a:bodyPr/>
          <a:lstStyle/>
          <a:p>
            <a:r>
              <a:rPr lang="en-US" sz="2000" dirty="0" smtClean="0"/>
              <a:t>An STA sends FTM request in MU mode and receive FTM response (in SU, MU PPDU format) for MU operation</a:t>
            </a:r>
          </a:p>
          <a:p>
            <a:pPr lvl="1"/>
            <a:r>
              <a:rPr lang="en-US" sz="1800" dirty="0" smtClean="0"/>
              <a:t>AP sends trigger frame that indicates availability of random access RUs, each random access RU has a </a:t>
            </a:r>
            <a:r>
              <a:rPr lang="en-US" sz="1800" dirty="0" err="1" smtClean="0"/>
              <a:t>RUid</a:t>
            </a:r>
            <a:endParaRPr lang="en-US" sz="1800" dirty="0" smtClean="0"/>
          </a:p>
          <a:p>
            <a:pPr lvl="2"/>
            <a:r>
              <a:rPr lang="en-US" sz="1600" dirty="0" smtClean="0"/>
              <a:t>Each STA selects one of the RU to transmit a FTM Request and records the </a:t>
            </a:r>
            <a:r>
              <a:rPr lang="en-US" sz="1600" dirty="0" err="1" smtClean="0"/>
              <a:t>RUid</a:t>
            </a:r>
            <a:endParaRPr lang="en-US" sz="1600" dirty="0" smtClean="0"/>
          </a:p>
          <a:p>
            <a:pPr lvl="1"/>
            <a:r>
              <a:rPr lang="en-US" sz="1800" dirty="0" smtClean="0"/>
              <a:t>AP responds with a FTM response frame for MU operation (no ACK necessary)</a:t>
            </a:r>
          </a:p>
          <a:p>
            <a:pPr lvl="3"/>
            <a:r>
              <a:rPr lang="en-US" sz="1400" dirty="0" smtClean="0">
                <a:sym typeface="Wingdings" panose="05000000000000000000" pitchFamily="2" charset="2"/>
              </a:rPr>
              <a:t>STA can determine if its request was sent successfully or not by looking at the MU FTM response frame. </a:t>
            </a:r>
          </a:p>
          <a:p>
            <a:pPr lvl="2"/>
            <a:r>
              <a:rPr lang="en-US" sz="1600" dirty="0" smtClean="0"/>
              <a:t>MU FTM response frame in SU PPDU – same as the previous page</a:t>
            </a:r>
          </a:p>
          <a:p>
            <a:pPr lvl="2"/>
            <a:r>
              <a:rPr lang="en-US" sz="1600" dirty="0" smtClean="0"/>
              <a:t>MU FTM response frame in MU PPDU</a:t>
            </a:r>
          </a:p>
          <a:p>
            <a:pPr lvl="3"/>
            <a:r>
              <a:rPr lang="en-US" sz="1400" dirty="0" smtClean="0"/>
              <a:t>The response frame use the same RU allocation as the request frame</a:t>
            </a:r>
          </a:p>
          <a:p>
            <a:pPr lvl="2"/>
            <a:r>
              <a:rPr lang="en-US" sz="1600" b="1" dirty="0" smtClean="0">
                <a:solidFill>
                  <a:srgbClr val="0070C0"/>
                </a:solidFill>
              </a:rPr>
              <a:t>The MU response frame (in SU PPDU) carries FTM parameters for every STAs, a </a:t>
            </a:r>
            <a:r>
              <a:rPr lang="en-US" sz="1600" b="1" dirty="0" err="1" smtClean="0">
                <a:solidFill>
                  <a:srgbClr val="0070C0"/>
                </a:solidFill>
              </a:rPr>
              <a:t>FTMid</a:t>
            </a:r>
            <a:r>
              <a:rPr lang="en-US" sz="1600" b="1" dirty="0" smtClean="0">
                <a:solidFill>
                  <a:srgbClr val="0070C0"/>
                </a:solidFill>
              </a:rPr>
              <a:t> (</a:t>
            </a:r>
            <a:r>
              <a:rPr lang="en-US" sz="1600" b="1" dirty="0" err="1" smtClean="0">
                <a:solidFill>
                  <a:srgbClr val="0070C0"/>
                </a:solidFill>
              </a:rPr>
              <a:t>a.k</a:t>
            </a:r>
            <a:r>
              <a:rPr lang="en-US" sz="1600" b="1" dirty="0" smtClean="0">
                <a:solidFill>
                  <a:srgbClr val="0070C0"/>
                </a:solidFill>
              </a:rPr>
              <a:t>. pre-AID) is assigned to each unassociated STA.</a:t>
            </a:r>
            <a:endParaRPr lang="en-US" sz="1600" dirty="0" smtClean="0">
              <a:sym typeface="Wingdings" panose="05000000000000000000" pitchFamily="2" charset="2"/>
            </a:endParaRPr>
          </a:p>
          <a:p>
            <a:pPr>
              <a:buNone/>
            </a:pPr>
            <a:endParaRPr lang="en-US" sz="2000" dirty="0" smtClean="0"/>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5</a:t>
            </a:fld>
            <a:endParaRPr lang="en-CA" dirty="0"/>
          </a:p>
        </p:txBody>
      </p:sp>
      <p:sp>
        <p:nvSpPr>
          <p:cNvPr id="77" name="Footer Placeholder 4"/>
          <p:cNvSpPr>
            <a:spLocks noGrp="1"/>
          </p:cNvSpPr>
          <p:nvPr>
            <p:ph type="ftr" sz="quarter" idx="3"/>
          </p:nvPr>
        </p:nvSpPr>
        <p:spPr>
          <a:xfrm>
            <a:off x="6440977" y="6475413"/>
            <a:ext cx="2102948" cy="184666"/>
          </a:xfrm>
        </p:spPr>
        <p:txBody>
          <a:bodyPr/>
          <a:lstStyle/>
          <a:p>
            <a:r>
              <a:rPr lang="en-CA" dirty="0" smtClean="0"/>
              <a:t>Chao-Chun Wang (</a:t>
            </a:r>
            <a:r>
              <a:rPr lang="en-CA" dirty="0" err="1" smtClean="0"/>
              <a:t>MediaTek</a:t>
            </a:r>
            <a:r>
              <a:rPr lang="en-CA" dirty="0" smtClean="0"/>
              <a:t> Inc)</a:t>
            </a:r>
            <a:endParaRPr lang="en-CA" dirty="0"/>
          </a:p>
        </p:txBody>
      </p:sp>
      <p:sp>
        <p:nvSpPr>
          <p:cNvPr id="8" name="Date Placeholder 2"/>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Tree>
    <p:extLst>
      <p:ext uri="{BB962C8B-B14F-4D97-AF65-F5344CB8AC3E}">
        <p14:creationId xmlns:p14="http://schemas.microsoft.com/office/powerpoint/2010/main" xmlns="" val="1762224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562744"/>
          </a:xfrm>
        </p:spPr>
        <p:txBody>
          <a:bodyPr/>
          <a:lstStyle/>
          <a:p>
            <a:r>
              <a:rPr lang="en-US" dirty="0"/>
              <a:t>MU-MU Operations - 2</a:t>
            </a:r>
            <a:endParaRPr lang="en-US" dirty="0">
              <a:solidFill>
                <a:schemeClr val="accent1"/>
              </a:solidFill>
            </a:endParaRPr>
          </a:p>
        </p:txBody>
      </p:sp>
      <p:sp>
        <p:nvSpPr>
          <p:cNvPr id="7" name="Content Placeholder 2"/>
          <p:cNvSpPr>
            <a:spLocks noGrp="1"/>
          </p:cNvSpPr>
          <p:nvPr>
            <p:ph idx="1"/>
          </p:nvPr>
        </p:nvSpPr>
        <p:spPr>
          <a:xfrm>
            <a:off x="179512" y="1221160"/>
            <a:ext cx="8784976" cy="5088160"/>
          </a:xfrm>
        </p:spPr>
        <p:txBody>
          <a:bodyPr/>
          <a:lstStyle/>
          <a:p>
            <a:r>
              <a:rPr lang="en-US" dirty="0"/>
              <a:t>An STA sends FTM request in MU mode and receive FTM response (in SU, MU PPDU format) for MU operation</a:t>
            </a:r>
          </a:p>
          <a:p>
            <a:pPr lvl="1"/>
            <a:r>
              <a:rPr lang="en-US" dirty="0"/>
              <a:t>AP sends trigger frame that indicates availability of random access RUs</a:t>
            </a:r>
            <a:r>
              <a:rPr lang="en-US" strike="sngStrike" dirty="0"/>
              <a:t>, each random access RU has a </a:t>
            </a:r>
            <a:r>
              <a:rPr lang="en-US" strike="sngStrike" dirty="0" err="1"/>
              <a:t>Ruid</a:t>
            </a:r>
            <a:r>
              <a:rPr lang="en-US" strike="sngStrike" dirty="0"/>
              <a:t>, </a:t>
            </a:r>
            <a:r>
              <a:rPr lang="en-US" dirty="0"/>
              <a:t>this can be a trigger frame very specific to send FTM Request frames</a:t>
            </a:r>
          </a:p>
          <a:p>
            <a:pPr lvl="2"/>
            <a:r>
              <a:rPr lang="en-US" dirty="0"/>
              <a:t>Each STA selects one of the RU to transmit a FTM Request </a:t>
            </a:r>
            <a:r>
              <a:rPr lang="en-US" strike="sngStrike" dirty="0"/>
              <a:t>and records the </a:t>
            </a:r>
            <a:r>
              <a:rPr lang="en-US" strike="sngStrike" dirty="0" err="1"/>
              <a:t>Ruid</a:t>
            </a:r>
            <a:endParaRPr lang="en-US" strike="sngStrike" dirty="0"/>
          </a:p>
          <a:p>
            <a:pPr lvl="1"/>
            <a:r>
              <a:rPr lang="en-US" dirty="0">
                <a:solidFill>
                  <a:srgbClr val="0070C0"/>
                </a:solidFill>
              </a:rPr>
              <a:t>AP Responds back with a frame Acknowledging </a:t>
            </a:r>
            <a:r>
              <a:rPr lang="en-US" dirty="0" smtClean="0">
                <a:solidFill>
                  <a:srgbClr val="0070C0"/>
                </a:solidFill>
              </a:rPr>
              <a:t>(or MBA ACK) the </a:t>
            </a:r>
            <a:r>
              <a:rPr lang="en-US" dirty="0">
                <a:solidFill>
                  <a:srgbClr val="0070C0"/>
                </a:solidFill>
              </a:rPr>
              <a:t>FTM Requests using the pre-defined Multicast Address (included in the Random RU Trigger frame, or pre-defined for the BSS)</a:t>
            </a:r>
          </a:p>
          <a:p>
            <a:pPr lvl="2"/>
            <a:r>
              <a:rPr lang="en-US" dirty="0"/>
              <a:t>Acknowledgement can be an SU PPDU (with RA field set to the pre-defined or signaled MAC address in the Trigger Frame used to receive FTM Requests)</a:t>
            </a:r>
          </a:p>
          <a:p>
            <a:pPr lvl="1"/>
            <a:r>
              <a:rPr lang="en-US" dirty="0"/>
              <a:t>AP responds with a FTM response frame for MU operation and a Trigger frame is allocated to receive Acknowledgement from STA</a:t>
            </a:r>
          </a:p>
          <a:p>
            <a:pPr lvl="2"/>
            <a:r>
              <a:rPr lang="en-US" dirty="0"/>
              <a:t>MU FTM response frame in SU PPDU – same as the previous page</a:t>
            </a:r>
          </a:p>
          <a:p>
            <a:pPr lvl="2"/>
            <a:r>
              <a:rPr lang="en-US" dirty="0"/>
              <a:t>MU FTM response frame in MU PPDU  - TBD</a:t>
            </a:r>
            <a:endParaRPr lang="en-US" dirty="0">
              <a:sym typeface="Wingdings" panose="05000000000000000000" pitchFamily="2" charset="2"/>
            </a:endParaRPr>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6</a:t>
            </a:fld>
            <a:endParaRPr lang="en-CA" dirty="0"/>
          </a:p>
        </p:txBody>
      </p:sp>
      <p:sp>
        <p:nvSpPr>
          <p:cNvPr id="74" name="Date Placeholder 3"/>
          <p:cNvSpPr>
            <a:spLocks noGrp="1"/>
          </p:cNvSpPr>
          <p:nvPr>
            <p:ph type="dt" sz="half" idx="10"/>
          </p:nvPr>
        </p:nvSpPr>
        <p:spPr>
          <a:xfrm>
            <a:off x="696913" y="332601"/>
            <a:ext cx="1182055" cy="276999"/>
          </a:xfrm>
        </p:spPr>
        <p:txBody>
          <a:bodyPr/>
          <a:lstStyle/>
          <a:p>
            <a:r>
              <a:rPr lang="en-US" dirty="0"/>
              <a:t>March 2016</a:t>
            </a:r>
            <a:endParaRPr lang="en-CA" dirty="0"/>
          </a:p>
        </p:txBody>
      </p:sp>
      <p:sp>
        <p:nvSpPr>
          <p:cNvPr id="77" name="Footer Placeholder 4"/>
          <p:cNvSpPr>
            <a:spLocks noGrp="1"/>
          </p:cNvSpPr>
          <p:nvPr>
            <p:ph type="ftr" sz="quarter" idx="3"/>
          </p:nvPr>
        </p:nvSpPr>
        <p:spPr>
          <a:xfrm>
            <a:off x="6440977" y="6475413"/>
            <a:ext cx="2102948" cy="184666"/>
          </a:xfrm>
        </p:spPr>
        <p:txBody>
          <a:bodyPr/>
          <a:lstStyle/>
          <a:p>
            <a:r>
              <a:rPr lang="en-CA" dirty="0"/>
              <a:t>Chao-Chun Wang (</a:t>
            </a:r>
            <a:r>
              <a:rPr lang="en-CA" dirty="0" err="1"/>
              <a:t>MediaTek</a:t>
            </a:r>
            <a:r>
              <a:rPr lang="en-CA" dirty="0"/>
              <a:t> Inc)</a:t>
            </a:r>
          </a:p>
        </p:txBody>
      </p:sp>
    </p:spTree>
    <p:extLst>
      <p:ext uri="{BB962C8B-B14F-4D97-AF65-F5344CB8AC3E}">
        <p14:creationId xmlns="" xmlns:p14="http://schemas.microsoft.com/office/powerpoint/2010/main" val="41792732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10952"/>
          </a:xfrm>
        </p:spPr>
        <p:txBody>
          <a:bodyPr/>
          <a:lstStyle/>
          <a:p>
            <a:r>
              <a:rPr lang="en-US" dirty="0"/>
              <a:t>Trade-offs for evaluating various options</a:t>
            </a:r>
          </a:p>
        </p:txBody>
      </p:sp>
      <p:sp>
        <p:nvSpPr>
          <p:cNvPr id="3" name="Content Placeholder 2"/>
          <p:cNvSpPr>
            <a:spLocks noGrp="1"/>
          </p:cNvSpPr>
          <p:nvPr>
            <p:ph idx="1"/>
          </p:nvPr>
        </p:nvSpPr>
        <p:spPr>
          <a:xfrm>
            <a:off x="107504" y="1196752"/>
            <a:ext cx="8784976" cy="4899248"/>
          </a:xfrm>
        </p:spPr>
        <p:txBody>
          <a:bodyPr/>
          <a:lstStyle/>
          <a:p>
            <a:r>
              <a:rPr lang="en-US" dirty="0"/>
              <a:t>Power Consumption: The STA that has sent an MU request will be required to process all the Broadcast frames or a limited number of frames</a:t>
            </a:r>
          </a:p>
          <a:p>
            <a:pPr lvl="1"/>
            <a:r>
              <a:rPr lang="en-US" dirty="0"/>
              <a:t>SU-MU is an allowed mode -&gt; has power implications</a:t>
            </a:r>
          </a:p>
          <a:p>
            <a:pPr lvl="1"/>
            <a:r>
              <a:rPr lang="en-US" dirty="0"/>
              <a:t>MU-MU has power implications</a:t>
            </a:r>
          </a:p>
          <a:p>
            <a:r>
              <a:rPr lang="en-US" dirty="0"/>
              <a:t>Waiting time from transmitting FTM Request to Receiving FTM Response: </a:t>
            </a:r>
            <a:r>
              <a:rPr lang="en-US" dirty="0" err="1"/>
              <a:t>Revmc</a:t>
            </a:r>
            <a:r>
              <a:rPr lang="en-US" dirty="0"/>
              <a:t> has this value at 10msec</a:t>
            </a:r>
          </a:p>
          <a:p>
            <a:pPr lvl="1"/>
            <a:r>
              <a:rPr lang="en-US" dirty="0" err="1"/>
              <a:t>Revmc</a:t>
            </a:r>
            <a:r>
              <a:rPr lang="en-US" dirty="0"/>
              <a:t> has a value defined to allow for STAs to save power</a:t>
            </a:r>
          </a:p>
          <a:p>
            <a:pPr lvl="1"/>
            <a:r>
              <a:rPr lang="en-US" dirty="0"/>
              <a:t>APs take time to process FTM Requests and allowing for a large number of requests can increase the waiting time for FTM Response(s) -&gt; tradeoff to be addressed</a:t>
            </a:r>
          </a:p>
          <a:p>
            <a:r>
              <a:rPr lang="en-US" dirty="0"/>
              <a:t>Using frames defined in 11ax or defining new frames to allow for 11az support</a:t>
            </a:r>
          </a:p>
        </p:txBody>
      </p:sp>
      <p:sp>
        <p:nvSpPr>
          <p:cNvPr id="4" name="Date Placeholder 3"/>
          <p:cNvSpPr>
            <a:spLocks noGrp="1"/>
          </p:cNvSpPr>
          <p:nvPr>
            <p:ph type="dt" sz="half" idx="10"/>
          </p:nvPr>
        </p:nvSpPr>
        <p:spPr/>
        <p:txBody>
          <a:bodyPr/>
          <a:lstStyle/>
          <a:p>
            <a:r>
              <a:rPr lang="en-US"/>
              <a:t>March 2017</a:t>
            </a:r>
            <a:endParaRPr lang="en-CA" dirty="0"/>
          </a:p>
        </p:txBody>
      </p:sp>
      <p:sp>
        <p:nvSpPr>
          <p:cNvPr id="5" name="Slide Number Placeholder 4"/>
          <p:cNvSpPr>
            <a:spLocks noGrp="1"/>
          </p:cNvSpPr>
          <p:nvPr>
            <p:ph type="sldNum" sz="quarter" idx="12"/>
          </p:nvPr>
        </p:nvSpPr>
        <p:spPr/>
        <p:txBody>
          <a:bodyPr/>
          <a:lstStyle/>
          <a:p>
            <a:r>
              <a:rPr lang="en-CA"/>
              <a:t>Slide </a:t>
            </a:r>
            <a:fld id="{02FDE5AF-557C-4D9E-9BE3-8A50977121B0}" type="slidenum">
              <a:rPr lang="en-CA" smtClean="0"/>
              <a:pPr/>
              <a:t>7</a:t>
            </a:fld>
            <a:endParaRPr lang="en-CA"/>
          </a:p>
        </p:txBody>
      </p:sp>
      <p:sp>
        <p:nvSpPr>
          <p:cNvPr id="6" name="Footer Placeholder 5"/>
          <p:cNvSpPr>
            <a:spLocks noGrp="1"/>
          </p:cNvSpPr>
          <p:nvPr>
            <p:ph type="ftr" sz="quarter" idx="3"/>
          </p:nvPr>
        </p:nvSpPr>
        <p:spPr/>
        <p:txBody>
          <a:bodyPr/>
          <a:lstStyle/>
          <a:p>
            <a:r>
              <a:rPr lang="en-CA"/>
              <a:t>Chao-Chun Wang	(MediaTek Inc.)</a:t>
            </a:r>
            <a:endParaRPr lang="en-CA" dirty="0"/>
          </a:p>
        </p:txBody>
      </p:sp>
    </p:spTree>
    <p:extLst>
      <p:ext uri="{BB962C8B-B14F-4D97-AF65-F5344CB8AC3E}">
        <p14:creationId xmlns="" xmlns:p14="http://schemas.microsoft.com/office/powerpoint/2010/main" val="1678569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smtClean="0"/>
              <a:t>Soliciting Unassociated STAs with Short NDP Operations</a:t>
            </a:r>
            <a:endParaRPr lang="en-US" dirty="0">
              <a:solidFill>
                <a:schemeClr val="accent1"/>
              </a:solidFill>
            </a:endParaRPr>
          </a:p>
        </p:txBody>
      </p:sp>
      <p:sp>
        <p:nvSpPr>
          <p:cNvPr id="7" name="Content Placeholder 2"/>
          <p:cNvSpPr>
            <a:spLocks noGrp="1"/>
          </p:cNvSpPr>
          <p:nvPr>
            <p:ph idx="1"/>
          </p:nvPr>
        </p:nvSpPr>
        <p:spPr>
          <a:xfrm>
            <a:off x="683568" y="1628800"/>
            <a:ext cx="7772400" cy="4824536"/>
          </a:xfrm>
        </p:spPr>
        <p:txBody>
          <a:bodyPr/>
          <a:lstStyle/>
          <a:p>
            <a:r>
              <a:rPr lang="en-US" dirty="0" smtClean="0"/>
              <a:t>Using short NDP feedback mechanism to find out how many unassociated STAs are interested in doing ranging</a:t>
            </a:r>
          </a:p>
          <a:p>
            <a:r>
              <a:rPr lang="en-US" dirty="0" smtClean="0"/>
              <a:t>Each short NDP random access RU is assigned with an </a:t>
            </a:r>
            <a:r>
              <a:rPr lang="en-US" dirty="0" err="1" smtClean="0"/>
              <a:t>RUid</a:t>
            </a:r>
            <a:r>
              <a:rPr lang="en-US" dirty="0" smtClean="0"/>
              <a:t>.</a:t>
            </a:r>
          </a:p>
          <a:p>
            <a:pPr lvl="1"/>
            <a:r>
              <a:rPr lang="en-US" dirty="0" smtClean="0"/>
              <a:t>The MU response frame (in SU PPDU) carries FTM parameters for every STAs, a </a:t>
            </a:r>
            <a:r>
              <a:rPr lang="en-US" dirty="0" err="1" smtClean="0"/>
              <a:t>FTMid</a:t>
            </a:r>
            <a:r>
              <a:rPr lang="en-US" dirty="0" smtClean="0"/>
              <a:t> (</a:t>
            </a:r>
            <a:r>
              <a:rPr lang="en-US" dirty="0" err="1" smtClean="0"/>
              <a:t>a.k</a:t>
            </a:r>
            <a:r>
              <a:rPr lang="en-US" dirty="0" smtClean="0"/>
              <a:t>. pre-AID) is assigned to each unassociated STA</a:t>
            </a:r>
          </a:p>
          <a:p>
            <a:pPr lvl="1"/>
            <a:r>
              <a:rPr lang="en-US" dirty="0" smtClean="0"/>
              <a:t> </a:t>
            </a:r>
          </a:p>
          <a:p>
            <a:pPr lvl="1"/>
            <a:endParaRPr lang="en-US" dirty="0" smtClean="0"/>
          </a:p>
          <a:p>
            <a:pPr>
              <a:buNone/>
            </a:pPr>
            <a:endParaRPr lang="en-US" dirty="0" smtClean="0"/>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8</a:t>
            </a:fld>
            <a:endParaRPr lang="en-CA" dirty="0"/>
          </a:p>
        </p:txBody>
      </p:sp>
      <p:sp>
        <p:nvSpPr>
          <p:cNvPr id="77" name="Footer Placeholder 4"/>
          <p:cNvSpPr>
            <a:spLocks noGrp="1"/>
          </p:cNvSpPr>
          <p:nvPr>
            <p:ph type="ftr" sz="quarter" idx="3"/>
          </p:nvPr>
        </p:nvSpPr>
        <p:spPr>
          <a:xfrm>
            <a:off x="6440977" y="6475413"/>
            <a:ext cx="2102948" cy="184666"/>
          </a:xfrm>
        </p:spPr>
        <p:txBody>
          <a:bodyPr/>
          <a:lstStyle/>
          <a:p>
            <a:r>
              <a:rPr lang="en-CA" dirty="0" smtClean="0"/>
              <a:t>Chao-Chun Wang (</a:t>
            </a:r>
            <a:r>
              <a:rPr lang="en-CA" dirty="0" err="1" smtClean="0"/>
              <a:t>MediaTek</a:t>
            </a:r>
            <a:r>
              <a:rPr lang="en-CA" dirty="0" smtClean="0"/>
              <a:t> Inc)</a:t>
            </a:r>
            <a:endParaRPr lang="en-CA" dirty="0"/>
          </a:p>
        </p:txBody>
      </p:sp>
      <p:sp>
        <p:nvSpPr>
          <p:cNvPr id="8" name="Date Placeholder 2"/>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Tree>
    <p:extLst>
      <p:ext uri="{BB962C8B-B14F-4D97-AF65-F5344CB8AC3E}">
        <p14:creationId xmlns:p14="http://schemas.microsoft.com/office/powerpoint/2010/main" xmlns="" val="1762224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smtClean="0"/>
              <a:t>Mode of Operations</a:t>
            </a:r>
            <a:endParaRPr lang="en-US" dirty="0">
              <a:solidFill>
                <a:schemeClr val="accent1"/>
              </a:solidFill>
            </a:endParaRPr>
          </a:p>
        </p:txBody>
      </p:sp>
      <p:sp>
        <p:nvSpPr>
          <p:cNvPr id="7" name="Content Placeholder 2"/>
          <p:cNvSpPr>
            <a:spLocks noGrp="1"/>
          </p:cNvSpPr>
          <p:nvPr>
            <p:ph idx="1"/>
          </p:nvPr>
        </p:nvSpPr>
        <p:spPr>
          <a:xfrm>
            <a:off x="688032" y="1484784"/>
            <a:ext cx="7772400" cy="4824536"/>
          </a:xfrm>
        </p:spPr>
        <p:txBody>
          <a:bodyPr/>
          <a:lstStyle/>
          <a:p>
            <a:r>
              <a:rPr lang="en-US" sz="2000" dirty="0" smtClean="0"/>
              <a:t>(SU-MU) An STA send FTM request in SU mode and receive FTM response (in SU PPDU format) for MU operation </a:t>
            </a:r>
          </a:p>
          <a:p>
            <a:pPr lvl="1"/>
            <a:r>
              <a:rPr lang="en-US" sz="1800" dirty="0" smtClean="0"/>
              <a:t>Pro</a:t>
            </a:r>
          </a:p>
          <a:p>
            <a:pPr lvl="1"/>
            <a:r>
              <a:rPr lang="en-US" sz="1800" dirty="0" smtClean="0"/>
              <a:t>Con</a:t>
            </a:r>
          </a:p>
          <a:p>
            <a:pPr lvl="1"/>
            <a:endParaRPr lang="en-US" sz="1800" dirty="0" smtClean="0"/>
          </a:p>
          <a:p>
            <a:r>
              <a:rPr lang="en-US" sz="2000" dirty="0" smtClean="0"/>
              <a:t>(MU – MU) An STA send FTM request in MU mode and receive FTM response (in SU, MU PPDU format) for MU operation - 1</a:t>
            </a:r>
          </a:p>
          <a:p>
            <a:pPr lvl="1"/>
            <a:r>
              <a:rPr lang="en-US" sz="1800" dirty="0" smtClean="0"/>
              <a:t>Pro</a:t>
            </a:r>
          </a:p>
          <a:p>
            <a:pPr lvl="1"/>
            <a:r>
              <a:rPr lang="en-US" sz="1800" dirty="0" smtClean="0"/>
              <a:t>Con</a:t>
            </a:r>
          </a:p>
          <a:p>
            <a:r>
              <a:rPr lang="en-US" sz="2000" dirty="0" smtClean="0"/>
              <a:t>(MU – MU) An STA send FTM request in MU mode and receive FTM response (in SU, MU PPDU format) for MU operation (MU-MU Operation 2)</a:t>
            </a:r>
          </a:p>
          <a:p>
            <a:pPr lvl="1"/>
            <a:r>
              <a:rPr lang="en-US" sz="1800" dirty="0" smtClean="0"/>
              <a:t>Pro</a:t>
            </a:r>
          </a:p>
          <a:p>
            <a:pPr lvl="1"/>
            <a:r>
              <a:rPr lang="en-US" sz="1800" dirty="0" smtClean="0"/>
              <a:t>Con</a:t>
            </a:r>
          </a:p>
          <a:p>
            <a:pPr lvl="1"/>
            <a:endParaRPr lang="en-US" sz="1800" dirty="0" smtClean="0"/>
          </a:p>
          <a:p>
            <a:pPr>
              <a:buNone/>
            </a:pPr>
            <a:endParaRPr lang="en-US" sz="2000" dirty="0" smtClean="0"/>
          </a:p>
          <a:p>
            <a:pPr>
              <a:buNone/>
            </a:pPr>
            <a:endParaRPr lang="en-US" sz="2000" dirty="0" smtClean="0"/>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9</a:t>
            </a:fld>
            <a:endParaRPr lang="en-CA" dirty="0"/>
          </a:p>
        </p:txBody>
      </p:sp>
      <p:sp>
        <p:nvSpPr>
          <p:cNvPr id="77" name="Footer Placeholder 4"/>
          <p:cNvSpPr>
            <a:spLocks noGrp="1"/>
          </p:cNvSpPr>
          <p:nvPr>
            <p:ph type="ftr" sz="quarter" idx="3"/>
          </p:nvPr>
        </p:nvSpPr>
        <p:spPr>
          <a:xfrm>
            <a:off x="6440977" y="6475413"/>
            <a:ext cx="2102948" cy="184666"/>
          </a:xfrm>
        </p:spPr>
        <p:txBody>
          <a:bodyPr/>
          <a:lstStyle/>
          <a:p>
            <a:r>
              <a:rPr lang="en-CA" dirty="0" smtClean="0"/>
              <a:t>Chao-Chun Wang (</a:t>
            </a:r>
            <a:r>
              <a:rPr lang="en-CA" dirty="0" err="1" smtClean="0"/>
              <a:t>MediaTek</a:t>
            </a:r>
            <a:r>
              <a:rPr lang="en-CA" dirty="0" smtClean="0"/>
              <a:t> Inc)</a:t>
            </a:r>
            <a:endParaRPr lang="en-CA" dirty="0"/>
          </a:p>
        </p:txBody>
      </p:sp>
      <p:sp>
        <p:nvSpPr>
          <p:cNvPr id="8" name="Date Placeholder 2"/>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Tree>
    <p:extLst>
      <p:ext uri="{BB962C8B-B14F-4D97-AF65-F5344CB8AC3E}">
        <p14:creationId xmlns:p14="http://schemas.microsoft.com/office/powerpoint/2010/main" xmlns="" val="1762224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74A6532D8EFC04BAE1B45E68A1C7708" ma:contentTypeVersion="2" ma:contentTypeDescription="Create a new document." ma:contentTypeScope="" ma:versionID="a760520e3580f23fb2e16ef1aded3f44">
  <xsd:schema xmlns:xsd="http://www.w3.org/2001/XMLSchema" xmlns:p="http://schemas.microsoft.com/office/2006/metadata/properties" xmlns:ns1="http://schemas.microsoft.com/sharepoint/v3" targetNamespace="http://schemas.microsoft.com/office/2006/metadata/properties" ma:root="true" ma:fieldsID="7b2659cdc06552897402ca31c6ff9b07" ns1:_="">
    <xsd:import namespace="http://schemas.microsoft.com/sharepoint/v3"/>
    <xsd:element name="properties">
      <xsd:complexType>
        <xsd:sequence>
          <xsd:element name="documentManagement">
            <xsd:complexType>
              <xsd:all>
                <xsd:element ref="ns1:SCEncryptBy" minOccurs="0"/>
                <xsd:element ref="ns1:SCEnDecrypt"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SCEncryptBy" ma:index="8" nillable="true" ma:displayName="Encrypt By" ma:list="UserInfo" ma:internalName="SCEncrypt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CEnDecrypt" ma:index="9" nillable="true" ma:displayName="En/Decrypt" ma:default="Not Encrypted" ma:format="RadioButtons" ma:internalName="SCEnDecrypt">
      <xsd:simpleType>
        <xsd:restriction base="dms:Choice">
          <xsd:enumeration value="Not Encrypted"/>
          <xsd:enumeration value="Encrypted"/>
          <xsd:enumeration value="Queu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SCEnDecrypt xmlns="http://schemas.microsoft.com/sharepoint/v3">Not Encrypted</SCEnDecrypt>
    <SCEncryptBy xmlns="http://schemas.microsoft.com/sharepoint/v3">
      <UserInfo>
        <DisplayName/>
        <AccountId xsi:nil="true"/>
        <AccountType/>
      </UserInfo>
    </SCEncryptBy>
  </documentManagement>
</p:properties>
</file>

<file path=customXml/itemProps1.xml><?xml version="1.0" encoding="utf-8"?>
<ds:datastoreItem xmlns:ds="http://schemas.openxmlformats.org/officeDocument/2006/customXml" ds:itemID="{DD99E1A7-8408-4725-844F-1FA60413669E}">
  <ds:schemaRefs>
    <ds:schemaRef ds:uri="http://schemas.microsoft.com/sharepoint/v3/contenttype/forms"/>
  </ds:schemaRefs>
</ds:datastoreItem>
</file>

<file path=customXml/itemProps2.xml><?xml version="1.0" encoding="utf-8"?>
<ds:datastoreItem xmlns:ds="http://schemas.openxmlformats.org/officeDocument/2006/customXml" ds:itemID="{FC992D68-1B72-4FE0-B74F-01FA6B2BE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59AC9DA-9D82-48CF-B50F-54B18938746C}">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schemas.microsoft.com/sharepoint/v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20432</TotalTime>
  <Words>1224</Words>
  <Application>Microsoft Office PowerPoint</Application>
  <PresentationFormat>On-screen Show (4:3)</PresentationFormat>
  <Paragraphs>137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802-11-Submission</vt:lpstr>
      <vt:lpstr>Resource Negotiation for Unassociated STAs in MU Operation </vt:lpstr>
      <vt:lpstr>Background</vt:lpstr>
      <vt:lpstr>Mode of Operations</vt:lpstr>
      <vt:lpstr>SU-MU Operations</vt:lpstr>
      <vt:lpstr>MU-MU Operations - 1</vt:lpstr>
      <vt:lpstr>MU-MU Operations - 2</vt:lpstr>
      <vt:lpstr>Trade-offs for evaluating various options</vt:lpstr>
      <vt:lpstr>Soliciting Unassociated STAs with Short NDP Operations</vt:lpstr>
      <vt:lpstr>Mode of Operations</vt:lpstr>
      <vt:lpstr>Motion 1</vt:lpstr>
      <vt:lpstr>Straw Poll</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az</dc:title>
  <dc:creator>Chao-Chun Wang</dc:creator>
  <cp:lastModifiedBy>Mediatek</cp:lastModifiedBy>
  <cp:revision>351</cp:revision>
  <cp:lastPrinted>1998-02-10T13:28:06Z</cp:lastPrinted>
  <dcterms:created xsi:type="dcterms:W3CDTF">2013-01-06T12:40:29Z</dcterms:created>
  <dcterms:modified xsi:type="dcterms:W3CDTF">2017-03-14T20:44:56Z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(2)BSfH+S5WC3H1heJwMcWfGKJnX/NjH0AeZYwuDZi5K3haM3A0/0YlH9v5wdf9IOuqJDAlRV8L_x000d_
eYAIN2P7tgPs/XZRCpRPit7Z2UHGM2asABsMNoloVvEpIt7Ez0TVeG+YZ3gic7Mt6rE0jBpj_x000d_
bxftRYRqOMti1FDI/Wy3SB3GbqjETuS/Wkt/LEAi76Bs9v03Jl5PY2B9q+G6H1qtZID/XtGy_x000d_
Hu5UVOnRAaA+3LjbfA</vt:lpwstr>
  </property>
  <property fmtid="{D5CDD505-2E9C-101B-9397-08002B2CF9AE}" pid="3" name="_ms_pID_7253431">
    <vt:lpwstr>4SRBaKRc3srCDjd0BKYmpigSHEXmAOTFztjbchk3Br9H3Ah8ll+gqa_x000d_
iy+GdRhjURr3xxW5qIKnSLo8IMouZc3kueA3AaIX24oJq0XQwOq3B6Cqjm9asniNVLHLcU7S_x000d_
NO8=</vt:lpwstr>
  </property>
  <property fmtid="{D5CDD505-2E9C-101B-9397-08002B2CF9AE}" pid="4" name="_NewReviewCycle">
    <vt:lpwstr/>
  </property>
  <property fmtid="{D5CDD505-2E9C-101B-9397-08002B2CF9AE}" pid="5" name="ContentTypeId">
    <vt:lpwstr>0x010100A74A6532D8EFC04BAE1B45E68A1C7708</vt:lpwstr>
  </property>
  <property fmtid="{D5CDD505-2E9C-101B-9397-08002B2CF9AE}" pid="6" name="sflag">
    <vt:lpwstr>1368405942</vt:lpwstr>
  </property>
</Properties>
</file>