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4" r:id="rId3"/>
    <p:sldId id="457" r:id="rId4"/>
    <p:sldId id="458" r:id="rId5"/>
    <p:sldId id="470" r:id="rId6"/>
    <p:sldId id="472" r:id="rId7"/>
    <p:sldId id="463" r:id="rId8"/>
    <p:sldId id="431" r:id="rId9"/>
    <p:sldId id="434" r:id="rId10"/>
    <p:sldId id="435" r:id="rId11"/>
    <p:sldId id="440" r:id="rId12"/>
    <p:sldId id="453" r:id="rId13"/>
    <p:sldId id="450" r:id="rId14"/>
    <p:sldId id="473" r:id="rId15"/>
    <p:sldId id="464" r:id="rId16"/>
    <p:sldId id="465" r:id="rId17"/>
    <p:sldId id="442" r:id="rId18"/>
    <p:sldId id="466" r:id="rId19"/>
    <p:sldId id="467" r:id="rId20"/>
    <p:sldId id="468" r:id="rId21"/>
    <p:sldId id="469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2E75B6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04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7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7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3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44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55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24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20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862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109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2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4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7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80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1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0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3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0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802.11-17/0458r1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OBSS_PD: Threshold problems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2017-03-08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threshold—3/4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… and huge margins were built in: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Receiver minimum input level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rate (PER) shall be less than 10% at a PSDU length of 1000 bytes for rate-dependent input levels shall be the numbers listed in Table 91 or less. The minimum input levels are measured at the antenna connector (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NF of 10 dB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5 dB implementation margins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are assumed).”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	—802.11a-1999 (R2003), section 17.3.10.1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threshold—4/4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Full calculation that led to -82 </a:t>
            </a:r>
            <a:r>
              <a:rPr lang="en-GB" b="0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+ 4.7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+ 10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3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+ 5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-82.4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-82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5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900" b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Corresponding calculation if specified today: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(2)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+ 6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(3)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-92.1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endParaRPr lang="en-GB" sz="19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971800"/>
            <a:ext cx="7627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floor for 16.25 MHz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Operating point for 6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Mbps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1,000 byte packets, 10% FER, from the simulations used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figure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Implementation margin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See docs. IEEE 802.11-99/023, “Comments on P802.11a draft”, M.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Morikura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(NTT), January 1999 (giving curves, -88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 combined), and IEEE 802.11-99/016, “Comments received on 802.11a in Letter Ballot 16”, January 9, 1999, pp. 7-8 (-87.4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three, proposing -82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95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CCA threshold, if rederived today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Additional adjustments required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Use SNR needed to decode the L-SIG (4 bytes), instead of 1,000 bytes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erhaps 3-4 dB lower?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Use SNR needed to decode L-SIG with frequency-selective fading rather than AWGN (as 802.11a did, in effect)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E.g. channel model D, but conditioned on given RSSI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Perhaps 4-5 dB higher?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GB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Net result (rough estimates), in the range (-92 </a:t>
            </a:r>
            <a:r>
              <a:rPr lang="en-GB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… -89 </a:t>
            </a:r>
            <a:r>
              <a:rPr lang="en-GB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for 1 SS device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; in the range (-95 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… -92 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for 2 SS devices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Most 2 SS devices today should be able to decode the L-SIG in practice with RSSI of </a:t>
            </a:r>
            <a:r>
              <a:rPr lang="en-GB" i="1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i="1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r>
              <a:rPr lang="en-GB" i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GB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or higher, most of the time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b="1" dirty="0">
                <a:solidFill>
                  <a:schemeClr val="tx1"/>
                </a:solidFill>
                <a:latin typeface="Calibri" pitchFamily="34" charset="0"/>
              </a:rPr>
              <a:t>-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26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CCA threshold, summary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1905000" y="2286000"/>
            <a:ext cx="0" cy="3505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1856232" y="220980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856232" y="489204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1856232" y="569976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55626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-95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47244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-92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8400" y="20574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-82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58491" y="5562600"/>
            <a:ext cx="3296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Desirable limit of interference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43484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Every 2 SS device should be able to decode most L-SIGs here—close to -95 </a:t>
            </a:r>
            <a:r>
              <a:rPr lang="en-US" sz="20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—from here “proportional rule” starts to make sense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67199" y="2057400"/>
            <a:ext cx="47244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So what’s this? </a:t>
            </a:r>
            <a:r>
              <a:rPr lang="en-US" sz="2000" i="1" dirty="0">
                <a:solidFill>
                  <a:srgbClr val="2E75B6"/>
                </a:solidFill>
                <a:latin typeface="Calibri" panose="020F0502020204030204" pitchFamily="34" charset="0"/>
              </a:rPr>
              <a:t>It’s the level at which devices have to stop pretending they can’t hear L-SIGs.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Because it was not credible (in 1999!) that any device would not have been able to decode at this level. </a:t>
            </a:r>
            <a:r>
              <a:rPr lang="en-US" sz="2000" i="1" dirty="0">
                <a:solidFill>
                  <a:srgbClr val="2E75B6"/>
                </a:solidFill>
                <a:latin typeface="Calibri" panose="020F0502020204030204" pitchFamily="34" charset="0"/>
              </a:rPr>
              <a:t>This accounts for 10 dB of our 13 dB “gap”.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3581400" y="2258568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3581400" y="4953000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3584448" y="5791200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4005579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5/7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Effect of the mismatch: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62600" y="2286000"/>
            <a:ext cx="35052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has lowered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Tx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power using proportional rule </a:t>
            </a: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plus an additional 10 dB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@ A now = -92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Same conditions as before: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We will do a random drop of B inside this circle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 uses conservative MCS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:        A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B succeeds if C @ B is   </a:t>
            </a:r>
            <a:r>
              <a:rPr lang="en-US" sz="1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-88 </a:t>
            </a:r>
            <a:r>
              <a:rPr lang="en-US" sz="1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(7 dB SINR margin)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|CB| now  0.77 |CA|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24% probability that A  B fails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lvl="1" indent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(was 73% before)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sym typeface="Symbol" panose="05050102010706020507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486400"/>
            <a:ext cx="1679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= victim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 = victim Rx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 = interferer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514600"/>
            <a:ext cx="3657600" cy="3657600"/>
          </a:xfrm>
          <a:prstGeom prst="rect">
            <a:avLst/>
          </a:prstGeom>
        </p:spPr>
      </p:pic>
      <p:sp>
        <p:nvSpPr>
          <p:cNvPr id="7" name="Oval 6"/>
          <p:cNvSpPr>
            <a:spLocks noChangeAspect="1"/>
          </p:cNvSpPr>
          <p:nvPr/>
        </p:nvSpPr>
        <p:spPr>
          <a:xfrm>
            <a:off x="3154680" y="4297680"/>
            <a:ext cx="182880" cy="182880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39740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2102" y="397764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3021" y="403860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-92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352800" y="4370832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cxnSpLocks/>
          </p:cNvCxnSpPr>
          <p:nvPr/>
        </p:nvCxnSpPr>
        <p:spPr bwMode="auto">
          <a:xfrm>
            <a:off x="4114194" y="3313331"/>
            <a:ext cx="915006" cy="10300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stealth" w="med" len="lg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305821" y="297180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-88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194" y="4872335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FAIL</a:t>
            </a:r>
            <a:r>
              <a:rPr lang="en-US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2667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Random drop of B in circle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953000" y="4267200"/>
            <a:ext cx="182880" cy="182880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260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OBSS-PD SR, 2/2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3172098" cy="4267200"/>
          </a:xfrm>
        </p:spPr>
        <p:txBody>
          <a:bodyPr/>
          <a:lstStyle/>
          <a:p>
            <a:r>
              <a:rPr lang="en-US" sz="1800" dirty="0"/>
              <a:t>Note that OBSS-PD SR </a:t>
            </a:r>
          </a:p>
          <a:p>
            <a:pPr lvl="1"/>
            <a:r>
              <a:rPr lang="en-US" sz="1800" dirty="0"/>
              <a:t>Allows more transmission in the red shaded area which causes interference to RX.</a:t>
            </a:r>
          </a:p>
          <a:p>
            <a:pPr lvl="1"/>
            <a:r>
              <a:rPr lang="en-US" sz="1800" dirty="0"/>
              <a:t>Reduction in SR TX power leads to  reduction of interference (orange shaded area)</a:t>
            </a:r>
          </a:p>
          <a:p>
            <a:r>
              <a:rPr lang="en-US" sz="1800" dirty="0"/>
              <a:t>Note increase of interference statistically.</a:t>
            </a:r>
          </a:p>
          <a:p>
            <a:r>
              <a:rPr lang="en-US" sz="1800" dirty="0"/>
              <a:t>Denser operation allows</a:t>
            </a:r>
          </a:p>
          <a:p>
            <a:pPr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 flipV="1">
            <a:off x="5589587" y="5184775"/>
            <a:ext cx="277813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V="1">
            <a:off x="5394325" y="5089525"/>
            <a:ext cx="214312" cy="873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 flipV="1">
            <a:off x="6680200" y="5346700"/>
            <a:ext cx="273050" cy="1158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V="1">
            <a:off x="6092825" y="4938713"/>
            <a:ext cx="1339850" cy="558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V="1">
            <a:off x="7124700" y="31464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7062787" y="30749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 flipV="1">
            <a:off x="6972300" y="3006725"/>
            <a:ext cx="242887" cy="1127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 flipV="1">
            <a:off x="6886575" y="2940050"/>
            <a:ext cx="25717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 flipV="1">
            <a:off x="6407150" y="2733675"/>
            <a:ext cx="336550" cy="1651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flipV="1">
            <a:off x="5842000" y="3838575"/>
            <a:ext cx="2381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0" name="AutoShape 12"/>
          <p:cNvCxnSpPr>
            <a:cxnSpLocks noChangeShapeType="1"/>
          </p:cNvCxnSpPr>
          <p:nvPr/>
        </p:nvCxnSpPr>
        <p:spPr bwMode="auto">
          <a:xfrm flipV="1">
            <a:off x="5859462" y="3922713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1" name="AutoShape 13"/>
          <p:cNvCxnSpPr>
            <a:cxnSpLocks noChangeShapeType="1"/>
          </p:cNvCxnSpPr>
          <p:nvPr/>
        </p:nvCxnSpPr>
        <p:spPr bwMode="auto">
          <a:xfrm flipV="1">
            <a:off x="5843587" y="4002088"/>
            <a:ext cx="260350" cy="11271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903787" y="2667000"/>
            <a:ext cx="2814638" cy="2846388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280150" y="4059238"/>
            <a:ext cx="61912" cy="61912"/>
          </a:xfrm>
          <a:prstGeom prst="flowChartConnector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548187" y="3836988"/>
            <a:ext cx="4333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118225" y="3829050"/>
            <a:ext cx="4333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467100" y="2363788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CCA=-82dBm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419475" y="2800350"/>
            <a:ext cx="2703512" cy="2578100"/>
          </a:xfrm>
          <a:prstGeom prst="ellipse">
            <a:avLst/>
          </a:prstGeom>
          <a:noFill/>
          <a:ln w="9525">
            <a:solidFill>
              <a:srgbClr val="1F4D7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733925" y="4048125"/>
            <a:ext cx="61912" cy="63500"/>
          </a:xfrm>
          <a:prstGeom prst="flowChartConnector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3697287" y="3024188"/>
            <a:ext cx="2149475" cy="2132012"/>
          </a:xfrm>
          <a:prstGeom prst="ellipse">
            <a:avLst/>
          </a:prstGeom>
          <a:noFill/>
          <a:ln w="9525">
            <a:solidFill>
              <a:srgbClr val="1F4D78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5189537" y="2908300"/>
            <a:ext cx="2270125" cy="2363788"/>
          </a:xfrm>
          <a:prstGeom prst="ellipse">
            <a:avLst/>
          </a:prstGeom>
          <a:noFill/>
          <a:ln w="952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519204" y="2250849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OBSS_PD level &gt; -82dBm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3871912" y="2597150"/>
            <a:ext cx="325438" cy="30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 flipH="1">
            <a:off x="4527051" y="2651760"/>
            <a:ext cx="325438" cy="3707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 flipH="1">
            <a:off x="5513387" y="2362200"/>
            <a:ext cx="1027113" cy="858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 flipV="1">
            <a:off x="5314950" y="3044825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6" name="AutoShape 28"/>
          <p:cNvCxnSpPr>
            <a:cxnSpLocks noChangeShapeType="1"/>
          </p:cNvCxnSpPr>
          <p:nvPr/>
        </p:nvCxnSpPr>
        <p:spPr bwMode="auto">
          <a:xfrm flipV="1">
            <a:off x="5391150" y="30956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flipV="1">
            <a:off x="5459412" y="31464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8" name="AutoShape 30"/>
          <p:cNvCxnSpPr>
            <a:cxnSpLocks noChangeShapeType="1"/>
          </p:cNvCxnSpPr>
          <p:nvPr/>
        </p:nvCxnSpPr>
        <p:spPr bwMode="auto">
          <a:xfrm flipV="1">
            <a:off x="5519737" y="320040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9" name="AutoShape 31"/>
          <p:cNvCxnSpPr>
            <a:cxnSpLocks noChangeShapeType="1"/>
          </p:cNvCxnSpPr>
          <p:nvPr/>
        </p:nvCxnSpPr>
        <p:spPr bwMode="auto">
          <a:xfrm flipV="1">
            <a:off x="5580062" y="325755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 flipV="1">
            <a:off x="5627687" y="33242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 flipV="1">
            <a:off x="5667375" y="33877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2" name="AutoShape 34"/>
          <p:cNvCxnSpPr>
            <a:cxnSpLocks noChangeShapeType="1"/>
          </p:cNvCxnSpPr>
          <p:nvPr/>
        </p:nvCxnSpPr>
        <p:spPr bwMode="auto">
          <a:xfrm flipV="1">
            <a:off x="5705475" y="345598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3" name="AutoShape 35"/>
          <p:cNvCxnSpPr>
            <a:cxnSpLocks noChangeShapeType="1"/>
          </p:cNvCxnSpPr>
          <p:nvPr/>
        </p:nvCxnSpPr>
        <p:spPr bwMode="auto">
          <a:xfrm flipV="1">
            <a:off x="5734050" y="3527425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4" name="AutoShape 36"/>
          <p:cNvCxnSpPr>
            <a:cxnSpLocks noChangeShapeType="1"/>
          </p:cNvCxnSpPr>
          <p:nvPr/>
        </p:nvCxnSpPr>
        <p:spPr bwMode="auto">
          <a:xfrm flipV="1">
            <a:off x="5776912" y="3600450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5802312" y="3675063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 flipV="1">
            <a:off x="5834062" y="375443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7" name="AutoShape 39"/>
          <p:cNvCxnSpPr>
            <a:cxnSpLocks noChangeShapeType="1"/>
          </p:cNvCxnSpPr>
          <p:nvPr/>
        </p:nvCxnSpPr>
        <p:spPr bwMode="auto">
          <a:xfrm flipV="1">
            <a:off x="5846762" y="4089400"/>
            <a:ext cx="260350" cy="1111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8" name="AutoShape 40"/>
          <p:cNvCxnSpPr>
            <a:cxnSpLocks noChangeShapeType="1"/>
          </p:cNvCxnSpPr>
          <p:nvPr/>
        </p:nvCxnSpPr>
        <p:spPr bwMode="auto">
          <a:xfrm flipV="1">
            <a:off x="5821362" y="4181475"/>
            <a:ext cx="276225" cy="1190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9" name="AutoShape 41"/>
          <p:cNvCxnSpPr>
            <a:cxnSpLocks noChangeShapeType="1"/>
          </p:cNvCxnSpPr>
          <p:nvPr/>
        </p:nvCxnSpPr>
        <p:spPr bwMode="auto">
          <a:xfrm flipV="1">
            <a:off x="5799137" y="4289425"/>
            <a:ext cx="292100" cy="12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0" name="AutoShape 42"/>
          <p:cNvCxnSpPr>
            <a:cxnSpLocks noChangeShapeType="1"/>
          </p:cNvCxnSpPr>
          <p:nvPr/>
        </p:nvCxnSpPr>
        <p:spPr bwMode="auto">
          <a:xfrm flipV="1">
            <a:off x="5748337" y="4397375"/>
            <a:ext cx="325438" cy="136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5691187" y="4502150"/>
            <a:ext cx="352425" cy="1508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2" name="AutoShape 44"/>
          <p:cNvCxnSpPr>
            <a:cxnSpLocks noChangeShapeType="1"/>
          </p:cNvCxnSpPr>
          <p:nvPr/>
        </p:nvCxnSpPr>
        <p:spPr bwMode="auto">
          <a:xfrm flipV="1">
            <a:off x="5580062" y="4625975"/>
            <a:ext cx="403225" cy="1666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flipV="1">
            <a:off x="5387975" y="4751388"/>
            <a:ext cx="522287" cy="2047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4" name="AutoShape 46"/>
          <p:cNvCxnSpPr>
            <a:cxnSpLocks noChangeShapeType="1"/>
          </p:cNvCxnSpPr>
          <p:nvPr/>
        </p:nvCxnSpPr>
        <p:spPr bwMode="auto">
          <a:xfrm flipV="1">
            <a:off x="5319712" y="4895850"/>
            <a:ext cx="490538" cy="1857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5" name="AutoShape 47"/>
          <p:cNvCxnSpPr>
            <a:cxnSpLocks noChangeShapeType="1"/>
          </p:cNvCxnSpPr>
          <p:nvPr/>
        </p:nvCxnSpPr>
        <p:spPr bwMode="auto">
          <a:xfrm flipV="1">
            <a:off x="5476875" y="2698750"/>
            <a:ext cx="533400" cy="252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6" name="AutoShape 48"/>
          <p:cNvCxnSpPr>
            <a:cxnSpLocks noChangeShapeType="1"/>
          </p:cNvCxnSpPr>
          <p:nvPr/>
        </p:nvCxnSpPr>
        <p:spPr bwMode="auto">
          <a:xfrm flipV="1">
            <a:off x="5530850" y="2673350"/>
            <a:ext cx="730250" cy="3397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7" name="AutoShape 49"/>
          <p:cNvCxnSpPr>
            <a:cxnSpLocks noChangeShapeType="1"/>
          </p:cNvCxnSpPr>
          <p:nvPr/>
        </p:nvCxnSpPr>
        <p:spPr bwMode="auto">
          <a:xfrm flipV="1">
            <a:off x="5618162" y="2678113"/>
            <a:ext cx="838200" cy="388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8" name="AutoShape 50"/>
          <p:cNvCxnSpPr>
            <a:cxnSpLocks noChangeShapeType="1"/>
          </p:cNvCxnSpPr>
          <p:nvPr/>
        </p:nvCxnSpPr>
        <p:spPr bwMode="auto">
          <a:xfrm flipV="1">
            <a:off x="6213475" y="2701925"/>
            <a:ext cx="419100" cy="1968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9" name="AutoShape 51"/>
          <p:cNvCxnSpPr>
            <a:cxnSpLocks noChangeShapeType="1"/>
          </p:cNvCxnSpPr>
          <p:nvPr/>
        </p:nvCxnSpPr>
        <p:spPr bwMode="auto">
          <a:xfrm flipV="1">
            <a:off x="6550025" y="2774950"/>
            <a:ext cx="296862" cy="1428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0" name="AutoShape 52"/>
          <p:cNvCxnSpPr>
            <a:cxnSpLocks noChangeShapeType="1"/>
          </p:cNvCxnSpPr>
          <p:nvPr/>
        </p:nvCxnSpPr>
        <p:spPr bwMode="auto">
          <a:xfrm flipV="1">
            <a:off x="6675437" y="2828925"/>
            <a:ext cx="26670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1" name="AutoShape 53"/>
          <p:cNvCxnSpPr>
            <a:cxnSpLocks noChangeShapeType="1"/>
          </p:cNvCxnSpPr>
          <p:nvPr/>
        </p:nvCxnSpPr>
        <p:spPr bwMode="auto">
          <a:xfrm flipV="1">
            <a:off x="6783387" y="2881313"/>
            <a:ext cx="266700" cy="125412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2" name="AutoShape 54"/>
          <p:cNvCxnSpPr>
            <a:cxnSpLocks noChangeShapeType="1"/>
          </p:cNvCxnSpPr>
          <p:nvPr/>
        </p:nvCxnSpPr>
        <p:spPr bwMode="auto">
          <a:xfrm flipV="1">
            <a:off x="7191375" y="32178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7250112" y="3294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4" name="AutoShape 56"/>
          <p:cNvCxnSpPr>
            <a:cxnSpLocks noChangeShapeType="1"/>
          </p:cNvCxnSpPr>
          <p:nvPr/>
        </p:nvCxnSpPr>
        <p:spPr bwMode="auto">
          <a:xfrm flipV="1">
            <a:off x="7299325" y="33829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5" name="AutoShape 57"/>
          <p:cNvCxnSpPr>
            <a:cxnSpLocks noChangeShapeType="1"/>
          </p:cNvCxnSpPr>
          <p:nvPr/>
        </p:nvCxnSpPr>
        <p:spPr bwMode="auto">
          <a:xfrm flipV="1">
            <a:off x="7343775" y="3463925"/>
            <a:ext cx="223837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6" name="AutoShape 58"/>
          <p:cNvCxnSpPr>
            <a:cxnSpLocks noChangeShapeType="1"/>
          </p:cNvCxnSpPr>
          <p:nvPr/>
        </p:nvCxnSpPr>
        <p:spPr bwMode="auto">
          <a:xfrm flipV="1">
            <a:off x="7389812" y="35448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7" name="AutoShape 59"/>
          <p:cNvCxnSpPr>
            <a:cxnSpLocks noChangeShapeType="1"/>
          </p:cNvCxnSpPr>
          <p:nvPr/>
        </p:nvCxnSpPr>
        <p:spPr bwMode="auto">
          <a:xfrm flipV="1">
            <a:off x="7415212" y="3643313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8" name="AutoShape 60"/>
          <p:cNvCxnSpPr>
            <a:cxnSpLocks noChangeShapeType="1"/>
          </p:cNvCxnSpPr>
          <p:nvPr/>
        </p:nvCxnSpPr>
        <p:spPr bwMode="auto">
          <a:xfrm flipV="1">
            <a:off x="7446962" y="374173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9" name="AutoShape 61"/>
          <p:cNvCxnSpPr>
            <a:cxnSpLocks noChangeShapeType="1"/>
          </p:cNvCxnSpPr>
          <p:nvPr/>
        </p:nvCxnSpPr>
        <p:spPr bwMode="auto">
          <a:xfrm flipV="1">
            <a:off x="7456487" y="38449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0" name="AutoShape 62"/>
          <p:cNvCxnSpPr>
            <a:cxnSpLocks noChangeShapeType="1"/>
          </p:cNvCxnSpPr>
          <p:nvPr/>
        </p:nvCxnSpPr>
        <p:spPr bwMode="auto">
          <a:xfrm flipV="1">
            <a:off x="7473950" y="3952875"/>
            <a:ext cx="223837" cy="1016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1" name="AutoShape 63"/>
          <p:cNvCxnSpPr>
            <a:cxnSpLocks noChangeShapeType="1"/>
          </p:cNvCxnSpPr>
          <p:nvPr/>
        </p:nvCxnSpPr>
        <p:spPr bwMode="auto">
          <a:xfrm flipV="1">
            <a:off x="7478712" y="4056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2" name="AutoShape 64"/>
          <p:cNvCxnSpPr>
            <a:cxnSpLocks noChangeShapeType="1"/>
          </p:cNvCxnSpPr>
          <p:nvPr/>
        </p:nvCxnSpPr>
        <p:spPr bwMode="auto">
          <a:xfrm flipV="1">
            <a:off x="7469187" y="416718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3" name="AutoShape 65"/>
          <p:cNvCxnSpPr>
            <a:cxnSpLocks noChangeShapeType="1"/>
          </p:cNvCxnSpPr>
          <p:nvPr/>
        </p:nvCxnSpPr>
        <p:spPr bwMode="auto">
          <a:xfrm flipV="1">
            <a:off x="7443787" y="4279900"/>
            <a:ext cx="244475" cy="1111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4" name="AutoShape 66"/>
          <p:cNvCxnSpPr>
            <a:cxnSpLocks noChangeShapeType="1"/>
          </p:cNvCxnSpPr>
          <p:nvPr/>
        </p:nvCxnSpPr>
        <p:spPr bwMode="auto">
          <a:xfrm flipV="1">
            <a:off x="7394575" y="4391025"/>
            <a:ext cx="28575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5" name="AutoShape 67"/>
          <p:cNvCxnSpPr>
            <a:cxnSpLocks noChangeShapeType="1"/>
          </p:cNvCxnSpPr>
          <p:nvPr/>
        </p:nvCxnSpPr>
        <p:spPr bwMode="auto">
          <a:xfrm flipV="1">
            <a:off x="7335837" y="4516438"/>
            <a:ext cx="298450" cy="134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6" name="AutoShape 68"/>
          <p:cNvCxnSpPr>
            <a:cxnSpLocks noChangeShapeType="1"/>
          </p:cNvCxnSpPr>
          <p:nvPr/>
        </p:nvCxnSpPr>
        <p:spPr bwMode="auto">
          <a:xfrm flipV="1">
            <a:off x="7240587" y="4638675"/>
            <a:ext cx="358775" cy="16033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7" name="AutoShape 69"/>
          <p:cNvCxnSpPr>
            <a:cxnSpLocks noChangeShapeType="1"/>
          </p:cNvCxnSpPr>
          <p:nvPr/>
        </p:nvCxnSpPr>
        <p:spPr bwMode="auto">
          <a:xfrm flipV="1">
            <a:off x="7097712" y="4791075"/>
            <a:ext cx="415925" cy="177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8" name="AutoShape 70"/>
          <p:cNvCxnSpPr>
            <a:cxnSpLocks noChangeShapeType="1"/>
          </p:cNvCxnSpPr>
          <p:nvPr/>
        </p:nvCxnSpPr>
        <p:spPr bwMode="auto">
          <a:xfrm flipV="1">
            <a:off x="6316662" y="5099050"/>
            <a:ext cx="987425" cy="4127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9" name="AutoShape 71"/>
          <p:cNvCxnSpPr>
            <a:cxnSpLocks noChangeShapeType="1"/>
          </p:cNvCxnSpPr>
          <p:nvPr/>
        </p:nvCxnSpPr>
        <p:spPr bwMode="auto">
          <a:xfrm flipV="1">
            <a:off x="5935662" y="5283200"/>
            <a:ext cx="417513" cy="1793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0" name="AutoShape 72"/>
          <p:cNvCxnSpPr>
            <a:cxnSpLocks noChangeShapeType="1"/>
          </p:cNvCxnSpPr>
          <p:nvPr/>
        </p:nvCxnSpPr>
        <p:spPr bwMode="auto">
          <a:xfrm flipV="1">
            <a:off x="5815012" y="5265738"/>
            <a:ext cx="346075" cy="1476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1" name="AutoShape 73"/>
          <p:cNvCxnSpPr>
            <a:cxnSpLocks noChangeShapeType="1"/>
          </p:cNvCxnSpPr>
          <p:nvPr/>
        </p:nvCxnSpPr>
        <p:spPr bwMode="auto">
          <a:xfrm flipV="1">
            <a:off x="5694362" y="5229225"/>
            <a:ext cx="298450" cy="1301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5970587" y="1981200"/>
            <a:ext cx="2514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Increased interference from SR STA due to OBSS_PD SR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783387" y="2868613"/>
            <a:ext cx="236061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Reduced interference from SR STA due to reduced TX power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 flipH="1">
            <a:off x="7369175" y="3268663"/>
            <a:ext cx="325437" cy="300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26" name="AutoShape 78"/>
          <p:cNvCxnSpPr>
            <a:cxnSpLocks noChangeShapeType="1"/>
          </p:cNvCxnSpPr>
          <p:nvPr/>
        </p:nvCxnSpPr>
        <p:spPr bwMode="auto">
          <a:xfrm flipV="1">
            <a:off x="5381625" y="2989263"/>
            <a:ext cx="85725" cy="396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27" name="AutoShape 79"/>
          <p:cNvCxnSpPr>
            <a:cxnSpLocks noChangeShapeType="1"/>
          </p:cNvCxnSpPr>
          <p:nvPr/>
        </p:nvCxnSpPr>
        <p:spPr bwMode="auto">
          <a:xfrm flipV="1">
            <a:off x="5494337" y="5119688"/>
            <a:ext cx="27622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83" name="AutoShape 21"/>
          <p:cNvCxnSpPr>
            <a:cxnSpLocks noChangeShapeType="1"/>
          </p:cNvCxnSpPr>
          <p:nvPr/>
        </p:nvCxnSpPr>
        <p:spPr bwMode="auto">
          <a:xfrm flipV="1">
            <a:off x="5840885" y="2932889"/>
            <a:ext cx="572312" cy="325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2" name="AutoShape 21"/>
          <p:cNvCxnSpPr>
            <a:cxnSpLocks noChangeShapeType="1"/>
          </p:cNvCxnSpPr>
          <p:nvPr/>
        </p:nvCxnSpPr>
        <p:spPr bwMode="auto">
          <a:xfrm flipV="1">
            <a:off x="6030675" y="3114069"/>
            <a:ext cx="867821" cy="48476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5" name="AutoShape 21"/>
          <p:cNvCxnSpPr>
            <a:cxnSpLocks noChangeShapeType="1"/>
          </p:cNvCxnSpPr>
          <p:nvPr/>
        </p:nvCxnSpPr>
        <p:spPr bwMode="auto">
          <a:xfrm flipV="1">
            <a:off x="5941404" y="2976664"/>
            <a:ext cx="762000" cy="45720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4" name="AutoShape 13"/>
          <p:cNvCxnSpPr>
            <a:cxnSpLocks noChangeShapeType="1"/>
          </p:cNvCxnSpPr>
          <p:nvPr/>
        </p:nvCxnSpPr>
        <p:spPr bwMode="auto">
          <a:xfrm flipV="1">
            <a:off x="5870068" y="2947481"/>
            <a:ext cx="682625" cy="39370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5" name="AutoShape 14"/>
          <p:cNvCxnSpPr>
            <a:cxnSpLocks noChangeShapeType="1"/>
          </p:cNvCxnSpPr>
          <p:nvPr/>
        </p:nvCxnSpPr>
        <p:spPr bwMode="auto">
          <a:xfrm flipV="1">
            <a:off x="5986462" y="3041650"/>
            <a:ext cx="806450" cy="46672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7" name="AutoShape 21"/>
          <p:cNvCxnSpPr>
            <a:cxnSpLocks noChangeShapeType="1"/>
          </p:cNvCxnSpPr>
          <p:nvPr/>
        </p:nvCxnSpPr>
        <p:spPr bwMode="auto">
          <a:xfrm flipV="1">
            <a:off x="5756579" y="2919919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18" name="AutoShape 21"/>
          <p:cNvCxnSpPr>
            <a:cxnSpLocks noChangeShapeType="1"/>
          </p:cNvCxnSpPr>
          <p:nvPr/>
        </p:nvCxnSpPr>
        <p:spPr bwMode="auto">
          <a:xfrm flipV="1">
            <a:off x="6560732" y="4959485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0" name="AutoShape 21"/>
          <p:cNvCxnSpPr>
            <a:cxnSpLocks noChangeShapeType="1"/>
          </p:cNvCxnSpPr>
          <p:nvPr/>
        </p:nvCxnSpPr>
        <p:spPr bwMode="auto">
          <a:xfrm flipV="1">
            <a:off x="6372664" y="4779524"/>
            <a:ext cx="858093" cy="47989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1" name="AutoShape 30"/>
          <p:cNvCxnSpPr>
            <a:cxnSpLocks noChangeShapeType="1"/>
          </p:cNvCxnSpPr>
          <p:nvPr/>
        </p:nvCxnSpPr>
        <p:spPr bwMode="auto">
          <a:xfrm flipV="1">
            <a:off x="6166762" y="4591456"/>
            <a:ext cx="1172183" cy="66148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8" name="AutoShape 28"/>
          <p:cNvCxnSpPr>
            <a:cxnSpLocks noChangeShapeType="1"/>
          </p:cNvCxnSpPr>
          <p:nvPr/>
        </p:nvCxnSpPr>
        <p:spPr bwMode="auto">
          <a:xfrm flipV="1">
            <a:off x="6025710" y="4436862"/>
            <a:ext cx="1373526" cy="777164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2" name="AutoShape 27"/>
          <p:cNvCxnSpPr>
            <a:cxnSpLocks noChangeShapeType="1"/>
          </p:cNvCxnSpPr>
          <p:nvPr/>
        </p:nvCxnSpPr>
        <p:spPr bwMode="auto">
          <a:xfrm flipV="1">
            <a:off x="5874932" y="4270443"/>
            <a:ext cx="1566153" cy="89980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6" name="AutoShape 27"/>
          <p:cNvCxnSpPr>
            <a:cxnSpLocks noChangeShapeType="1"/>
          </p:cNvCxnSpPr>
          <p:nvPr/>
        </p:nvCxnSpPr>
        <p:spPr bwMode="auto">
          <a:xfrm flipV="1">
            <a:off x="5792247" y="4160196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9" name="AutoShape 27"/>
          <p:cNvCxnSpPr>
            <a:cxnSpLocks noChangeShapeType="1"/>
          </p:cNvCxnSpPr>
          <p:nvPr/>
        </p:nvCxnSpPr>
        <p:spPr bwMode="auto">
          <a:xfrm flipV="1">
            <a:off x="5789004" y="4035358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1" name="AutoShape 27"/>
          <p:cNvCxnSpPr>
            <a:cxnSpLocks noChangeShapeType="1"/>
          </p:cNvCxnSpPr>
          <p:nvPr/>
        </p:nvCxnSpPr>
        <p:spPr bwMode="auto">
          <a:xfrm flipV="1">
            <a:off x="5903913" y="3907785"/>
            <a:ext cx="1529168" cy="87852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" name="AutoShape 27"/>
          <p:cNvCxnSpPr>
            <a:cxnSpLocks noChangeShapeType="1"/>
          </p:cNvCxnSpPr>
          <p:nvPr/>
        </p:nvCxnSpPr>
        <p:spPr bwMode="auto">
          <a:xfrm flipV="1">
            <a:off x="6018212" y="3798247"/>
            <a:ext cx="1391057" cy="79756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5" name="AutoShape 27"/>
          <p:cNvCxnSpPr>
            <a:cxnSpLocks noChangeShapeType="1"/>
          </p:cNvCxnSpPr>
          <p:nvPr/>
        </p:nvCxnSpPr>
        <p:spPr bwMode="auto">
          <a:xfrm flipV="1">
            <a:off x="6070600" y="3688710"/>
            <a:ext cx="1314856" cy="754703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7" name="AutoShape 27"/>
          <p:cNvCxnSpPr>
            <a:cxnSpLocks noChangeShapeType="1"/>
          </p:cNvCxnSpPr>
          <p:nvPr/>
        </p:nvCxnSpPr>
        <p:spPr bwMode="auto">
          <a:xfrm flipV="1">
            <a:off x="6108700" y="3593459"/>
            <a:ext cx="1233894" cy="707079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9" name="AutoShape 27"/>
          <p:cNvCxnSpPr>
            <a:cxnSpLocks noChangeShapeType="1"/>
          </p:cNvCxnSpPr>
          <p:nvPr/>
        </p:nvCxnSpPr>
        <p:spPr bwMode="auto">
          <a:xfrm flipV="1">
            <a:off x="6132512" y="3488686"/>
            <a:ext cx="1181507" cy="67850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3" name="AutoShape 27"/>
          <p:cNvCxnSpPr>
            <a:cxnSpLocks noChangeShapeType="1"/>
          </p:cNvCxnSpPr>
          <p:nvPr/>
        </p:nvCxnSpPr>
        <p:spPr bwMode="auto">
          <a:xfrm flipV="1">
            <a:off x="6142037" y="3407723"/>
            <a:ext cx="1100544" cy="630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6" name="AutoShape 27"/>
          <p:cNvCxnSpPr>
            <a:cxnSpLocks noChangeShapeType="1"/>
          </p:cNvCxnSpPr>
          <p:nvPr/>
        </p:nvCxnSpPr>
        <p:spPr bwMode="auto">
          <a:xfrm flipV="1">
            <a:off x="6142037" y="3317236"/>
            <a:ext cx="1038632" cy="59277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8" name="AutoShape 27"/>
          <p:cNvCxnSpPr>
            <a:cxnSpLocks noChangeShapeType="1"/>
          </p:cNvCxnSpPr>
          <p:nvPr/>
        </p:nvCxnSpPr>
        <p:spPr bwMode="auto">
          <a:xfrm flipV="1">
            <a:off x="6089650" y="3236273"/>
            <a:ext cx="1024344" cy="58325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60" name="AutoShape 27"/>
          <p:cNvCxnSpPr>
            <a:cxnSpLocks noChangeShapeType="1"/>
          </p:cNvCxnSpPr>
          <p:nvPr/>
        </p:nvCxnSpPr>
        <p:spPr bwMode="auto">
          <a:xfrm flipV="1">
            <a:off x="6061075" y="3164835"/>
            <a:ext cx="957669" cy="54039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sp>
        <p:nvSpPr>
          <p:cNvPr id="106" name="TextBox 105"/>
          <p:cNvSpPr txBox="1"/>
          <p:nvPr/>
        </p:nvSpPr>
        <p:spPr>
          <a:xfrm>
            <a:off x="4191000" y="54819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999420" y="54864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Arrow Connector 108"/>
          <p:cNvCxnSpPr>
            <a:cxnSpLocks/>
          </p:cNvCxnSpPr>
          <p:nvPr/>
        </p:nvCxnSpPr>
        <p:spPr>
          <a:xfrm flipH="1">
            <a:off x="4506122" y="3886200"/>
            <a:ext cx="1285078" cy="1614835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cxnSp>
        <p:nvCxnSpPr>
          <p:cNvPr id="110" name="Straight Arrow Connector 109"/>
          <p:cNvCxnSpPr>
            <a:cxnSpLocks/>
          </p:cNvCxnSpPr>
          <p:nvPr/>
        </p:nvCxnSpPr>
        <p:spPr>
          <a:xfrm>
            <a:off x="7418984" y="5046782"/>
            <a:ext cx="658216" cy="515818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111" name="TextBox 110"/>
          <p:cNvSpPr txBox="1"/>
          <p:nvPr/>
        </p:nvSpPr>
        <p:spPr>
          <a:xfrm>
            <a:off x="2286000" y="6096000"/>
            <a:ext cx="5122043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4F81BD"/>
                </a:solidFill>
                <a:latin typeface="Calibri" panose="020F0502020204030204" pitchFamily="34" charset="0"/>
              </a:rPr>
              <a:t>Based on and adapted from [1, 3] and similar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59989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6/7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The other case: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461337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Transmit power control can only help reuse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Maybe increased OBSS_PD threshold is the incentive to use TPC also?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Devices lose when they’re B but “statistically” gain when they’re F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7467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543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7620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94524" y="26700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4572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5181600" y="3352800"/>
            <a:ext cx="2157983" cy="145946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922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198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(Consider unmanaged deployments only)</a:t>
            </a:r>
          </a:p>
        </p:txBody>
      </p:sp>
    </p:spTree>
    <p:extLst>
      <p:ext uri="{BB962C8B-B14F-4D97-AF65-F5344CB8AC3E}">
        <p14:creationId xmlns:p14="http://schemas.microsoft.com/office/powerpoint/2010/main" val="2853386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principles—7/7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419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2E75B6"/>
                </a:solidFill>
                <a:latin typeface="Calibri" pitchFamily="34" charset="0"/>
              </a:rPr>
              <a:t>OBSS_PD as a </a:t>
            </a:r>
            <a:r>
              <a:rPr lang="en-GB" sz="2200" b="0" dirty="0" err="1">
                <a:solidFill>
                  <a:srgbClr val="2E75B6"/>
                </a:solidFill>
                <a:latin typeface="Calibri" pitchFamily="34" charset="0"/>
              </a:rPr>
              <a:t>tradeoff</a:t>
            </a:r>
            <a:r>
              <a:rPr lang="en-GB" sz="2200" b="0" dirty="0">
                <a:solidFill>
                  <a:srgbClr val="2E75B6"/>
                </a:solidFill>
                <a:latin typeface="Calibri" pitchFamily="34" charset="0"/>
              </a:rPr>
              <a:t>—more transmit opportunities as incentive to lower transmit power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Well … maybe. (It seems a bit hazy. Are we sure this is a net gain?)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Also note that: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This can only be a factor when we have 3 or more OBSSs—no possible gain from this factor when we have just 2 OBSSs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The OBSS_PD rule is dynamic: why would the interferer reduce its transmit power when it does not encounter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neighbors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it otherwise would defer to?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I.e., interferer adapts to its </a:t>
            </a:r>
            <a:r>
              <a:rPr lang="en-GB" sz="1800" b="0" dirty="0" err="1">
                <a:solidFill>
                  <a:schemeClr val="tx1"/>
                </a:solidFill>
                <a:latin typeface="Calibri" pitchFamily="34" charset="0"/>
              </a:rPr>
              <a:t>neighboring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 traffic; if no </a:t>
            </a: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need to increase OBSS_PD threshold in recent time, why lower transmit power?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When increased OBSS_PD threshold is used, we are with high probability killing the frame we are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transmitting over</a:t>
            </a:r>
          </a:p>
        </p:txBody>
      </p:sp>
    </p:spTree>
    <p:extLst>
      <p:ext uri="{BB962C8B-B14F-4D97-AF65-F5344CB8AC3E}">
        <p14:creationId xmlns:p14="http://schemas.microsoft.com/office/powerpoint/2010/main" val="1343447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A way to fix this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rgbClr val="2E75B6"/>
                </a:solidFill>
                <a:latin typeface="Calibri" pitchFamily="34" charset="0"/>
              </a:rPr>
              <a:t>Involve the victim AP in the decision loop!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This is a very complicated feature to specify and </a:t>
            </a:r>
            <a:r>
              <a:rPr lang="en-GB" sz="2200" b="0" dirty="0" err="1">
                <a:solidFill>
                  <a:schemeClr val="tx1"/>
                </a:solidFill>
                <a:latin typeface="Calibri" pitchFamily="34" charset="0"/>
              </a:rPr>
              <a:t>analyze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, featuring multiple BSSs (possibly multiple </a:t>
            </a: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O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BSSs), traffic modelling, projections of future deployments and many topics that we have always left out of the standardization process (rate selection &amp; shifting algorithms, fragmentation policy, latency and power management, interference assessment and mitigation, etc.)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The one unifying principle: </a:t>
            </a:r>
            <a:r>
              <a:rPr lang="en-GB" sz="2200" b="0" i="1" dirty="0">
                <a:solidFill>
                  <a:srgbClr val="4F81BD"/>
                </a:solidFill>
                <a:latin typeface="Calibri" pitchFamily="34" charset="0"/>
              </a:rPr>
              <a:t>if the victim AP is happy, everyone is happy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All 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we need to do is to provide a way for the victim AP to permit OBSS_PD over frames in its BSS (or rather, to disallow if the default is to permit), with just enough incentive for permission to be granted</a:t>
            </a:r>
          </a:p>
        </p:txBody>
      </p:sp>
    </p:spTree>
    <p:extLst>
      <p:ext uri="{BB962C8B-B14F-4D97-AF65-F5344CB8AC3E}">
        <p14:creationId xmlns:p14="http://schemas.microsoft.com/office/powerpoint/2010/main" val="418477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 sample approach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Assign bit combination in HE-SIG-A field to turn off </a:t>
            </a:r>
            <a:r>
              <a:rPr lang="en-US" b="0" u="sng" dirty="0">
                <a:solidFill>
                  <a:srgbClr val="FF0000"/>
                </a:solidFill>
                <a:latin typeface="Calibri" panose="020F0502020204030204" pitchFamily="34" charset="0"/>
              </a:rPr>
              <a:t>non-SRG</a:t>
            </a:r>
            <a:r>
              <a:rPr lang="en-US" b="0" dirty="0">
                <a:latin typeface="Calibri" panose="020F0502020204030204" pitchFamily="34" charset="0"/>
              </a:rPr>
              <a:t> OBSS_PD, i.e., *other* STAs may not use non-SRG OBSS_PD over that frame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STAs may only use the appropriate bit combination if given permission by the AP to which they’re associated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Permission can come from BSS-wide policy bits </a:t>
            </a:r>
            <a:r>
              <a:rPr lang="en-US" b="0" dirty="0">
                <a:latin typeface="Calibri" panose="020F0502020204030204" pitchFamily="34" charset="0"/>
              </a:rPr>
              <a:t>set in the beacon (and </a:t>
            </a:r>
            <a:r>
              <a:rPr lang="en-US" dirty="0">
                <a:latin typeface="Calibri" panose="020F0502020204030204" pitchFamily="34" charset="0"/>
              </a:rPr>
              <a:t>changeable </a:t>
            </a:r>
            <a:r>
              <a:rPr lang="en-US" b="0" dirty="0">
                <a:latin typeface="Calibri" panose="020F0502020204030204" pitchFamily="34" charset="0"/>
              </a:rPr>
              <a:t>dynamically).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Permission can come from </a:t>
            </a:r>
            <a:r>
              <a:rPr lang="en-US" b="0" dirty="0">
                <a:latin typeface="Calibri" panose="020F0502020204030204" pitchFamily="34" charset="0"/>
              </a:rPr>
              <a:t>an individually addressed frame from the AP, giving permission. Such permission, even if granted, only lasts for </a:t>
            </a:r>
            <a:r>
              <a:rPr lang="en-US" i="1" dirty="0">
                <a:latin typeface="Calibri" panose="020F0502020204030204" pitchFamily="34" charset="0"/>
              </a:rPr>
              <a:t>N</a:t>
            </a:r>
            <a:r>
              <a:rPr lang="en-US" b="0" dirty="0">
                <a:latin typeface="Calibri" panose="020F0502020204030204" pitchFamily="34" charset="0"/>
              </a:rPr>
              <a:t> successful frames transmitted by that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STAs may only use non-SRG OBSS_PD themselves if they have permitted it for the last </a:t>
            </a:r>
            <a:r>
              <a:rPr lang="en-US" b="0" i="1" dirty="0">
                <a:latin typeface="Calibri" panose="020F0502020204030204" pitchFamily="34" charset="0"/>
              </a:rPr>
              <a:t>N</a:t>
            </a:r>
            <a:r>
              <a:rPr lang="en-US" b="0" dirty="0">
                <a:latin typeface="Calibri" panose="020F0502020204030204" pitchFamily="34" charset="0"/>
              </a:rPr>
              <a:t> frames transmitted by that STA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26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OBSS_PD, in the form described in D1.0, implements the so-called “proportional rule”, with an </a:t>
            </a:r>
            <a:r>
              <a:rPr lang="en-GB" dirty="0" err="1">
                <a:latin typeface="Calibri" pitchFamily="34" charset="0"/>
              </a:rPr>
              <a:t>OBSS_PD_min</a:t>
            </a:r>
            <a:r>
              <a:rPr lang="en-GB" dirty="0">
                <a:latin typeface="Calibri" pitchFamily="34" charset="0"/>
              </a:rPr>
              <a:t> value of   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. The rule, as described in D1.0, may lower system efficiency in many scenarios, and it’s at the very least questionable whether it is an overall net positive.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 outlines the rule and its effects (positive and negative) and proposes fixes that will make it work better.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latin typeface="Calibri" pitchFamily="34" charset="0"/>
              </a:rPr>
              <a:t>CIDs addressed: 6768; partially relevant to CIDs referencing OBSS_PD thresholds: 3198, 3199, 3200, 5204, 5205, 5207, 5208, 5484, 5489, 5494, 5495, 5496, 5497, 5499, 5500, 5501, 5502, 5503, 5690, 5691, 5870, 7122, 7123, 7129, 7406, 7612, 8073, 8104, 8232, 8239, 9315,9540, 9944, 9946, 9947, 10031, 10032, 7125, 3197, 5689, 9541, 3222, 3196, 6025, 7823, 8233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Straw poll (informational)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</a:rPr>
              <a:t>Do you agree to modify the OBSS_PD mechanism to allow for victim transmitters to disable use by other devices of non-SRG OBSS_PD for the frame in progress, according to the approach described on slide 18 of this document?</a:t>
            </a:r>
          </a:p>
          <a:p>
            <a:pPr marL="0" lvl="0" indent="0"/>
            <a:endParaRPr lang="en-US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endParaRPr lang="en-GB" sz="24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62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11/14-0637r0, “Spatial Reuse and Coexistence with Legacy Devices”, J. Wang (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MediaTek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et al., May 2014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doc. 11/14-0872r0, “A Protocol Framework for Dynamic CCA,” S. Coffey (Realtek) et al., July 2014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IEEE doc. 11/15-1069r3, “Adaptive CCA and TPC”, J. Wang (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MediaTek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et al.,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[4] IEEE doc. 11/15-1082r1, “Analysis of BSS and ESS Structure During Concurrent SR Transmissions”, C. Lukaszewski (Aruba Networks),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[5] IEEE doc. 11/15-1083r3, “Cost/Benefit Analysis of SR Techniques (a.k.a. Grand Unified Theory of Spatial Reuse)”, C. Lukaszewski, L. Li (Aruba Networks),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12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1/6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The basic goal of spatial reuse: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461337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Increase number of successful transmissions: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Add new transmissions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and/or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Turn failing transmissions successful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7467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543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7620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94524" y="26700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4572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5181600" y="3352800"/>
            <a:ext cx="2157983" cy="145946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Increase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OBSS_PD threshold</a:t>
            </a:r>
          </a:p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Reduce </a:t>
            </a:r>
            <a:r>
              <a:rPr lang="en-US" sz="20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 power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922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198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(Consider unmanaged deployments only)</a:t>
            </a:r>
          </a:p>
        </p:txBody>
      </p:sp>
    </p:spTree>
    <p:extLst>
      <p:ext uri="{BB962C8B-B14F-4D97-AF65-F5344CB8AC3E}">
        <p14:creationId xmlns:p14="http://schemas.microsoft.com/office/powerpoint/2010/main" val="936263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OBSS-PD SR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3172098" cy="4267200"/>
          </a:xfrm>
        </p:spPr>
        <p:txBody>
          <a:bodyPr/>
          <a:lstStyle/>
          <a:p>
            <a:r>
              <a:rPr lang="en-US" sz="1800" dirty="0"/>
              <a:t>Note that OBSS-PD SR </a:t>
            </a:r>
          </a:p>
          <a:p>
            <a:pPr lvl="1"/>
            <a:r>
              <a:rPr lang="en-US" sz="1800" dirty="0"/>
              <a:t>Allows more transmission in the red shaded area which causes interference to RX.</a:t>
            </a:r>
          </a:p>
          <a:p>
            <a:pPr lvl="1"/>
            <a:r>
              <a:rPr lang="en-US" sz="1800" dirty="0"/>
              <a:t>Reduction in SR TX power leads to  reduction of interference (orange shaded area)</a:t>
            </a:r>
          </a:p>
          <a:p>
            <a:r>
              <a:rPr lang="en-US" sz="1800" dirty="0"/>
              <a:t>Note increase of interference statistically.</a:t>
            </a:r>
          </a:p>
          <a:p>
            <a:r>
              <a:rPr lang="en-US" sz="1800" dirty="0"/>
              <a:t>Denser operation allows</a:t>
            </a:r>
          </a:p>
          <a:p>
            <a:pPr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 flipV="1">
            <a:off x="5589587" y="5184775"/>
            <a:ext cx="277813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V="1">
            <a:off x="5394325" y="5089525"/>
            <a:ext cx="214312" cy="873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 flipV="1">
            <a:off x="6680200" y="5346700"/>
            <a:ext cx="273050" cy="1158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V="1">
            <a:off x="6092825" y="4938713"/>
            <a:ext cx="1339850" cy="558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V="1">
            <a:off x="7124700" y="31464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7062787" y="30749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 flipV="1">
            <a:off x="6972300" y="3006725"/>
            <a:ext cx="242887" cy="1127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 flipV="1">
            <a:off x="6886575" y="2940050"/>
            <a:ext cx="25717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 flipV="1">
            <a:off x="6407150" y="2733675"/>
            <a:ext cx="336550" cy="1651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flipV="1">
            <a:off x="5842000" y="3838575"/>
            <a:ext cx="2381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0" name="AutoShape 12"/>
          <p:cNvCxnSpPr>
            <a:cxnSpLocks noChangeShapeType="1"/>
          </p:cNvCxnSpPr>
          <p:nvPr/>
        </p:nvCxnSpPr>
        <p:spPr bwMode="auto">
          <a:xfrm flipV="1">
            <a:off x="5859462" y="3922713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1" name="AutoShape 13"/>
          <p:cNvCxnSpPr>
            <a:cxnSpLocks noChangeShapeType="1"/>
          </p:cNvCxnSpPr>
          <p:nvPr/>
        </p:nvCxnSpPr>
        <p:spPr bwMode="auto">
          <a:xfrm flipV="1">
            <a:off x="5843587" y="4002088"/>
            <a:ext cx="260350" cy="11271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903787" y="2667000"/>
            <a:ext cx="2814638" cy="2846388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280150" y="4059238"/>
            <a:ext cx="61912" cy="61912"/>
          </a:xfrm>
          <a:prstGeom prst="flowChartConnector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548187" y="3836988"/>
            <a:ext cx="4333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118225" y="3829050"/>
            <a:ext cx="4333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467100" y="2363788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CCA=-82dBm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419475" y="2800350"/>
            <a:ext cx="2703512" cy="2578100"/>
          </a:xfrm>
          <a:prstGeom prst="ellipse">
            <a:avLst/>
          </a:prstGeom>
          <a:noFill/>
          <a:ln w="9525">
            <a:solidFill>
              <a:srgbClr val="1F4D7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733925" y="4048125"/>
            <a:ext cx="61912" cy="63500"/>
          </a:xfrm>
          <a:prstGeom prst="flowChartConnector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3697287" y="3024188"/>
            <a:ext cx="2149475" cy="2132012"/>
          </a:xfrm>
          <a:prstGeom prst="ellipse">
            <a:avLst/>
          </a:prstGeom>
          <a:noFill/>
          <a:ln w="9525">
            <a:solidFill>
              <a:srgbClr val="1F4D78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5189537" y="2908300"/>
            <a:ext cx="2270125" cy="2363788"/>
          </a:xfrm>
          <a:prstGeom prst="ellipse">
            <a:avLst/>
          </a:prstGeom>
          <a:noFill/>
          <a:ln w="952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519204" y="2250849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OBSS_PD level &gt; -82dBm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3871912" y="2597150"/>
            <a:ext cx="325438" cy="30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 flipH="1">
            <a:off x="4527051" y="2651760"/>
            <a:ext cx="325438" cy="3707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 flipH="1">
            <a:off x="5513387" y="2362200"/>
            <a:ext cx="1027113" cy="858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 flipV="1">
            <a:off x="5314950" y="3044825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6" name="AutoShape 28"/>
          <p:cNvCxnSpPr>
            <a:cxnSpLocks noChangeShapeType="1"/>
          </p:cNvCxnSpPr>
          <p:nvPr/>
        </p:nvCxnSpPr>
        <p:spPr bwMode="auto">
          <a:xfrm flipV="1">
            <a:off x="5391150" y="30956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flipV="1">
            <a:off x="5459412" y="31464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8" name="AutoShape 30"/>
          <p:cNvCxnSpPr>
            <a:cxnSpLocks noChangeShapeType="1"/>
          </p:cNvCxnSpPr>
          <p:nvPr/>
        </p:nvCxnSpPr>
        <p:spPr bwMode="auto">
          <a:xfrm flipV="1">
            <a:off x="5519737" y="320040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9" name="AutoShape 31"/>
          <p:cNvCxnSpPr>
            <a:cxnSpLocks noChangeShapeType="1"/>
          </p:cNvCxnSpPr>
          <p:nvPr/>
        </p:nvCxnSpPr>
        <p:spPr bwMode="auto">
          <a:xfrm flipV="1">
            <a:off x="5580062" y="325755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 flipV="1">
            <a:off x="5627687" y="33242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 flipV="1">
            <a:off x="5667375" y="33877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2" name="AutoShape 34"/>
          <p:cNvCxnSpPr>
            <a:cxnSpLocks noChangeShapeType="1"/>
          </p:cNvCxnSpPr>
          <p:nvPr/>
        </p:nvCxnSpPr>
        <p:spPr bwMode="auto">
          <a:xfrm flipV="1">
            <a:off x="5705475" y="345598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3" name="AutoShape 35"/>
          <p:cNvCxnSpPr>
            <a:cxnSpLocks noChangeShapeType="1"/>
          </p:cNvCxnSpPr>
          <p:nvPr/>
        </p:nvCxnSpPr>
        <p:spPr bwMode="auto">
          <a:xfrm flipV="1">
            <a:off x="5734050" y="3527425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4" name="AutoShape 36"/>
          <p:cNvCxnSpPr>
            <a:cxnSpLocks noChangeShapeType="1"/>
          </p:cNvCxnSpPr>
          <p:nvPr/>
        </p:nvCxnSpPr>
        <p:spPr bwMode="auto">
          <a:xfrm flipV="1">
            <a:off x="5776912" y="3600450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5802312" y="3675063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 flipV="1">
            <a:off x="5834062" y="375443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7" name="AutoShape 39"/>
          <p:cNvCxnSpPr>
            <a:cxnSpLocks noChangeShapeType="1"/>
          </p:cNvCxnSpPr>
          <p:nvPr/>
        </p:nvCxnSpPr>
        <p:spPr bwMode="auto">
          <a:xfrm flipV="1">
            <a:off x="5846762" y="4089400"/>
            <a:ext cx="260350" cy="1111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8" name="AutoShape 40"/>
          <p:cNvCxnSpPr>
            <a:cxnSpLocks noChangeShapeType="1"/>
          </p:cNvCxnSpPr>
          <p:nvPr/>
        </p:nvCxnSpPr>
        <p:spPr bwMode="auto">
          <a:xfrm flipV="1">
            <a:off x="5821362" y="4181475"/>
            <a:ext cx="276225" cy="1190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9" name="AutoShape 41"/>
          <p:cNvCxnSpPr>
            <a:cxnSpLocks noChangeShapeType="1"/>
          </p:cNvCxnSpPr>
          <p:nvPr/>
        </p:nvCxnSpPr>
        <p:spPr bwMode="auto">
          <a:xfrm flipV="1">
            <a:off x="5799137" y="4289425"/>
            <a:ext cx="292100" cy="12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0" name="AutoShape 42"/>
          <p:cNvCxnSpPr>
            <a:cxnSpLocks noChangeShapeType="1"/>
          </p:cNvCxnSpPr>
          <p:nvPr/>
        </p:nvCxnSpPr>
        <p:spPr bwMode="auto">
          <a:xfrm flipV="1">
            <a:off x="5748337" y="4397375"/>
            <a:ext cx="325438" cy="136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5691187" y="4502150"/>
            <a:ext cx="352425" cy="1508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2" name="AutoShape 44"/>
          <p:cNvCxnSpPr>
            <a:cxnSpLocks noChangeShapeType="1"/>
          </p:cNvCxnSpPr>
          <p:nvPr/>
        </p:nvCxnSpPr>
        <p:spPr bwMode="auto">
          <a:xfrm flipV="1">
            <a:off x="5580062" y="4625975"/>
            <a:ext cx="403225" cy="1666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flipV="1">
            <a:off x="5387975" y="4751388"/>
            <a:ext cx="522287" cy="2047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4" name="AutoShape 46"/>
          <p:cNvCxnSpPr>
            <a:cxnSpLocks noChangeShapeType="1"/>
          </p:cNvCxnSpPr>
          <p:nvPr/>
        </p:nvCxnSpPr>
        <p:spPr bwMode="auto">
          <a:xfrm flipV="1">
            <a:off x="5319712" y="4895850"/>
            <a:ext cx="490538" cy="1857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5" name="AutoShape 47"/>
          <p:cNvCxnSpPr>
            <a:cxnSpLocks noChangeShapeType="1"/>
          </p:cNvCxnSpPr>
          <p:nvPr/>
        </p:nvCxnSpPr>
        <p:spPr bwMode="auto">
          <a:xfrm flipV="1">
            <a:off x="5476875" y="2698750"/>
            <a:ext cx="533400" cy="252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6" name="AutoShape 48"/>
          <p:cNvCxnSpPr>
            <a:cxnSpLocks noChangeShapeType="1"/>
          </p:cNvCxnSpPr>
          <p:nvPr/>
        </p:nvCxnSpPr>
        <p:spPr bwMode="auto">
          <a:xfrm flipV="1">
            <a:off x="5530850" y="2673350"/>
            <a:ext cx="730250" cy="3397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7" name="AutoShape 49"/>
          <p:cNvCxnSpPr>
            <a:cxnSpLocks noChangeShapeType="1"/>
          </p:cNvCxnSpPr>
          <p:nvPr/>
        </p:nvCxnSpPr>
        <p:spPr bwMode="auto">
          <a:xfrm flipV="1">
            <a:off x="5618162" y="2678113"/>
            <a:ext cx="838200" cy="388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8" name="AutoShape 50"/>
          <p:cNvCxnSpPr>
            <a:cxnSpLocks noChangeShapeType="1"/>
          </p:cNvCxnSpPr>
          <p:nvPr/>
        </p:nvCxnSpPr>
        <p:spPr bwMode="auto">
          <a:xfrm flipV="1">
            <a:off x="6213475" y="2701925"/>
            <a:ext cx="419100" cy="1968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9" name="AutoShape 51"/>
          <p:cNvCxnSpPr>
            <a:cxnSpLocks noChangeShapeType="1"/>
          </p:cNvCxnSpPr>
          <p:nvPr/>
        </p:nvCxnSpPr>
        <p:spPr bwMode="auto">
          <a:xfrm flipV="1">
            <a:off x="6550025" y="2774950"/>
            <a:ext cx="296862" cy="1428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0" name="AutoShape 52"/>
          <p:cNvCxnSpPr>
            <a:cxnSpLocks noChangeShapeType="1"/>
          </p:cNvCxnSpPr>
          <p:nvPr/>
        </p:nvCxnSpPr>
        <p:spPr bwMode="auto">
          <a:xfrm flipV="1">
            <a:off x="6675437" y="2828925"/>
            <a:ext cx="26670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1" name="AutoShape 53"/>
          <p:cNvCxnSpPr>
            <a:cxnSpLocks noChangeShapeType="1"/>
          </p:cNvCxnSpPr>
          <p:nvPr/>
        </p:nvCxnSpPr>
        <p:spPr bwMode="auto">
          <a:xfrm flipV="1">
            <a:off x="6783387" y="2881313"/>
            <a:ext cx="266700" cy="125412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2" name="AutoShape 54"/>
          <p:cNvCxnSpPr>
            <a:cxnSpLocks noChangeShapeType="1"/>
          </p:cNvCxnSpPr>
          <p:nvPr/>
        </p:nvCxnSpPr>
        <p:spPr bwMode="auto">
          <a:xfrm flipV="1">
            <a:off x="7191375" y="32178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7250112" y="3294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4" name="AutoShape 56"/>
          <p:cNvCxnSpPr>
            <a:cxnSpLocks noChangeShapeType="1"/>
          </p:cNvCxnSpPr>
          <p:nvPr/>
        </p:nvCxnSpPr>
        <p:spPr bwMode="auto">
          <a:xfrm flipV="1">
            <a:off x="7299325" y="33829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5" name="AutoShape 57"/>
          <p:cNvCxnSpPr>
            <a:cxnSpLocks noChangeShapeType="1"/>
          </p:cNvCxnSpPr>
          <p:nvPr/>
        </p:nvCxnSpPr>
        <p:spPr bwMode="auto">
          <a:xfrm flipV="1">
            <a:off x="7343775" y="3463925"/>
            <a:ext cx="223837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6" name="AutoShape 58"/>
          <p:cNvCxnSpPr>
            <a:cxnSpLocks noChangeShapeType="1"/>
          </p:cNvCxnSpPr>
          <p:nvPr/>
        </p:nvCxnSpPr>
        <p:spPr bwMode="auto">
          <a:xfrm flipV="1">
            <a:off x="7389812" y="35448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7" name="AutoShape 59"/>
          <p:cNvCxnSpPr>
            <a:cxnSpLocks noChangeShapeType="1"/>
          </p:cNvCxnSpPr>
          <p:nvPr/>
        </p:nvCxnSpPr>
        <p:spPr bwMode="auto">
          <a:xfrm flipV="1">
            <a:off x="7415212" y="3643313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8" name="AutoShape 60"/>
          <p:cNvCxnSpPr>
            <a:cxnSpLocks noChangeShapeType="1"/>
          </p:cNvCxnSpPr>
          <p:nvPr/>
        </p:nvCxnSpPr>
        <p:spPr bwMode="auto">
          <a:xfrm flipV="1">
            <a:off x="7446962" y="374173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9" name="AutoShape 61"/>
          <p:cNvCxnSpPr>
            <a:cxnSpLocks noChangeShapeType="1"/>
          </p:cNvCxnSpPr>
          <p:nvPr/>
        </p:nvCxnSpPr>
        <p:spPr bwMode="auto">
          <a:xfrm flipV="1">
            <a:off x="7456487" y="38449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0" name="AutoShape 62"/>
          <p:cNvCxnSpPr>
            <a:cxnSpLocks noChangeShapeType="1"/>
          </p:cNvCxnSpPr>
          <p:nvPr/>
        </p:nvCxnSpPr>
        <p:spPr bwMode="auto">
          <a:xfrm flipV="1">
            <a:off x="7473950" y="3952875"/>
            <a:ext cx="223837" cy="1016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1" name="AutoShape 63"/>
          <p:cNvCxnSpPr>
            <a:cxnSpLocks noChangeShapeType="1"/>
          </p:cNvCxnSpPr>
          <p:nvPr/>
        </p:nvCxnSpPr>
        <p:spPr bwMode="auto">
          <a:xfrm flipV="1">
            <a:off x="7478712" y="4056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2" name="AutoShape 64"/>
          <p:cNvCxnSpPr>
            <a:cxnSpLocks noChangeShapeType="1"/>
          </p:cNvCxnSpPr>
          <p:nvPr/>
        </p:nvCxnSpPr>
        <p:spPr bwMode="auto">
          <a:xfrm flipV="1">
            <a:off x="7469187" y="416718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3" name="AutoShape 65"/>
          <p:cNvCxnSpPr>
            <a:cxnSpLocks noChangeShapeType="1"/>
          </p:cNvCxnSpPr>
          <p:nvPr/>
        </p:nvCxnSpPr>
        <p:spPr bwMode="auto">
          <a:xfrm flipV="1">
            <a:off x="7443787" y="4279900"/>
            <a:ext cx="244475" cy="1111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4" name="AutoShape 66"/>
          <p:cNvCxnSpPr>
            <a:cxnSpLocks noChangeShapeType="1"/>
          </p:cNvCxnSpPr>
          <p:nvPr/>
        </p:nvCxnSpPr>
        <p:spPr bwMode="auto">
          <a:xfrm flipV="1">
            <a:off x="7394575" y="4391025"/>
            <a:ext cx="28575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5" name="AutoShape 67"/>
          <p:cNvCxnSpPr>
            <a:cxnSpLocks noChangeShapeType="1"/>
          </p:cNvCxnSpPr>
          <p:nvPr/>
        </p:nvCxnSpPr>
        <p:spPr bwMode="auto">
          <a:xfrm flipV="1">
            <a:off x="7335837" y="4516438"/>
            <a:ext cx="298450" cy="134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6" name="AutoShape 68"/>
          <p:cNvCxnSpPr>
            <a:cxnSpLocks noChangeShapeType="1"/>
          </p:cNvCxnSpPr>
          <p:nvPr/>
        </p:nvCxnSpPr>
        <p:spPr bwMode="auto">
          <a:xfrm flipV="1">
            <a:off x="7240587" y="4638675"/>
            <a:ext cx="358775" cy="16033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7" name="AutoShape 69"/>
          <p:cNvCxnSpPr>
            <a:cxnSpLocks noChangeShapeType="1"/>
          </p:cNvCxnSpPr>
          <p:nvPr/>
        </p:nvCxnSpPr>
        <p:spPr bwMode="auto">
          <a:xfrm flipV="1">
            <a:off x="7097712" y="4791075"/>
            <a:ext cx="415925" cy="177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8" name="AutoShape 70"/>
          <p:cNvCxnSpPr>
            <a:cxnSpLocks noChangeShapeType="1"/>
          </p:cNvCxnSpPr>
          <p:nvPr/>
        </p:nvCxnSpPr>
        <p:spPr bwMode="auto">
          <a:xfrm flipV="1">
            <a:off x="6316662" y="5099050"/>
            <a:ext cx="987425" cy="4127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9" name="AutoShape 71"/>
          <p:cNvCxnSpPr>
            <a:cxnSpLocks noChangeShapeType="1"/>
          </p:cNvCxnSpPr>
          <p:nvPr/>
        </p:nvCxnSpPr>
        <p:spPr bwMode="auto">
          <a:xfrm flipV="1">
            <a:off x="5935662" y="5283200"/>
            <a:ext cx="417513" cy="1793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0" name="AutoShape 72"/>
          <p:cNvCxnSpPr>
            <a:cxnSpLocks noChangeShapeType="1"/>
          </p:cNvCxnSpPr>
          <p:nvPr/>
        </p:nvCxnSpPr>
        <p:spPr bwMode="auto">
          <a:xfrm flipV="1">
            <a:off x="5815012" y="5265738"/>
            <a:ext cx="346075" cy="1476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1" name="AutoShape 73"/>
          <p:cNvCxnSpPr>
            <a:cxnSpLocks noChangeShapeType="1"/>
          </p:cNvCxnSpPr>
          <p:nvPr/>
        </p:nvCxnSpPr>
        <p:spPr bwMode="auto">
          <a:xfrm flipV="1">
            <a:off x="5694362" y="5229225"/>
            <a:ext cx="298450" cy="1301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5970587" y="1981200"/>
            <a:ext cx="2514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Increased interference from SR STA due to OBSS_PD SR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783387" y="2868613"/>
            <a:ext cx="236061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Reduced interference from SR STA due to reduced TX power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 flipH="1">
            <a:off x="7369175" y="3268663"/>
            <a:ext cx="325437" cy="300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26" name="AutoShape 78"/>
          <p:cNvCxnSpPr>
            <a:cxnSpLocks noChangeShapeType="1"/>
          </p:cNvCxnSpPr>
          <p:nvPr/>
        </p:nvCxnSpPr>
        <p:spPr bwMode="auto">
          <a:xfrm flipV="1">
            <a:off x="5381625" y="2989263"/>
            <a:ext cx="85725" cy="396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27" name="AutoShape 79"/>
          <p:cNvCxnSpPr>
            <a:cxnSpLocks noChangeShapeType="1"/>
          </p:cNvCxnSpPr>
          <p:nvPr/>
        </p:nvCxnSpPr>
        <p:spPr bwMode="auto">
          <a:xfrm flipV="1">
            <a:off x="5494337" y="5119688"/>
            <a:ext cx="27622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83" name="AutoShape 21"/>
          <p:cNvCxnSpPr>
            <a:cxnSpLocks noChangeShapeType="1"/>
          </p:cNvCxnSpPr>
          <p:nvPr/>
        </p:nvCxnSpPr>
        <p:spPr bwMode="auto">
          <a:xfrm flipV="1">
            <a:off x="5840885" y="2932889"/>
            <a:ext cx="572312" cy="325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2" name="AutoShape 21"/>
          <p:cNvCxnSpPr>
            <a:cxnSpLocks noChangeShapeType="1"/>
          </p:cNvCxnSpPr>
          <p:nvPr/>
        </p:nvCxnSpPr>
        <p:spPr bwMode="auto">
          <a:xfrm flipV="1">
            <a:off x="6030675" y="3114069"/>
            <a:ext cx="867821" cy="48476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5" name="AutoShape 21"/>
          <p:cNvCxnSpPr>
            <a:cxnSpLocks noChangeShapeType="1"/>
          </p:cNvCxnSpPr>
          <p:nvPr/>
        </p:nvCxnSpPr>
        <p:spPr bwMode="auto">
          <a:xfrm flipV="1">
            <a:off x="5941404" y="2976664"/>
            <a:ext cx="762000" cy="45720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4" name="AutoShape 13"/>
          <p:cNvCxnSpPr>
            <a:cxnSpLocks noChangeShapeType="1"/>
          </p:cNvCxnSpPr>
          <p:nvPr/>
        </p:nvCxnSpPr>
        <p:spPr bwMode="auto">
          <a:xfrm flipV="1">
            <a:off x="5870068" y="2947481"/>
            <a:ext cx="682625" cy="39370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5" name="AutoShape 14"/>
          <p:cNvCxnSpPr>
            <a:cxnSpLocks noChangeShapeType="1"/>
          </p:cNvCxnSpPr>
          <p:nvPr/>
        </p:nvCxnSpPr>
        <p:spPr bwMode="auto">
          <a:xfrm flipV="1">
            <a:off x="5986462" y="3041650"/>
            <a:ext cx="806450" cy="46672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7" name="AutoShape 21"/>
          <p:cNvCxnSpPr>
            <a:cxnSpLocks noChangeShapeType="1"/>
          </p:cNvCxnSpPr>
          <p:nvPr/>
        </p:nvCxnSpPr>
        <p:spPr bwMode="auto">
          <a:xfrm flipV="1">
            <a:off x="5756579" y="2919919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18" name="AutoShape 21"/>
          <p:cNvCxnSpPr>
            <a:cxnSpLocks noChangeShapeType="1"/>
          </p:cNvCxnSpPr>
          <p:nvPr/>
        </p:nvCxnSpPr>
        <p:spPr bwMode="auto">
          <a:xfrm flipV="1">
            <a:off x="6560732" y="4959485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0" name="AutoShape 21"/>
          <p:cNvCxnSpPr>
            <a:cxnSpLocks noChangeShapeType="1"/>
          </p:cNvCxnSpPr>
          <p:nvPr/>
        </p:nvCxnSpPr>
        <p:spPr bwMode="auto">
          <a:xfrm flipV="1">
            <a:off x="6372664" y="4779524"/>
            <a:ext cx="858093" cy="47989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1" name="AutoShape 30"/>
          <p:cNvCxnSpPr>
            <a:cxnSpLocks noChangeShapeType="1"/>
          </p:cNvCxnSpPr>
          <p:nvPr/>
        </p:nvCxnSpPr>
        <p:spPr bwMode="auto">
          <a:xfrm flipV="1">
            <a:off x="6166762" y="4591456"/>
            <a:ext cx="1172183" cy="66148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8" name="AutoShape 28"/>
          <p:cNvCxnSpPr>
            <a:cxnSpLocks noChangeShapeType="1"/>
          </p:cNvCxnSpPr>
          <p:nvPr/>
        </p:nvCxnSpPr>
        <p:spPr bwMode="auto">
          <a:xfrm flipV="1">
            <a:off x="6025710" y="4436862"/>
            <a:ext cx="1373526" cy="777164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2" name="AutoShape 27"/>
          <p:cNvCxnSpPr>
            <a:cxnSpLocks noChangeShapeType="1"/>
          </p:cNvCxnSpPr>
          <p:nvPr/>
        </p:nvCxnSpPr>
        <p:spPr bwMode="auto">
          <a:xfrm flipV="1">
            <a:off x="5874932" y="4270443"/>
            <a:ext cx="1566153" cy="89980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6" name="AutoShape 27"/>
          <p:cNvCxnSpPr>
            <a:cxnSpLocks noChangeShapeType="1"/>
          </p:cNvCxnSpPr>
          <p:nvPr/>
        </p:nvCxnSpPr>
        <p:spPr bwMode="auto">
          <a:xfrm flipV="1">
            <a:off x="5792247" y="4160196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9" name="AutoShape 27"/>
          <p:cNvCxnSpPr>
            <a:cxnSpLocks noChangeShapeType="1"/>
          </p:cNvCxnSpPr>
          <p:nvPr/>
        </p:nvCxnSpPr>
        <p:spPr bwMode="auto">
          <a:xfrm flipV="1">
            <a:off x="5789004" y="4035358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1" name="AutoShape 27"/>
          <p:cNvCxnSpPr>
            <a:cxnSpLocks noChangeShapeType="1"/>
          </p:cNvCxnSpPr>
          <p:nvPr/>
        </p:nvCxnSpPr>
        <p:spPr bwMode="auto">
          <a:xfrm flipV="1">
            <a:off x="5903913" y="3907785"/>
            <a:ext cx="1529168" cy="87852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" name="AutoShape 27"/>
          <p:cNvCxnSpPr>
            <a:cxnSpLocks noChangeShapeType="1"/>
          </p:cNvCxnSpPr>
          <p:nvPr/>
        </p:nvCxnSpPr>
        <p:spPr bwMode="auto">
          <a:xfrm flipV="1">
            <a:off x="6018212" y="3798247"/>
            <a:ext cx="1391057" cy="79756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5" name="AutoShape 27"/>
          <p:cNvCxnSpPr>
            <a:cxnSpLocks noChangeShapeType="1"/>
          </p:cNvCxnSpPr>
          <p:nvPr/>
        </p:nvCxnSpPr>
        <p:spPr bwMode="auto">
          <a:xfrm flipV="1">
            <a:off x="6070600" y="3688710"/>
            <a:ext cx="1314856" cy="754703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7" name="AutoShape 27"/>
          <p:cNvCxnSpPr>
            <a:cxnSpLocks noChangeShapeType="1"/>
          </p:cNvCxnSpPr>
          <p:nvPr/>
        </p:nvCxnSpPr>
        <p:spPr bwMode="auto">
          <a:xfrm flipV="1">
            <a:off x="6108700" y="3593459"/>
            <a:ext cx="1233894" cy="707079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9" name="AutoShape 27"/>
          <p:cNvCxnSpPr>
            <a:cxnSpLocks noChangeShapeType="1"/>
          </p:cNvCxnSpPr>
          <p:nvPr/>
        </p:nvCxnSpPr>
        <p:spPr bwMode="auto">
          <a:xfrm flipV="1">
            <a:off x="6132512" y="3488686"/>
            <a:ext cx="1181507" cy="67850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3" name="AutoShape 27"/>
          <p:cNvCxnSpPr>
            <a:cxnSpLocks noChangeShapeType="1"/>
          </p:cNvCxnSpPr>
          <p:nvPr/>
        </p:nvCxnSpPr>
        <p:spPr bwMode="auto">
          <a:xfrm flipV="1">
            <a:off x="6142037" y="3407723"/>
            <a:ext cx="1100544" cy="630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6" name="AutoShape 27"/>
          <p:cNvCxnSpPr>
            <a:cxnSpLocks noChangeShapeType="1"/>
          </p:cNvCxnSpPr>
          <p:nvPr/>
        </p:nvCxnSpPr>
        <p:spPr bwMode="auto">
          <a:xfrm flipV="1">
            <a:off x="6142037" y="3317236"/>
            <a:ext cx="1038632" cy="59277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8" name="AutoShape 27"/>
          <p:cNvCxnSpPr>
            <a:cxnSpLocks noChangeShapeType="1"/>
          </p:cNvCxnSpPr>
          <p:nvPr/>
        </p:nvCxnSpPr>
        <p:spPr bwMode="auto">
          <a:xfrm flipV="1">
            <a:off x="6089650" y="3236273"/>
            <a:ext cx="1024344" cy="58325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60" name="AutoShape 27"/>
          <p:cNvCxnSpPr>
            <a:cxnSpLocks noChangeShapeType="1"/>
          </p:cNvCxnSpPr>
          <p:nvPr/>
        </p:nvCxnSpPr>
        <p:spPr bwMode="auto">
          <a:xfrm flipV="1">
            <a:off x="6061075" y="3164835"/>
            <a:ext cx="957669" cy="54039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sp>
        <p:nvSpPr>
          <p:cNvPr id="5" name="TextBox 4"/>
          <p:cNvSpPr txBox="1"/>
          <p:nvPr/>
        </p:nvSpPr>
        <p:spPr>
          <a:xfrm>
            <a:off x="2286000" y="6096000"/>
            <a:ext cx="5122043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4F81BD"/>
                </a:solidFill>
                <a:latin typeface="Calibri" panose="020F0502020204030204" pitchFamily="34" charset="0"/>
              </a:rPr>
              <a:t>Based on and adapted from [1, 3] and similar presentations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191000" y="54819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999420" y="54864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Arrow Connector 108"/>
          <p:cNvCxnSpPr>
            <a:cxnSpLocks/>
          </p:cNvCxnSpPr>
          <p:nvPr/>
        </p:nvCxnSpPr>
        <p:spPr>
          <a:xfrm flipH="1">
            <a:off x="4506122" y="3886200"/>
            <a:ext cx="1285078" cy="1614835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cxnSp>
        <p:nvCxnSpPr>
          <p:cNvPr id="110" name="Straight Arrow Connector 109"/>
          <p:cNvCxnSpPr>
            <a:cxnSpLocks/>
          </p:cNvCxnSpPr>
          <p:nvPr/>
        </p:nvCxnSpPr>
        <p:spPr>
          <a:xfrm>
            <a:off x="7418984" y="5046782"/>
            <a:ext cx="658216" cy="515818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88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2/6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6000690"/>
            <a:ext cx="467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(Assume 20 MHz channels, 6 dB noise figure)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514600" y="3352800"/>
            <a:ext cx="2133600" cy="1524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2600" y="2057400"/>
            <a:ext cx="3480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Can C lower </a:t>
            </a:r>
            <a:r>
              <a:rPr lang="en-US" sz="2000" i="1" dirty="0" err="1">
                <a:solidFill>
                  <a:srgbClr val="4F81BD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power enough to permit A 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B to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succeed?</a:t>
            </a:r>
          </a:p>
          <a:p>
            <a:endParaRPr lang="en-US" sz="2000" i="1" dirty="0">
              <a:solidFill>
                <a:srgbClr val="4F81BD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It’s possible. But it’s usually very difficult.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Effective noise floor @ B (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with no interference—cf. next slide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) is -95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B may be closer to C or farther away; on average about same distance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interference @ B under proportional rule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-82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13 dB too high!</a:t>
            </a:r>
          </a:p>
        </p:txBody>
      </p:sp>
    </p:spTree>
    <p:extLst>
      <p:ext uri="{BB962C8B-B14F-4D97-AF65-F5344CB8AC3E}">
        <p14:creationId xmlns:p14="http://schemas.microsoft.com/office/powerpoint/2010/main" val="2912444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514600"/>
            <a:ext cx="3667051" cy="36576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3/7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case, contd. &amp; refined: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62600" y="2286000"/>
            <a:ext cx="350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has lowered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Tx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power using proportional rule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@ A = -82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We will do a random drop of B inside this circle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A uses conservative MCS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(interference, stability):        A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B succeeds if C @ B is  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-88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(7 dB SINR margin)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|CB|  1.48 |CA|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73% probability that A  B fails</a:t>
            </a:r>
          </a:p>
          <a:p>
            <a:pPr lvl="1" indent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-93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(2 dB margin): 100%</a:t>
            </a:r>
          </a:p>
          <a:p>
            <a:pPr lvl="1" indent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-82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(13 dB margin): 40%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3154680" y="4297680"/>
            <a:ext cx="182880" cy="182880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39740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2102" y="397764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3021" y="403860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-82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352800" y="4370832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cxnSpLocks/>
            <a:stCxn id="11" idx="0"/>
          </p:cNvCxnSpPr>
          <p:nvPr/>
        </p:nvCxnSpPr>
        <p:spPr bwMode="auto">
          <a:xfrm>
            <a:off x="3200400" y="2514600"/>
            <a:ext cx="1828800" cy="1828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stealth" w="med" len="lg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29621" y="324284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-88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4594" y="5410200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FAIL</a:t>
            </a:r>
            <a:r>
              <a:rPr lang="en-US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2667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Random drop of B in circle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5486400"/>
            <a:ext cx="1679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= victim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 = victim Rx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 = interferer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371600" y="2514600"/>
            <a:ext cx="3657600" cy="36576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953000" y="4267200"/>
            <a:ext cx="182880" cy="182880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00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4/7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case, recap: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6000690"/>
            <a:ext cx="467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(Assume 20 MHz channels, 6 dB noise figure)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514600" y="3352800"/>
            <a:ext cx="2133600" cy="1524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2600" y="2286000"/>
            <a:ext cx="3480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Can C lower </a:t>
            </a:r>
            <a:r>
              <a:rPr lang="en-US" sz="2000" i="1" dirty="0" err="1">
                <a:solidFill>
                  <a:srgbClr val="4F81BD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power enough to permit A 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B to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succeed?</a:t>
            </a:r>
          </a:p>
          <a:p>
            <a:endParaRPr lang="en-US" sz="1000" i="1" dirty="0">
              <a:solidFill>
                <a:srgbClr val="4F81BD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We start out with a 13 dB gap we need to make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If there’s a higher effective noise floor due to interference, and if we add a generous MCS margin, can make up some of that gap</a:t>
            </a:r>
          </a:p>
          <a:p>
            <a:pPr lvl="1" indent="0"/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—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Lowers A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B MCS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M … </a:t>
            </a:r>
            <a:r>
              <a:rPr lang="en-US" sz="2000" i="1" dirty="0" err="1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 … g … h … t  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work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(Need to avoid a net loss)</a:t>
            </a:r>
          </a:p>
        </p:txBody>
      </p:sp>
    </p:spTree>
    <p:extLst>
      <p:ext uri="{BB962C8B-B14F-4D97-AF65-F5344CB8AC3E}">
        <p14:creationId xmlns:p14="http://schemas.microsoft.com/office/powerpoint/2010/main" val="858073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threshold—1/4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7616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Why is the baseline CCA Threshold = -82 </a:t>
            </a:r>
            <a:r>
              <a:rPr lang="en-GB" sz="2300" b="0" dirty="0" err="1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dBm</a:t>
            </a: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? Why not -95 </a:t>
            </a:r>
            <a:r>
              <a:rPr lang="en-GB" sz="2300" b="0" dirty="0" err="1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dBm</a:t>
            </a: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 or some other lower value?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4337" y="3124200"/>
            <a:ext cx="5974663" cy="2176796"/>
            <a:chOff x="1264337" y="3157204"/>
            <a:chExt cx="5974663" cy="2176796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2254937" y="3175729"/>
              <a:ext cx="329184" cy="32918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31137" y="5052712"/>
              <a:ext cx="202655" cy="201516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0" name="Straight Arrow Connector 9"/>
            <p:cNvCxnSpPr>
              <a:cxnSpLocks/>
            </p:cNvCxnSpPr>
            <p:nvPr/>
          </p:nvCxnSpPr>
          <p:spPr>
            <a:xfrm flipV="1">
              <a:off x="2407337" y="3654028"/>
              <a:ext cx="1" cy="12192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none"/>
            </a:ln>
            <a:effectLst/>
          </p:spPr>
        </p:cxnSp>
        <p:sp>
          <p:nvSpPr>
            <p:cNvPr id="11" name="Oval 10"/>
            <p:cNvSpPr/>
            <p:nvPr/>
          </p:nvSpPr>
          <p:spPr>
            <a:xfrm>
              <a:off x="6726353" y="3934444"/>
              <a:ext cx="329184" cy="329184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2" name="Straight Arrow Connector 11"/>
            <p:cNvCxnSpPr>
              <a:cxnSpLocks/>
            </p:cNvCxnSpPr>
            <p:nvPr/>
          </p:nvCxnSpPr>
          <p:spPr>
            <a:xfrm flipH="1" flipV="1">
              <a:off x="2788337" y="3375550"/>
              <a:ext cx="3810000" cy="6858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dash"/>
              <a:headEnd type="stealth"/>
              <a:tailEnd type="non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264337" y="3157204"/>
              <a:ext cx="716863" cy="365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64337" y="496466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2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22137" y="342542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3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124200" y="4617184"/>
            <a:ext cx="59192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Because there’s another constraint: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Device 3 must decode the 6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Mbps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L-SIG from device 1, to read the duration and set the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CCA Threshold should be adequate to permit 6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Mbps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L-SIG to be decoded (most of the time) by </a:t>
            </a:r>
            <a:r>
              <a:rPr lang="en-US" sz="20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all</a:t>
            </a:r>
            <a:r>
              <a:rPr lang="en-US" sz="20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devices  </a:t>
            </a:r>
          </a:p>
        </p:txBody>
      </p:sp>
    </p:spTree>
    <p:extLst>
      <p:ext uri="{BB962C8B-B14F-4D97-AF65-F5344CB8AC3E}">
        <p14:creationId xmlns:p14="http://schemas.microsoft.com/office/powerpoint/2010/main" val="3543144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threshold—2/4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This is exactly where the -82 </a:t>
            </a:r>
            <a:r>
              <a:rPr lang="en-GB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 CCA threshold comes from: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start of a valid OFDM transmission at a receive level equal to or greater than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the minimum 6 Mbit/s sensitivity (-82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shall cause CCA to indicate busy with a probability &gt;90% within 4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μs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	—802.11a-1999 (R2003), section 17.3.10.5</a:t>
            </a:r>
          </a:p>
        </p:txBody>
      </p:sp>
    </p:spTree>
    <p:extLst>
      <p:ext uri="{BB962C8B-B14F-4D97-AF65-F5344CB8AC3E}">
        <p14:creationId xmlns:p14="http://schemas.microsoft.com/office/powerpoint/2010/main" val="2315967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72857</TotalTime>
  <Words>2635</Words>
  <Application>Microsoft Office PowerPoint</Application>
  <PresentationFormat>On-screen Show (4:3)</PresentationFormat>
  <Paragraphs>367</Paragraphs>
  <Slides>21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MS Gothic</vt:lpstr>
      <vt:lpstr>PMingLiU</vt:lpstr>
      <vt:lpstr>Arial</vt:lpstr>
      <vt:lpstr>Calibri</vt:lpstr>
      <vt:lpstr>Symbol</vt:lpstr>
      <vt:lpstr>Times New Roman</vt:lpstr>
      <vt:lpstr>Wingdings 2</vt:lpstr>
      <vt:lpstr>802-11-Submission</vt:lpstr>
      <vt:lpstr>Document</vt:lpstr>
      <vt:lpstr>OBSS_PD: Threshold problems</vt:lpstr>
      <vt:lpstr>Abstract</vt:lpstr>
      <vt:lpstr>Spatial Reuse first principles, 1/6</vt:lpstr>
      <vt:lpstr>OBSS-PD SR </vt:lpstr>
      <vt:lpstr>Spatial Reuse first principles, 2/6</vt:lpstr>
      <vt:lpstr>Spatial Reuse first principles, 3/7</vt:lpstr>
      <vt:lpstr>Spatial Reuse first principles, 4/7</vt:lpstr>
      <vt:lpstr>The -82 dBm CCA threshold—1/4</vt:lpstr>
      <vt:lpstr>The -82 dBm CCA threshold—2/4</vt:lpstr>
      <vt:lpstr>The -82 dBm CCA threshold—3/4</vt:lpstr>
      <vt:lpstr>The -82 dBm CCA threshold—4/4</vt:lpstr>
      <vt:lpstr>The CCA threshold, if rederived today</vt:lpstr>
      <vt:lpstr>CCA threshold, summary</vt:lpstr>
      <vt:lpstr>Spatial Reuse first principles, 5/7</vt:lpstr>
      <vt:lpstr>OBSS-PD SR, 2/2 </vt:lpstr>
      <vt:lpstr>Spatial Reuse first principles, 6/7</vt:lpstr>
      <vt:lpstr>Spatial Reuse first principles—7/7 </vt:lpstr>
      <vt:lpstr>A way to fix this</vt:lpstr>
      <vt:lpstr>A sample approach</vt:lpstr>
      <vt:lpstr>Straw poll (informational)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OBSS_PD: Threshold problems</dc:title>
  <dc:creator>Sean Coffey</dc:creator>
  <cp:lastModifiedBy>Sean Coffey</cp:lastModifiedBy>
  <cp:revision>987</cp:revision>
  <cp:lastPrinted>1601-01-01T00:00:00Z</cp:lastPrinted>
  <dcterms:created xsi:type="dcterms:W3CDTF">2014-07-14T14:49:11Z</dcterms:created>
  <dcterms:modified xsi:type="dcterms:W3CDTF">2017-03-14T18:10:17Z</dcterms:modified>
</cp:coreProperties>
</file>