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44" r:id="rId3"/>
    <p:sldId id="457" r:id="rId4"/>
    <p:sldId id="458" r:id="rId5"/>
    <p:sldId id="470" r:id="rId6"/>
    <p:sldId id="472" r:id="rId7"/>
    <p:sldId id="463" r:id="rId8"/>
    <p:sldId id="431" r:id="rId9"/>
    <p:sldId id="434" r:id="rId10"/>
    <p:sldId id="435" r:id="rId11"/>
    <p:sldId id="440" r:id="rId12"/>
    <p:sldId id="453" r:id="rId13"/>
    <p:sldId id="450" r:id="rId14"/>
    <p:sldId id="464" r:id="rId15"/>
    <p:sldId id="465" r:id="rId16"/>
    <p:sldId id="442" r:id="rId17"/>
    <p:sldId id="466" r:id="rId18"/>
    <p:sldId id="467" r:id="rId19"/>
    <p:sldId id="468" r:id="rId20"/>
    <p:sldId id="469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2E75B6"/>
    <a:srgbClr val="FFFFFF"/>
    <a:srgbClr val="009999"/>
    <a:srgbClr val="00CC99"/>
    <a:srgbClr val="99CCFF"/>
    <a:srgbClr val="4A7EBB"/>
    <a:srgbClr val="00956F"/>
    <a:srgbClr val="FFCC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133" autoAdjust="0"/>
  </p:normalViewPr>
  <p:slideViewPr>
    <p:cSldViewPr>
      <p:cViewPr varScale="1">
        <p:scale>
          <a:sx n="68" d="100"/>
          <a:sy n="68" d="100"/>
        </p:scale>
        <p:origin x="1264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20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04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3271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7078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937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8555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3243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4204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3862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2109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Sean Coffey, Realtek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128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8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147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979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1800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714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7040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6371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802.11-16/xxxxr0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903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802.11-17/0458r0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303451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OBSS_PD: Threshold problems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Calibri" pitchFamily="34" charset="0"/>
              </a:rPr>
              <a:t>Date:</a:t>
            </a:r>
            <a:r>
              <a:rPr lang="en-GB" sz="2000" b="0" dirty="0">
                <a:latin typeface="Calibri" pitchFamily="34" charset="0"/>
              </a:rPr>
              <a:t> 2017-03-08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9908"/>
              </p:ext>
            </p:extLst>
          </p:nvPr>
        </p:nvGraphicFramePr>
        <p:xfrm>
          <a:off x="566738" y="3060700"/>
          <a:ext cx="7845425" cy="227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0" name="Document" r:id="rId4" imgW="8526058" imgH="2465301" progId="Word.Document.8">
                  <p:embed/>
                </p:oleObj>
              </mc:Choice>
              <mc:Fallback>
                <p:oleObj name="Document" r:id="rId4" imgW="8526058" imgH="246530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8" y="3060700"/>
                        <a:ext cx="7845425" cy="227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The -82 </a:t>
            </a:r>
            <a:r>
              <a:rPr lang="en-GB" dirty="0" err="1">
                <a:latin typeface="Calibri" pitchFamily="34" charset="0"/>
              </a:rPr>
              <a:t>dBm</a:t>
            </a:r>
            <a:r>
              <a:rPr lang="en-GB" dirty="0">
                <a:latin typeface="Calibri" pitchFamily="34" charset="0"/>
              </a:rPr>
              <a:t> CCA threshold—3/4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rgbClr val="2E75B6"/>
                </a:solidFill>
                <a:latin typeface="Calibri" pitchFamily="34" charset="0"/>
              </a:rPr>
              <a:t>… and huge margins were built in: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“</a:t>
            </a:r>
            <a:r>
              <a:rPr lang="en-US" b="1" dirty="0">
                <a:solidFill>
                  <a:schemeClr val="tx1"/>
                </a:solidFill>
                <a:latin typeface="Calibri" pitchFamily="34" charset="0"/>
              </a:rPr>
              <a:t>Receiver minimum input level sensitivity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The packet error rate (PER) shall be less than 10% at a PSDU length of 1000 bytes for rate-dependent input levels shall be the numbers listed in Table 91 or less. The minimum input levels are measured at the antenna connector (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NF of 10 dB 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and 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5 dB implementation margins 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are assumed).”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				—802.11a-1999 (R2003), section 17.3.10.1</a:t>
            </a:r>
            <a:endParaRPr lang="en-GB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464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The -82 </a:t>
            </a:r>
            <a:r>
              <a:rPr lang="en-GB" dirty="0" err="1">
                <a:latin typeface="Calibri" pitchFamily="34" charset="0"/>
              </a:rPr>
              <a:t>dBm</a:t>
            </a:r>
            <a:r>
              <a:rPr lang="en-GB" dirty="0">
                <a:latin typeface="Calibri" pitchFamily="34" charset="0"/>
              </a:rPr>
              <a:t> CCA threshold—4/4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820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rgbClr val="2E75B6"/>
                </a:solidFill>
                <a:latin typeface="Calibri" pitchFamily="34" charset="0"/>
              </a:rPr>
              <a:t>Full calculation that led to -82 </a:t>
            </a:r>
            <a:r>
              <a:rPr lang="en-GB" b="0" dirty="0" err="1">
                <a:solidFill>
                  <a:srgbClr val="2E75B6"/>
                </a:solidFill>
                <a:latin typeface="Calibri" pitchFamily="34" charset="0"/>
              </a:rPr>
              <a:t>dBm</a:t>
            </a:r>
            <a:r>
              <a:rPr lang="en-GB" b="0" dirty="0">
                <a:solidFill>
                  <a:srgbClr val="2E75B6"/>
                </a:solidFill>
                <a:latin typeface="Calibri" pitchFamily="34" charset="0"/>
              </a:rPr>
              <a:t>:</a:t>
            </a:r>
          </a:p>
          <a:p>
            <a:pPr marL="0" indent="0"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-102.1 dBm</a:t>
            </a:r>
            <a:r>
              <a:rPr lang="en-GB" b="0" baseline="30000" dirty="0">
                <a:solidFill>
                  <a:schemeClr val="tx1"/>
                </a:solidFill>
                <a:latin typeface="Calibri" pitchFamily="34" charset="0"/>
              </a:rPr>
              <a:t>1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+ 4.7 dB</a:t>
            </a:r>
            <a:r>
              <a:rPr lang="en-GB" b="0" baseline="30000" dirty="0">
                <a:solidFill>
                  <a:schemeClr val="tx1"/>
                </a:solidFill>
                <a:latin typeface="Calibri" pitchFamily="34" charset="0"/>
              </a:rPr>
              <a:t>2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+ 10 dB</a:t>
            </a:r>
            <a:r>
              <a:rPr lang="en-GB" b="0" baseline="30000" dirty="0">
                <a:solidFill>
                  <a:schemeClr val="tx1"/>
                </a:solidFill>
                <a:latin typeface="Calibri" pitchFamily="34" charset="0"/>
              </a:rPr>
              <a:t>3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+ 5 dB</a:t>
            </a:r>
            <a:r>
              <a:rPr lang="en-GB" b="0" baseline="30000" dirty="0">
                <a:solidFill>
                  <a:schemeClr val="tx1"/>
                </a:solidFill>
                <a:latin typeface="Calibri" pitchFamily="34" charset="0"/>
              </a:rPr>
              <a:t>4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= -82.4 </a:t>
            </a:r>
            <a:r>
              <a:rPr lang="en-GB" b="0" dirty="0" err="1">
                <a:solidFill>
                  <a:schemeClr val="tx1"/>
                </a:solidFill>
                <a:latin typeface="Calibri" pitchFamily="34" charset="0"/>
              </a:rPr>
              <a:t>dBm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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-82 dBm</a:t>
            </a:r>
            <a:r>
              <a:rPr lang="en-GB" b="0" baseline="30000" dirty="0">
                <a:solidFill>
                  <a:schemeClr val="tx1"/>
                </a:solidFill>
                <a:latin typeface="Calibri" pitchFamily="34" charset="0"/>
              </a:rPr>
              <a:t>5</a:t>
            </a:r>
            <a:endParaRPr lang="en-GB" sz="190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900" b="1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20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200" b="1" dirty="0">
              <a:solidFill>
                <a:srgbClr val="2E75B6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200" b="1" dirty="0">
              <a:solidFill>
                <a:srgbClr val="2E75B6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200" dirty="0">
              <a:solidFill>
                <a:srgbClr val="2E75B6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>
              <a:solidFill>
                <a:srgbClr val="2E75B6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rgbClr val="2E75B6"/>
                </a:solidFill>
                <a:latin typeface="Calibri" pitchFamily="34" charset="0"/>
              </a:rPr>
              <a:t>Corresponding calculation if specified today:</a:t>
            </a:r>
          </a:p>
          <a:p>
            <a:pPr marL="0" indent="0"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-102.1 </a:t>
            </a:r>
            <a:r>
              <a:rPr lang="en-GB" b="0" dirty="0" err="1">
                <a:solidFill>
                  <a:schemeClr val="tx1"/>
                </a:solidFill>
                <a:latin typeface="Calibri" pitchFamily="34" charset="0"/>
              </a:rPr>
              <a:t>dBm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+ 4 dB</a:t>
            </a:r>
            <a:r>
              <a:rPr lang="en-GB" b="0" baseline="30000" dirty="0">
                <a:solidFill>
                  <a:schemeClr val="tx1"/>
                </a:solidFill>
                <a:latin typeface="Calibri" pitchFamily="34" charset="0"/>
              </a:rPr>
              <a:t>(2)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+ 6 dB</a:t>
            </a:r>
            <a:r>
              <a:rPr lang="en-GB" b="0" baseline="30000" dirty="0">
                <a:solidFill>
                  <a:schemeClr val="tx1"/>
                </a:solidFill>
                <a:latin typeface="Calibri" pitchFamily="34" charset="0"/>
              </a:rPr>
              <a:t>(3)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= -92.1 </a:t>
            </a:r>
            <a:r>
              <a:rPr lang="en-GB" b="0" dirty="0" err="1">
                <a:solidFill>
                  <a:schemeClr val="tx1"/>
                </a:solidFill>
                <a:latin typeface="Calibri" pitchFamily="34" charset="0"/>
              </a:rPr>
              <a:t>dBm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  <a:sym typeface="Symbol" panose="05050102010706020507" pitchFamily="18" charset="2"/>
              </a:rPr>
              <a:t></a:t>
            </a: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dirty="0">
                <a:solidFill>
                  <a:srgbClr val="FF0000"/>
                </a:solidFill>
                <a:latin typeface="Calibri" pitchFamily="34" charset="0"/>
              </a:rPr>
              <a:t>-92 </a:t>
            </a:r>
            <a:r>
              <a:rPr lang="en-GB" dirty="0" err="1">
                <a:solidFill>
                  <a:srgbClr val="FF0000"/>
                </a:solidFill>
                <a:latin typeface="Calibri" pitchFamily="34" charset="0"/>
              </a:rPr>
              <a:t>dBm</a:t>
            </a:r>
            <a:endParaRPr lang="en-GB" sz="1900" dirty="0">
              <a:solidFill>
                <a:srgbClr val="FF0000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>
              <a:solidFill>
                <a:srgbClr val="2E75B6"/>
              </a:solidFill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2971800"/>
            <a:ext cx="762793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Noise floor for 16.25 MHz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Operating point for 6 </a:t>
            </a:r>
            <a:r>
              <a:rPr lang="en-US" sz="1600" dirty="0" err="1">
                <a:solidFill>
                  <a:schemeClr val="tx1"/>
                </a:solidFill>
                <a:latin typeface="Calibri" pitchFamily="34" charset="0"/>
              </a:rPr>
              <a:t>Mbps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 1,000 byte packets, 10% FER, from the simulations used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Noise figure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Implementation margin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See docs. IEEE 802.11-99/023, “Comments on P802.11a draft”, M. </a:t>
            </a:r>
            <a:r>
              <a:rPr lang="en-US" sz="1600" dirty="0" err="1">
                <a:solidFill>
                  <a:schemeClr val="tx1"/>
                </a:solidFill>
                <a:latin typeface="Calibri" pitchFamily="34" charset="0"/>
              </a:rPr>
              <a:t>Morikura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 (NTT), January 1999 (giving curves, -88 </a:t>
            </a:r>
            <a:r>
              <a:rPr lang="en-US" sz="1600" dirty="0" err="1">
                <a:solidFill>
                  <a:schemeClr val="tx1"/>
                </a:solidFill>
                <a:latin typeface="Calibri" pitchFamily="34" charset="0"/>
              </a:rPr>
              <a:t>dBm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 for first three combined), and IEEE 802.11-99/016, “Comments received on 802.11a in Letter Ballot 16”, January 9, 1999, pp. 7-8 (-87.4 </a:t>
            </a:r>
            <a:r>
              <a:rPr lang="en-US" sz="1600" dirty="0" err="1">
                <a:solidFill>
                  <a:schemeClr val="tx1"/>
                </a:solidFill>
                <a:latin typeface="Calibri" pitchFamily="34" charset="0"/>
              </a:rPr>
              <a:t>dBm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 for first three, proposing -82 </a:t>
            </a:r>
            <a:r>
              <a:rPr lang="en-US" sz="1600" dirty="0" err="1">
                <a:solidFill>
                  <a:schemeClr val="tx1"/>
                </a:solidFill>
                <a:latin typeface="Calibri" pitchFamily="34" charset="0"/>
              </a:rPr>
              <a:t>dBm</a:t>
            </a:r>
            <a:r>
              <a:rPr lang="en-US" sz="1600" dirty="0">
                <a:solidFill>
                  <a:schemeClr val="tx1"/>
                </a:solidFill>
                <a:latin typeface="Calibri" pitchFamily="34" charset="0"/>
              </a:rPr>
              <a:t>)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6957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The CCA threshold, if rederived today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Additional adjustments required</a:t>
            </a:r>
            <a:r>
              <a:rPr lang="en-GB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Use SNR needed to decode the L-SIG (4 bytes), instead of 1,000 bytes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P</a:t>
            </a:r>
            <a:r>
              <a:rPr lang="en-GB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erhaps 3-4 dB lower?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Use SNR needed to decode L-SIG with frequency-selective fading rather than AWGN (as 802.11a did, in effect)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E.g. channel model D, but conditioned on given RSSI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Perhaps 4-5 dB higher?</a:t>
            </a:r>
            <a:r>
              <a:rPr lang="en-GB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endParaRPr lang="en-GB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Net result (rough estimates), in the range (-92 </a:t>
            </a:r>
            <a:r>
              <a:rPr lang="en-GB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dBm</a:t>
            </a:r>
            <a:r>
              <a:rPr lang="en-GB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… -89 </a:t>
            </a:r>
            <a:r>
              <a:rPr lang="en-GB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dBm</a:t>
            </a:r>
            <a:r>
              <a:rPr lang="en-GB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) for 1 SS device</a:t>
            </a: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; in the range (-95 </a:t>
            </a:r>
            <a:r>
              <a:rPr lang="en-GB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dBm</a:t>
            </a: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… -92 </a:t>
            </a:r>
            <a:r>
              <a:rPr lang="en-GB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dBm</a:t>
            </a:r>
            <a:r>
              <a:rPr lang="en-GB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) for 2 SS devices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6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Most 2 SS devices today should be able to decode the L-SIG in practice with RSSI of </a:t>
            </a:r>
            <a:r>
              <a:rPr lang="en-GB" i="1" dirty="0">
                <a:solidFill>
                  <a:srgbClr val="FF0000"/>
                </a:solidFill>
                <a:latin typeface="Calibri" pitchFamily="34" charset="0"/>
              </a:rPr>
              <a:t>-92 </a:t>
            </a:r>
            <a:r>
              <a:rPr lang="en-GB" i="1" dirty="0" err="1">
                <a:solidFill>
                  <a:srgbClr val="FF0000"/>
                </a:solidFill>
                <a:latin typeface="Calibri" pitchFamily="34" charset="0"/>
              </a:rPr>
              <a:t>dBm</a:t>
            </a:r>
            <a:r>
              <a:rPr lang="en-GB" i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GB" b="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or higher, most of the time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900" b="1" dirty="0">
                <a:solidFill>
                  <a:schemeClr val="tx1"/>
                </a:solidFill>
                <a:latin typeface="Calibri" pitchFamily="34" charset="0"/>
              </a:rPr>
              <a:t>-</a:t>
            </a:r>
            <a:endParaRPr lang="en-GB" sz="19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8262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CCA threshold, summary</a:t>
            </a:r>
          </a:p>
        </p:txBody>
      </p:sp>
      <p:cxnSp>
        <p:nvCxnSpPr>
          <p:cNvPr id="8" name="Straight Connector 7"/>
          <p:cNvCxnSpPr>
            <a:cxnSpLocks/>
          </p:cNvCxnSpPr>
          <p:nvPr/>
        </p:nvCxnSpPr>
        <p:spPr bwMode="auto">
          <a:xfrm>
            <a:off x="1905000" y="2286000"/>
            <a:ext cx="0" cy="3505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Oval 9"/>
          <p:cNvSpPr>
            <a:spLocks noChangeAspect="1"/>
          </p:cNvSpPr>
          <p:nvPr/>
        </p:nvSpPr>
        <p:spPr bwMode="auto">
          <a:xfrm>
            <a:off x="1856232" y="2209800"/>
            <a:ext cx="91440" cy="91440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/>
          <p:cNvSpPr>
            <a:spLocks noChangeAspect="1"/>
          </p:cNvSpPr>
          <p:nvPr/>
        </p:nvSpPr>
        <p:spPr bwMode="auto">
          <a:xfrm>
            <a:off x="1856232" y="4892040"/>
            <a:ext cx="91440" cy="91440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Oval 13"/>
          <p:cNvSpPr>
            <a:spLocks noChangeAspect="1"/>
          </p:cNvSpPr>
          <p:nvPr/>
        </p:nvSpPr>
        <p:spPr bwMode="auto">
          <a:xfrm>
            <a:off x="1856232" y="5699760"/>
            <a:ext cx="91440" cy="91440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38400" y="5562600"/>
            <a:ext cx="1059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-95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dBm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38400" y="4724400"/>
            <a:ext cx="1059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-92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dBm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38400" y="2057400"/>
            <a:ext cx="1059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-82 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dBm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58491" y="5562600"/>
            <a:ext cx="32967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Desirable limit of interference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67200" y="4434840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Every 2 SS device should be able to decode most L-SIGs here—close to -95 </a:t>
            </a:r>
            <a:r>
              <a:rPr lang="en-US" sz="20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dBm</a:t>
            </a:r>
            <a:r>
              <a:rPr lang="en-US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—from here “proportional rule” starts to make sense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267199" y="2057400"/>
            <a:ext cx="47244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So what’s this? </a:t>
            </a:r>
            <a:r>
              <a:rPr lang="en-US" sz="2000" i="1" dirty="0">
                <a:solidFill>
                  <a:srgbClr val="2E75B6"/>
                </a:solidFill>
                <a:latin typeface="Calibri" panose="020F0502020204030204" pitchFamily="34" charset="0"/>
              </a:rPr>
              <a:t>It’s the level at which devices have to stop pretending they can’t hear L-SIGs.</a:t>
            </a:r>
            <a:r>
              <a:rPr lang="en-US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Because it was not credible (in 1999!) that any device would not have been able to decode at this level. </a:t>
            </a:r>
            <a:r>
              <a:rPr lang="en-US" sz="2000" i="1" dirty="0">
                <a:solidFill>
                  <a:srgbClr val="2E75B6"/>
                </a:solidFill>
                <a:latin typeface="Calibri" panose="020F0502020204030204" pitchFamily="34" charset="0"/>
              </a:rPr>
              <a:t>This accounts for 10 dB of our 13 dB “gap”.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 flipH="1">
            <a:off x="3581400" y="2258568"/>
            <a:ext cx="6400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H="1">
            <a:off x="3581400" y="4953000"/>
            <a:ext cx="6400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H="1">
            <a:off x="3584448" y="5791200"/>
            <a:ext cx="6400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</p:spPr>
      </p:cxnSp>
    </p:spTree>
    <p:extLst>
      <p:ext uri="{BB962C8B-B14F-4D97-AF65-F5344CB8AC3E}">
        <p14:creationId xmlns:p14="http://schemas.microsoft.com/office/powerpoint/2010/main" val="40055791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OBSS-PD SR, 2/2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828800"/>
            <a:ext cx="3172098" cy="4267200"/>
          </a:xfrm>
        </p:spPr>
        <p:txBody>
          <a:bodyPr/>
          <a:lstStyle/>
          <a:p>
            <a:r>
              <a:rPr lang="en-US" sz="1800" dirty="0"/>
              <a:t>Note that OBSS-PD SR </a:t>
            </a:r>
          </a:p>
          <a:p>
            <a:pPr lvl="1"/>
            <a:r>
              <a:rPr lang="en-US" sz="1800" dirty="0"/>
              <a:t>Allows more transmission in the red shaded area which causes interference to RX.</a:t>
            </a:r>
          </a:p>
          <a:p>
            <a:pPr lvl="1"/>
            <a:r>
              <a:rPr lang="en-US" sz="1800" dirty="0"/>
              <a:t>Reduction in SR TX power leads to  reduction of interference (orange shaded area)</a:t>
            </a:r>
          </a:p>
          <a:p>
            <a:r>
              <a:rPr lang="en-US" sz="1800" dirty="0"/>
              <a:t>Note increase of interference statistically.</a:t>
            </a:r>
          </a:p>
          <a:p>
            <a:r>
              <a:rPr lang="en-US" sz="1800" dirty="0"/>
              <a:t>Denser operation allows</a:t>
            </a:r>
          </a:p>
          <a:p>
            <a:pPr>
              <a:buNone/>
            </a:pPr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cxnSp>
        <p:nvCxnSpPr>
          <p:cNvPr id="2050" name="AutoShape 2"/>
          <p:cNvCxnSpPr>
            <a:cxnSpLocks noChangeShapeType="1"/>
          </p:cNvCxnSpPr>
          <p:nvPr/>
        </p:nvCxnSpPr>
        <p:spPr bwMode="auto">
          <a:xfrm flipV="1">
            <a:off x="5589587" y="5184775"/>
            <a:ext cx="277813" cy="12065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51" name="AutoShape 3"/>
          <p:cNvCxnSpPr>
            <a:cxnSpLocks noChangeShapeType="1"/>
          </p:cNvCxnSpPr>
          <p:nvPr/>
        </p:nvCxnSpPr>
        <p:spPr bwMode="auto">
          <a:xfrm flipV="1">
            <a:off x="5394325" y="5089525"/>
            <a:ext cx="214312" cy="87313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52" name="AutoShape 4"/>
          <p:cNvCxnSpPr>
            <a:cxnSpLocks noChangeShapeType="1"/>
          </p:cNvCxnSpPr>
          <p:nvPr/>
        </p:nvCxnSpPr>
        <p:spPr bwMode="auto">
          <a:xfrm flipV="1">
            <a:off x="6680200" y="5346700"/>
            <a:ext cx="273050" cy="115888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53" name="AutoShape 5"/>
          <p:cNvCxnSpPr>
            <a:cxnSpLocks noChangeShapeType="1"/>
          </p:cNvCxnSpPr>
          <p:nvPr/>
        </p:nvCxnSpPr>
        <p:spPr bwMode="auto">
          <a:xfrm flipV="1">
            <a:off x="6092825" y="4938713"/>
            <a:ext cx="1339850" cy="55880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54" name="AutoShape 6"/>
          <p:cNvCxnSpPr>
            <a:cxnSpLocks noChangeShapeType="1"/>
          </p:cNvCxnSpPr>
          <p:nvPr/>
        </p:nvCxnSpPr>
        <p:spPr bwMode="auto">
          <a:xfrm flipV="1">
            <a:off x="7124700" y="3146425"/>
            <a:ext cx="222250" cy="103188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55" name="AutoShape 7"/>
          <p:cNvCxnSpPr>
            <a:cxnSpLocks noChangeShapeType="1"/>
          </p:cNvCxnSpPr>
          <p:nvPr/>
        </p:nvCxnSpPr>
        <p:spPr bwMode="auto">
          <a:xfrm flipV="1">
            <a:off x="7062787" y="3074988"/>
            <a:ext cx="222250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56" name="AutoShape 8"/>
          <p:cNvCxnSpPr>
            <a:cxnSpLocks noChangeShapeType="1"/>
          </p:cNvCxnSpPr>
          <p:nvPr/>
        </p:nvCxnSpPr>
        <p:spPr bwMode="auto">
          <a:xfrm flipV="1">
            <a:off x="6972300" y="3006725"/>
            <a:ext cx="242887" cy="112713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57" name="AutoShape 9"/>
          <p:cNvCxnSpPr>
            <a:cxnSpLocks noChangeShapeType="1"/>
          </p:cNvCxnSpPr>
          <p:nvPr/>
        </p:nvCxnSpPr>
        <p:spPr bwMode="auto">
          <a:xfrm flipV="1">
            <a:off x="6886575" y="2940050"/>
            <a:ext cx="257175" cy="12065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58" name="AutoShape 10"/>
          <p:cNvCxnSpPr>
            <a:cxnSpLocks noChangeShapeType="1"/>
          </p:cNvCxnSpPr>
          <p:nvPr/>
        </p:nvCxnSpPr>
        <p:spPr bwMode="auto">
          <a:xfrm flipV="1">
            <a:off x="6407150" y="2733675"/>
            <a:ext cx="336550" cy="16510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59" name="AutoShape 11"/>
          <p:cNvCxnSpPr>
            <a:cxnSpLocks noChangeShapeType="1"/>
          </p:cNvCxnSpPr>
          <p:nvPr/>
        </p:nvCxnSpPr>
        <p:spPr bwMode="auto">
          <a:xfrm flipV="1">
            <a:off x="5842000" y="3838575"/>
            <a:ext cx="238125" cy="10318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60" name="AutoShape 12"/>
          <p:cNvCxnSpPr>
            <a:cxnSpLocks noChangeShapeType="1"/>
          </p:cNvCxnSpPr>
          <p:nvPr/>
        </p:nvCxnSpPr>
        <p:spPr bwMode="auto">
          <a:xfrm flipV="1">
            <a:off x="5859462" y="3922713"/>
            <a:ext cx="238125" cy="1016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61" name="AutoShape 13"/>
          <p:cNvCxnSpPr>
            <a:cxnSpLocks noChangeShapeType="1"/>
          </p:cNvCxnSpPr>
          <p:nvPr/>
        </p:nvCxnSpPr>
        <p:spPr bwMode="auto">
          <a:xfrm flipV="1">
            <a:off x="5843587" y="4002088"/>
            <a:ext cx="260350" cy="112712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sp>
        <p:nvSpPr>
          <p:cNvPr id="2062" name="Oval 14"/>
          <p:cNvSpPr>
            <a:spLocks noChangeArrowheads="1"/>
          </p:cNvSpPr>
          <p:nvPr/>
        </p:nvSpPr>
        <p:spPr bwMode="auto">
          <a:xfrm>
            <a:off x="4903787" y="2667000"/>
            <a:ext cx="2814638" cy="2846388"/>
          </a:xfrm>
          <a:prstGeom prst="ellipse">
            <a:avLst/>
          </a:prstGeom>
          <a:noFill/>
          <a:ln w="9525">
            <a:solidFill>
              <a:srgbClr val="00B05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6280150" y="4059238"/>
            <a:ext cx="61912" cy="61912"/>
          </a:xfrm>
          <a:prstGeom prst="flowChartConnector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4548187" y="3836988"/>
            <a:ext cx="433388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TX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118225" y="3829050"/>
            <a:ext cx="433387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RX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3467100" y="2363788"/>
            <a:ext cx="1116012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CCA=-82dBm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7" name="Oval 19"/>
          <p:cNvSpPr>
            <a:spLocks noChangeArrowheads="1"/>
          </p:cNvSpPr>
          <p:nvPr/>
        </p:nvSpPr>
        <p:spPr bwMode="auto">
          <a:xfrm>
            <a:off x="3419475" y="2800350"/>
            <a:ext cx="2703512" cy="2578100"/>
          </a:xfrm>
          <a:prstGeom prst="ellipse">
            <a:avLst/>
          </a:prstGeom>
          <a:noFill/>
          <a:ln w="9525">
            <a:solidFill>
              <a:srgbClr val="1F4D78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4733925" y="4048125"/>
            <a:ext cx="61912" cy="63500"/>
          </a:xfrm>
          <a:prstGeom prst="flowChartConnector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9" name="Oval 21"/>
          <p:cNvSpPr>
            <a:spLocks noChangeArrowheads="1"/>
          </p:cNvSpPr>
          <p:nvPr/>
        </p:nvSpPr>
        <p:spPr bwMode="auto">
          <a:xfrm>
            <a:off x="3697287" y="3024188"/>
            <a:ext cx="2149475" cy="2132012"/>
          </a:xfrm>
          <a:prstGeom prst="ellipse">
            <a:avLst/>
          </a:prstGeom>
          <a:noFill/>
          <a:ln w="9525">
            <a:solidFill>
              <a:srgbClr val="1F4D78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0" name="Oval 22"/>
          <p:cNvSpPr>
            <a:spLocks noChangeArrowheads="1"/>
          </p:cNvSpPr>
          <p:nvPr/>
        </p:nvSpPr>
        <p:spPr bwMode="auto">
          <a:xfrm>
            <a:off x="5189537" y="2908300"/>
            <a:ext cx="2270125" cy="2363788"/>
          </a:xfrm>
          <a:prstGeom prst="ellipse">
            <a:avLst/>
          </a:prstGeom>
          <a:noFill/>
          <a:ln w="9525">
            <a:solidFill>
              <a:srgbClr val="00B05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4519204" y="2250849"/>
            <a:ext cx="1116012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OBSS_PD level &gt; -82dBm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2" name="Freeform 24"/>
          <p:cNvSpPr>
            <a:spLocks/>
          </p:cNvSpPr>
          <p:nvPr/>
        </p:nvSpPr>
        <p:spPr bwMode="auto">
          <a:xfrm>
            <a:off x="3871912" y="2597150"/>
            <a:ext cx="325438" cy="3000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4" y="190"/>
              </a:cxn>
              <a:cxn ang="0">
                <a:pos x="223" y="157"/>
              </a:cxn>
              <a:cxn ang="0">
                <a:pos x="513" y="473"/>
              </a:cxn>
            </a:cxnLst>
            <a:rect l="0" t="0" r="r" b="b"/>
            <a:pathLst>
              <a:path w="513" h="473">
                <a:moveTo>
                  <a:pt x="0" y="0"/>
                </a:moveTo>
                <a:cubicBezTo>
                  <a:pt x="73" y="82"/>
                  <a:pt x="147" y="164"/>
                  <a:pt x="184" y="190"/>
                </a:cubicBezTo>
                <a:cubicBezTo>
                  <a:pt x="221" y="216"/>
                  <a:pt x="168" y="110"/>
                  <a:pt x="223" y="157"/>
                </a:cubicBezTo>
                <a:cubicBezTo>
                  <a:pt x="278" y="204"/>
                  <a:pt x="395" y="338"/>
                  <a:pt x="513" y="473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3" name="Freeform 25"/>
          <p:cNvSpPr>
            <a:spLocks/>
          </p:cNvSpPr>
          <p:nvPr/>
        </p:nvSpPr>
        <p:spPr bwMode="auto">
          <a:xfrm flipH="1">
            <a:off x="4527051" y="2651760"/>
            <a:ext cx="325438" cy="37070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4" y="190"/>
              </a:cxn>
              <a:cxn ang="0">
                <a:pos x="223" y="157"/>
              </a:cxn>
              <a:cxn ang="0">
                <a:pos x="513" y="473"/>
              </a:cxn>
            </a:cxnLst>
            <a:rect l="0" t="0" r="r" b="b"/>
            <a:pathLst>
              <a:path w="513" h="473">
                <a:moveTo>
                  <a:pt x="0" y="0"/>
                </a:moveTo>
                <a:cubicBezTo>
                  <a:pt x="73" y="82"/>
                  <a:pt x="147" y="164"/>
                  <a:pt x="184" y="190"/>
                </a:cubicBezTo>
                <a:cubicBezTo>
                  <a:pt x="221" y="216"/>
                  <a:pt x="168" y="110"/>
                  <a:pt x="223" y="157"/>
                </a:cubicBezTo>
                <a:cubicBezTo>
                  <a:pt x="278" y="204"/>
                  <a:pt x="395" y="338"/>
                  <a:pt x="513" y="473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4" name="Freeform 26"/>
          <p:cNvSpPr>
            <a:spLocks/>
          </p:cNvSpPr>
          <p:nvPr/>
        </p:nvSpPr>
        <p:spPr bwMode="auto">
          <a:xfrm flipH="1">
            <a:off x="5513387" y="2362200"/>
            <a:ext cx="1027113" cy="8588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4" y="190"/>
              </a:cxn>
              <a:cxn ang="0">
                <a:pos x="223" y="157"/>
              </a:cxn>
              <a:cxn ang="0">
                <a:pos x="513" y="473"/>
              </a:cxn>
            </a:cxnLst>
            <a:rect l="0" t="0" r="r" b="b"/>
            <a:pathLst>
              <a:path w="513" h="473">
                <a:moveTo>
                  <a:pt x="0" y="0"/>
                </a:moveTo>
                <a:cubicBezTo>
                  <a:pt x="73" y="82"/>
                  <a:pt x="147" y="164"/>
                  <a:pt x="184" y="190"/>
                </a:cubicBezTo>
                <a:cubicBezTo>
                  <a:pt x="221" y="216"/>
                  <a:pt x="168" y="110"/>
                  <a:pt x="223" y="157"/>
                </a:cubicBezTo>
                <a:cubicBezTo>
                  <a:pt x="278" y="204"/>
                  <a:pt x="395" y="338"/>
                  <a:pt x="513" y="473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075" name="AutoShape 27"/>
          <p:cNvCxnSpPr>
            <a:cxnSpLocks noChangeShapeType="1"/>
          </p:cNvCxnSpPr>
          <p:nvPr/>
        </p:nvCxnSpPr>
        <p:spPr bwMode="auto">
          <a:xfrm flipV="1">
            <a:off x="5314950" y="3044825"/>
            <a:ext cx="225425" cy="10477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76" name="AutoShape 28"/>
          <p:cNvCxnSpPr>
            <a:cxnSpLocks noChangeShapeType="1"/>
          </p:cNvCxnSpPr>
          <p:nvPr/>
        </p:nvCxnSpPr>
        <p:spPr bwMode="auto">
          <a:xfrm flipV="1">
            <a:off x="5391150" y="3095625"/>
            <a:ext cx="225425" cy="10318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77" name="AutoShape 29"/>
          <p:cNvCxnSpPr>
            <a:cxnSpLocks noChangeShapeType="1"/>
          </p:cNvCxnSpPr>
          <p:nvPr/>
        </p:nvCxnSpPr>
        <p:spPr bwMode="auto">
          <a:xfrm flipV="1">
            <a:off x="5459412" y="3146425"/>
            <a:ext cx="225425" cy="10318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78" name="AutoShape 30"/>
          <p:cNvCxnSpPr>
            <a:cxnSpLocks noChangeShapeType="1"/>
          </p:cNvCxnSpPr>
          <p:nvPr/>
        </p:nvCxnSpPr>
        <p:spPr bwMode="auto">
          <a:xfrm flipV="1">
            <a:off x="5519737" y="3200400"/>
            <a:ext cx="225425" cy="10477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79" name="AutoShape 31"/>
          <p:cNvCxnSpPr>
            <a:cxnSpLocks noChangeShapeType="1"/>
          </p:cNvCxnSpPr>
          <p:nvPr/>
        </p:nvCxnSpPr>
        <p:spPr bwMode="auto">
          <a:xfrm flipV="1">
            <a:off x="5580062" y="3257550"/>
            <a:ext cx="225425" cy="10477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0" name="AutoShape 32"/>
          <p:cNvCxnSpPr>
            <a:cxnSpLocks noChangeShapeType="1"/>
          </p:cNvCxnSpPr>
          <p:nvPr/>
        </p:nvCxnSpPr>
        <p:spPr bwMode="auto">
          <a:xfrm flipV="1">
            <a:off x="5627687" y="3324225"/>
            <a:ext cx="225425" cy="10318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1" name="AutoShape 33"/>
          <p:cNvCxnSpPr>
            <a:cxnSpLocks noChangeShapeType="1"/>
          </p:cNvCxnSpPr>
          <p:nvPr/>
        </p:nvCxnSpPr>
        <p:spPr bwMode="auto">
          <a:xfrm flipV="1">
            <a:off x="5667375" y="3387725"/>
            <a:ext cx="225425" cy="10318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2" name="AutoShape 34"/>
          <p:cNvCxnSpPr>
            <a:cxnSpLocks noChangeShapeType="1"/>
          </p:cNvCxnSpPr>
          <p:nvPr/>
        </p:nvCxnSpPr>
        <p:spPr bwMode="auto">
          <a:xfrm flipV="1">
            <a:off x="5705475" y="3455988"/>
            <a:ext cx="238125" cy="103187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3" name="AutoShape 35"/>
          <p:cNvCxnSpPr>
            <a:cxnSpLocks noChangeShapeType="1"/>
          </p:cNvCxnSpPr>
          <p:nvPr/>
        </p:nvCxnSpPr>
        <p:spPr bwMode="auto">
          <a:xfrm flipV="1">
            <a:off x="5734050" y="3527425"/>
            <a:ext cx="238125" cy="1016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4" name="AutoShape 36"/>
          <p:cNvCxnSpPr>
            <a:cxnSpLocks noChangeShapeType="1"/>
          </p:cNvCxnSpPr>
          <p:nvPr/>
        </p:nvCxnSpPr>
        <p:spPr bwMode="auto">
          <a:xfrm flipV="1">
            <a:off x="5776912" y="3600450"/>
            <a:ext cx="238125" cy="1016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5" name="AutoShape 37"/>
          <p:cNvCxnSpPr>
            <a:cxnSpLocks noChangeShapeType="1"/>
          </p:cNvCxnSpPr>
          <p:nvPr/>
        </p:nvCxnSpPr>
        <p:spPr bwMode="auto">
          <a:xfrm flipV="1">
            <a:off x="5802312" y="3675063"/>
            <a:ext cx="238125" cy="103187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6" name="AutoShape 38"/>
          <p:cNvCxnSpPr>
            <a:cxnSpLocks noChangeShapeType="1"/>
          </p:cNvCxnSpPr>
          <p:nvPr/>
        </p:nvCxnSpPr>
        <p:spPr bwMode="auto">
          <a:xfrm flipV="1">
            <a:off x="5834062" y="3754438"/>
            <a:ext cx="238125" cy="103187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7" name="AutoShape 39"/>
          <p:cNvCxnSpPr>
            <a:cxnSpLocks noChangeShapeType="1"/>
          </p:cNvCxnSpPr>
          <p:nvPr/>
        </p:nvCxnSpPr>
        <p:spPr bwMode="auto">
          <a:xfrm flipV="1">
            <a:off x="5846762" y="4089400"/>
            <a:ext cx="260350" cy="11112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8" name="AutoShape 40"/>
          <p:cNvCxnSpPr>
            <a:cxnSpLocks noChangeShapeType="1"/>
          </p:cNvCxnSpPr>
          <p:nvPr/>
        </p:nvCxnSpPr>
        <p:spPr bwMode="auto">
          <a:xfrm flipV="1">
            <a:off x="5821362" y="4181475"/>
            <a:ext cx="276225" cy="119063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9" name="AutoShape 41"/>
          <p:cNvCxnSpPr>
            <a:cxnSpLocks noChangeShapeType="1"/>
          </p:cNvCxnSpPr>
          <p:nvPr/>
        </p:nvCxnSpPr>
        <p:spPr bwMode="auto">
          <a:xfrm flipV="1">
            <a:off x="5799137" y="4289425"/>
            <a:ext cx="292100" cy="1270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90" name="AutoShape 42"/>
          <p:cNvCxnSpPr>
            <a:cxnSpLocks noChangeShapeType="1"/>
          </p:cNvCxnSpPr>
          <p:nvPr/>
        </p:nvCxnSpPr>
        <p:spPr bwMode="auto">
          <a:xfrm flipV="1">
            <a:off x="5748337" y="4397375"/>
            <a:ext cx="325438" cy="13652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91" name="AutoShape 43"/>
          <p:cNvCxnSpPr>
            <a:cxnSpLocks noChangeShapeType="1"/>
          </p:cNvCxnSpPr>
          <p:nvPr/>
        </p:nvCxnSpPr>
        <p:spPr bwMode="auto">
          <a:xfrm flipV="1">
            <a:off x="5691187" y="4502150"/>
            <a:ext cx="352425" cy="150813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92" name="AutoShape 44"/>
          <p:cNvCxnSpPr>
            <a:cxnSpLocks noChangeShapeType="1"/>
          </p:cNvCxnSpPr>
          <p:nvPr/>
        </p:nvCxnSpPr>
        <p:spPr bwMode="auto">
          <a:xfrm flipV="1">
            <a:off x="5580062" y="4625975"/>
            <a:ext cx="403225" cy="16668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93" name="AutoShape 45"/>
          <p:cNvCxnSpPr>
            <a:cxnSpLocks noChangeShapeType="1"/>
          </p:cNvCxnSpPr>
          <p:nvPr/>
        </p:nvCxnSpPr>
        <p:spPr bwMode="auto">
          <a:xfrm flipV="1">
            <a:off x="5387975" y="4751388"/>
            <a:ext cx="522287" cy="204787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94" name="AutoShape 46"/>
          <p:cNvCxnSpPr>
            <a:cxnSpLocks noChangeShapeType="1"/>
          </p:cNvCxnSpPr>
          <p:nvPr/>
        </p:nvCxnSpPr>
        <p:spPr bwMode="auto">
          <a:xfrm flipV="1">
            <a:off x="5319712" y="4895850"/>
            <a:ext cx="490538" cy="18573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95" name="AutoShape 47"/>
          <p:cNvCxnSpPr>
            <a:cxnSpLocks noChangeShapeType="1"/>
          </p:cNvCxnSpPr>
          <p:nvPr/>
        </p:nvCxnSpPr>
        <p:spPr bwMode="auto">
          <a:xfrm flipV="1">
            <a:off x="5476875" y="2698750"/>
            <a:ext cx="533400" cy="252413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96" name="AutoShape 48"/>
          <p:cNvCxnSpPr>
            <a:cxnSpLocks noChangeShapeType="1"/>
          </p:cNvCxnSpPr>
          <p:nvPr/>
        </p:nvCxnSpPr>
        <p:spPr bwMode="auto">
          <a:xfrm flipV="1">
            <a:off x="5530850" y="2673350"/>
            <a:ext cx="730250" cy="339725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97" name="AutoShape 49"/>
          <p:cNvCxnSpPr>
            <a:cxnSpLocks noChangeShapeType="1"/>
          </p:cNvCxnSpPr>
          <p:nvPr/>
        </p:nvCxnSpPr>
        <p:spPr bwMode="auto">
          <a:xfrm flipV="1">
            <a:off x="5618162" y="2678113"/>
            <a:ext cx="838200" cy="38893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98" name="AutoShape 50"/>
          <p:cNvCxnSpPr>
            <a:cxnSpLocks noChangeShapeType="1"/>
          </p:cNvCxnSpPr>
          <p:nvPr/>
        </p:nvCxnSpPr>
        <p:spPr bwMode="auto">
          <a:xfrm flipV="1">
            <a:off x="6213475" y="2701925"/>
            <a:ext cx="419100" cy="19685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99" name="AutoShape 51"/>
          <p:cNvCxnSpPr>
            <a:cxnSpLocks noChangeShapeType="1"/>
          </p:cNvCxnSpPr>
          <p:nvPr/>
        </p:nvCxnSpPr>
        <p:spPr bwMode="auto">
          <a:xfrm flipV="1">
            <a:off x="6550025" y="2774950"/>
            <a:ext cx="296862" cy="142875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0" name="AutoShape 52"/>
          <p:cNvCxnSpPr>
            <a:cxnSpLocks noChangeShapeType="1"/>
          </p:cNvCxnSpPr>
          <p:nvPr/>
        </p:nvCxnSpPr>
        <p:spPr bwMode="auto">
          <a:xfrm flipV="1">
            <a:off x="6675437" y="2828925"/>
            <a:ext cx="266700" cy="125413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1" name="AutoShape 53"/>
          <p:cNvCxnSpPr>
            <a:cxnSpLocks noChangeShapeType="1"/>
          </p:cNvCxnSpPr>
          <p:nvPr/>
        </p:nvCxnSpPr>
        <p:spPr bwMode="auto">
          <a:xfrm flipV="1">
            <a:off x="6783387" y="2881313"/>
            <a:ext cx="266700" cy="125412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2" name="AutoShape 54"/>
          <p:cNvCxnSpPr>
            <a:cxnSpLocks noChangeShapeType="1"/>
          </p:cNvCxnSpPr>
          <p:nvPr/>
        </p:nvCxnSpPr>
        <p:spPr bwMode="auto">
          <a:xfrm flipV="1">
            <a:off x="7191375" y="3217863"/>
            <a:ext cx="223837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3" name="AutoShape 55"/>
          <p:cNvCxnSpPr>
            <a:cxnSpLocks noChangeShapeType="1"/>
          </p:cNvCxnSpPr>
          <p:nvPr/>
        </p:nvCxnSpPr>
        <p:spPr bwMode="auto">
          <a:xfrm flipV="1">
            <a:off x="7250112" y="3294063"/>
            <a:ext cx="222250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4" name="AutoShape 56"/>
          <p:cNvCxnSpPr>
            <a:cxnSpLocks noChangeShapeType="1"/>
          </p:cNvCxnSpPr>
          <p:nvPr/>
        </p:nvCxnSpPr>
        <p:spPr bwMode="auto">
          <a:xfrm flipV="1">
            <a:off x="7299325" y="3382963"/>
            <a:ext cx="223837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5" name="AutoShape 57"/>
          <p:cNvCxnSpPr>
            <a:cxnSpLocks noChangeShapeType="1"/>
          </p:cNvCxnSpPr>
          <p:nvPr/>
        </p:nvCxnSpPr>
        <p:spPr bwMode="auto">
          <a:xfrm flipV="1">
            <a:off x="7343775" y="3463925"/>
            <a:ext cx="223837" cy="103188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6" name="AutoShape 58"/>
          <p:cNvCxnSpPr>
            <a:cxnSpLocks noChangeShapeType="1"/>
          </p:cNvCxnSpPr>
          <p:nvPr/>
        </p:nvCxnSpPr>
        <p:spPr bwMode="auto">
          <a:xfrm flipV="1">
            <a:off x="7389812" y="3544888"/>
            <a:ext cx="222250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7" name="AutoShape 59"/>
          <p:cNvCxnSpPr>
            <a:cxnSpLocks noChangeShapeType="1"/>
          </p:cNvCxnSpPr>
          <p:nvPr/>
        </p:nvCxnSpPr>
        <p:spPr bwMode="auto">
          <a:xfrm flipV="1">
            <a:off x="7415212" y="3643313"/>
            <a:ext cx="223838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8" name="AutoShape 60"/>
          <p:cNvCxnSpPr>
            <a:cxnSpLocks noChangeShapeType="1"/>
          </p:cNvCxnSpPr>
          <p:nvPr/>
        </p:nvCxnSpPr>
        <p:spPr bwMode="auto">
          <a:xfrm flipV="1">
            <a:off x="7446962" y="3741738"/>
            <a:ext cx="223838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9" name="AutoShape 61"/>
          <p:cNvCxnSpPr>
            <a:cxnSpLocks noChangeShapeType="1"/>
          </p:cNvCxnSpPr>
          <p:nvPr/>
        </p:nvCxnSpPr>
        <p:spPr bwMode="auto">
          <a:xfrm flipV="1">
            <a:off x="7456487" y="3844925"/>
            <a:ext cx="222250" cy="103188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0" name="AutoShape 62"/>
          <p:cNvCxnSpPr>
            <a:cxnSpLocks noChangeShapeType="1"/>
          </p:cNvCxnSpPr>
          <p:nvPr/>
        </p:nvCxnSpPr>
        <p:spPr bwMode="auto">
          <a:xfrm flipV="1">
            <a:off x="7473950" y="3952875"/>
            <a:ext cx="223837" cy="10160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1" name="AutoShape 63"/>
          <p:cNvCxnSpPr>
            <a:cxnSpLocks noChangeShapeType="1"/>
          </p:cNvCxnSpPr>
          <p:nvPr/>
        </p:nvCxnSpPr>
        <p:spPr bwMode="auto">
          <a:xfrm flipV="1">
            <a:off x="7478712" y="4056063"/>
            <a:ext cx="222250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2" name="AutoShape 64"/>
          <p:cNvCxnSpPr>
            <a:cxnSpLocks noChangeShapeType="1"/>
          </p:cNvCxnSpPr>
          <p:nvPr/>
        </p:nvCxnSpPr>
        <p:spPr bwMode="auto">
          <a:xfrm flipV="1">
            <a:off x="7469187" y="4167188"/>
            <a:ext cx="223838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3" name="AutoShape 65"/>
          <p:cNvCxnSpPr>
            <a:cxnSpLocks noChangeShapeType="1"/>
          </p:cNvCxnSpPr>
          <p:nvPr/>
        </p:nvCxnSpPr>
        <p:spPr bwMode="auto">
          <a:xfrm flipV="1">
            <a:off x="7443787" y="4279900"/>
            <a:ext cx="244475" cy="111125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4" name="AutoShape 66"/>
          <p:cNvCxnSpPr>
            <a:cxnSpLocks noChangeShapeType="1"/>
          </p:cNvCxnSpPr>
          <p:nvPr/>
        </p:nvCxnSpPr>
        <p:spPr bwMode="auto">
          <a:xfrm flipV="1">
            <a:off x="7394575" y="4391025"/>
            <a:ext cx="285750" cy="125413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5" name="AutoShape 67"/>
          <p:cNvCxnSpPr>
            <a:cxnSpLocks noChangeShapeType="1"/>
          </p:cNvCxnSpPr>
          <p:nvPr/>
        </p:nvCxnSpPr>
        <p:spPr bwMode="auto">
          <a:xfrm flipV="1">
            <a:off x="7335837" y="4516438"/>
            <a:ext cx="298450" cy="13493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6" name="AutoShape 68"/>
          <p:cNvCxnSpPr>
            <a:cxnSpLocks noChangeShapeType="1"/>
          </p:cNvCxnSpPr>
          <p:nvPr/>
        </p:nvCxnSpPr>
        <p:spPr bwMode="auto">
          <a:xfrm flipV="1">
            <a:off x="7240587" y="4638675"/>
            <a:ext cx="358775" cy="160338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7" name="AutoShape 69"/>
          <p:cNvCxnSpPr>
            <a:cxnSpLocks noChangeShapeType="1"/>
          </p:cNvCxnSpPr>
          <p:nvPr/>
        </p:nvCxnSpPr>
        <p:spPr bwMode="auto">
          <a:xfrm flipV="1">
            <a:off x="7097712" y="4791075"/>
            <a:ext cx="415925" cy="17780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8" name="AutoShape 70"/>
          <p:cNvCxnSpPr>
            <a:cxnSpLocks noChangeShapeType="1"/>
          </p:cNvCxnSpPr>
          <p:nvPr/>
        </p:nvCxnSpPr>
        <p:spPr bwMode="auto">
          <a:xfrm flipV="1">
            <a:off x="6316662" y="5099050"/>
            <a:ext cx="987425" cy="41275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9" name="AutoShape 71"/>
          <p:cNvCxnSpPr>
            <a:cxnSpLocks noChangeShapeType="1"/>
          </p:cNvCxnSpPr>
          <p:nvPr/>
        </p:nvCxnSpPr>
        <p:spPr bwMode="auto">
          <a:xfrm flipV="1">
            <a:off x="5935662" y="5283200"/>
            <a:ext cx="417513" cy="179388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20" name="AutoShape 72"/>
          <p:cNvCxnSpPr>
            <a:cxnSpLocks noChangeShapeType="1"/>
          </p:cNvCxnSpPr>
          <p:nvPr/>
        </p:nvCxnSpPr>
        <p:spPr bwMode="auto">
          <a:xfrm flipV="1">
            <a:off x="5815012" y="5265738"/>
            <a:ext cx="346075" cy="14763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21" name="AutoShape 73"/>
          <p:cNvCxnSpPr>
            <a:cxnSpLocks noChangeShapeType="1"/>
          </p:cNvCxnSpPr>
          <p:nvPr/>
        </p:nvCxnSpPr>
        <p:spPr bwMode="auto">
          <a:xfrm flipV="1">
            <a:off x="5694362" y="5229225"/>
            <a:ext cx="298450" cy="130175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sp>
        <p:nvSpPr>
          <p:cNvPr id="2122" name="Text Box 74"/>
          <p:cNvSpPr txBox="1">
            <a:spLocks noChangeArrowheads="1"/>
          </p:cNvSpPr>
          <p:nvPr/>
        </p:nvSpPr>
        <p:spPr bwMode="auto">
          <a:xfrm>
            <a:off x="5970587" y="1981200"/>
            <a:ext cx="25146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Increased interference from SR STA due to OBSS_PD SR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23" name="Text Box 75"/>
          <p:cNvSpPr txBox="1">
            <a:spLocks noChangeArrowheads="1"/>
          </p:cNvSpPr>
          <p:nvPr/>
        </p:nvSpPr>
        <p:spPr bwMode="auto">
          <a:xfrm>
            <a:off x="6783387" y="2868613"/>
            <a:ext cx="2360613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Reduced interference from SR STA due to reduced TX power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24" name="Freeform 76"/>
          <p:cNvSpPr>
            <a:spLocks/>
          </p:cNvSpPr>
          <p:nvPr/>
        </p:nvSpPr>
        <p:spPr bwMode="auto">
          <a:xfrm flipH="1">
            <a:off x="7369175" y="3268663"/>
            <a:ext cx="325437" cy="3000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4" y="190"/>
              </a:cxn>
              <a:cxn ang="0">
                <a:pos x="223" y="157"/>
              </a:cxn>
              <a:cxn ang="0">
                <a:pos x="513" y="473"/>
              </a:cxn>
            </a:cxnLst>
            <a:rect l="0" t="0" r="r" b="b"/>
            <a:pathLst>
              <a:path w="513" h="473">
                <a:moveTo>
                  <a:pt x="0" y="0"/>
                </a:moveTo>
                <a:cubicBezTo>
                  <a:pt x="73" y="82"/>
                  <a:pt x="147" y="164"/>
                  <a:pt x="184" y="190"/>
                </a:cubicBezTo>
                <a:cubicBezTo>
                  <a:pt x="221" y="216"/>
                  <a:pt x="168" y="110"/>
                  <a:pt x="223" y="157"/>
                </a:cubicBezTo>
                <a:cubicBezTo>
                  <a:pt x="278" y="204"/>
                  <a:pt x="395" y="338"/>
                  <a:pt x="513" y="473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126" name="AutoShape 78"/>
          <p:cNvCxnSpPr>
            <a:cxnSpLocks noChangeShapeType="1"/>
          </p:cNvCxnSpPr>
          <p:nvPr/>
        </p:nvCxnSpPr>
        <p:spPr bwMode="auto">
          <a:xfrm flipV="1">
            <a:off x="5381625" y="2989263"/>
            <a:ext cx="85725" cy="39687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127" name="AutoShape 79"/>
          <p:cNvCxnSpPr>
            <a:cxnSpLocks noChangeShapeType="1"/>
          </p:cNvCxnSpPr>
          <p:nvPr/>
        </p:nvCxnSpPr>
        <p:spPr bwMode="auto">
          <a:xfrm flipV="1">
            <a:off x="5494337" y="5119688"/>
            <a:ext cx="276225" cy="12065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83" name="AutoShape 21"/>
          <p:cNvCxnSpPr>
            <a:cxnSpLocks noChangeShapeType="1"/>
          </p:cNvCxnSpPr>
          <p:nvPr/>
        </p:nvCxnSpPr>
        <p:spPr bwMode="auto">
          <a:xfrm flipV="1">
            <a:off x="5840885" y="2932889"/>
            <a:ext cx="572312" cy="325877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92" name="AutoShape 21"/>
          <p:cNvCxnSpPr>
            <a:cxnSpLocks noChangeShapeType="1"/>
          </p:cNvCxnSpPr>
          <p:nvPr/>
        </p:nvCxnSpPr>
        <p:spPr bwMode="auto">
          <a:xfrm flipV="1">
            <a:off x="6030675" y="3114069"/>
            <a:ext cx="867821" cy="484760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95" name="AutoShape 21"/>
          <p:cNvCxnSpPr>
            <a:cxnSpLocks noChangeShapeType="1"/>
          </p:cNvCxnSpPr>
          <p:nvPr/>
        </p:nvCxnSpPr>
        <p:spPr bwMode="auto">
          <a:xfrm flipV="1">
            <a:off x="5941404" y="2976664"/>
            <a:ext cx="762000" cy="457201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04" name="AutoShape 13"/>
          <p:cNvCxnSpPr>
            <a:cxnSpLocks noChangeShapeType="1"/>
          </p:cNvCxnSpPr>
          <p:nvPr/>
        </p:nvCxnSpPr>
        <p:spPr bwMode="auto">
          <a:xfrm flipV="1">
            <a:off x="5870068" y="2947481"/>
            <a:ext cx="682625" cy="393700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05" name="AutoShape 14"/>
          <p:cNvCxnSpPr>
            <a:cxnSpLocks noChangeShapeType="1"/>
          </p:cNvCxnSpPr>
          <p:nvPr/>
        </p:nvCxnSpPr>
        <p:spPr bwMode="auto">
          <a:xfrm flipV="1">
            <a:off x="5986462" y="3041650"/>
            <a:ext cx="806450" cy="466725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07" name="AutoShape 21"/>
          <p:cNvCxnSpPr>
            <a:cxnSpLocks noChangeShapeType="1"/>
          </p:cNvCxnSpPr>
          <p:nvPr/>
        </p:nvCxnSpPr>
        <p:spPr bwMode="auto">
          <a:xfrm flipV="1">
            <a:off x="5756579" y="2919919"/>
            <a:ext cx="512762" cy="295275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18" name="AutoShape 21"/>
          <p:cNvCxnSpPr>
            <a:cxnSpLocks noChangeShapeType="1"/>
          </p:cNvCxnSpPr>
          <p:nvPr/>
        </p:nvCxnSpPr>
        <p:spPr bwMode="auto">
          <a:xfrm flipV="1">
            <a:off x="6560732" y="4959485"/>
            <a:ext cx="512762" cy="295275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20" name="AutoShape 21"/>
          <p:cNvCxnSpPr>
            <a:cxnSpLocks noChangeShapeType="1"/>
          </p:cNvCxnSpPr>
          <p:nvPr/>
        </p:nvCxnSpPr>
        <p:spPr bwMode="auto">
          <a:xfrm flipV="1">
            <a:off x="6372664" y="4779524"/>
            <a:ext cx="858093" cy="479897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21" name="AutoShape 30"/>
          <p:cNvCxnSpPr>
            <a:cxnSpLocks noChangeShapeType="1"/>
          </p:cNvCxnSpPr>
          <p:nvPr/>
        </p:nvCxnSpPr>
        <p:spPr bwMode="auto">
          <a:xfrm flipV="1">
            <a:off x="6166762" y="4591456"/>
            <a:ext cx="1172183" cy="661481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28" name="AutoShape 28"/>
          <p:cNvCxnSpPr>
            <a:cxnSpLocks noChangeShapeType="1"/>
          </p:cNvCxnSpPr>
          <p:nvPr/>
        </p:nvCxnSpPr>
        <p:spPr bwMode="auto">
          <a:xfrm flipV="1">
            <a:off x="6025710" y="4436862"/>
            <a:ext cx="1373526" cy="777164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32" name="AutoShape 27"/>
          <p:cNvCxnSpPr>
            <a:cxnSpLocks noChangeShapeType="1"/>
          </p:cNvCxnSpPr>
          <p:nvPr/>
        </p:nvCxnSpPr>
        <p:spPr bwMode="auto">
          <a:xfrm flipV="1">
            <a:off x="5874932" y="4270443"/>
            <a:ext cx="1566153" cy="899808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36" name="AutoShape 27"/>
          <p:cNvCxnSpPr>
            <a:cxnSpLocks noChangeShapeType="1"/>
          </p:cNvCxnSpPr>
          <p:nvPr/>
        </p:nvCxnSpPr>
        <p:spPr bwMode="auto">
          <a:xfrm flipV="1">
            <a:off x="5792247" y="4160196"/>
            <a:ext cx="1645596" cy="941961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39" name="AutoShape 27"/>
          <p:cNvCxnSpPr>
            <a:cxnSpLocks noChangeShapeType="1"/>
          </p:cNvCxnSpPr>
          <p:nvPr/>
        </p:nvCxnSpPr>
        <p:spPr bwMode="auto">
          <a:xfrm flipV="1">
            <a:off x="5789004" y="4035358"/>
            <a:ext cx="1645596" cy="941961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41" name="AutoShape 27"/>
          <p:cNvCxnSpPr>
            <a:cxnSpLocks noChangeShapeType="1"/>
          </p:cNvCxnSpPr>
          <p:nvPr/>
        </p:nvCxnSpPr>
        <p:spPr bwMode="auto">
          <a:xfrm flipV="1">
            <a:off x="5903913" y="3907785"/>
            <a:ext cx="1529168" cy="878528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43" name="AutoShape 27"/>
          <p:cNvCxnSpPr>
            <a:cxnSpLocks noChangeShapeType="1"/>
          </p:cNvCxnSpPr>
          <p:nvPr/>
        </p:nvCxnSpPr>
        <p:spPr bwMode="auto">
          <a:xfrm flipV="1">
            <a:off x="6018212" y="3798247"/>
            <a:ext cx="1391057" cy="797566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45" name="AutoShape 27"/>
          <p:cNvCxnSpPr>
            <a:cxnSpLocks noChangeShapeType="1"/>
          </p:cNvCxnSpPr>
          <p:nvPr/>
        </p:nvCxnSpPr>
        <p:spPr bwMode="auto">
          <a:xfrm flipV="1">
            <a:off x="6070600" y="3688710"/>
            <a:ext cx="1314856" cy="754703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47" name="AutoShape 27"/>
          <p:cNvCxnSpPr>
            <a:cxnSpLocks noChangeShapeType="1"/>
          </p:cNvCxnSpPr>
          <p:nvPr/>
        </p:nvCxnSpPr>
        <p:spPr bwMode="auto">
          <a:xfrm flipV="1">
            <a:off x="6108700" y="3593459"/>
            <a:ext cx="1233894" cy="707079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49" name="AutoShape 27"/>
          <p:cNvCxnSpPr>
            <a:cxnSpLocks noChangeShapeType="1"/>
          </p:cNvCxnSpPr>
          <p:nvPr/>
        </p:nvCxnSpPr>
        <p:spPr bwMode="auto">
          <a:xfrm flipV="1">
            <a:off x="6132512" y="3488686"/>
            <a:ext cx="1181507" cy="678502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53" name="AutoShape 27"/>
          <p:cNvCxnSpPr>
            <a:cxnSpLocks noChangeShapeType="1"/>
          </p:cNvCxnSpPr>
          <p:nvPr/>
        </p:nvCxnSpPr>
        <p:spPr bwMode="auto">
          <a:xfrm flipV="1">
            <a:off x="6142037" y="3407723"/>
            <a:ext cx="1100544" cy="630877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56" name="AutoShape 27"/>
          <p:cNvCxnSpPr>
            <a:cxnSpLocks noChangeShapeType="1"/>
          </p:cNvCxnSpPr>
          <p:nvPr/>
        </p:nvCxnSpPr>
        <p:spPr bwMode="auto">
          <a:xfrm flipV="1">
            <a:off x="6142037" y="3317236"/>
            <a:ext cx="1038632" cy="592776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58" name="AutoShape 27"/>
          <p:cNvCxnSpPr>
            <a:cxnSpLocks noChangeShapeType="1"/>
          </p:cNvCxnSpPr>
          <p:nvPr/>
        </p:nvCxnSpPr>
        <p:spPr bwMode="auto">
          <a:xfrm flipV="1">
            <a:off x="6089650" y="3236273"/>
            <a:ext cx="1024344" cy="583252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60" name="AutoShape 27"/>
          <p:cNvCxnSpPr>
            <a:cxnSpLocks noChangeShapeType="1"/>
          </p:cNvCxnSpPr>
          <p:nvPr/>
        </p:nvCxnSpPr>
        <p:spPr bwMode="auto">
          <a:xfrm flipV="1">
            <a:off x="6061075" y="3164835"/>
            <a:ext cx="957669" cy="540390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sp>
        <p:nvSpPr>
          <p:cNvPr id="106" name="TextBox 105"/>
          <p:cNvSpPr txBox="1"/>
          <p:nvPr/>
        </p:nvSpPr>
        <p:spPr>
          <a:xfrm>
            <a:off x="4191000" y="5481935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sym typeface="Wingdings 2" panose="05020102010507070707" pitchFamily="18" charset="2"/>
              </a:rPr>
              <a:t>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7999420" y="5486400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</a:t>
            </a:r>
            <a:endParaRPr lang="en-US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109" name="Straight Arrow Connector 108"/>
          <p:cNvCxnSpPr>
            <a:cxnSpLocks/>
          </p:cNvCxnSpPr>
          <p:nvPr/>
        </p:nvCxnSpPr>
        <p:spPr>
          <a:xfrm flipH="1">
            <a:off x="4506122" y="3886200"/>
            <a:ext cx="1285078" cy="1614835"/>
          </a:xfrm>
          <a:prstGeom prst="straightConnector1">
            <a:avLst/>
          </a:prstGeom>
          <a:noFill/>
          <a:ln w="6350" cap="flat" cmpd="sng" algn="ctr">
            <a:solidFill>
              <a:schemeClr val="bg1">
                <a:lumMod val="50000"/>
              </a:schemeClr>
            </a:solidFill>
            <a:prstDash val="dash"/>
            <a:headEnd type="stealth"/>
            <a:tailEnd type="none"/>
          </a:ln>
          <a:effectLst/>
        </p:spPr>
      </p:cxnSp>
      <p:cxnSp>
        <p:nvCxnSpPr>
          <p:cNvPr id="110" name="Straight Arrow Connector 109"/>
          <p:cNvCxnSpPr>
            <a:cxnSpLocks/>
          </p:cNvCxnSpPr>
          <p:nvPr/>
        </p:nvCxnSpPr>
        <p:spPr>
          <a:xfrm>
            <a:off x="7418984" y="5046782"/>
            <a:ext cx="658216" cy="515818"/>
          </a:xfrm>
          <a:prstGeom prst="straightConnector1">
            <a:avLst/>
          </a:prstGeom>
          <a:noFill/>
          <a:ln w="6350" cap="flat" cmpd="sng" algn="ctr">
            <a:solidFill>
              <a:schemeClr val="bg1">
                <a:lumMod val="50000"/>
              </a:schemeClr>
            </a:solidFill>
            <a:prstDash val="dash"/>
            <a:headEnd type="stealth"/>
            <a:tailEnd type="none"/>
          </a:ln>
          <a:effectLst/>
        </p:spPr>
      </p:cxn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Sean Coffey, Realtek</a:t>
            </a:r>
            <a:endParaRPr lang="en-GB" dirty="0"/>
          </a:p>
        </p:txBody>
      </p:sp>
      <p:sp>
        <p:nvSpPr>
          <p:cNvPr id="111" name="TextBox 110"/>
          <p:cNvSpPr txBox="1"/>
          <p:nvPr/>
        </p:nvSpPr>
        <p:spPr>
          <a:xfrm>
            <a:off x="2286000" y="6096000"/>
            <a:ext cx="5122043" cy="338554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rgbClr val="4F81BD"/>
                </a:solidFill>
                <a:latin typeface="Calibri" panose="020F0502020204030204" pitchFamily="34" charset="0"/>
              </a:rPr>
              <a:t>Based on and adapted from [1, 3] and similar presentations</a:t>
            </a:r>
          </a:p>
        </p:txBody>
      </p:sp>
    </p:spTree>
    <p:extLst>
      <p:ext uri="{BB962C8B-B14F-4D97-AF65-F5344CB8AC3E}">
        <p14:creationId xmlns:p14="http://schemas.microsoft.com/office/powerpoint/2010/main" val="4159989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Spatial Reuse first principles, 5/6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</a:rPr>
              <a:t>The other case:</a:t>
            </a: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133600" y="3026901"/>
            <a:ext cx="329184" cy="329184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2209800" y="4903884"/>
            <a:ext cx="202655" cy="201516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Straight Arrow Connector 8"/>
          <p:cNvCxnSpPr>
            <a:cxnSpLocks/>
          </p:cNvCxnSpPr>
          <p:nvPr/>
        </p:nvCxnSpPr>
        <p:spPr>
          <a:xfrm flipV="1">
            <a:off x="2286000" y="3505200"/>
            <a:ext cx="1" cy="1219200"/>
          </a:xfrm>
          <a:prstGeom prst="straightConnector1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headEnd type="stealth"/>
            <a:tailEnd type="non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739684" y="26670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47700" y="45720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B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00800" y="3276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14400" y="5461337"/>
            <a:ext cx="792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Transmit power control can only help reuse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Maybe increased OBSS_PD threshold is the incentive to use TPC also?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Devices lose when they’re B but “statistically” gain when they’re F</a:t>
            </a: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700016" y="3023329"/>
            <a:ext cx="329184" cy="329184"/>
          </a:xfrm>
          <a:prstGeom prst="ellips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776216" y="4900312"/>
            <a:ext cx="202655" cy="201516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4" name="Straight Arrow Connector 23"/>
          <p:cNvCxnSpPr>
            <a:cxnSpLocks/>
          </p:cNvCxnSpPr>
          <p:nvPr/>
        </p:nvCxnSpPr>
        <p:spPr>
          <a:xfrm flipV="1">
            <a:off x="4852416" y="3501628"/>
            <a:ext cx="1" cy="1219200"/>
          </a:xfrm>
          <a:prstGeom prst="straightConnector1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headEnd type="stealth"/>
            <a:tailEnd type="non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4340102" y="26670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C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320866" y="457200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D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28" name="Oval 27"/>
          <p:cNvSpPr>
            <a:spLocks noChangeAspect="1"/>
          </p:cNvSpPr>
          <p:nvPr/>
        </p:nvSpPr>
        <p:spPr>
          <a:xfrm>
            <a:off x="7467600" y="3026901"/>
            <a:ext cx="329184" cy="329184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7543800" y="4903884"/>
            <a:ext cx="202655" cy="201516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0" name="Straight Arrow Connector 29"/>
          <p:cNvCxnSpPr>
            <a:cxnSpLocks/>
          </p:cNvCxnSpPr>
          <p:nvPr/>
        </p:nvCxnSpPr>
        <p:spPr>
          <a:xfrm flipV="1">
            <a:off x="7620000" y="3505200"/>
            <a:ext cx="1" cy="1219200"/>
          </a:xfrm>
          <a:prstGeom prst="straightConnector1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headEnd type="stealth"/>
            <a:tailEnd type="none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094524" y="267004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848600" y="45720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F</a:t>
            </a:r>
          </a:p>
        </p:txBody>
      </p:sp>
      <p:cxnSp>
        <p:nvCxnSpPr>
          <p:cNvPr id="33" name="Straight Arrow Connector 32"/>
          <p:cNvCxnSpPr>
            <a:cxnSpLocks/>
          </p:cNvCxnSpPr>
          <p:nvPr/>
        </p:nvCxnSpPr>
        <p:spPr>
          <a:xfrm>
            <a:off x="5181600" y="3352800"/>
            <a:ext cx="2157983" cy="145946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dash"/>
            <a:headEnd type="none"/>
            <a:tailEnd type="stealth"/>
          </a:ln>
          <a:effectLst/>
        </p:spPr>
      </p:cxnSp>
      <p:cxnSp>
        <p:nvCxnSpPr>
          <p:cNvPr id="35" name="Straight Arrow Connector 34"/>
          <p:cNvCxnSpPr>
            <a:cxnSpLocks/>
          </p:cNvCxnSpPr>
          <p:nvPr/>
        </p:nvCxnSpPr>
        <p:spPr>
          <a:xfrm flipH="1">
            <a:off x="2667000" y="3200400"/>
            <a:ext cx="1767294" cy="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dash"/>
            <a:headEnd type="stealth"/>
            <a:tailEnd type="none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3351220" y="2738735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sym typeface="Wingdings 2" panose="05020102010507070707" pitchFamily="18" charset="2"/>
              </a:rPr>
              <a:t>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99220" y="3729335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</a:t>
            </a:r>
            <a:endParaRPr lang="en-US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48400" y="19812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(Consider unmanaged deployments only)</a:t>
            </a:r>
          </a:p>
        </p:txBody>
      </p:sp>
    </p:spTree>
    <p:extLst>
      <p:ext uri="{BB962C8B-B14F-4D97-AF65-F5344CB8AC3E}">
        <p14:creationId xmlns:p14="http://schemas.microsoft.com/office/powerpoint/2010/main" val="28533869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Spatial Reuse first principles—6/6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4196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0" dirty="0">
                <a:solidFill>
                  <a:srgbClr val="2E75B6"/>
                </a:solidFill>
                <a:latin typeface="Calibri" pitchFamily="34" charset="0"/>
              </a:rPr>
              <a:t>OBSS_PD as a </a:t>
            </a:r>
            <a:r>
              <a:rPr lang="en-GB" sz="2200" b="0" dirty="0" err="1">
                <a:solidFill>
                  <a:srgbClr val="2E75B6"/>
                </a:solidFill>
                <a:latin typeface="Calibri" pitchFamily="34" charset="0"/>
              </a:rPr>
              <a:t>tradeoff</a:t>
            </a:r>
            <a:r>
              <a:rPr lang="en-GB" sz="2200" b="0" dirty="0">
                <a:solidFill>
                  <a:srgbClr val="2E75B6"/>
                </a:solidFill>
                <a:latin typeface="Calibri" pitchFamily="34" charset="0"/>
              </a:rPr>
              <a:t>—more transmit opportunities as incentive to lower transmit power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0" dirty="0">
                <a:solidFill>
                  <a:schemeClr val="tx1"/>
                </a:solidFill>
                <a:latin typeface="Calibri" pitchFamily="34" charset="0"/>
              </a:rPr>
              <a:t>Well … maybe. (It seems a bit hazy. Are we sure this is a net gain?)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0" i="1" dirty="0">
                <a:solidFill>
                  <a:schemeClr val="tx1"/>
                </a:solidFill>
                <a:latin typeface="Calibri" pitchFamily="34" charset="0"/>
              </a:rPr>
              <a:t>Also note that: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This can only be a factor when we have 3 or more OBSSs—no possible gain from this factor when we have just 2 OBSSs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The OBSS_PD rule is dynamic: why would the interferer reduce its transmit power when it does not encounter </a:t>
            </a:r>
            <a:r>
              <a:rPr lang="en-GB" sz="2000" b="0" dirty="0" err="1">
                <a:solidFill>
                  <a:schemeClr val="tx1"/>
                </a:solidFill>
                <a:latin typeface="Calibri" pitchFamily="34" charset="0"/>
              </a:rPr>
              <a:t>neighbors</a:t>
            </a: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 it otherwise would defer to?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>
                <a:solidFill>
                  <a:schemeClr val="tx1"/>
                </a:solidFill>
                <a:latin typeface="Calibri" pitchFamily="34" charset="0"/>
              </a:rPr>
              <a:t>I.e., interferer adapts to its </a:t>
            </a:r>
            <a:r>
              <a:rPr lang="en-GB" sz="1800" b="0" dirty="0" err="1">
                <a:solidFill>
                  <a:schemeClr val="tx1"/>
                </a:solidFill>
                <a:latin typeface="Calibri" pitchFamily="34" charset="0"/>
              </a:rPr>
              <a:t>neighboring</a:t>
            </a:r>
            <a:r>
              <a:rPr lang="en-GB" sz="1800" b="0" dirty="0">
                <a:solidFill>
                  <a:schemeClr val="tx1"/>
                </a:solidFill>
                <a:latin typeface="Calibri" pitchFamily="34" charset="0"/>
              </a:rPr>
              <a:t> traffic; if no </a:t>
            </a:r>
            <a:r>
              <a:rPr lang="en-GB" sz="1800" dirty="0">
                <a:solidFill>
                  <a:schemeClr val="tx1"/>
                </a:solidFill>
                <a:latin typeface="Calibri" pitchFamily="34" charset="0"/>
              </a:rPr>
              <a:t>need to increase OBSS_PD threshold in recent time, why lower transmit power?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When increased OBSS_PD threshold is used, we are with high probability killing the frame we are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b="0" dirty="0">
                <a:solidFill>
                  <a:schemeClr val="tx1"/>
                </a:solidFill>
                <a:latin typeface="Calibri" pitchFamily="34" charset="0"/>
              </a:rPr>
              <a:t>transmitting over</a:t>
            </a:r>
          </a:p>
        </p:txBody>
      </p:sp>
    </p:spTree>
    <p:extLst>
      <p:ext uri="{BB962C8B-B14F-4D97-AF65-F5344CB8AC3E}">
        <p14:creationId xmlns:p14="http://schemas.microsoft.com/office/powerpoint/2010/main" val="13434478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latin typeface="Calibri" pitchFamily="34" charset="0"/>
              </a:rPr>
              <a:t>A way to fix this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>
                <a:solidFill>
                  <a:srgbClr val="2E75B6"/>
                </a:solidFill>
                <a:latin typeface="Calibri" pitchFamily="34" charset="0"/>
              </a:rPr>
              <a:t>Involve the victim AP in the decision loop!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0" dirty="0">
                <a:solidFill>
                  <a:schemeClr val="tx1"/>
                </a:solidFill>
                <a:latin typeface="Calibri" pitchFamily="34" charset="0"/>
              </a:rPr>
              <a:t>This is a very complicated feature to specify and </a:t>
            </a:r>
            <a:r>
              <a:rPr lang="en-GB" sz="2200" b="0" dirty="0" err="1">
                <a:solidFill>
                  <a:schemeClr val="tx1"/>
                </a:solidFill>
                <a:latin typeface="Calibri" pitchFamily="34" charset="0"/>
              </a:rPr>
              <a:t>analyze</a:t>
            </a:r>
            <a:r>
              <a:rPr lang="en-GB" sz="2200" b="0" dirty="0">
                <a:solidFill>
                  <a:schemeClr val="tx1"/>
                </a:solidFill>
                <a:latin typeface="Calibri" pitchFamily="34" charset="0"/>
              </a:rPr>
              <a:t>, featuring multiple BSSs (possibly multiple </a:t>
            </a:r>
            <a:r>
              <a:rPr lang="en-GB" sz="2200" b="0" i="1" dirty="0">
                <a:solidFill>
                  <a:schemeClr val="tx1"/>
                </a:solidFill>
                <a:latin typeface="Calibri" pitchFamily="34" charset="0"/>
              </a:rPr>
              <a:t>O</a:t>
            </a:r>
            <a:r>
              <a:rPr lang="en-GB" sz="2200" b="0" dirty="0">
                <a:solidFill>
                  <a:schemeClr val="tx1"/>
                </a:solidFill>
                <a:latin typeface="Calibri" pitchFamily="34" charset="0"/>
              </a:rPr>
              <a:t>BSSs), traffic modelling, projections of future deployments and many topics that we have always left out of the standardization process (rate selection &amp; shifting algorithms, fragmentation policy, latency and power management, interference assessment and mitigation, etc.)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0" dirty="0">
                <a:solidFill>
                  <a:schemeClr val="tx1"/>
                </a:solidFill>
                <a:latin typeface="Calibri" pitchFamily="34" charset="0"/>
              </a:rPr>
              <a:t>The one unifying principle: </a:t>
            </a:r>
            <a:r>
              <a:rPr lang="en-GB" sz="2200" b="0" i="1" dirty="0">
                <a:solidFill>
                  <a:srgbClr val="4F81BD"/>
                </a:solidFill>
                <a:latin typeface="Calibri" pitchFamily="34" charset="0"/>
              </a:rPr>
              <a:t>if the victim AP is happy, everyone is happy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0" i="1" dirty="0">
                <a:solidFill>
                  <a:schemeClr val="tx1"/>
                </a:solidFill>
                <a:latin typeface="Calibri" pitchFamily="34" charset="0"/>
              </a:rPr>
              <a:t>All </a:t>
            </a:r>
            <a:r>
              <a:rPr lang="en-GB" sz="2200" b="0" dirty="0">
                <a:solidFill>
                  <a:schemeClr val="tx1"/>
                </a:solidFill>
                <a:latin typeface="Calibri" pitchFamily="34" charset="0"/>
              </a:rPr>
              <a:t>we need to do is to provide a way for the victim AP to permit OBSS_PD over frames in its BSS (or rather, to disallow if the default is to permit), with just enough incentive for permission to be granted</a:t>
            </a:r>
          </a:p>
        </p:txBody>
      </p:sp>
    </p:spTree>
    <p:extLst>
      <p:ext uri="{BB962C8B-B14F-4D97-AF65-F5344CB8AC3E}">
        <p14:creationId xmlns:p14="http://schemas.microsoft.com/office/powerpoint/2010/main" val="4184774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18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 sample approach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  <a:ln/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b="0" dirty="0">
                <a:latin typeface="Calibri" panose="020F0502020204030204" pitchFamily="34" charset="0"/>
              </a:rPr>
              <a:t>Assign bit combination in HE-SIG-A field to turn off </a:t>
            </a:r>
            <a:r>
              <a:rPr lang="en-US" b="0" u="sng" dirty="0">
                <a:solidFill>
                  <a:srgbClr val="FF0000"/>
                </a:solidFill>
                <a:latin typeface="Calibri" panose="020F0502020204030204" pitchFamily="34" charset="0"/>
              </a:rPr>
              <a:t>non-SRG</a:t>
            </a:r>
            <a:r>
              <a:rPr lang="en-US" b="0" dirty="0">
                <a:latin typeface="Calibri" panose="020F0502020204030204" pitchFamily="34" charset="0"/>
              </a:rPr>
              <a:t> OBSS_PD, i.e., *other* STAs may not use non-SRG OBSS_PD over that frame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0" dirty="0">
                <a:latin typeface="Calibri" panose="020F0502020204030204" pitchFamily="34" charset="0"/>
              </a:rPr>
              <a:t>STAs may only use the appropriate bit combination if given permission by the AP to which they’re associated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Permission can come from BSS-wide policy bits </a:t>
            </a:r>
            <a:r>
              <a:rPr lang="en-US" b="0" dirty="0">
                <a:latin typeface="Calibri" panose="020F0502020204030204" pitchFamily="34" charset="0"/>
              </a:rPr>
              <a:t>set in the beacon (and </a:t>
            </a:r>
            <a:r>
              <a:rPr lang="en-US" dirty="0">
                <a:latin typeface="Calibri" panose="020F0502020204030204" pitchFamily="34" charset="0"/>
              </a:rPr>
              <a:t>changeable </a:t>
            </a:r>
            <a:r>
              <a:rPr lang="en-US" b="0" dirty="0">
                <a:latin typeface="Calibri" panose="020F0502020204030204" pitchFamily="34" charset="0"/>
              </a:rPr>
              <a:t>dynamically).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Permission can come from </a:t>
            </a:r>
            <a:r>
              <a:rPr lang="en-US" b="0" dirty="0">
                <a:latin typeface="Calibri" panose="020F0502020204030204" pitchFamily="34" charset="0"/>
              </a:rPr>
              <a:t>an individually addressed frame from the AP, giving permission. Such permission, even if granted, only lasts for </a:t>
            </a:r>
            <a:r>
              <a:rPr lang="en-US" i="1" dirty="0">
                <a:latin typeface="Calibri" panose="020F0502020204030204" pitchFamily="34" charset="0"/>
              </a:rPr>
              <a:t>N</a:t>
            </a:r>
            <a:r>
              <a:rPr lang="en-US" b="0" dirty="0">
                <a:latin typeface="Calibri" panose="020F0502020204030204" pitchFamily="34" charset="0"/>
              </a:rPr>
              <a:t> successful frames transmitted by that STA.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latin typeface="Calibri" panose="020F0502020204030204" pitchFamily="34" charset="0"/>
              </a:rPr>
              <a:t>STAs may only use non-SRG OBSS_PD themselves if they have permitted it for the last </a:t>
            </a:r>
            <a:r>
              <a:rPr lang="en-US" b="0" i="1" dirty="0">
                <a:latin typeface="Calibri" panose="020F0502020204030204" pitchFamily="34" charset="0"/>
              </a:rPr>
              <a:t>N</a:t>
            </a:r>
            <a:r>
              <a:rPr lang="en-US" b="0" dirty="0">
                <a:latin typeface="Calibri" panose="020F0502020204030204" pitchFamily="34" charset="0"/>
              </a:rPr>
              <a:t> frames transmitted by that STA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200" b="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0267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19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Straw poll (informational)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  <a:ln/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  <a:latin typeface="Calibri" panose="020F0502020204030204" pitchFamily="34" charset="0"/>
              </a:rPr>
              <a:t>Do you agree to modify the OBSS_PD mechanism to allow for victim transmitters to disable use by other devices of non-SRG OBSS_PD for the frame in progress, according to the approach described on slide 18 of </a:t>
            </a:r>
            <a:r>
              <a:rPr lang="en-US" b="0">
                <a:solidFill>
                  <a:schemeClr val="tx1"/>
                </a:solidFill>
                <a:latin typeface="Calibri" panose="020F0502020204030204" pitchFamily="34" charset="0"/>
              </a:rPr>
              <a:t>this document?</a:t>
            </a:r>
            <a:endParaRPr lang="en-US" b="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lvl="0" indent="0"/>
            <a:endParaRPr lang="en-US" b="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  <a:latin typeface="Calibri" panose="020F0502020204030204" pitchFamily="34" charset="0"/>
              </a:rPr>
              <a:t>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A</a:t>
            </a:r>
            <a:endParaRPr lang="en-GB" sz="2400" b="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5625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Calibri" pitchFamily="34" charset="0"/>
              </a:rPr>
              <a:t>OBSS_PD, in the form described in D1.0, implements the so-called “proportional rule”, with an </a:t>
            </a:r>
            <a:r>
              <a:rPr lang="en-GB" dirty="0" err="1">
                <a:latin typeface="Calibri" pitchFamily="34" charset="0"/>
              </a:rPr>
              <a:t>OBSS_PD_min</a:t>
            </a:r>
            <a:r>
              <a:rPr lang="en-GB" dirty="0">
                <a:latin typeface="Calibri" pitchFamily="34" charset="0"/>
              </a:rPr>
              <a:t> value of    -82 </a:t>
            </a:r>
            <a:r>
              <a:rPr lang="en-GB" dirty="0" err="1">
                <a:latin typeface="Calibri" pitchFamily="34" charset="0"/>
              </a:rPr>
              <a:t>dBm</a:t>
            </a:r>
            <a:r>
              <a:rPr lang="en-GB" dirty="0">
                <a:latin typeface="Calibri" pitchFamily="34" charset="0"/>
              </a:rPr>
              <a:t>. The rule, as described in D1.0, may lower system efficiency in many scenarios, and it’s at the very least questionable whether it is an overall net positive.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Calibri" pitchFamily="34" charset="0"/>
              </a:rPr>
              <a:t>This presentation outlines the rule and its effects (positive and negative) and proposes fixes that will make it work better.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>
              <a:latin typeface="Calibri" pitchFamily="34" charset="0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>
                <a:latin typeface="Calibri" pitchFamily="34" charset="0"/>
              </a:rPr>
              <a:t>CIDs addressed: 6768; partially relevant to CIDs referencing OBSS_PD thresholds: 3198, 3199, 3200, 5204, 5205, 5207, 5208, 5484, 5489, 5494, 5495, 5496, 5497, 5499, 5500, 5501, 5502, 5503, 5690, 5691, 5870, 7122, 7123, 7129, 7406, 7612, 8073, 8104, 8232, 8239, 9315,9540, 9944, 9946, 9947, 10031, 10032, 7125, 3197, 5689, 9541, 3222, 3196, 6025, 7823, 8233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>
                <a:latin typeface="Calibri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830702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9"/>
            <a:ext cx="7770813" cy="1161288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3213"/>
          </a:xfrm>
        </p:spPr>
        <p:txBody>
          <a:bodyPr/>
          <a:lstStyle/>
          <a:p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[1] IEEE doc. 11/14-0637r0, “Spatial Reuse and Coexistence with Legacy Devices”, J. Wang (</a:t>
            </a:r>
            <a:r>
              <a:rPr lang="en-US" sz="18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MediaTek</a:t>
            </a:r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) et al., May 2014</a:t>
            </a:r>
          </a:p>
          <a:p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[2] IEEE doc. 11/14-0872r0, “A Protocol Framework for Dynamic CCA,” S. Coffey (Realtek) et al., July 2014</a:t>
            </a:r>
          </a:p>
          <a:p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[3] IEEE doc. 11/15-1069r3, “Adaptive CCA and TPC”, J. Wang (</a:t>
            </a:r>
            <a:r>
              <a:rPr lang="en-US" sz="18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MediaTek</a:t>
            </a:r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) et al., September 2015</a:t>
            </a:r>
          </a:p>
          <a:p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[4] IEEE doc. 11/15-1082r1, “Analysis of BSS and ESS Structure During Concurrent SR Transmissions”, C. Lukaszewski (Aruba Networks), September 2015</a:t>
            </a:r>
          </a:p>
          <a:p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[5] IEEE doc. 11/15-1083r3, “Cost/Benefit Analysis of SR Techniques (a.k.a. Grand Unified Theory of Spatial Reuse)”, C. Lukaszewski, L. Li (Aruba Networks), September 2015</a:t>
            </a:r>
            <a:endParaRPr lang="en-US" sz="1800" b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1800" b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Sean Coffey, Realtek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713231" y="356616"/>
            <a:ext cx="2377440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2127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Spatial Reuse first principles, 1/6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</a:rPr>
              <a:t>The basic goal of spatial reuse:</a:t>
            </a: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133600" y="3026901"/>
            <a:ext cx="329184" cy="329184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2209800" y="4903884"/>
            <a:ext cx="202655" cy="201516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Straight Arrow Connector 8"/>
          <p:cNvCxnSpPr>
            <a:cxnSpLocks/>
          </p:cNvCxnSpPr>
          <p:nvPr/>
        </p:nvCxnSpPr>
        <p:spPr>
          <a:xfrm flipV="1">
            <a:off x="2286000" y="3505200"/>
            <a:ext cx="1" cy="1219200"/>
          </a:xfrm>
          <a:prstGeom prst="straightConnector1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headEnd type="stealth"/>
            <a:tailEnd type="non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739684" y="26670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47700" y="45720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B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00800" y="3276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14400" y="5461337"/>
            <a:ext cx="495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rgbClr val="2E75B6"/>
                </a:solidFill>
                <a:latin typeface="Calibri" panose="020F0502020204030204" pitchFamily="34" charset="0"/>
              </a:rPr>
              <a:t>Increase number of successful transmissions:</a:t>
            </a:r>
          </a:p>
          <a:p>
            <a:pPr marL="457200" indent="-457200">
              <a:buAutoNum type="arabicParenBoth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Add new transmissions </a:t>
            </a:r>
            <a:r>
              <a:rPr lang="en-US" sz="2000" i="1" dirty="0">
                <a:solidFill>
                  <a:schemeClr val="tx1"/>
                </a:solidFill>
                <a:latin typeface="Calibri" panose="020F0502020204030204" pitchFamily="34" charset="0"/>
              </a:rPr>
              <a:t>and/or</a:t>
            </a:r>
          </a:p>
          <a:p>
            <a:pPr marL="457200" indent="-457200">
              <a:buAutoNum type="arabicParenBoth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Turn failing transmissions successful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700016" y="3023329"/>
            <a:ext cx="329184" cy="329184"/>
          </a:xfrm>
          <a:prstGeom prst="ellips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776216" y="4900312"/>
            <a:ext cx="202655" cy="201516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4" name="Straight Arrow Connector 23"/>
          <p:cNvCxnSpPr>
            <a:cxnSpLocks/>
          </p:cNvCxnSpPr>
          <p:nvPr/>
        </p:nvCxnSpPr>
        <p:spPr>
          <a:xfrm flipV="1">
            <a:off x="4852416" y="3501628"/>
            <a:ext cx="1" cy="1219200"/>
          </a:xfrm>
          <a:prstGeom prst="straightConnector1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headEnd type="stealth"/>
            <a:tailEnd type="non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4340102" y="26670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C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320866" y="457200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D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28" name="Oval 27"/>
          <p:cNvSpPr>
            <a:spLocks noChangeAspect="1"/>
          </p:cNvSpPr>
          <p:nvPr/>
        </p:nvSpPr>
        <p:spPr>
          <a:xfrm>
            <a:off x="7467600" y="3026901"/>
            <a:ext cx="329184" cy="329184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7543800" y="4903884"/>
            <a:ext cx="202655" cy="201516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30" name="Straight Arrow Connector 29"/>
          <p:cNvCxnSpPr>
            <a:cxnSpLocks/>
          </p:cNvCxnSpPr>
          <p:nvPr/>
        </p:nvCxnSpPr>
        <p:spPr>
          <a:xfrm flipV="1">
            <a:off x="7620000" y="3505200"/>
            <a:ext cx="1" cy="1219200"/>
          </a:xfrm>
          <a:prstGeom prst="straightConnector1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headEnd type="stealth"/>
            <a:tailEnd type="none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094524" y="267004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848600" y="45720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F</a:t>
            </a:r>
          </a:p>
        </p:txBody>
      </p:sp>
      <p:cxnSp>
        <p:nvCxnSpPr>
          <p:cNvPr id="33" name="Straight Arrow Connector 32"/>
          <p:cNvCxnSpPr>
            <a:cxnSpLocks/>
          </p:cNvCxnSpPr>
          <p:nvPr/>
        </p:nvCxnSpPr>
        <p:spPr>
          <a:xfrm>
            <a:off x="5181600" y="3352800"/>
            <a:ext cx="2157983" cy="1459468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dash"/>
            <a:headEnd type="none"/>
            <a:tailEnd type="stealth"/>
          </a:ln>
          <a:effectLst/>
        </p:spPr>
      </p:cxnSp>
      <p:cxnSp>
        <p:nvCxnSpPr>
          <p:cNvPr id="35" name="Straight Arrow Connector 34"/>
          <p:cNvCxnSpPr>
            <a:cxnSpLocks/>
          </p:cNvCxnSpPr>
          <p:nvPr/>
        </p:nvCxnSpPr>
        <p:spPr>
          <a:xfrm flipH="1">
            <a:off x="2667000" y="3200400"/>
            <a:ext cx="1767294" cy="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dash"/>
            <a:headEnd type="stealth"/>
            <a:tailEnd type="none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5562600" y="5461337"/>
            <a:ext cx="3505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rgbClr val="2E75B6"/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en-US" sz="2000" i="1" dirty="0">
                <a:solidFill>
                  <a:schemeClr val="tx1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 Increase </a:t>
            </a:r>
            <a:r>
              <a:rPr lang="en-US" sz="2000" i="1" dirty="0">
                <a:solidFill>
                  <a:schemeClr val="tx1"/>
                </a:solidFill>
                <a:latin typeface="Calibri" panose="020F0502020204030204" pitchFamily="34" charset="0"/>
              </a:rPr>
              <a:t>OBSS_PD threshold</a:t>
            </a:r>
          </a:p>
          <a:p>
            <a:r>
              <a:rPr lang="en-US" sz="2000" i="1" dirty="0">
                <a:solidFill>
                  <a:schemeClr val="tx1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 Reduce </a:t>
            </a:r>
            <a:r>
              <a:rPr lang="en-US" sz="2000" i="1" dirty="0" err="1">
                <a:solidFill>
                  <a:schemeClr val="tx1"/>
                </a:solidFill>
                <a:latin typeface="Calibri" panose="020F0502020204030204" pitchFamily="34" charset="0"/>
              </a:rPr>
              <a:t>Tx</a:t>
            </a:r>
            <a:r>
              <a:rPr lang="en-US" sz="2000" i="1" dirty="0">
                <a:solidFill>
                  <a:schemeClr val="tx1"/>
                </a:solidFill>
                <a:latin typeface="Calibri" panose="020F0502020204030204" pitchFamily="34" charset="0"/>
              </a:rPr>
              <a:t> power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51220" y="2738735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sym typeface="Wingdings 2" panose="05020102010507070707" pitchFamily="18" charset="2"/>
              </a:rPr>
              <a:t>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99220" y="3729335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</a:t>
            </a:r>
            <a:endParaRPr lang="en-US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48400" y="19812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(Consider unmanaged deployments only)</a:t>
            </a:r>
          </a:p>
        </p:txBody>
      </p:sp>
    </p:spTree>
    <p:extLst>
      <p:ext uri="{BB962C8B-B14F-4D97-AF65-F5344CB8AC3E}">
        <p14:creationId xmlns:p14="http://schemas.microsoft.com/office/powerpoint/2010/main" val="9362631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OBSS-PD SR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828800"/>
            <a:ext cx="3172098" cy="4267200"/>
          </a:xfrm>
        </p:spPr>
        <p:txBody>
          <a:bodyPr/>
          <a:lstStyle/>
          <a:p>
            <a:r>
              <a:rPr lang="en-US" sz="1800" dirty="0"/>
              <a:t>Note that OBSS-PD SR </a:t>
            </a:r>
          </a:p>
          <a:p>
            <a:pPr lvl="1"/>
            <a:r>
              <a:rPr lang="en-US" sz="1800" dirty="0"/>
              <a:t>Allows more transmission in the red shaded area which causes interference to RX.</a:t>
            </a:r>
          </a:p>
          <a:p>
            <a:pPr lvl="1"/>
            <a:r>
              <a:rPr lang="en-US" sz="1800" dirty="0"/>
              <a:t>Reduction in SR TX power leads to  reduction of interference (orange shaded area)</a:t>
            </a:r>
          </a:p>
          <a:p>
            <a:r>
              <a:rPr lang="en-US" sz="1800" dirty="0"/>
              <a:t>Note increase of interference statistically.</a:t>
            </a:r>
          </a:p>
          <a:p>
            <a:r>
              <a:rPr lang="en-US" sz="1800" dirty="0"/>
              <a:t>Denser operation allows</a:t>
            </a:r>
          </a:p>
          <a:p>
            <a:pPr>
              <a:buNone/>
            </a:pPr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cxnSp>
        <p:nvCxnSpPr>
          <p:cNvPr id="2050" name="AutoShape 2"/>
          <p:cNvCxnSpPr>
            <a:cxnSpLocks noChangeShapeType="1"/>
          </p:cNvCxnSpPr>
          <p:nvPr/>
        </p:nvCxnSpPr>
        <p:spPr bwMode="auto">
          <a:xfrm flipV="1">
            <a:off x="5589587" y="5184775"/>
            <a:ext cx="277813" cy="12065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51" name="AutoShape 3"/>
          <p:cNvCxnSpPr>
            <a:cxnSpLocks noChangeShapeType="1"/>
          </p:cNvCxnSpPr>
          <p:nvPr/>
        </p:nvCxnSpPr>
        <p:spPr bwMode="auto">
          <a:xfrm flipV="1">
            <a:off x="5394325" y="5089525"/>
            <a:ext cx="214312" cy="87313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52" name="AutoShape 4"/>
          <p:cNvCxnSpPr>
            <a:cxnSpLocks noChangeShapeType="1"/>
          </p:cNvCxnSpPr>
          <p:nvPr/>
        </p:nvCxnSpPr>
        <p:spPr bwMode="auto">
          <a:xfrm flipV="1">
            <a:off x="6680200" y="5346700"/>
            <a:ext cx="273050" cy="115888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53" name="AutoShape 5"/>
          <p:cNvCxnSpPr>
            <a:cxnSpLocks noChangeShapeType="1"/>
          </p:cNvCxnSpPr>
          <p:nvPr/>
        </p:nvCxnSpPr>
        <p:spPr bwMode="auto">
          <a:xfrm flipV="1">
            <a:off x="6092825" y="4938713"/>
            <a:ext cx="1339850" cy="55880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54" name="AutoShape 6"/>
          <p:cNvCxnSpPr>
            <a:cxnSpLocks noChangeShapeType="1"/>
          </p:cNvCxnSpPr>
          <p:nvPr/>
        </p:nvCxnSpPr>
        <p:spPr bwMode="auto">
          <a:xfrm flipV="1">
            <a:off x="7124700" y="3146425"/>
            <a:ext cx="222250" cy="103188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55" name="AutoShape 7"/>
          <p:cNvCxnSpPr>
            <a:cxnSpLocks noChangeShapeType="1"/>
          </p:cNvCxnSpPr>
          <p:nvPr/>
        </p:nvCxnSpPr>
        <p:spPr bwMode="auto">
          <a:xfrm flipV="1">
            <a:off x="7062787" y="3074988"/>
            <a:ext cx="222250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56" name="AutoShape 8"/>
          <p:cNvCxnSpPr>
            <a:cxnSpLocks noChangeShapeType="1"/>
          </p:cNvCxnSpPr>
          <p:nvPr/>
        </p:nvCxnSpPr>
        <p:spPr bwMode="auto">
          <a:xfrm flipV="1">
            <a:off x="6972300" y="3006725"/>
            <a:ext cx="242887" cy="112713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57" name="AutoShape 9"/>
          <p:cNvCxnSpPr>
            <a:cxnSpLocks noChangeShapeType="1"/>
          </p:cNvCxnSpPr>
          <p:nvPr/>
        </p:nvCxnSpPr>
        <p:spPr bwMode="auto">
          <a:xfrm flipV="1">
            <a:off x="6886575" y="2940050"/>
            <a:ext cx="257175" cy="12065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58" name="AutoShape 10"/>
          <p:cNvCxnSpPr>
            <a:cxnSpLocks noChangeShapeType="1"/>
          </p:cNvCxnSpPr>
          <p:nvPr/>
        </p:nvCxnSpPr>
        <p:spPr bwMode="auto">
          <a:xfrm flipV="1">
            <a:off x="6407150" y="2733675"/>
            <a:ext cx="336550" cy="16510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59" name="AutoShape 11"/>
          <p:cNvCxnSpPr>
            <a:cxnSpLocks noChangeShapeType="1"/>
          </p:cNvCxnSpPr>
          <p:nvPr/>
        </p:nvCxnSpPr>
        <p:spPr bwMode="auto">
          <a:xfrm flipV="1">
            <a:off x="5842000" y="3838575"/>
            <a:ext cx="238125" cy="10318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60" name="AutoShape 12"/>
          <p:cNvCxnSpPr>
            <a:cxnSpLocks noChangeShapeType="1"/>
          </p:cNvCxnSpPr>
          <p:nvPr/>
        </p:nvCxnSpPr>
        <p:spPr bwMode="auto">
          <a:xfrm flipV="1">
            <a:off x="5859462" y="3922713"/>
            <a:ext cx="238125" cy="1016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61" name="AutoShape 13"/>
          <p:cNvCxnSpPr>
            <a:cxnSpLocks noChangeShapeType="1"/>
          </p:cNvCxnSpPr>
          <p:nvPr/>
        </p:nvCxnSpPr>
        <p:spPr bwMode="auto">
          <a:xfrm flipV="1">
            <a:off x="5843587" y="4002088"/>
            <a:ext cx="260350" cy="112712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sp>
        <p:nvSpPr>
          <p:cNvPr id="2062" name="Oval 14"/>
          <p:cNvSpPr>
            <a:spLocks noChangeArrowheads="1"/>
          </p:cNvSpPr>
          <p:nvPr/>
        </p:nvSpPr>
        <p:spPr bwMode="auto">
          <a:xfrm>
            <a:off x="4903787" y="2667000"/>
            <a:ext cx="2814638" cy="2846388"/>
          </a:xfrm>
          <a:prstGeom prst="ellipse">
            <a:avLst/>
          </a:prstGeom>
          <a:noFill/>
          <a:ln w="9525">
            <a:solidFill>
              <a:srgbClr val="00B05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6280150" y="4059238"/>
            <a:ext cx="61912" cy="61912"/>
          </a:xfrm>
          <a:prstGeom prst="flowChartConnector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4548187" y="3836988"/>
            <a:ext cx="433388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TX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118225" y="3829050"/>
            <a:ext cx="433387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RX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3467100" y="2363788"/>
            <a:ext cx="1116012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CCA=-82dBm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7" name="Oval 19"/>
          <p:cNvSpPr>
            <a:spLocks noChangeArrowheads="1"/>
          </p:cNvSpPr>
          <p:nvPr/>
        </p:nvSpPr>
        <p:spPr bwMode="auto">
          <a:xfrm>
            <a:off x="3419475" y="2800350"/>
            <a:ext cx="2703512" cy="2578100"/>
          </a:xfrm>
          <a:prstGeom prst="ellipse">
            <a:avLst/>
          </a:prstGeom>
          <a:noFill/>
          <a:ln w="9525">
            <a:solidFill>
              <a:srgbClr val="1F4D78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4733925" y="4048125"/>
            <a:ext cx="61912" cy="63500"/>
          </a:xfrm>
          <a:prstGeom prst="flowChartConnector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9" name="Oval 21"/>
          <p:cNvSpPr>
            <a:spLocks noChangeArrowheads="1"/>
          </p:cNvSpPr>
          <p:nvPr/>
        </p:nvSpPr>
        <p:spPr bwMode="auto">
          <a:xfrm>
            <a:off x="3697287" y="3024188"/>
            <a:ext cx="2149475" cy="2132012"/>
          </a:xfrm>
          <a:prstGeom prst="ellipse">
            <a:avLst/>
          </a:prstGeom>
          <a:noFill/>
          <a:ln w="9525">
            <a:solidFill>
              <a:srgbClr val="1F4D78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0" name="Oval 22"/>
          <p:cNvSpPr>
            <a:spLocks noChangeArrowheads="1"/>
          </p:cNvSpPr>
          <p:nvPr/>
        </p:nvSpPr>
        <p:spPr bwMode="auto">
          <a:xfrm>
            <a:off x="5189537" y="2908300"/>
            <a:ext cx="2270125" cy="2363788"/>
          </a:xfrm>
          <a:prstGeom prst="ellipse">
            <a:avLst/>
          </a:prstGeom>
          <a:noFill/>
          <a:ln w="9525">
            <a:solidFill>
              <a:srgbClr val="00B05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4519204" y="2250849"/>
            <a:ext cx="1116012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OBSS_PD level &gt; -82dBm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2" name="Freeform 24"/>
          <p:cNvSpPr>
            <a:spLocks/>
          </p:cNvSpPr>
          <p:nvPr/>
        </p:nvSpPr>
        <p:spPr bwMode="auto">
          <a:xfrm>
            <a:off x="3871912" y="2597150"/>
            <a:ext cx="325438" cy="3000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4" y="190"/>
              </a:cxn>
              <a:cxn ang="0">
                <a:pos x="223" y="157"/>
              </a:cxn>
              <a:cxn ang="0">
                <a:pos x="513" y="473"/>
              </a:cxn>
            </a:cxnLst>
            <a:rect l="0" t="0" r="r" b="b"/>
            <a:pathLst>
              <a:path w="513" h="473">
                <a:moveTo>
                  <a:pt x="0" y="0"/>
                </a:moveTo>
                <a:cubicBezTo>
                  <a:pt x="73" y="82"/>
                  <a:pt x="147" y="164"/>
                  <a:pt x="184" y="190"/>
                </a:cubicBezTo>
                <a:cubicBezTo>
                  <a:pt x="221" y="216"/>
                  <a:pt x="168" y="110"/>
                  <a:pt x="223" y="157"/>
                </a:cubicBezTo>
                <a:cubicBezTo>
                  <a:pt x="278" y="204"/>
                  <a:pt x="395" y="338"/>
                  <a:pt x="513" y="473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3" name="Freeform 25"/>
          <p:cNvSpPr>
            <a:spLocks/>
          </p:cNvSpPr>
          <p:nvPr/>
        </p:nvSpPr>
        <p:spPr bwMode="auto">
          <a:xfrm flipH="1">
            <a:off x="4527051" y="2651760"/>
            <a:ext cx="325438" cy="37070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4" y="190"/>
              </a:cxn>
              <a:cxn ang="0">
                <a:pos x="223" y="157"/>
              </a:cxn>
              <a:cxn ang="0">
                <a:pos x="513" y="473"/>
              </a:cxn>
            </a:cxnLst>
            <a:rect l="0" t="0" r="r" b="b"/>
            <a:pathLst>
              <a:path w="513" h="473">
                <a:moveTo>
                  <a:pt x="0" y="0"/>
                </a:moveTo>
                <a:cubicBezTo>
                  <a:pt x="73" y="82"/>
                  <a:pt x="147" y="164"/>
                  <a:pt x="184" y="190"/>
                </a:cubicBezTo>
                <a:cubicBezTo>
                  <a:pt x="221" y="216"/>
                  <a:pt x="168" y="110"/>
                  <a:pt x="223" y="157"/>
                </a:cubicBezTo>
                <a:cubicBezTo>
                  <a:pt x="278" y="204"/>
                  <a:pt x="395" y="338"/>
                  <a:pt x="513" y="473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4" name="Freeform 26"/>
          <p:cNvSpPr>
            <a:spLocks/>
          </p:cNvSpPr>
          <p:nvPr/>
        </p:nvSpPr>
        <p:spPr bwMode="auto">
          <a:xfrm flipH="1">
            <a:off x="5513387" y="2362200"/>
            <a:ext cx="1027113" cy="8588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4" y="190"/>
              </a:cxn>
              <a:cxn ang="0">
                <a:pos x="223" y="157"/>
              </a:cxn>
              <a:cxn ang="0">
                <a:pos x="513" y="473"/>
              </a:cxn>
            </a:cxnLst>
            <a:rect l="0" t="0" r="r" b="b"/>
            <a:pathLst>
              <a:path w="513" h="473">
                <a:moveTo>
                  <a:pt x="0" y="0"/>
                </a:moveTo>
                <a:cubicBezTo>
                  <a:pt x="73" y="82"/>
                  <a:pt x="147" y="164"/>
                  <a:pt x="184" y="190"/>
                </a:cubicBezTo>
                <a:cubicBezTo>
                  <a:pt x="221" y="216"/>
                  <a:pt x="168" y="110"/>
                  <a:pt x="223" y="157"/>
                </a:cubicBezTo>
                <a:cubicBezTo>
                  <a:pt x="278" y="204"/>
                  <a:pt x="395" y="338"/>
                  <a:pt x="513" y="473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075" name="AutoShape 27"/>
          <p:cNvCxnSpPr>
            <a:cxnSpLocks noChangeShapeType="1"/>
          </p:cNvCxnSpPr>
          <p:nvPr/>
        </p:nvCxnSpPr>
        <p:spPr bwMode="auto">
          <a:xfrm flipV="1">
            <a:off x="5314950" y="3044825"/>
            <a:ext cx="225425" cy="10477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76" name="AutoShape 28"/>
          <p:cNvCxnSpPr>
            <a:cxnSpLocks noChangeShapeType="1"/>
          </p:cNvCxnSpPr>
          <p:nvPr/>
        </p:nvCxnSpPr>
        <p:spPr bwMode="auto">
          <a:xfrm flipV="1">
            <a:off x="5391150" y="3095625"/>
            <a:ext cx="225425" cy="10318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77" name="AutoShape 29"/>
          <p:cNvCxnSpPr>
            <a:cxnSpLocks noChangeShapeType="1"/>
          </p:cNvCxnSpPr>
          <p:nvPr/>
        </p:nvCxnSpPr>
        <p:spPr bwMode="auto">
          <a:xfrm flipV="1">
            <a:off x="5459412" y="3146425"/>
            <a:ext cx="225425" cy="10318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78" name="AutoShape 30"/>
          <p:cNvCxnSpPr>
            <a:cxnSpLocks noChangeShapeType="1"/>
          </p:cNvCxnSpPr>
          <p:nvPr/>
        </p:nvCxnSpPr>
        <p:spPr bwMode="auto">
          <a:xfrm flipV="1">
            <a:off x="5519737" y="3200400"/>
            <a:ext cx="225425" cy="10477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79" name="AutoShape 31"/>
          <p:cNvCxnSpPr>
            <a:cxnSpLocks noChangeShapeType="1"/>
          </p:cNvCxnSpPr>
          <p:nvPr/>
        </p:nvCxnSpPr>
        <p:spPr bwMode="auto">
          <a:xfrm flipV="1">
            <a:off x="5580062" y="3257550"/>
            <a:ext cx="225425" cy="10477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0" name="AutoShape 32"/>
          <p:cNvCxnSpPr>
            <a:cxnSpLocks noChangeShapeType="1"/>
          </p:cNvCxnSpPr>
          <p:nvPr/>
        </p:nvCxnSpPr>
        <p:spPr bwMode="auto">
          <a:xfrm flipV="1">
            <a:off x="5627687" y="3324225"/>
            <a:ext cx="225425" cy="10318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1" name="AutoShape 33"/>
          <p:cNvCxnSpPr>
            <a:cxnSpLocks noChangeShapeType="1"/>
          </p:cNvCxnSpPr>
          <p:nvPr/>
        </p:nvCxnSpPr>
        <p:spPr bwMode="auto">
          <a:xfrm flipV="1">
            <a:off x="5667375" y="3387725"/>
            <a:ext cx="225425" cy="10318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2" name="AutoShape 34"/>
          <p:cNvCxnSpPr>
            <a:cxnSpLocks noChangeShapeType="1"/>
          </p:cNvCxnSpPr>
          <p:nvPr/>
        </p:nvCxnSpPr>
        <p:spPr bwMode="auto">
          <a:xfrm flipV="1">
            <a:off x="5705475" y="3455988"/>
            <a:ext cx="238125" cy="103187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3" name="AutoShape 35"/>
          <p:cNvCxnSpPr>
            <a:cxnSpLocks noChangeShapeType="1"/>
          </p:cNvCxnSpPr>
          <p:nvPr/>
        </p:nvCxnSpPr>
        <p:spPr bwMode="auto">
          <a:xfrm flipV="1">
            <a:off x="5734050" y="3527425"/>
            <a:ext cx="238125" cy="1016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4" name="AutoShape 36"/>
          <p:cNvCxnSpPr>
            <a:cxnSpLocks noChangeShapeType="1"/>
          </p:cNvCxnSpPr>
          <p:nvPr/>
        </p:nvCxnSpPr>
        <p:spPr bwMode="auto">
          <a:xfrm flipV="1">
            <a:off x="5776912" y="3600450"/>
            <a:ext cx="238125" cy="1016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5" name="AutoShape 37"/>
          <p:cNvCxnSpPr>
            <a:cxnSpLocks noChangeShapeType="1"/>
          </p:cNvCxnSpPr>
          <p:nvPr/>
        </p:nvCxnSpPr>
        <p:spPr bwMode="auto">
          <a:xfrm flipV="1">
            <a:off x="5802312" y="3675063"/>
            <a:ext cx="238125" cy="103187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6" name="AutoShape 38"/>
          <p:cNvCxnSpPr>
            <a:cxnSpLocks noChangeShapeType="1"/>
          </p:cNvCxnSpPr>
          <p:nvPr/>
        </p:nvCxnSpPr>
        <p:spPr bwMode="auto">
          <a:xfrm flipV="1">
            <a:off x="5834062" y="3754438"/>
            <a:ext cx="238125" cy="103187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7" name="AutoShape 39"/>
          <p:cNvCxnSpPr>
            <a:cxnSpLocks noChangeShapeType="1"/>
          </p:cNvCxnSpPr>
          <p:nvPr/>
        </p:nvCxnSpPr>
        <p:spPr bwMode="auto">
          <a:xfrm flipV="1">
            <a:off x="5846762" y="4089400"/>
            <a:ext cx="260350" cy="11112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8" name="AutoShape 40"/>
          <p:cNvCxnSpPr>
            <a:cxnSpLocks noChangeShapeType="1"/>
          </p:cNvCxnSpPr>
          <p:nvPr/>
        </p:nvCxnSpPr>
        <p:spPr bwMode="auto">
          <a:xfrm flipV="1">
            <a:off x="5821362" y="4181475"/>
            <a:ext cx="276225" cy="119063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89" name="AutoShape 41"/>
          <p:cNvCxnSpPr>
            <a:cxnSpLocks noChangeShapeType="1"/>
          </p:cNvCxnSpPr>
          <p:nvPr/>
        </p:nvCxnSpPr>
        <p:spPr bwMode="auto">
          <a:xfrm flipV="1">
            <a:off x="5799137" y="4289425"/>
            <a:ext cx="292100" cy="1270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90" name="AutoShape 42"/>
          <p:cNvCxnSpPr>
            <a:cxnSpLocks noChangeShapeType="1"/>
          </p:cNvCxnSpPr>
          <p:nvPr/>
        </p:nvCxnSpPr>
        <p:spPr bwMode="auto">
          <a:xfrm flipV="1">
            <a:off x="5748337" y="4397375"/>
            <a:ext cx="325438" cy="136525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91" name="AutoShape 43"/>
          <p:cNvCxnSpPr>
            <a:cxnSpLocks noChangeShapeType="1"/>
          </p:cNvCxnSpPr>
          <p:nvPr/>
        </p:nvCxnSpPr>
        <p:spPr bwMode="auto">
          <a:xfrm flipV="1">
            <a:off x="5691187" y="4502150"/>
            <a:ext cx="352425" cy="150813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92" name="AutoShape 44"/>
          <p:cNvCxnSpPr>
            <a:cxnSpLocks noChangeShapeType="1"/>
          </p:cNvCxnSpPr>
          <p:nvPr/>
        </p:nvCxnSpPr>
        <p:spPr bwMode="auto">
          <a:xfrm flipV="1">
            <a:off x="5580062" y="4625975"/>
            <a:ext cx="403225" cy="16668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93" name="AutoShape 45"/>
          <p:cNvCxnSpPr>
            <a:cxnSpLocks noChangeShapeType="1"/>
          </p:cNvCxnSpPr>
          <p:nvPr/>
        </p:nvCxnSpPr>
        <p:spPr bwMode="auto">
          <a:xfrm flipV="1">
            <a:off x="5387975" y="4751388"/>
            <a:ext cx="522287" cy="204787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94" name="AutoShape 46"/>
          <p:cNvCxnSpPr>
            <a:cxnSpLocks noChangeShapeType="1"/>
          </p:cNvCxnSpPr>
          <p:nvPr/>
        </p:nvCxnSpPr>
        <p:spPr bwMode="auto">
          <a:xfrm flipV="1">
            <a:off x="5319712" y="4895850"/>
            <a:ext cx="490538" cy="185738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095" name="AutoShape 47"/>
          <p:cNvCxnSpPr>
            <a:cxnSpLocks noChangeShapeType="1"/>
          </p:cNvCxnSpPr>
          <p:nvPr/>
        </p:nvCxnSpPr>
        <p:spPr bwMode="auto">
          <a:xfrm flipV="1">
            <a:off x="5476875" y="2698750"/>
            <a:ext cx="533400" cy="252413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96" name="AutoShape 48"/>
          <p:cNvCxnSpPr>
            <a:cxnSpLocks noChangeShapeType="1"/>
          </p:cNvCxnSpPr>
          <p:nvPr/>
        </p:nvCxnSpPr>
        <p:spPr bwMode="auto">
          <a:xfrm flipV="1">
            <a:off x="5530850" y="2673350"/>
            <a:ext cx="730250" cy="339725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97" name="AutoShape 49"/>
          <p:cNvCxnSpPr>
            <a:cxnSpLocks noChangeShapeType="1"/>
          </p:cNvCxnSpPr>
          <p:nvPr/>
        </p:nvCxnSpPr>
        <p:spPr bwMode="auto">
          <a:xfrm flipV="1">
            <a:off x="5618162" y="2678113"/>
            <a:ext cx="838200" cy="38893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98" name="AutoShape 50"/>
          <p:cNvCxnSpPr>
            <a:cxnSpLocks noChangeShapeType="1"/>
          </p:cNvCxnSpPr>
          <p:nvPr/>
        </p:nvCxnSpPr>
        <p:spPr bwMode="auto">
          <a:xfrm flipV="1">
            <a:off x="6213475" y="2701925"/>
            <a:ext cx="419100" cy="19685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099" name="AutoShape 51"/>
          <p:cNvCxnSpPr>
            <a:cxnSpLocks noChangeShapeType="1"/>
          </p:cNvCxnSpPr>
          <p:nvPr/>
        </p:nvCxnSpPr>
        <p:spPr bwMode="auto">
          <a:xfrm flipV="1">
            <a:off x="6550025" y="2774950"/>
            <a:ext cx="296862" cy="142875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0" name="AutoShape 52"/>
          <p:cNvCxnSpPr>
            <a:cxnSpLocks noChangeShapeType="1"/>
          </p:cNvCxnSpPr>
          <p:nvPr/>
        </p:nvCxnSpPr>
        <p:spPr bwMode="auto">
          <a:xfrm flipV="1">
            <a:off x="6675437" y="2828925"/>
            <a:ext cx="266700" cy="125413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1" name="AutoShape 53"/>
          <p:cNvCxnSpPr>
            <a:cxnSpLocks noChangeShapeType="1"/>
          </p:cNvCxnSpPr>
          <p:nvPr/>
        </p:nvCxnSpPr>
        <p:spPr bwMode="auto">
          <a:xfrm flipV="1">
            <a:off x="6783387" y="2881313"/>
            <a:ext cx="266700" cy="125412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2" name="AutoShape 54"/>
          <p:cNvCxnSpPr>
            <a:cxnSpLocks noChangeShapeType="1"/>
          </p:cNvCxnSpPr>
          <p:nvPr/>
        </p:nvCxnSpPr>
        <p:spPr bwMode="auto">
          <a:xfrm flipV="1">
            <a:off x="7191375" y="3217863"/>
            <a:ext cx="223837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3" name="AutoShape 55"/>
          <p:cNvCxnSpPr>
            <a:cxnSpLocks noChangeShapeType="1"/>
          </p:cNvCxnSpPr>
          <p:nvPr/>
        </p:nvCxnSpPr>
        <p:spPr bwMode="auto">
          <a:xfrm flipV="1">
            <a:off x="7250112" y="3294063"/>
            <a:ext cx="222250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4" name="AutoShape 56"/>
          <p:cNvCxnSpPr>
            <a:cxnSpLocks noChangeShapeType="1"/>
          </p:cNvCxnSpPr>
          <p:nvPr/>
        </p:nvCxnSpPr>
        <p:spPr bwMode="auto">
          <a:xfrm flipV="1">
            <a:off x="7299325" y="3382963"/>
            <a:ext cx="223837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5" name="AutoShape 57"/>
          <p:cNvCxnSpPr>
            <a:cxnSpLocks noChangeShapeType="1"/>
          </p:cNvCxnSpPr>
          <p:nvPr/>
        </p:nvCxnSpPr>
        <p:spPr bwMode="auto">
          <a:xfrm flipV="1">
            <a:off x="7343775" y="3463925"/>
            <a:ext cx="223837" cy="103188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6" name="AutoShape 58"/>
          <p:cNvCxnSpPr>
            <a:cxnSpLocks noChangeShapeType="1"/>
          </p:cNvCxnSpPr>
          <p:nvPr/>
        </p:nvCxnSpPr>
        <p:spPr bwMode="auto">
          <a:xfrm flipV="1">
            <a:off x="7389812" y="3544888"/>
            <a:ext cx="222250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7" name="AutoShape 59"/>
          <p:cNvCxnSpPr>
            <a:cxnSpLocks noChangeShapeType="1"/>
          </p:cNvCxnSpPr>
          <p:nvPr/>
        </p:nvCxnSpPr>
        <p:spPr bwMode="auto">
          <a:xfrm flipV="1">
            <a:off x="7415212" y="3643313"/>
            <a:ext cx="223838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8" name="AutoShape 60"/>
          <p:cNvCxnSpPr>
            <a:cxnSpLocks noChangeShapeType="1"/>
          </p:cNvCxnSpPr>
          <p:nvPr/>
        </p:nvCxnSpPr>
        <p:spPr bwMode="auto">
          <a:xfrm flipV="1">
            <a:off x="7446962" y="3741738"/>
            <a:ext cx="223838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09" name="AutoShape 61"/>
          <p:cNvCxnSpPr>
            <a:cxnSpLocks noChangeShapeType="1"/>
          </p:cNvCxnSpPr>
          <p:nvPr/>
        </p:nvCxnSpPr>
        <p:spPr bwMode="auto">
          <a:xfrm flipV="1">
            <a:off x="7456487" y="3844925"/>
            <a:ext cx="222250" cy="103188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0" name="AutoShape 62"/>
          <p:cNvCxnSpPr>
            <a:cxnSpLocks noChangeShapeType="1"/>
          </p:cNvCxnSpPr>
          <p:nvPr/>
        </p:nvCxnSpPr>
        <p:spPr bwMode="auto">
          <a:xfrm flipV="1">
            <a:off x="7473950" y="3952875"/>
            <a:ext cx="223837" cy="10160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1" name="AutoShape 63"/>
          <p:cNvCxnSpPr>
            <a:cxnSpLocks noChangeShapeType="1"/>
          </p:cNvCxnSpPr>
          <p:nvPr/>
        </p:nvCxnSpPr>
        <p:spPr bwMode="auto">
          <a:xfrm flipV="1">
            <a:off x="7478712" y="4056063"/>
            <a:ext cx="222250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2" name="AutoShape 64"/>
          <p:cNvCxnSpPr>
            <a:cxnSpLocks noChangeShapeType="1"/>
          </p:cNvCxnSpPr>
          <p:nvPr/>
        </p:nvCxnSpPr>
        <p:spPr bwMode="auto">
          <a:xfrm flipV="1">
            <a:off x="7469187" y="4167188"/>
            <a:ext cx="223838" cy="10318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3" name="AutoShape 65"/>
          <p:cNvCxnSpPr>
            <a:cxnSpLocks noChangeShapeType="1"/>
          </p:cNvCxnSpPr>
          <p:nvPr/>
        </p:nvCxnSpPr>
        <p:spPr bwMode="auto">
          <a:xfrm flipV="1">
            <a:off x="7443787" y="4279900"/>
            <a:ext cx="244475" cy="111125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4" name="AutoShape 66"/>
          <p:cNvCxnSpPr>
            <a:cxnSpLocks noChangeShapeType="1"/>
          </p:cNvCxnSpPr>
          <p:nvPr/>
        </p:nvCxnSpPr>
        <p:spPr bwMode="auto">
          <a:xfrm flipV="1">
            <a:off x="7394575" y="4391025"/>
            <a:ext cx="285750" cy="125413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5" name="AutoShape 67"/>
          <p:cNvCxnSpPr>
            <a:cxnSpLocks noChangeShapeType="1"/>
          </p:cNvCxnSpPr>
          <p:nvPr/>
        </p:nvCxnSpPr>
        <p:spPr bwMode="auto">
          <a:xfrm flipV="1">
            <a:off x="7335837" y="4516438"/>
            <a:ext cx="298450" cy="13493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6" name="AutoShape 68"/>
          <p:cNvCxnSpPr>
            <a:cxnSpLocks noChangeShapeType="1"/>
          </p:cNvCxnSpPr>
          <p:nvPr/>
        </p:nvCxnSpPr>
        <p:spPr bwMode="auto">
          <a:xfrm flipV="1">
            <a:off x="7240587" y="4638675"/>
            <a:ext cx="358775" cy="160338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7" name="AutoShape 69"/>
          <p:cNvCxnSpPr>
            <a:cxnSpLocks noChangeShapeType="1"/>
          </p:cNvCxnSpPr>
          <p:nvPr/>
        </p:nvCxnSpPr>
        <p:spPr bwMode="auto">
          <a:xfrm flipV="1">
            <a:off x="7097712" y="4791075"/>
            <a:ext cx="415925" cy="17780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8" name="AutoShape 70"/>
          <p:cNvCxnSpPr>
            <a:cxnSpLocks noChangeShapeType="1"/>
          </p:cNvCxnSpPr>
          <p:nvPr/>
        </p:nvCxnSpPr>
        <p:spPr bwMode="auto">
          <a:xfrm flipV="1">
            <a:off x="6316662" y="5099050"/>
            <a:ext cx="987425" cy="41275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19" name="AutoShape 71"/>
          <p:cNvCxnSpPr>
            <a:cxnSpLocks noChangeShapeType="1"/>
          </p:cNvCxnSpPr>
          <p:nvPr/>
        </p:nvCxnSpPr>
        <p:spPr bwMode="auto">
          <a:xfrm flipV="1">
            <a:off x="5935662" y="5283200"/>
            <a:ext cx="417513" cy="179388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20" name="AutoShape 72"/>
          <p:cNvCxnSpPr>
            <a:cxnSpLocks noChangeShapeType="1"/>
          </p:cNvCxnSpPr>
          <p:nvPr/>
        </p:nvCxnSpPr>
        <p:spPr bwMode="auto">
          <a:xfrm flipV="1">
            <a:off x="5815012" y="5265738"/>
            <a:ext cx="346075" cy="147637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2121" name="AutoShape 73"/>
          <p:cNvCxnSpPr>
            <a:cxnSpLocks noChangeShapeType="1"/>
          </p:cNvCxnSpPr>
          <p:nvPr/>
        </p:nvCxnSpPr>
        <p:spPr bwMode="auto">
          <a:xfrm flipV="1">
            <a:off x="5694362" y="5229225"/>
            <a:ext cx="298450" cy="130175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sp>
        <p:nvSpPr>
          <p:cNvPr id="2122" name="Text Box 74"/>
          <p:cNvSpPr txBox="1">
            <a:spLocks noChangeArrowheads="1"/>
          </p:cNvSpPr>
          <p:nvPr/>
        </p:nvSpPr>
        <p:spPr bwMode="auto">
          <a:xfrm>
            <a:off x="5970587" y="1981200"/>
            <a:ext cx="25146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Increased interference from SR STA due to OBSS_PD SR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23" name="Text Box 75"/>
          <p:cNvSpPr txBox="1">
            <a:spLocks noChangeArrowheads="1"/>
          </p:cNvSpPr>
          <p:nvPr/>
        </p:nvSpPr>
        <p:spPr bwMode="auto">
          <a:xfrm>
            <a:off x="6783387" y="2868613"/>
            <a:ext cx="2360613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Reduced interference from SR STA due to reduced TX power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24" name="Freeform 76"/>
          <p:cNvSpPr>
            <a:spLocks/>
          </p:cNvSpPr>
          <p:nvPr/>
        </p:nvSpPr>
        <p:spPr bwMode="auto">
          <a:xfrm flipH="1">
            <a:off x="7369175" y="3268663"/>
            <a:ext cx="325437" cy="3000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84" y="190"/>
              </a:cxn>
              <a:cxn ang="0">
                <a:pos x="223" y="157"/>
              </a:cxn>
              <a:cxn ang="0">
                <a:pos x="513" y="473"/>
              </a:cxn>
            </a:cxnLst>
            <a:rect l="0" t="0" r="r" b="b"/>
            <a:pathLst>
              <a:path w="513" h="473">
                <a:moveTo>
                  <a:pt x="0" y="0"/>
                </a:moveTo>
                <a:cubicBezTo>
                  <a:pt x="73" y="82"/>
                  <a:pt x="147" y="164"/>
                  <a:pt x="184" y="190"/>
                </a:cubicBezTo>
                <a:cubicBezTo>
                  <a:pt x="221" y="216"/>
                  <a:pt x="168" y="110"/>
                  <a:pt x="223" y="157"/>
                </a:cubicBezTo>
                <a:cubicBezTo>
                  <a:pt x="278" y="204"/>
                  <a:pt x="395" y="338"/>
                  <a:pt x="513" y="473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126" name="AutoShape 78"/>
          <p:cNvCxnSpPr>
            <a:cxnSpLocks noChangeShapeType="1"/>
          </p:cNvCxnSpPr>
          <p:nvPr/>
        </p:nvCxnSpPr>
        <p:spPr bwMode="auto">
          <a:xfrm flipV="1">
            <a:off x="5381625" y="2989263"/>
            <a:ext cx="85725" cy="39687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2127" name="AutoShape 79"/>
          <p:cNvCxnSpPr>
            <a:cxnSpLocks noChangeShapeType="1"/>
          </p:cNvCxnSpPr>
          <p:nvPr/>
        </p:nvCxnSpPr>
        <p:spPr bwMode="auto">
          <a:xfrm flipV="1">
            <a:off x="5494337" y="5119688"/>
            <a:ext cx="276225" cy="120650"/>
          </a:xfrm>
          <a:prstGeom prst="straightConnector1">
            <a:avLst/>
          </a:prstGeom>
          <a:noFill/>
          <a:ln w="9525">
            <a:solidFill>
              <a:srgbClr val="F4B083"/>
            </a:solidFill>
            <a:round/>
            <a:headEnd/>
            <a:tailEnd/>
          </a:ln>
        </p:spPr>
      </p:cxnSp>
      <p:cxnSp>
        <p:nvCxnSpPr>
          <p:cNvPr id="83" name="AutoShape 21"/>
          <p:cNvCxnSpPr>
            <a:cxnSpLocks noChangeShapeType="1"/>
          </p:cNvCxnSpPr>
          <p:nvPr/>
        </p:nvCxnSpPr>
        <p:spPr bwMode="auto">
          <a:xfrm flipV="1">
            <a:off x="5840885" y="2932889"/>
            <a:ext cx="572312" cy="325877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92" name="AutoShape 21"/>
          <p:cNvCxnSpPr>
            <a:cxnSpLocks noChangeShapeType="1"/>
          </p:cNvCxnSpPr>
          <p:nvPr/>
        </p:nvCxnSpPr>
        <p:spPr bwMode="auto">
          <a:xfrm flipV="1">
            <a:off x="6030675" y="3114069"/>
            <a:ext cx="867821" cy="484760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95" name="AutoShape 21"/>
          <p:cNvCxnSpPr>
            <a:cxnSpLocks noChangeShapeType="1"/>
          </p:cNvCxnSpPr>
          <p:nvPr/>
        </p:nvCxnSpPr>
        <p:spPr bwMode="auto">
          <a:xfrm flipV="1">
            <a:off x="5941404" y="2976664"/>
            <a:ext cx="762000" cy="457201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04" name="AutoShape 13"/>
          <p:cNvCxnSpPr>
            <a:cxnSpLocks noChangeShapeType="1"/>
          </p:cNvCxnSpPr>
          <p:nvPr/>
        </p:nvCxnSpPr>
        <p:spPr bwMode="auto">
          <a:xfrm flipV="1">
            <a:off x="5870068" y="2947481"/>
            <a:ext cx="682625" cy="393700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05" name="AutoShape 14"/>
          <p:cNvCxnSpPr>
            <a:cxnSpLocks noChangeShapeType="1"/>
          </p:cNvCxnSpPr>
          <p:nvPr/>
        </p:nvCxnSpPr>
        <p:spPr bwMode="auto">
          <a:xfrm flipV="1">
            <a:off x="5986462" y="3041650"/>
            <a:ext cx="806450" cy="466725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07" name="AutoShape 21"/>
          <p:cNvCxnSpPr>
            <a:cxnSpLocks noChangeShapeType="1"/>
          </p:cNvCxnSpPr>
          <p:nvPr/>
        </p:nvCxnSpPr>
        <p:spPr bwMode="auto">
          <a:xfrm flipV="1">
            <a:off x="5756579" y="2919919"/>
            <a:ext cx="512762" cy="295275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18" name="AutoShape 21"/>
          <p:cNvCxnSpPr>
            <a:cxnSpLocks noChangeShapeType="1"/>
          </p:cNvCxnSpPr>
          <p:nvPr/>
        </p:nvCxnSpPr>
        <p:spPr bwMode="auto">
          <a:xfrm flipV="1">
            <a:off x="6560732" y="4959485"/>
            <a:ext cx="512762" cy="295275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20" name="AutoShape 21"/>
          <p:cNvCxnSpPr>
            <a:cxnSpLocks noChangeShapeType="1"/>
          </p:cNvCxnSpPr>
          <p:nvPr/>
        </p:nvCxnSpPr>
        <p:spPr bwMode="auto">
          <a:xfrm flipV="1">
            <a:off x="6372664" y="4779524"/>
            <a:ext cx="858093" cy="479897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21" name="AutoShape 30"/>
          <p:cNvCxnSpPr>
            <a:cxnSpLocks noChangeShapeType="1"/>
          </p:cNvCxnSpPr>
          <p:nvPr/>
        </p:nvCxnSpPr>
        <p:spPr bwMode="auto">
          <a:xfrm flipV="1">
            <a:off x="6166762" y="4591456"/>
            <a:ext cx="1172183" cy="661481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28" name="AutoShape 28"/>
          <p:cNvCxnSpPr>
            <a:cxnSpLocks noChangeShapeType="1"/>
          </p:cNvCxnSpPr>
          <p:nvPr/>
        </p:nvCxnSpPr>
        <p:spPr bwMode="auto">
          <a:xfrm flipV="1">
            <a:off x="6025710" y="4436862"/>
            <a:ext cx="1373526" cy="777164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32" name="AutoShape 27"/>
          <p:cNvCxnSpPr>
            <a:cxnSpLocks noChangeShapeType="1"/>
          </p:cNvCxnSpPr>
          <p:nvPr/>
        </p:nvCxnSpPr>
        <p:spPr bwMode="auto">
          <a:xfrm flipV="1">
            <a:off x="5874932" y="4270443"/>
            <a:ext cx="1566153" cy="899808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36" name="AutoShape 27"/>
          <p:cNvCxnSpPr>
            <a:cxnSpLocks noChangeShapeType="1"/>
          </p:cNvCxnSpPr>
          <p:nvPr/>
        </p:nvCxnSpPr>
        <p:spPr bwMode="auto">
          <a:xfrm flipV="1">
            <a:off x="5792247" y="4160196"/>
            <a:ext cx="1645596" cy="941961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39" name="AutoShape 27"/>
          <p:cNvCxnSpPr>
            <a:cxnSpLocks noChangeShapeType="1"/>
          </p:cNvCxnSpPr>
          <p:nvPr/>
        </p:nvCxnSpPr>
        <p:spPr bwMode="auto">
          <a:xfrm flipV="1">
            <a:off x="5789004" y="4035358"/>
            <a:ext cx="1645596" cy="941961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41" name="AutoShape 27"/>
          <p:cNvCxnSpPr>
            <a:cxnSpLocks noChangeShapeType="1"/>
          </p:cNvCxnSpPr>
          <p:nvPr/>
        </p:nvCxnSpPr>
        <p:spPr bwMode="auto">
          <a:xfrm flipV="1">
            <a:off x="5903913" y="3907785"/>
            <a:ext cx="1529168" cy="878528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43" name="AutoShape 27"/>
          <p:cNvCxnSpPr>
            <a:cxnSpLocks noChangeShapeType="1"/>
          </p:cNvCxnSpPr>
          <p:nvPr/>
        </p:nvCxnSpPr>
        <p:spPr bwMode="auto">
          <a:xfrm flipV="1">
            <a:off x="6018212" y="3798247"/>
            <a:ext cx="1391057" cy="797566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45" name="AutoShape 27"/>
          <p:cNvCxnSpPr>
            <a:cxnSpLocks noChangeShapeType="1"/>
          </p:cNvCxnSpPr>
          <p:nvPr/>
        </p:nvCxnSpPr>
        <p:spPr bwMode="auto">
          <a:xfrm flipV="1">
            <a:off x="6070600" y="3688710"/>
            <a:ext cx="1314856" cy="754703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47" name="AutoShape 27"/>
          <p:cNvCxnSpPr>
            <a:cxnSpLocks noChangeShapeType="1"/>
          </p:cNvCxnSpPr>
          <p:nvPr/>
        </p:nvCxnSpPr>
        <p:spPr bwMode="auto">
          <a:xfrm flipV="1">
            <a:off x="6108700" y="3593459"/>
            <a:ext cx="1233894" cy="707079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49" name="AutoShape 27"/>
          <p:cNvCxnSpPr>
            <a:cxnSpLocks noChangeShapeType="1"/>
          </p:cNvCxnSpPr>
          <p:nvPr/>
        </p:nvCxnSpPr>
        <p:spPr bwMode="auto">
          <a:xfrm flipV="1">
            <a:off x="6132512" y="3488686"/>
            <a:ext cx="1181507" cy="678502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53" name="AutoShape 27"/>
          <p:cNvCxnSpPr>
            <a:cxnSpLocks noChangeShapeType="1"/>
          </p:cNvCxnSpPr>
          <p:nvPr/>
        </p:nvCxnSpPr>
        <p:spPr bwMode="auto">
          <a:xfrm flipV="1">
            <a:off x="6142037" y="3407723"/>
            <a:ext cx="1100544" cy="630877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56" name="AutoShape 27"/>
          <p:cNvCxnSpPr>
            <a:cxnSpLocks noChangeShapeType="1"/>
          </p:cNvCxnSpPr>
          <p:nvPr/>
        </p:nvCxnSpPr>
        <p:spPr bwMode="auto">
          <a:xfrm flipV="1">
            <a:off x="6142037" y="3317236"/>
            <a:ext cx="1038632" cy="592776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58" name="AutoShape 27"/>
          <p:cNvCxnSpPr>
            <a:cxnSpLocks noChangeShapeType="1"/>
          </p:cNvCxnSpPr>
          <p:nvPr/>
        </p:nvCxnSpPr>
        <p:spPr bwMode="auto">
          <a:xfrm flipV="1">
            <a:off x="6089650" y="3236273"/>
            <a:ext cx="1024344" cy="583252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cxnSp>
        <p:nvCxnSpPr>
          <p:cNvPr id="160" name="AutoShape 27"/>
          <p:cNvCxnSpPr>
            <a:cxnSpLocks noChangeShapeType="1"/>
          </p:cNvCxnSpPr>
          <p:nvPr/>
        </p:nvCxnSpPr>
        <p:spPr bwMode="auto">
          <a:xfrm flipV="1">
            <a:off x="6061075" y="3164835"/>
            <a:ext cx="957669" cy="540390"/>
          </a:xfrm>
          <a:prstGeom prst="straightConnector1">
            <a:avLst/>
          </a:prstGeom>
          <a:noFill/>
          <a:ln w="9525">
            <a:solidFill>
              <a:srgbClr val="00B0F0"/>
            </a:solidFill>
            <a:round/>
            <a:headEnd/>
            <a:tailEnd/>
          </a:ln>
        </p:spPr>
      </p:cxnSp>
      <p:sp>
        <p:nvSpPr>
          <p:cNvPr id="5" name="TextBox 4"/>
          <p:cNvSpPr txBox="1"/>
          <p:nvPr/>
        </p:nvSpPr>
        <p:spPr>
          <a:xfrm>
            <a:off x="2286000" y="6096000"/>
            <a:ext cx="5122043" cy="338554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srgbClr val="4F81BD"/>
                </a:solidFill>
                <a:latin typeface="Calibri" panose="020F0502020204030204" pitchFamily="34" charset="0"/>
              </a:rPr>
              <a:t>Based on and adapted from [1, 3] and similar presentations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4191000" y="5481935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sym typeface="Wingdings 2" panose="05020102010507070707" pitchFamily="18" charset="2"/>
              </a:rPr>
              <a:t>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7999420" y="5486400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</a:t>
            </a:r>
            <a:endParaRPr lang="en-US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109" name="Straight Arrow Connector 108"/>
          <p:cNvCxnSpPr>
            <a:cxnSpLocks/>
          </p:cNvCxnSpPr>
          <p:nvPr/>
        </p:nvCxnSpPr>
        <p:spPr>
          <a:xfrm flipH="1">
            <a:off x="4506122" y="3886200"/>
            <a:ext cx="1285078" cy="1614835"/>
          </a:xfrm>
          <a:prstGeom prst="straightConnector1">
            <a:avLst/>
          </a:prstGeom>
          <a:noFill/>
          <a:ln w="6350" cap="flat" cmpd="sng" algn="ctr">
            <a:solidFill>
              <a:schemeClr val="bg1">
                <a:lumMod val="50000"/>
              </a:schemeClr>
            </a:solidFill>
            <a:prstDash val="dash"/>
            <a:headEnd type="stealth"/>
            <a:tailEnd type="none"/>
          </a:ln>
          <a:effectLst/>
        </p:spPr>
      </p:cxnSp>
      <p:cxnSp>
        <p:nvCxnSpPr>
          <p:cNvPr id="110" name="Straight Arrow Connector 109"/>
          <p:cNvCxnSpPr>
            <a:cxnSpLocks/>
          </p:cNvCxnSpPr>
          <p:nvPr/>
        </p:nvCxnSpPr>
        <p:spPr>
          <a:xfrm>
            <a:off x="7418984" y="5046782"/>
            <a:ext cx="658216" cy="515818"/>
          </a:xfrm>
          <a:prstGeom prst="straightConnector1">
            <a:avLst/>
          </a:prstGeom>
          <a:noFill/>
          <a:ln w="6350" cap="flat" cmpd="sng" algn="ctr">
            <a:solidFill>
              <a:schemeClr val="bg1">
                <a:lumMod val="50000"/>
              </a:schemeClr>
            </a:solidFill>
            <a:prstDash val="dash"/>
            <a:headEnd type="stealth"/>
            <a:tailEnd type="none"/>
          </a:ln>
          <a:effectLst/>
        </p:spPr>
      </p:cxn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Sean Coffey, Realtek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884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Spatial Reuse first principles, 2/6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</a:rPr>
              <a:t>A specific case:</a:t>
            </a: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133600" y="3026901"/>
            <a:ext cx="329184" cy="329184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2209800" y="4903884"/>
            <a:ext cx="202655" cy="201516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Straight Arrow Connector 8"/>
          <p:cNvCxnSpPr>
            <a:cxnSpLocks/>
          </p:cNvCxnSpPr>
          <p:nvPr/>
        </p:nvCxnSpPr>
        <p:spPr>
          <a:xfrm flipV="1">
            <a:off x="2286000" y="3505200"/>
            <a:ext cx="1" cy="1219200"/>
          </a:xfrm>
          <a:prstGeom prst="straightConnector1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headEnd type="stealth"/>
            <a:tailEnd type="non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739684" y="26670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47700" y="45720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B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00800" y="3276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5800" y="6000690"/>
            <a:ext cx="4672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(Assume 20 MHz channels, 6 dB noise figure)</a:t>
            </a: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700016" y="3023329"/>
            <a:ext cx="329184" cy="329184"/>
          </a:xfrm>
          <a:prstGeom prst="ellips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776216" y="4900312"/>
            <a:ext cx="202655" cy="201516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4" name="Straight Arrow Connector 23"/>
          <p:cNvCxnSpPr>
            <a:cxnSpLocks/>
          </p:cNvCxnSpPr>
          <p:nvPr/>
        </p:nvCxnSpPr>
        <p:spPr>
          <a:xfrm flipV="1">
            <a:off x="4852416" y="3501628"/>
            <a:ext cx="1" cy="1219200"/>
          </a:xfrm>
          <a:prstGeom prst="straightConnector1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headEnd type="stealth"/>
            <a:tailEnd type="non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4340102" y="26670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C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320866" y="457200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D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cxnSp>
        <p:nvCxnSpPr>
          <p:cNvPr id="33" name="Straight Arrow Connector 32"/>
          <p:cNvCxnSpPr>
            <a:cxnSpLocks/>
          </p:cNvCxnSpPr>
          <p:nvPr/>
        </p:nvCxnSpPr>
        <p:spPr>
          <a:xfrm flipH="1">
            <a:off x="2514600" y="3352800"/>
            <a:ext cx="2133600" cy="15240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dash"/>
            <a:headEnd type="none"/>
            <a:tailEnd type="stealth"/>
          </a:ln>
          <a:effectLst/>
        </p:spPr>
      </p:cxnSp>
      <p:cxnSp>
        <p:nvCxnSpPr>
          <p:cNvPr id="35" name="Straight Arrow Connector 34"/>
          <p:cNvCxnSpPr>
            <a:cxnSpLocks/>
          </p:cNvCxnSpPr>
          <p:nvPr/>
        </p:nvCxnSpPr>
        <p:spPr>
          <a:xfrm flipH="1">
            <a:off x="2667000" y="3200400"/>
            <a:ext cx="1767294" cy="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dash"/>
            <a:headEnd type="stealth"/>
            <a:tailEnd type="none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5562600" y="5461337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rgbClr val="2E75B6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51220" y="2738735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sym typeface="Wingdings 2" panose="05020102010507070707" pitchFamily="18" charset="2"/>
              </a:rPr>
              <a:t>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0" y="3729335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</a:t>
            </a:r>
            <a:endParaRPr lang="en-US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62600" y="2057400"/>
            <a:ext cx="348081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4F81BD"/>
                </a:solidFill>
                <a:latin typeface="Calibri" panose="020F0502020204030204" pitchFamily="34" charset="0"/>
              </a:rPr>
              <a:t>Can C lower </a:t>
            </a:r>
            <a:r>
              <a:rPr lang="en-US" sz="2000" i="1" dirty="0" err="1">
                <a:solidFill>
                  <a:srgbClr val="4F81BD"/>
                </a:solidFill>
                <a:latin typeface="Calibri" panose="020F0502020204030204" pitchFamily="34" charset="0"/>
              </a:rPr>
              <a:t>Tx</a:t>
            </a:r>
            <a:r>
              <a:rPr lang="en-US" sz="2000" i="1" dirty="0">
                <a:solidFill>
                  <a:srgbClr val="4F81BD"/>
                </a:solidFill>
                <a:latin typeface="Calibri" panose="020F0502020204030204" pitchFamily="34" charset="0"/>
              </a:rPr>
              <a:t> power enough to permit A </a:t>
            </a:r>
            <a:r>
              <a:rPr lang="en-US" sz="2000" dirty="0">
                <a:solidFill>
                  <a:srgbClr val="4F81BD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</a:t>
            </a:r>
            <a:r>
              <a:rPr lang="en-US" sz="2000" i="1" dirty="0">
                <a:solidFill>
                  <a:srgbClr val="4F81BD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 B to</a:t>
            </a:r>
            <a:r>
              <a:rPr lang="en-US" sz="2000" i="1" dirty="0">
                <a:solidFill>
                  <a:srgbClr val="4F81BD"/>
                </a:solidFill>
                <a:latin typeface="Calibri" panose="020F0502020204030204" pitchFamily="34" charset="0"/>
              </a:rPr>
              <a:t> succeed?</a:t>
            </a:r>
          </a:p>
          <a:p>
            <a:endParaRPr lang="en-US" sz="2000" i="1" dirty="0">
              <a:solidFill>
                <a:srgbClr val="4F81BD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It’s possible. But it’s usually very difficult.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Effective noise floor @ B (</a:t>
            </a:r>
            <a:r>
              <a:rPr lang="en-US" sz="2000" i="1" dirty="0">
                <a:solidFill>
                  <a:schemeClr val="tx1"/>
                </a:solidFill>
                <a:latin typeface="Calibri" panose="020F0502020204030204" pitchFamily="34" charset="0"/>
              </a:rPr>
              <a:t>with no interference—cf. next slide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) is -95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</a:rPr>
              <a:t>dBm</a:t>
            </a:r>
            <a:endParaRPr lang="en-US" sz="2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B may be closer to C or farther away; on average about same distance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C interference @ B under proportional rule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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-82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</a:rPr>
              <a:t>dBm</a:t>
            </a:r>
            <a:endParaRPr lang="en-US" sz="2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13 dB too high!</a:t>
            </a:r>
          </a:p>
        </p:txBody>
      </p:sp>
    </p:spTree>
    <p:extLst>
      <p:ext uri="{BB962C8B-B14F-4D97-AF65-F5344CB8AC3E}">
        <p14:creationId xmlns:p14="http://schemas.microsoft.com/office/powerpoint/2010/main" val="29124441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514600"/>
            <a:ext cx="3667051" cy="36576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Spatial Reuse first principles, 3/6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</a:rPr>
              <a:t>A specific case, contd. &amp; refined: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00800" y="3276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562600" y="5461337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rgbClr val="2E75B6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562600" y="2286000"/>
            <a:ext cx="35052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C has lowered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</a:rPr>
              <a:t>Tx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 power using proportional rule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C @ A = -82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</a:rPr>
              <a:t>dBm</a:t>
            </a:r>
            <a:endParaRPr lang="en-US" sz="2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We will do a random drop of B inside this circle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4F81BD"/>
                </a:solidFill>
                <a:latin typeface="Calibri" panose="020F0502020204030204" pitchFamily="34" charset="0"/>
              </a:rPr>
              <a:t>A uses conservative MCS</a:t>
            </a:r>
            <a:r>
              <a:rPr lang="en-US" sz="2000" dirty="0">
                <a:solidFill>
                  <a:srgbClr val="4F81BD"/>
                </a:solidFill>
                <a:latin typeface="Calibri" panose="020F0502020204030204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(interference, stability):        A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 B succeeds if C @ B is   </a:t>
            </a: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-88 </a:t>
            </a:r>
            <a:r>
              <a:rPr lang="en-US" sz="2000" b="1" dirty="0" err="1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dBm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(7 dB SINR margin)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|CB|  1.48 |CA|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73% probability that A  B fails</a:t>
            </a:r>
          </a:p>
          <a:p>
            <a:pPr lvl="1" indent="0"/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-91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dBm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(4 dB margin): 100%</a:t>
            </a:r>
          </a:p>
          <a:p>
            <a:pPr lvl="1" indent="0"/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-82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dBm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(13 dB margin): 40%</a:t>
            </a: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3154680" y="4297680"/>
            <a:ext cx="182880" cy="182880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19400" y="397406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02102" y="397764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C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763021" y="4038600"/>
            <a:ext cx="8851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-82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dBm</a:t>
            </a: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3352800" y="4370832"/>
            <a:ext cx="1676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cxnSpLocks/>
            <a:stCxn id="11" idx="0"/>
          </p:cNvCxnSpPr>
          <p:nvPr/>
        </p:nvCxnSpPr>
        <p:spPr bwMode="auto">
          <a:xfrm>
            <a:off x="3200400" y="2514600"/>
            <a:ext cx="1828800" cy="1828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stealth" w="med" len="lg"/>
            <a:tailEnd type="non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3229621" y="3242846"/>
            <a:ext cx="8851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-88 </a:t>
            </a:r>
            <a:r>
              <a:rPr lang="en-U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dBm</a:t>
            </a: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04594" y="5410200"/>
            <a:ext cx="686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FAIL</a:t>
            </a:r>
            <a:r>
              <a:rPr lang="en-US" dirty="0"/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" y="26670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Random drop of B in circle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" y="5486400"/>
            <a:ext cx="16791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= victim </a:t>
            </a:r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Tx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B = victim Rx</a:t>
            </a:r>
          </a:p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C = interferer </a:t>
            </a:r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Tx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1371600" y="2514600"/>
            <a:ext cx="3657600" cy="3657600"/>
          </a:xfrm>
          <a:prstGeom prst="ellips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953000" y="4267200"/>
            <a:ext cx="182880" cy="182880"/>
          </a:xfrm>
          <a:prstGeom prst="ellips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88001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Spatial Reuse first principles, 4/6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>
                <a:solidFill>
                  <a:schemeClr val="tx1"/>
                </a:solidFill>
                <a:latin typeface="Calibri" pitchFamily="34" charset="0"/>
              </a:rPr>
              <a:t>A specific case:</a:t>
            </a: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2133600" y="3026901"/>
            <a:ext cx="329184" cy="329184"/>
          </a:xfrm>
          <a:prstGeom prst="ellipse">
            <a:avLst/>
          </a:prstGeom>
          <a:pattFill prst="ltUpDiag">
            <a:fgClr>
              <a:srgbClr val="4F81BD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2209800" y="4903884"/>
            <a:ext cx="202655" cy="201516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Straight Arrow Connector 8"/>
          <p:cNvCxnSpPr>
            <a:cxnSpLocks/>
          </p:cNvCxnSpPr>
          <p:nvPr/>
        </p:nvCxnSpPr>
        <p:spPr>
          <a:xfrm flipV="1">
            <a:off x="2286000" y="3505200"/>
            <a:ext cx="1" cy="1219200"/>
          </a:xfrm>
          <a:prstGeom prst="straightConnector1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headEnd type="stealth"/>
            <a:tailEnd type="non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739684" y="26670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A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47700" y="45720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B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00800" y="3276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5800" y="6000690"/>
            <a:ext cx="4672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(Assume 20 MHz channels, 6 dB noise figure)</a:t>
            </a: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4700016" y="3023329"/>
            <a:ext cx="329184" cy="329184"/>
          </a:xfrm>
          <a:prstGeom prst="ellipse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776216" y="4900312"/>
            <a:ext cx="202655" cy="201516"/>
          </a:xfrm>
          <a:prstGeom prst="ellipse">
            <a:avLst/>
          </a:prstGeom>
          <a:pattFill prst="ltUpDiag">
            <a:fgClr>
              <a:srgbClr val="FFC000"/>
            </a:fgClr>
            <a:bgClr>
              <a:schemeClr val="bg1"/>
            </a:bgClr>
          </a:patt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4" name="Straight Arrow Connector 23"/>
          <p:cNvCxnSpPr>
            <a:cxnSpLocks/>
          </p:cNvCxnSpPr>
          <p:nvPr/>
        </p:nvCxnSpPr>
        <p:spPr>
          <a:xfrm flipV="1">
            <a:off x="4852416" y="3501628"/>
            <a:ext cx="1" cy="1219200"/>
          </a:xfrm>
          <a:prstGeom prst="straightConnector1">
            <a:avLst/>
          </a:pr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headEnd type="stealth"/>
            <a:tailEnd type="non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4340102" y="26670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rPr>
              <a:t>C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320866" y="457200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D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  <p:cxnSp>
        <p:nvCxnSpPr>
          <p:cNvPr id="33" name="Straight Arrow Connector 32"/>
          <p:cNvCxnSpPr>
            <a:cxnSpLocks/>
          </p:cNvCxnSpPr>
          <p:nvPr/>
        </p:nvCxnSpPr>
        <p:spPr>
          <a:xfrm flipH="1">
            <a:off x="2514600" y="3352800"/>
            <a:ext cx="2133600" cy="152400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dash"/>
            <a:headEnd type="none"/>
            <a:tailEnd type="stealth"/>
          </a:ln>
          <a:effectLst/>
        </p:spPr>
      </p:cxnSp>
      <p:cxnSp>
        <p:nvCxnSpPr>
          <p:cNvPr id="35" name="Straight Arrow Connector 34"/>
          <p:cNvCxnSpPr>
            <a:cxnSpLocks/>
          </p:cNvCxnSpPr>
          <p:nvPr/>
        </p:nvCxnSpPr>
        <p:spPr>
          <a:xfrm flipH="1">
            <a:off x="2667000" y="3200400"/>
            <a:ext cx="1767294" cy="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dash"/>
            <a:headEnd type="stealth"/>
            <a:tailEnd type="none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5562600" y="5461337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rgbClr val="2E75B6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51220" y="2738735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sym typeface="Wingdings 2" panose="05020102010507070707" pitchFamily="18" charset="2"/>
              </a:rPr>
              <a:t>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0" y="3729335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</a:t>
            </a:r>
            <a:endParaRPr lang="en-US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62600" y="2286000"/>
            <a:ext cx="348081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4F81BD"/>
                </a:solidFill>
                <a:latin typeface="Calibri" panose="020F0502020204030204" pitchFamily="34" charset="0"/>
              </a:rPr>
              <a:t>Can C lower </a:t>
            </a:r>
            <a:r>
              <a:rPr lang="en-US" sz="2000" i="1" dirty="0" err="1">
                <a:solidFill>
                  <a:srgbClr val="4F81BD"/>
                </a:solidFill>
                <a:latin typeface="Calibri" panose="020F0502020204030204" pitchFamily="34" charset="0"/>
              </a:rPr>
              <a:t>Tx</a:t>
            </a:r>
            <a:r>
              <a:rPr lang="en-US" sz="2000" i="1" dirty="0">
                <a:solidFill>
                  <a:srgbClr val="4F81BD"/>
                </a:solidFill>
                <a:latin typeface="Calibri" panose="020F0502020204030204" pitchFamily="34" charset="0"/>
              </a:rPr>
              <a:t> power enough to permit A </a:t>
            </a:r>
            <a:r>
              <a:rPr lang="en-US" sz="2000" dirty="0">
                <a:solidFill>
                  <a:srgbClr val="4F81BD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</a:t>
            </a:r>
            <a:r>
              <a:rPr lang="en-US" sz="2000" i="1" dirty="0">
                <a:solidFill>
                  <a:srgbClr val="4F81BD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 B to</a:t>
            </a:r>
            <a:r>
              <a:rPr lang="en-US" sz="2000" i="1" dirty="0">
                <a:solidFill>
                  <a:srgbClr val="4F81BD"/>
                </a:solidFill>
                <a:latin typeface="Calibri" panose="020F0502020204030204" pitchFamily="34" charset="0"/>
              </a:rPr>
              <a:t> succeed?</a:t>
            </a:r>
          </a:p>
          <a:p>
            <a:endParaRPr lang="en-US" sz="1000" i="1" dirty="0">
              <a:solidFill>
                <a:srgbClr val="4F81BD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We start out with a 13 dB gap we need to make 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If there’s a higher effective noise floor due to interference, and if we add a generous MCS margin, can make up some of that gap</a:t>
            </a:r>
          </a:p>
          <a:p>
            <a:pPr lvl="1" indent="0"/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—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Lowers A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 B MCS</a:t>
            </a:r>
            <a:endParaRPr lang="en-US" sz="1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FF0000"/>
                </a:solidFill>
                <a:latin typeface="Calibri" panose="020F0502020204030204" pitchFamily="34" charset="0"/>
              </a:rPr>
              <a:t>M … </a:t>
            </a:r>
            <a:r>
              <a:rPr lang="en-US" sz="2000" i="1" dirty="0" err="1">
                <a:solidFill>
                  <a:srgbClr val="FF0000"/>
                </a:solidFill>
                <a:latin typeface="Calibri" panose="020F0502020204030204" pitchFamily="34" charset="0"/>
              </a:rPr>
              <a:t>i</a:t>
            </a:r>
            <a:r>
              <a:rPr lang="en-US" sz="2000" i="1" dirty="0">
                <a:solidFill>
                  <a:srgbClr val="FF0000"/>
                </a:solidFill>
                <a:latin typeface="Calibri" panose="020F0502020204030204" pitchFamily="34" charset="0"/>
              </a:rPr>
              <a:t> … g … h … t   </a:t>
            </a: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work</a:t>
            </a:r>
            <a:endParaRPr lang="en-US" sz="2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chemeClr val="tx1"/>
                </a:solidFill>
                <a:latin typeface="Calibri" panose="020F0502020204030204" pitchFamily="34" charset="0"/>
              </a:rPr>
              <a:t>(Need to avoid a net loss)</a:t>
            </a:r>
          </a:p>
        </p:txBody>
      </p:sp>
    </p:spTree>
    <p:extLst>
      <p:ext uri="{BB962C8B-B14F-4D97-AF65-F5344CB8AC3E}">
        <p14:creationId xmlns:p14="http://schemas.microsoft.com/office/powerpoint/2010/main" val="8580736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The -82 </a:t>
            </a:r>
            <a:r>
              <a:rPr lang="en-GB" dirty="0" err="1">
                <a:latin typeface="Calibri" pitchFamily="34" charset="0"/>
              </a:rPr>
              <a:t>dBm</a:t>
            </a:r>
            <a:r>
              <a:rPr lang="en-GB" dirty="0">
                <a:latin typeface="Calibri" pitchFamily="34" charset="0"/>
              </a:rPr>
              <a:t> CCA threshold—1/4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57616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300" b="0" dirty="0">
                <a:solidFill>
                  <a:srgbClr val="2E75B6"/>
                </a:solidFill>
                <a:latin typeface="Calibri" pitchFamily="34" charset="0"/>
                <a:sym typeface="Symbol" panose="05050102010706020507" pitchFamily="18" charset="2"/>
              </a:rPr>
              <a:t>Why is the baseline CCA Threshold = -82 </a:t>
            </a:r>
            <a:r>
              <a:rPr lang="en-GB" sz="2300" b="0" dirty="0" err="1">
                <a:solidFill>
                  <a:srgbClr val="2E75B6"/>
                </a:solidFill>
                <a:latin typeface="Calibri" pitchFamily="34" charset="0"/>
                <a:sym typeface="Symbol" panose="05050102010706020507" pitchFamily="18" charset="2"/>
              </a:rPr>
              <a:t>dBm</a:t>
            </a:r>
            <a:r>
              <a:rPr lang="en-GB" sz="2300" b="0" dirty="0">
                <a:solidFill>
                  <a:srgbClr val="2E75B6"/>
                </a:solidFill>
                <a:latin typeface="Calibri" pitchFamily="34" charset="0"/>
                <a:sym typeface="Symbol" panose="05050102010706020507" pitchFamily="18" charset="2"/>
              </a:rPr>
              <a:t>? Why not -95 </a:t>
            </a:r>
            <a:r>
              <a:rPr lang="en-GB" sz="2300" b="0" dirty="0" err="1">
                <a:solidFill>
                  <a:srgbClr val="2E75B6"/>
                </a:solidFill>
                <a:latin typeface="Calibri" pitchFamily="34" charset="0"/>
                <a:sym typeface="Symbol" panose="05050102010706020507" pitchFamily="18" charset="2"/>
              </a:rPr>
              <a:t>dBm</a:t>
            </a:r>
            <a:r>
              <a:rPr lang="en-GB" sz="2300" b="0" dirty="0">
                <a:solidFill>
                  <a:srgbClr val="2E75B6"/>
                </a:solidFill>
                <a:latin typeface="Calibri" pitchFamily="34" charset="0"/>
                <a:sym typeface="Symbol" panose="05050102010706020507" pitchFamily="18" charset="2"/>
              </a:rPr>
              <a:t> or some other lower value?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264337" y="3124200"/>
            <a:ext cx="5974663" cy="2176796"/>
            <a:chOff x="1264337" y="3157204"/>
            <a:chExt cx="5974663" cy="2176796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2254937" y="3175729"/>
              <a:ext cx="329184" cy="329184"/>
            </a:xfrm>
            <a:prstGeom prst="ellipse">
              <a:avLst/>
            </a:prstGeom>
            <a:pattFill prst="ltUpDiag">
              <a:fgClr>
                <a:srgbClr val="4F81BD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2331137" y="5052712"/>
              <a:ext cx="202655" cy="201516"/>
            </a:xfrm>
            <a:prstGeom prst="ellipse">
              <a:avLst/>
            </a:prstGeom>
            <a:pattFill prst="ltUpDiag">
              <a:fgClr>
                <a:srgbClr val="FFC000"/>
              </a:fgClr>
              <a:bgClr>
                <a:schemeClr val="bg1"/>
              </a:bgClr>
            </a:patt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10" name="Straight Arrow Connector 9"/>
            <p:cNvCxnSpPr>
              <a:cxnSpLocks/>
            </p:cNvCxnSpPr>
            <p:nvPr/>
          </p:nvCxnSpPr>
          <p:spPr>
            <a:xfrm flipV="1">
              <a:off x="2407337" y="3654028"/>
              <a:ext cx="1" cy="1219200"/>
            </a:xfrm>
            <a:prstGeom prst="straightConnector1">
              <a:avLst/>
            </a:prstGeom>
            <a:noFill/>
            <a:ln w="9525" cap="flat" cmpd="sng" algn="ctr">
              <a:solidFill>
                <a:srgbClr val="4A7EBB"/>
              </a:solidFill>
              <a:prstDash val="solid"/>
              <a:headEnd type="stealth"/>
              <a:tailEnd type="none"/>
            </a:ln>
            <a:effectLst/>
          </p:spPr>
        </p:cxnSp>
        <p:sp>
          <p:nvSpPr>
            <p:cNvPr id="11" name="Oval 10"/>
            <p:cNvSpPr/>
            <p:nvPr/>
          </p:nvSpPr>
          <p:spPr>
            <a:xfrm>
              <a:off x="6726353" y="3934444"/>
              <a:ext cx="329184" cy="329184"/>
            </a:xfrm>
            <a:prstGeom prst="ellipse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12" name="Straight Arrow Connector 11"/>
            <p:cNvCxnSpPr>
              <a:cxnSpLocks/>
            </p:cNvCxnSpPr>
            <p:nvPr/>
          </p:nvCxnSpPr>
          <p:spPr>
            <a:xfrm flipH="1" flipV="1">
              <a:off x="2788337" y="3375550"/>
              <a:ext cx="3810000" cy="685800"/>
            </a:xfrm>
            <a:prstGeom prst="straightConnector1">
              <a:avLst/>
            </a:prstGeom>
            <a:noFill/>
            <a:ln w="9525" cap="flat" cmpd="sng" algn="ctr">
              <a:solidFill>
                <a:srgbClr val="4A7EBB"/>
              </a:solidFill>
              <a:prstDash val="dash"/>
              <a:headEnd type="stealth"/>
              <a:tailEnd type="none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1264337" y="3157204"/>
              <a:ext cx="716863" cy="3657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Dev </a:t>
              </a: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264337" y="496466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Dev 2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522137" y="3425428"/>
              <a:ext cx="716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alibri" panose="020F0502020204030204" pitchFamily="34" charset="0"/>
                </a:rPr>
                <a:t>Dev 3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124200" y="4617184"/>
            <a:ext cx="59192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Because there’s another constraint: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Device 3 must decode the 6 </a:t>
            </a:r>
            <a:r>
              <a:rPr lang="en-US" sz="20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Mbps</a:t>
            </a: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 L-SIG from device 1, to read the duration and set the NAV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CCA Threshold should be adequate to permit 6 </a:t>
            </a:r>
            <a:r>
              <a:rPr lang="en-US" sz="20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Mbps</a:t>
            </a: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 L-SIG to be decoded (most of the time) by </a:t>
            </a:r>
            <a:r>
              <a:rPr lang="en-US" sz="2000" b="1" i="1" u="sng" dirty="0">
                <a:solidFill>
                  <a:srgbClr val="FF0000"/>
                </a:solidFill>
                <a:latin typeface="Calibri" panose="020F0502020204030204" pitchFamily="34" charset="0"/>
              </a:rPr>
              <a:t>all</a:t>
            </a:r>
            <a:r>
              <a:rPr lang="en-US" sz="2000" b="1" i="1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devices  </a:t>
            </a:r>
          </a:p>
        </p:txBody>
      </p:sp>
    </p:spTree>
    <p:extLst>
      <p:ext uri="{BB962C8B-B14F-4D97-AF65-F5344CB8AC3E}">
        <p14:creationId xmlns:p14="http://schemas.microsoft.com/office/powerpoint/2010/main" val="35431440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The -82 </a:t>
            </a:r>
            <a:r>
              <a:rPr lang="en-GB" dirty="0" err="1">
                <a:latin typeface="Calibri" pitchFamily="34" charset="0"/>
              </a:rPr>
              <a:t>dBm</a:t>
            </a:r>
            <a:r>
              <a:rPr lang="en-GB" dirty="0">
                <a:latin typeface="Calibri" pitchFamily="34" charset="0"/>
              </a:rPr>
              <a:t> CCA threshold—2/4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rgbClr val="2E75B6"/>
                </a:solidFill>
                <a:latin typeface="Calibri" pitchFamily="34" charset="0"/>
              </a:rPr>
              <a:t>This is exactly where the -82 </a:t>
            </a:r>
            <a:r>
              <a:rPr lang="en-GB" dirty="0" err="1">
                <a:solidFill>
                  <a:srgbClr val="2E75B6"/>
                </a:solidFill>
                <a:latin typeface="Calibri" pitchFamily="34" charset="0"/>
              </a:rPr>
              <a:t>dBm</a:t>
            </a:r>
            <a:r>
              <a:rPr lang="en-GB" dirty="0">
                <a:solidFill>
                  <a:srgbClr val="2E75B6"/>
                </a:solidFill>
                <a:latin typeface="Calibri" pitchFamily="34" charset="0"/>
              </a:rPr>
              <a:t> CCA threshold comes from: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000" b="0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solidFill>
                  <a:schemeClr val="tx1"/>
                </a:solidFill>
                <a:latin typeface="Calibri" pitchFamily="34" charset="0"/>
              </a:rPr>
              <a:t>“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CCA sensitivity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The start of a valid OFDM transmission at a receive level equal to or greater than 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the minimum 6 Mbit/s sensitivity (-82 </a:t>
            </a:r>
            <a:r>
              <a:rPr lang="en-US" dirty="0" err="1">
                <a:solidFill>
                  <a:schemeClr val="tx1"/>
                </a:solidFill>
                <a:latin typeface="Calibri" pitchFamily="34" charset="0"/>
              </a:rPr>
              <a:t>dBm</a:t>
            </a: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) 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shall cause CCA to indicate busy with a probability &gt;90% within 4 </a:t>
            </a:r>
            <a:r>
              <a:rPr lang="en-US" b="0" dirty="0" err="1">
                <a:solidFill>
                  <a:schemeClr val="tx1"/>
                </a:solidFill>
                <a:latin typeface="Calibri" pitchFamily="34" charset="0"/>
              </a:rPr>
              <a:t>μs</a:t>
            </a:r>
            <a:r>
              <a:rPr lang="en-US" b="0" dirty="0">
                <a:solidFill>
                  <a:schemeClr val="tx1"/>
                </a:solidFill>
                <a:latin typeface="Calibri" pitchFamily="34" charset="0"/>
              </a:rPr>
              <a:t>.”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solidFill>
                  <a:schemeClr val="tx1"/>
                </a:solidFill>
                <a:latin typeface="Calibri" pitchFamily="34" charset="0"/>
              </a:rPr>
              <a:t>				—802.11a-1999 (R2003), section 17.3.10.5</a:t>
            </a:r>
          </a:p>
        </p:txBody>
      </p:sp>
    </p:spTree>
    <p:extLst>
      <p:ext uri="{BB962C8B-B14F-4D97-AF65-F5344CB8AC3E}">
        <p14:creationId xmlns:p14="http://schemas.microsoft.com/office/powerpoint/2010/main" val="23159674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72619</TotalTime>
  <Words>2488</Words>
  <Application>Microsoft Office PowerPoint</Application>
  <PresentationFormat>On-screen Show (4:3)</PresentationFormat>
  <Paragraphs>340</Paragraphs>
  <Slides>20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 Unicode MS</vt:lpstr>
      <vt:lpstr>MS Gothic</vt:lpstr>
      <vt:lpstr>PMingLiU</vt:lpstr>
      <vt:lpstr>Arial</vt:lpstr>
      <vt:lpstr>Calibri</vt:lpstr>
      <vt:lpstr>Symbol</vt:lpstr>
      <vt:lpstr>Times New Roman</vt:lpstr>
      <vt:lpstr>Wingdings 2</vt:lpstr>
      <vt:lpstr>802-11-Submission</vt:lpstr>
      <vt:lpstr>Document</vt:lpstr>
      <vt:lpstr>OBSS_PD: Threshold problems</vt:lpstr>
      <vt:lpstr>Abstract</vt:lpstr>
      <vt:lpstr>Spatial Reuse first principles, 1/6</vt:lpstr>
      <vt:lpstr>OBSS-PD SR </vt:lpstr>
      <vt:lpstr>Spatial Reuse first principles, 2/6</vt:lpstr>
      <vt:lpstr>Spatial Reuse first principles, 3/6</vt:lpstr>
      <vt:lpstr>Spatial Reuse first principles, 4/6</vt:lpstr>
      <vt:lpstr>The -82 dBm CCA threshold—1/4</vt:lpstr>
      <vt:lpstr>The -82 dBm CCA threshold—2/4</vt:lpstr>
      <vt:lpstr>The -82 dBm CCA threshold—3/4</vt:lpstr>
      <vt:lpstr>The -82 dBm CCA threshold—4/4</vt:lpstr>
      <vt:lpstr>The CCA threshold, if rederived today</vt:lpstr>
      <vt:lpstr>CCA threshold, summary</vt:lpstr>
      <vt:lpstr>OBSS-PD SR, 2/2 </vt:lpstr>
      <vt:lpstr>Spatial Reuse first principles, 5/6</vt:lpstr>
      <vt:lpstr>Spatial Reuse first principles—6/6 </vt:lpstr>
      <vt:lpstr>A way to fix this</vt:lpstr>
      <vt:lpstr>A sample approach</vt:lpstr>
      <vt:lpstr>Straw poll (informational)</vt:lpstr>
      <vt:lpstr>References</vt:lpstr>
    </vt:vector>
  </TitlesOfParts>
  <Company>Realtek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OBSS_PD: Threshold problems</dc:title>
  <dc:creator>Sean Coffey</dc:creator>
  <cp:lastModifiedBy>Sean Coffey</cp:lastModifiedBy>
  <cp:revision>982</cp:revision>
  <cp:lastPrinted>1601-01-01T00:00:00Z</cp:lastPrinted>
  <dcterms:created xsi:type="dcterms:W3CDTF">2014-07-14T14:49:11Z</dcterms:created>
  <dcterms:modified xsi:type="dcterms:W3CDTF">2017-03-14T14:11:49Z</dcterms:modified>
</cp:coreProperties>
</file>