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06" r:id="rId3"/>
    <p:sldId id="302" r:id="rId4"/>
    <p:sldId id="303" r:id="rId5"/>
    <p:sldId id="304" r:id="rId6"/>
    <p:sldId id="307" r:id="rId7"/>
    <p:sldId id="305" r:id="rId8"/>
    <p:sldId id="292" r:id="rId9"/>
    <p:sldId id="309" r:id="rId10"/>
    <p:sldId id="296" r:id="rId11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>
      <p:cViewPr varScale="1">
        <p:scale>
          <a:sx n="87" d="100"/>
          <a:sy n="87" d="100"/>
        </p:scale>
        <p:origin x="-1262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1652"/>
        <p:guide pos="42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273" y="67907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116831" y="6870996"/>
            <a:ext cx="12086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4784" y="687099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1023931" y="296310"/>
            <a:ext cx="81867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1023932" y="687099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1023932" y="6862495"/>
            <a:ext cx="841403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1183" y="7188"/>
            <a:ext cx="2480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5352" y="7188"/>
            <a:ext cx="80631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78" y="3372350"/>
            <a:ext cx="7507258" cy="319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569217" y="6873425"/>
            <a:ext cx="17023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Dejian Li (Huawei)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523" y="6873425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068450" y="6873425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068450" y="6872210"/>
            <a:ext cx="8097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955982" y="227090"/>
            <a:ext cx="832265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97749" tIns="48875" rIns="97749" bIns="488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doc.: IEEE 802.11-16/0XXXr0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 dirty="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7471434" y="6873425"/>
            <a:ext cx="1800172" cy="20005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6560" indent="-366560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8874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7749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466240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954987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443734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Dejian Li (Huawei)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64451" y="6873425"/>
            <a:ext cx="448841" cy="20005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94214" indent="-305467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221867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710614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99361" indent="-244373" defTabSz="99785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688107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176854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665601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4154348" indent="-244373" defTabSz="997858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8038" y="536575"/>
            <a:ext cx="3538537" cy="2654300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Dejian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802.11-17/0433r1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Channel Allocation for SP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2017-3-16</a:t>
            </a:r>
            <a:endParaRPr lang="en-US" altLang="en-US" sz="2000" b="0" dirty="0" smtClean="0"/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47701" y="600456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altLang="en-US" sz="2000" b="0" kern="0" dirty="0" smtClean="0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4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41703113"/>
              </p:ext>
            </p:extLst>
          </p:nvPr>
        </p:nvGraphicFramePr>
        <p:xfrm>
          <a:off x="1141413" y="3286125"/>
          <a:ext cx="7231062" cy="3336925"/>
        </p:xfrm>
        <a:graphic>
          <a:graphicData uri="http://schemas.openxmlformats.org/presentationml/2006/ole">
            <p:oleObj spid="_x0000_s12289" name="Document" r:id="rId4" imgW="8947080" imgH="3800520" progId="Word.Document.8">
              <p:embed/>
            </p:oleObj>
          </a:graphicData>
        </a:graphic>
      </p:graphicFrame>
      <p:sp>
        <p:nvSpPr>
          <p:cNvPr id="12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74562" y="1728951"/>
            <a:ext cx="835675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/>
              <a:t>Do you agree that the text </a:t>
            </a:r>
            <a:r>
              <a:rPr lang="en-US" sz="2800" b="1" dirty="0" smtClean="0"/>
              <a:t>in contribution </a:t>
            </a:r>
            <a:r>
              <a:rPr lang="en-US" altLang="zh-CN" sz="2800" b="1" dirty="0" smtClean="0"/>
              <a:t>17/0434r1 (</a:t>
            </a:r>
            <a:r>
              <a:rPr lang="en-US" sz="2800" b="1" dirty="0" smtClean="0"/>
              <a:t>Draft </a:t>
            </a:r>
            <a:r>
              <a:rPr lang="en-US" sz="2800" b="1" dirty="0" smtClean="0"/>
              <a:t>Text for Channel Allocation for </a:t>
            </a:r>
            <a:r>
              <a:rPr lang="en-US" sz="2800" b="1" dirty="0" smtClean="0"/>
              <a:t>SP) </a:t>
            </a:r>
            <a:r>
              <a:rPr lang="en-US" sz="2800" b="1" dirty="0" smtClean="0"/>
              <a:t>shall </a:t>
            </a:r>
            <a:r>
              <a:rPr lang="en-US" sz="2800" b="1" dirty="0" smtClean="0"/>
              <a:t>be </a:t>
            </a:r>
            <a:r>
              <a:rPr lang="en-GB" altLang="en-US" sz="2800" b="1" dirty="0" smtClean="0"/>
              <a:t>incorporated</a:t>
            </a:r>
            <a:r>
              <a:rPr lang="en-US" sz="2800" b="1" dirty="0" smtClean="0"/>
              <a:t> </a:t>
            </a:r>
            <a:r>
              <a:rPr lang="en-US" sz="2800" b="1" dirty="0" smtClean="0"/>
              <a:t>in the 11ay draft?</a:t>
            </a:r>
            <a:endParaRPr kumimoji="0" lang="en-US" altLang="ko-KR" sz="2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ko-KR" sz="2800" dirty="0" smtClean="0"/>
              <a:t>     </a:t>
            </a:r>
            <a:endParaRPr lang="en-US" altLang="ko-KR" sz="2800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Abstain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/>
              <a:t>In 11ay draft, AP/PCP allocates channel(s) using BW and Channel </a:t>
            </a:r>
            <a:r>
              <a:rPr lang="en-US" altLang="zh-CN" sz="2000" dirty="0" smtClean="0"/>
              <a:t>Aggregation fields of </a:t>
            </a:r>
            <a:r>
              <a:rPr lang="en-US" altLang="zh-CN" sz="2000" dirty="0" smtClean="0"/>
              <a:t>the EDMG </a:t>
            </a:r>
            <a:r>
              <a:rPr lang="en-US" altLang="zh-CN" sz="2000" dirty="0" smtClean="0"/>
              <a:t>Extended Schedule </a:t>
            </a:r>
            <a:r>
              <a:rPr lang="en-US" altLang="zh-CN" sz="2000" dirty="0" smtClean="0"/>
              <a:t>element.</a:t>
            </a:r>
            <a:endParaRPr lang="en-US" altLang="zh-CN" sz="20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/>
              <a:t>We </a:t>
            </a:r>
            <a:r>
              <a:rPr lang="en-US" altLang="zh-CN" sz="2000" dirty="0" smtClean="0"/>
              <a:t>propose </a:t>
            </a:r>
            <a:r>
              <a:rPr lang="en-US" altLang="zh-CN" sz="2000" dirty="0" smtClean="0"/>
              <a:t>that AP/PCP allocates SP over channel(s) according to the channel </a:t>
            </a:r>
            <a:r>
              <a:rPr lang="en-US" altLang="zh-CN" sz="2000" dirty="0" smtClean="0"/>
              <a:t>number </a:t>
            </a:r>
            <a:r>
              <a:rPr lang="en-US" altLang="zh-CN" sz="2000" dirty="0" smtClean="0"/>
              <a:t>or </a:t>
            </a:r>
            <a:r>
              <a:rPr lang="en-US" altLang="zh-CN" sz="2000" dirty="0" smtClean="0"/>
              <a:t>channel width </a:t>
            </a:r>
            <a:r>
              <a:rPr lang="en-US" altLang="zh-CN" sz="2000" dirty="0" smtClean="0"/>
              <a:t>indication in </a:t>
            </a:r>
            <a:r>
              <a:rPr lang="en-US" altLang="zh-CN" sz="2000" dirty="0" smtClean="0"/>
              <a:t>the </a:t>
            </a:r>
            <a:r>
              <a:rPr lang="en-US" altLang="zh-CN" sz="2000" dirty="0" smtClean="0"/>
              <a:t>SP </a:t>
            </a:r>
            <a:r>
              <a:rPr lang="en-US" altLang="zh-CN" sz="2000" dirty="0" smtClean="0"/>
              <a:t>request.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600" b="1" dirty="0" smtClean="0"/>
              <a:t>Channel number indication</a:t>
            </a:r>
            <a:r>
              <a:rPr lang="en-US" altLang="zh-CN" sz="1600" dirty="0" smtClean="0"/>
              <a:t>: the </a:t>
            </a:r>
            <a:r>
              <a:rPr lang="en-US" altLang="zh-CN" sz="1600" dirty="0" smtClean="0"/>
              <a:t>same as BW and Aggregation fields in EDMG-Header-A)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1600" b="1" dirty="0" smtClean="0"/>
              <a:t>Channel </a:t>
            </a:r>
            <a:r>
              <a:rPr lang="en-US" altLang="zh-CN" sz="1600" b="1" dirty="0" smtClean="0"/>
              <a:t>width </a:t>
            </a:r>
            <a:r>
              <a:rPr lang="en-US" altLang="zh-CN" sz="1600" b="1" dirty="0" smtClean="0"/>
              <a:t>indication:</a:t>
            </a:r>
            <a:r>
              <a:rPr lang="en-US" altLang="zh-CN" sz="1600" dirty="0" smtClean="0"/>
              <a:t> desired </a:t>
            </a:r>
            <a:r>
              <a:rPr lang="en-US" altLang="zh-CN" sz="1600" dirty="0" smtClean="0"/>
              <a:t>to support the following rule.</a:t>
            </a:r>
          </a:p>
          <a:p>
            <a:pPr marL="1143000" lvl="2" indent="-342900" algn="just">
              <a:lnSpc>
                <a:spcPct val="110000"/>
              </a:lnSpc>
              <a:spcBef>
                <a:spcPts val="600"/>
              </a:spcBef>
              <a:buSzPct val="70000"/>
              <a:buFont typeface="Calibri" pitchFamily="34" charset="0"/>
              <a:buChar char="–"/>
            </a:pPr>
            <a:r>
              <a:rPr lang="en-US" altLang="zh-CN" sz="1500" dirty="0" smtClean="0"/>
              <a:t>“For an SP, the allocation does not have to include the primary </a:t>
            </a:r>
            <a:r>
              <a:rPr lang="en-US" altLang="zh-CN" sz="1500" dirty="0" smtClean="0"/>
              <a:t>channel” </a:t>
            </a:r>
            <a:r>
              <a:rPr lang="en-US" altLang="zh-CN" sz="1600" dirty="0" smtClean="0"/>
              <a:t>(10.36.11.2</a:t>
            </a:r>
            <a:r>
              <a:rPr lang="en-US" altLang="zh-CN" sz="1600" dirty="0" smtClean="0"/>
              <a:t>)</a:t>
            </a:r>
            <a:endParaRPr lang="en-US" sz="1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Why </a:t>
            </a:r>
            <a:r>
              <a:rPr lang="en-US" altLang="zh-CN" dirty="0" smtClean="0"/>
              <a:t>Channel Number </a:t>
            </a:r>
            <a:r>
              <a:rPr lang="en-US" altLang="zh-CN" dirty="0" smtClean="0"/>
              <a:t>is needed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zh-CN" sz="2000" dirty="0" smtClean="0"/>
              <a:t>There exists cases that s STA needs to designate a specific channel using “channel </a:t>
            </a:r>
            <a:r>
              <a:rPr lang="en-US" altLang="zh-CN" sz="2000" dirty="0" smtClean="0"/>
              <a:t>number indication</a:t>
            </a:r>
            <a:r>
              <a:rPr lang="zh-CN" altLang="en-US" sz="2000" dirty="0" smtClean="0"/>
              <a:t>”</a:t>
            </a:r>
            <a:endParaRPr lang="en-US" altLang="zh-CN" sz="2000" dirty="0" smtClean="0"/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800" dirty="0" smtClean="0"/>
              <a:t>Case 1: Designate a channel that does not have interference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800" dirty="0" smtClean="0"/>
              <a:t>Case 2: In order to accommodate AP’s flexible schedule, a STA may </a:t>
            </a:r>
            <a:r>
              <a:rPr lang="en-US" altLang="zh-CN" sz="1800" dirty="0" smtClean="0"/>
              <a:t>intend to perform BRP on each channel</a:t>
            </a:r>
            <a:endParaRPr lang="en-US" altLang="zh-CN" sz="1800" dirty="0" smtClean="0"/>
          </a:p>
          <a:p>
            <a:pPr marL="1143000" lvl="2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r>
              <a:rPr lang="en-US" altLang="zh-CN" sz="1600" dirty="0" smtClean="0"/>
              <a:t>We assume BRP </a:t>
            </a:r>
            <a:r>
              <a:rPr lang="en-US" altLang="zh-CN" sz="1600" dirty="0" smtClean="0"/>
              <a:t>training results </a:t>
            </a:r>
            <a:r>
              <a:rPr lang="en-US" altLang="zh-CN" sz="1600" dirty="0" smtClean="0"/>
              <a:t>are channel/frequency </a:t>
            </a:r>
            <a:r>
              <a:rPr lang="en-US" altLang="zh-CN" sz="1600" dirty="0" smtClean="0"/>
              <a:t>dependent. </a:t>
            </a:r>
            <a:endParaRPr lang="en-US" altLang="zh-CN" sz="1600" dirty="0" smtClean="0"/>
          </a:p>
          <a:p>
            <a:pPr marL="1143000" lvl="2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1600" dirty="0" smtClean="0"/>
          </a:p>
          <a:p>
            <a:pPr marL="1143000" lvl="2" indent="-342900" algn="just">
              <a:lnSpc>
                <a:spcPct val="110000"/>
              </a:lnSpc>
              <a:buFont typeface="Arial" pitchFamily="34" charset="0"/>
              <a:buChar char="•"/>
            </a:pPr>
            <a:endParaRPr lang="en-US" sz="18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444632" y="4114800"/>
          <a:ext cx="8334244" cy="1924050"/>
        </p:xfrm>
        <a:graphic>
          <a:graphicData uri="http://schemas.openxmlformats.org/presentationml/2006/ole">
            <p:oleObj spid="_x0000_s27650" name="Visio" r:id="rId3" imgW="6508475" imgH="1504656" progId="Visio.Drawing.11">
              <p:embed/>
            </p:oleObj>
          </a:graphicData>
        </a:graphic>
      </p:graphicFrame>
      <p:sp>
        <p:nvSpPr>
          <p:cNvPr id="10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Why Channel Width is needed (1/2)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8768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SzPct val="70000"/>
              <a:buFont typeface="Calibri" pitchFamily="34" charset="0"/>
              <a:buChar char="•"/>
            </a:pPr>
            <a:r>
              <a:rPr lang="en-US" altLang="zh-CN" sz="2000" dirty="0" smtClean="0"/>
              <a:t>“Channel width” better supports the following rule than “channel number”: 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dirty="0" smtClean="0"/>
              <a:t>“For an SP, the allocation does not have to include the primary channel.” </a:t>
            </a:r>
          </a:p>
          <a:p>
            <a:pPr lvl="0"/>
            <a:r>
              <a:rPr lang="en-US" altLang="zh-CN" sz="2000" dirty="0" smtClean="0"/>
              <a:t>For </a:t>
            </a:r>
            <a:r>
              <a:rPr lang="en-US" altLang="zh-CN" sz="2000" dirty="0" smtClean="0"/>
              <a:t>example, a pair of STAs both support 6.48 GHz may have multiple 2.16/4.32GHz channels for SP allocation.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2.16 GHz: N, N+1, N+2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4.32 GHz: Channel A, Channel B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“</a:t>
            </a:r>
            <a:r>
              <a:rPr lang="en-US" altLang="zh-CN" sz="2000" dirty="0" smtClean="0"/>
              <a:t>Channel width” is used to request any one channel satisfying the channel width requirement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dirty="0" smtClean="0"/>
              <a:t>In comparison, “channel number” can only designate a specific channel</a:t>
            </a:r>
            <a:r>
              <a:rPr lang="en-US" altLang="zh-CN" sz="1800" dirty="0" smtClean="0"/>
              <a:t>.</a:t>
            </a:r>
            <a:endParaRPr lang="en-US" altLang="zh-CN" sz="22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/>
        </p:nvGraphicFramePr>
        <p:xfrm>
          <a:off x="4267200" y="3329816"/>
          <a:ext cx="4572000" cy="1850195"/>
        </p:xfrm>
        <a:graphic>
          <a:graphicData uri="http://schemas.openxmlformats.org/presentationml/2006/ole">
            <p:oleObj spid="_x0000_s28674" name="Visio" r:id="rId3" imgW="4800600" imgH="1943100" progId="Visio.Drawing.11">
              <p:embed/>
            </p:oleObj>
          </a:graphicData>
        </a:graphic>
      </p:graphicFrame>
      <p:sp>
        <p:nvSpPr>
          <p:cNvPr id="10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Why Channel Width is needed (2/2)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648200"/>
          </a:xfrm>
        </p:spPr>
        <p:txBody>
          <a:bodyPr>
            <a:noAutofit/>
          </a:bodyPr>
          <a:lstStyle/>
          <a:p>
            <a:pPr lvl="0"/>
            <a:r>
              <a:rPr lang="en-US" altLang="zh-CN" sz="2000" dirty="0" smtClean="0"/>
              <a:t>“channel width” </a:t>
            </a:r>
            <a:r>
              <a:rPr lang="en-US" altLang="zh-CN" sz="2000" dirty="0" smtClean="0"/>
              <a:t>can be </a:t>
            </a:r>
            <a:r>
              <a:rPr lang="en-US" altLang="zh-CN" sz="2000" dirty="0" smtClean="0"/>
              <a:t>used for BF training/ </a:t>
            </a:r>
            <a:r>
              <a:rPr lang="en-US" altLang="zh-CN" sz="2000" dirty="0" smtClean="0"/>
              <a:t>transmissions </a:t>
            </a:r>
            <a:r>
              <a:rPr lang="en-US" altLang="zh-CN" sz="2000" dirty="0" smtClean="0"/>
              <a:t>that does not need to designate the channel number:</a:t>
            </a:r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Enable flexible and efficient SP allocation for dense STAs</a:t>
            </a:r>
            <a:r>
              <a:rPr lang="en-US" altLang="zh-CN" sz="1800" dirty="0" smtClean="0"/>
              <a:t>: “channel width” can avoid potential channel request </a:t>
            </a:r>
            <a:r>
              <a:rPr lang="en-US" altLang="zh-CN" sz="1800" dirty="0" smtClean="0"/>
              <a:t>collisions of dense STAs.</a:t>
            </a:r>
            <a:endParaRPr lang="en-US" altLang="zh-CN" sz="1800" dirty="0" smtClean="0"/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SLS</a:t>
            </a:r>
            <a:r>
              <a:rPr lang="en-US" altLang="zh-CN" sz="1800" dirty="0" smtClean="0"/>
              <a:t>: any single channel may be enough</a:t>
            </a:r>
            <a:endParaRPr lang="zh-CN" altLang="zh-CN" sz="1800" dirty="0" smtClean="0"/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BRP</a:t>
            </a:r>
            <a:r>
              <a:rPr lang="en-US" altLang="zh-CN" sz="1800" dirty="0" smtClean="0"/>
              <a:t>: if BRP was performed only on the maximum bandwidth, another BRP is required on any narrower channel to enable </a:t>
            </a:r>
            <a:r>
              <a:rPr lang="en-US" altLang="zh-CN" sz="1800" dirty="0" smtClean="0"/>
              <a:t>following link adaptation or flexible </a:t>
            </a:r>
            <a:r>
              <a:rPr lang="en-US" altLang="zh-CN" sz="1800" dirty="0" smtClean="0"/>
              <a:t>SP schedule</a:t>
            </a:r>
            <a:endParaRPr lang="zh-CN" altLang="zh-CN" sz="1800" dirty="0" smtClean="0"/>
          </a:p>
          <a:p>
            <a:pPr marL="8001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Calibri" pitchFamily="34" charset="0"/>
              <a:buChar char="–"/>
            </a:pPr>
            <a:r>
              <a:rPr lang="en-US" altLang="zh-CN" sz="1800" b="1" dirty="0" smtClean="0"/>
              <a:t>Link adaptation</a:t>
            </a:r>
            <a:r>
              <a:rPr lang="en-US" altLang="zh-CN" sz="1800" dirty="0" smtClean="0"/>
              <a:t>: </a:t>
            </a:r>
            <a:r>
              <a:rPr lang="en-US" altLang="zh-CN" sz="1800" dirty="0" smtClean="0"/>
              <a:t>any narrower </a:t>
            </a:r>
            <a:r>
              <a:rPr lang="en-US" altLang="zh-CN" sz="1800" dirty="0" smtClean="0"/>
              <a:t>bandwidth </a:t>
            </a:r>
            <a:r>
              <a:rPr lang="en-US" altLang="zh-CN" sz="1800" dirty="0" smtClean="0"/>
              <a:t>may be enough</a:t>
            </a:r>
            <a:endParaRPr lang="en-US" altLang="zh-CN" sz="1800" dirty="0" smtClean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8651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367823" cy="11430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ym typeface="Wingdings" pitchFamily="2" charset="2"/>
              </a:rPr>
              <a:t>Signaling for </a:t>
            </a:r>
            <a:r>
              <a:rPr lang="en-US" altLang="zh-CN" dirty="0" smtClean="0">
                <a:sym typeface="Wingdings" pitchFamily="2" charset="2"/>
              </a:rPr>
              <a:t>Channel Request for SP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824942"/>
            <a:ext cx="8001000" cy="182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ym typeface="Wingdings" pitchFamily="2" charset="2"/>
              </a:rPr>
              <a:t>The BW, </a:t>
            </a:r>
            <a:r>
              <a:rPr lang="en-US" altLang="zh-CN" sz="2000" b="1" dirty="0" smtClean="0">
                <a:sym typeface="Wingdings" pitchFamily="2" charset="2"/>
              </a:rPr>
              <a:t>Channel </a:t>
            </a:r>
            <a:r>
              <a:rPr lang="en-US" altLang="zh-CN" sz="2000" b="1" dirty="0" smtClean="0">
                <a:sym typeface="Wingdings" pitchFamily="2" charset="2"/>
              </a:rPr>
              <a:t>Aggregation and </a:t>
            </a:r>
            <a:r>
              <a:rPr lang="en-US" altLang="zh-CN" sz="2000" b="1" dirty="0" err="1" smtClean="0">
                <a:sym typeface="Wingdings" pitchFamily="2" charset="2"/>
              </a:rPr>
              <a:t>IsChannelNumber</a:t>
            </a:r>
            <a:r>
              <a:rPr lang="en-US" altLang="zh-CN" sz="2000" b="1" dirty="0" smtClean="0">
                <a:sym typeface="Wingdings" pitchFamily="2" charset="2"/>
              </a:rPr>
              <a:t> 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fields 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in the 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SP Request (SPR) and DMG ADDTS Request frames.</a:t>
            </a:r>
            <a:endParaRPr lang="en-US" altLang="zh-CN" sz="2000" b="1" dirty="0" smtClean="0">
              <a:solidFill>
                <a:prstClr val="black"/>
              </a:solidFill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r>
              <a:rPr lang="en-US" altLang="zh-CN" sz="1600" dirty="0" err="1" smtClean="0">
                <a:solidFill>
                  <a:prstClr val="black"/>
                </a:solidFill>
              </a:rPr>
              <a:t>IsChannelNumber</a:t>
            </a:r>
            <a:r>
              <a:rPr lang="en-US" altLang="zh-CN" sz="1600" dirty="0" smtClean="0">
                <a:solidFill>
                  <a:prstClr val="black"/>
                </a:solidFill>
              </a:rPr>
              <a:t> </a:t>
            </a:r>
            <a:r>
              <a:rPr lang="en-US" altLang="zh-CN" sz="1600" dirty="0" smtClean="0">
                <a:solidFill>
                  <a:prstClr val="black"/>
                </a:solidFill>
              </a:rPr>
              <a:t>indicates the BW field is channel number or channel width</a:t>
            </a:r>
            <a:endParaRPr lang="en-US" sz="1600" dirty="0" smtClean="0"/>
          </a:p>
          <a:p>
            <a:pPr marL="800100" lvl="1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70000"/>
              <a:buFont typeface="Arial" pitchFamily="34" charset="0"/>
              <a:buChar char="•"/>
            </a:pPr>
            <a:endParaRPr lang="en-US" altLang="zh-CN" dirty="0" smtClean="0">
              <a:solidFill>
                <a:prstClr val="black"/>
              </a:solidFill>
              <a:sym typeface="Wingdings" pitchFamily="2" charset="2"/>
            </a:endParaRPr>
          </a:p>
          <a:p>
            <a:pPr lvl="2">
              <a:spcBef>
                <a:spcPts val="600"/>
              </a:spcBef>
              <a:buFont typeface="Arial" pitchFamily="34" charset="0"/>
              <a:buChar char="•"/>
            </a:pPr>
            <a:endParaRPr lang="en-US" altLang="zh-CN" dirty="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38200" y="3276600"/>
          <a:ext cx="76962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133600"/>
                <a:gridCol w="38100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Frame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Field/element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Content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SPR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Control Trailer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err="1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, BW and Channel Aggregation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Note – </a:t>
                      </a:r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is only valid in the control trailer of SPR; it is reserved in control trailer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of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other frames.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DMG ADDTS Request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DMG TSPEC</a:t>
                      </a:r>
                      <a:r>
                        <a:rPr lang="en-US" altLang="zh-CN" sz="1600" b="1" baseline="0" dirty="0" smtClean="0">
                          <a:solidFill>
                            <a:schemeClr val="tx1"/>
                          </a:solidFill>
                        </a:rPr>
                        <a:t> element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err="1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IsChannelNumber</a:t>
                      </a: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, BW and Channel Aggregation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Slide Number Placeholder 2"/>
          <p:cNvSpPr txBox="1">
            <a:spLocks/>
          </p:cNvSpPr>
          <p:nvPr/>
        </p:nvSpPr>
        <p:spPr bwMode="auto">
          <a:xfrm>
            <a:off x="4344988" y="6523038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SP </a:t>
            </a:r>
            <a:r>
              <a:rPr lang="en-US" altLang="zh-CN" dirty="0" smtClean="0"/>
              <a:t>Allocation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2000" dirty="0" smtClean="0"/>
              <a:t>Channel number and channel width</a:t>
            </a:r>
            <a:r>
              <a:rPr lang="en-US" altLang="zh-CN" sz="2000" dirty="0" smtClean="0">
                <a:solidFill>
                  <a:prstClr val="black"/>
                </a:solidFill>
              </a:rPr>
              <a:t> indications are proposed for two kinds of SP allocations:</a:t>
            </a: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prstClr val="black"/>
                </a:solidFill>
              </a:rPr>
              <a:t>DMG ADDTS Request/Response </a:t>
            </a:r>
            <a:r>
              <a:rPr lang="en-US" altLang="zh-CN" sz="1600" dirty="0" smtClean="0">
                <a:solidFill>
                  <a:prstClr val="black"/>
                </a:solidFill>
              </a:rPr>
              <a:t>sequence </a:t>
            </a:r>
            <a:endParaRPr lang="en-US" altLang="zh-CN" sz="1600" dirty="0" smtClean="0">
              <a:solidFill>
                <a:prstClr val="black"/>
              </a:solidFill>
            </a:endParaRPr>
          </a:p>
          <a:p>
            <a:pPr lvl="1"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prstClr val="black"/>
                </a:solidFill>
              </a:rPr>
              <a:t>Poll/SPR/Grant </a:t>
            </a:r>
            <a:r>
              <a:rPr lang="en-US" altLang="zh-CN" sz="1600" dirty="0" smtClean="0">
                <a:solidFill>
                  <a:prstClr val="black"/>
                </a:solidFill>
              </a:rPr>
              <a:t>sequence</a:t>
            </a:r>
            <a:endParaRPr lang="en-US" altLang="zh-CN" sz="1600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2000" dirty="0" smtClean="0"/>
              <a:t>Dynamic SP allocation: p</a:t>
            </a:r>
            <a:r>
              <a:rPr lang="en-US" altLang="zh-CN" sz="2000" dirty="0" smtClean="0">
                <a:solidFill>
                  <a:prstClr val="black"/>
                </a:solidFill>
                <a:sym typeface="Wingdings" pitchFamily="2" charset="2"/>
              </a:rPr>
              <a:t>artial channel transmission may occur </a:t>
            </a:r>
            <a:r>
              <a:rPr lang="en-US" altLang="zh-CN" dirty="0" smtClean="0"/>
              <a:t> </a:t>
            </a:r>
          </a:p>
          <a:p>
            <a:pPr marL="800100" lvl="1" indent="-342900" algn="just">
              <a:lnSpc>
                <a:spcPct val="110000"/>
              </a:lnSpc>
              <a:buSzPct val="70000"/>
              <a:buFont typeface="Calibri" pitchFamily="34" charset="0"/>
              <a:buChar char="–"/>
            </a:pPr>
            <a:r>
              <a:rPr lang="en-US" altLang="zh-CN" sz="1600" dirty="0" smtClean="0">
                <a:solidFill>
                  <a:prstClr val="black"/>
                </a:solidFill>
                <a:sym typeface="Wingdings" pitchFamily="2" charset="2"/>
              </a:rPr>
              <a:t>Since AP knows each STA’s available channels, AP can allocate a appropriate channel for partial channel transmission.</a:t>
            </a:r>
            <a:endParaRPr lang="zh-CN" altLang="en-US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685800" y="4572000"/>
          <a:ext cx="8004175" cy="1625600"/>
        </p:xfrm>
        <a:graphic>
          <a:graphicData uri="http://schemas.openxmlformats.org/presentationml/2006/ole">
            <p:oleObj spid="_x0000_s29698" name="Visio" r:id="rId3" imgW="6508475" imgH="1324512" progId="Visio.Drawing.11">
              <p:embed/>
            </p:oleObj>
          </a:graphicData>
        </a:graphic>
      </p:graphicFrame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页脚占位符 11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(Huawei)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367823" cy="11430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ym typeface="Wingdings" pitchFamily="2" charset="2"/>
              </a:rPr>
              <a:t>Proposed </a:t>
            </a:r>
            <a:r>
              <a:rPr lang="en-US" altLang="zh-CN" dirty="0" smtClean="0">
                <a:sym typeface="Wingdings" pitchFamily="2" charset="2"/>
              </a:rPr>
              <a:t>SP Allocation (2/2)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824942"/>
            <a:ext cx="8001000" cy="461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</a:rPr>
              <a:t>AP/PCP uses the BW 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and Channel Aggregation fields in the 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Grant frame and </a:t>
            </a:r>
            <a:r>
              <a:rPr lang="en-US" altLang="zh-CN" sz="2000" b="1" dirty="0" smtClean="0">
                <a:cs typeface="MS PGothic" charset="0"/>
              </a:rPr>
              <a:t>DMG ADDTS Response </a:t>
            </a:r>
            <a:r>
              <a:rPr lang="en-US" altLang="zh-CN" sz="2000" b="1" dirty="0" smtClean="0">
                <a:cs typeface="MS PGothic" charset="0"/>
              </a:rPr>
              <a:t>frame for SP allocation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zh-CN" sz="2000" b="1" dirty="0" smtClean="0">
              <a:solidFill>
                <a:prstClr val="black"/>
              </a:solidFill>
              <a:sym typeface="Wingdings" pitchFamily="2" charset="2"/>
            </a:endParaRPr>
          </a:p>
          <a:p>
            <a:pPr marL="342900" indent="-3429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The EDMG AP or PCP 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allocates channel(s) </a:t>
            </a:r>
            <a:r>
              <a:rPr lang="en-US" altLang="zh-CN" sz="2000" b="1" dirty="0" smtClean="0">
                <a:solidFill>
                  <a:prstClr val="black"/>
                </a:solidFill>
                <a:sym typeface="Wingdings" pitchFamily="2" charset="2"/>
              </a:rPr>
              <a:t>as follows,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Calibri" pitchFamily="34" charset="0"/>
              <a:buChar char="–"/>
            </a:pPr>
            <a:r>
              <a:rPr lang="en-US" altLang="zh-CN" sz="1600" dirty="0" smtClean="0">
                <a:sym typeface="Wingdings" pitchFamily="2" charset="2"/>
              </a:rPr>
              <a:t>If the BW field indicates the channel width, the</a:t>
            </a:r>
            <a:r>
              <a:rPr lang="en-US" altLang="ko-KR" sz="1600" dirty="0" smtClean="0"/>
              <a:t> </a:t>
            </a:r>
            <a:r>
              <a:rPr lang="en-US" altLang="zh-CN" sz="1600" dirty="0" smtClean="0">
                <a:sym typeface="Wingdings" pitchFamily="2" charset="2"/>
              </a:rPr>
              <a:t>AP or PCP may allocate a channel with channel width less than or equal to the value of the BW field. 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Calibri" pitchFamily="34" charset="0"/>
              <a:buChar char="–"/>
            </a:pPr>
            <a:r>
              <a:rPr lang="en-US" altLang="zh-CN" sz="1600" dirty="0" smtClean="0">
                <a:sym typeface="Wingdings" pitchFamily="2" charset="2"/>
              </a:rPr>
              <a:t>If the BW field indicates the designated channel number, the</a:t>
            </a:r>
            <a:r>
              <a:rPr lang="en-US" altLang="ko-KR" sz="1600" dirty="0" smtClean="0">
                <a:sym typeface="Wingdings" pitchFamily="2" charset="2"/>
              </a:rPr>
              <a:t> </a:t>
            </a:r>
            <a:r>
              <a:rPr lang="en-US" altLang="zh-CN" sz="1600" dirty="0" smtClean="0">
                <a:sym typeface="Wingdings" pitchFamily="2" charset="2"/>
              </a:rPr>
              <a:t>AP or PCP should allocate the channel as indicated by the BW field</a:t>
            </a:r>
            <a:endParaRPr lang="en-US" altLang="zh-CN" dirty="0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14400" y="2594991"/>
          <a:ext cx="769620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600200"/>
                <a:gridCol w="43434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Frame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Field/element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Content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Grant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/>
                        <a:t>Control Trailer</a:t>
                      </a:r>
                      <a:endParaRPr lang="zh-CN" altLang="en-US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1600" b="1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BW, Channel Aggregation fields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zh-CN" sz="1600" dirty="0" smtClean="0">
                          <a:sym typeface="Wingdings" pitchFamily="2" charset="2"/>
                        </a:rPr>
                        <a:t>  specify the channel(s) over which the allocation is scheduled on.</a:t>
                      </a:r>
                    </a:p>
                    <a:p>
                      <a:pPr>
                        <a:lnSpc>
                          <a:spcPct val="11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  same as </a:t>
                      </a:r>
                      <a:r>
                        <a:rPr lang="en-US" altLang="zh-CN" sz="1600" b="0" baseline="0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the corresponding fields in </a:t>
                      </a:r>
                      <a:r>
                        <a:rPr lang="en-US" altLang="zh-CN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EDMG-Header-A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 smtClean="0">
                          <a:solidFill>
                            <a:prstClr val="black"/>
                          </a:solidFill>
                          <a:sym typeface="Wingdings" pitchFamily="2" charset="2"/>
                        </a:rPr>
                        <a:t>DMG ADDTS Response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 smtClean="0"/>
                        <a:t>DMG TSPEC</a:t>
                      </a:r>
                      <a:r>
                        <a:rPr lang="en-US" altLang="zh-CN" sz="1600" b="1" baseline="0" dirty="0" smtClean="0"/>
                        <a:t> element</a:t>
                      </a:r>
                      <a:endParaRPr lang="zh-CN" altLang="en-US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GB" altLang="en-US" sz="3200" b="1" kern="0" dirty="0" smtClean="0">
                <a:solidFill>
                  <a:schemeClr val="tx2"/>
                </a:solidFill>
                <a:latin typeface="+mj-lt"/>
                <a:cs typeface="MS PGothic" charset="0"/>
              </a:rPr>
              <a:t>Conclusion</a:t>
            </a:r>
            <a:endParaRPr kumimoji="0" lang="en-GB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prstClr val="black"/>
                </a:solidFill>
                <a:sym typeface="Wingdings" pitchFamily="2" charset="2"/>
              </a:rPr>
              <a:t>Channel allocation according </a:t>
            </a:r>
            <a:r>
              <a:rPr lang="en-US" altLang="zh-CN" sz="2000" dirty="0" smtClean="0">
                <a:solidFill>
                  <a:prstClr val="black"/>
                </a:solidFill>
                <a:sym typeface="Wingdings" pitchFamily="2" charset="2"/>
              </a:rPr>
              <a:t>to channel number indication (BW and channel aggregation fields) </a:t>
            </a:r>
            <a:r>
              <a:rPr lang="en-US" altLang="zh-CN" sz="2000" dirty="0" smtClean="0">
                <a:solidFill>
                  <a:prstClr val="black"/>
                </a:solidFill>
                <a:sym typeface="Wingdings" pitchFamily="2" charset="2"/>
              </a:rPr>
              <a:t>or channel width is proposed for the following two kinds of SP requests/allocations</a:t>
            </a:r>
            <a:r>
              <a:rPr lang="en-US" altLang="zh-CN" sz="2000" dirty="0" smtClean="0">
                <a:solidFill>
                  <a:prstClr val="black"/>
                </a:solidFill>
              </a:rPr>
              <a:t>.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Calibri" pitchFamily="34" charset="0"/>
              <a:buChar char="–"/>
            </a:pPr>
            <a:r>
              <a:rPr lang="en-US" altLang="zh-CN" sz="1800" dirty="0" smtClean="0">
                <a:solidFill>
                  <a:prstClr val="black"/>
                </a:solidFill>
              </a:rPr>
              <a:t>DMG </a:t>
            </a:r>
            <a:r>
              <a:rPr lang="en-US" altLang="zh-CN" sz="1800" dirty="0" smtClean="0">
                <a:solidFill>
                  <a:prstClr val="black"/>
                </a:solidFill>
              </a:rPr>
              <a:t>ADDTS </a:t>
            </a:r>
            <a:r>
              <a:rPr lang="en-US" altLang="zh-CN" sz="1800" dirty="0" smtClean="0">
                <a:solidFill>
                  <a:prstClr val="black"/>
                </a:solidFill>
              </a:rPr>
              <a:t>Request/Response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Calibri" pitchFamily="34" charset="0"/>
              <a:buChar char="–"/>
            </a:pPr>
            <a:r>
              <a:rPr lang="en-US" altLang="zh-CN" sz="1800" dirty="0" smtClean="0">
                <a:solidFill>
                  <a:prstClr val="black"/>
                </a:solidFill>
              </a:rPr>
              <a:t>Poll/SPR/Grant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7" name="Slide Number Placeholder 2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2556C5-CE8C-6547-B838-EA80C61A4A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页脚占位符 9"/>
          <p:cNvSpPr txBox="1">
            <a:spLocks/>
          </p:cNvSpPr>
          <p:nvPr/>
        </p:nvSpPr>
        <p:spPr>
          <a:xfrm>
            <a:off x="5791200" y="6475413"/>
            <a:ext cx="2752725" cy="184666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Dejian Li (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Huawei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46315</TotalTime>
  <Words>793</Words>
  <Application>Microsoft Office PowerPoint</Application>
  <PresentationFormat>全屏显示(4:3)</PresentationFormat>
  <Paragraphs>113</Paragraphs>
  <Slides>10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802-11-Submission</vt:lpstr>
      <vt:lpstr>Microsoft Office Word 97 - 2003 文档</vt:lpstr>
      <vt:lpstr>Visio</vt:lpstr>
      <vt:lpstr>Channel Allocation for SP</vt:lpstr>
      <vt:lpstr>Introduction</vt:lpstr>
      <vt:lpstr>Why Channel Number is needed</vt:lpstr>
      <vt:lpstr>Why Channel Width is needed (1/2)</vt:lpstr>
      <vt:lpstr>Why Channel Width is needed (2/2)</vt:lpstr>
      <vt:lpstr>Signaling for Channel Request for SP</vt:lpstr>
      <vt:lpstr>Proposed SP Allocation (1/2)</vt:lpstr>
      <vt:lpstr>Proposed SP Allocation (2/2)</vt:lpstr>
      <vt:lpstr>幻灯片 9</vt:lpstr>
      <vt:lpstr>Straw Poll 1</vt:lpstr>
    </vt:vector>
  </TitlesOfParts>
  <Company>Marvell Semiconductor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Dejian Li</dc:creator>
  <cp:lastModifiedBy>l00228741</cp:lastModifiedBy>
  <cp:revision>3087</cp:revision>
  <cp:lastPrinted>2014-11-04T15:04:57Z</cp:lastPrinted>
  <dcterms:created xsi:type="dcterms:W3CDTF">2007-04-17T18:10:23Z</dcterms:created>
  <dcterms:modified xsi:type="dcterms:W3CDTF">2017-03-16T17:01:40Z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(2)sbxE5BkmhF0zr97hixxj0tjucb4D7fGK2V5vuF+GB8rkG/k+/hJfRH6oM2EfWU7//FQYWIXW
kUMAObVaFAzs8a+Bz9W/kXkynE5rY1q8NtRDXk94GY1S+v9TYRzA7e0MyTpYkgluvtu1AqNs
J5GHW9jfhHn0mqavSV0705eAoW4bA6i+X9Wx1O+2fcIqcVMOQd32nVJKMEAQFKodSY0DDw/n
gU1N+9Zq3N1tArKCdu</vt:lpwstr>
  </property>
  <property fmtid="{D5CDD505-2E9C-101B-9397-08002B2CF9AE}" pid="27" name="_2015_ms_pID_7253431">
    <vt:lpwstr>KcKXJ9e819jUBRrhbzsH8B+rn2lcrdqgd5GC98yV3HHQuHd5Hw+uvC
3iSYVzpSaBOfNVnHZnEn23SGAAWUNT+Q4sDAu400JFo47phCG0jZiyZGdwTs2ZvBgoyYIS9u
Nh1lsCYTTN8ziSirGf9t2zq6GAJdf+vgNkDrp5WXw0iZMgwQ1i7dR7RsZGR7Dh3D3jgC8cCB
fUQ2MM4yzjtxrHVW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1477881363</vt:lpwstr>
  </property>
</Properties>
</file>