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06" r:id="rId3"/>
    <p:sldId id="302" r:id="rId4"/>
    <p:sldId id="303" r:id="rId5"/>
    <p:sldId id="304" r:id="rId6"/>
    <p:sldId id="305" r:id="rId7"/>
    <p:sldId id="307" r:id="rId8"/>
    <p:sldId id="308" r:id="rId9"/>
    <p:sldId id="292" r:id="rId10"/>
    <p:sldId id="309" r:id="rId11"/>
    <p:sldId id="296" r:id="rId12"/>
  </p:sldIdLst>
  <p:sldSz cx="9144000" cy="6858000" type="screen4x3"/>
  <p:notesSz cx="10234613" cy="7099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7" autoAdjust="0"/>
    <p:restoredTop sz="94660"/>
  </p:normalViewPr>
  <p:slideViewPr>
    <p:cSldViewPr>
      <p:cViewPr varScale="1">
        <p:scale>
          <a:sx n="87" d="100"/>
          <a:sy n="87" d="100"/>
        </p:scale>
        <p:origin x="-1262" y="-8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1652"/>
        <p:guide pos="425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273" y="67907"/>
            <a:ext cx="80631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 eaLnBrk="0" hangingPunct="0">
              <a:defRPr sz="15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116831" y="6870996"/>
            <a:ext cx="12086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4784" y="687099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1023931" y="296310"/>
            <a:ext cx="81867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1023932" y="687099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1023932" y="6862495"/>
            <a:ext cx="841403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1183" y="7188"/>
            <a:ext cx="2480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 sz="15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5352" y="7188"/>
            <a:ext cx="80631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 eaLnBrk="0" hangingPunct="0">
              <a:defRPr sz="15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78" y="3372350"/>
            <a:ext cx="7507258" cy="319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569217" y="6873425"/>
            <a:ext cx="17023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Dejian Li (Huawei)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523" y="6873425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1068450" y="6873425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1068450" y="6872210"/>
            <a:ext cx="80977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955982" y="227090"/>
            <a:ext cx="83226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99361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688107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176854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665601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154348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500" dirty="0" smtClean="0"/>
              <a:t>doc.: IEEE 802.11-16/0XXXr0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99361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688107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176854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665601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154348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500" dirty="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7471434" y="6873425"/>
            <a:ext cx="1800172" cy="20005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6560" indent="-366560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8874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77494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466240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954987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443734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Dejian Li (Huawei)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64451" y="6873425"/>
            <a:ext cx="448841" cy="20005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99361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688107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176854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665601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154348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8038" y="536575"/>
            <a:ext cx="3538537" cy="2654300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802.11-17/0433r0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9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Channel Allocation for SP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2017-3-13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Dejian Li (Huawei)</a:t>
            </a:r>
            <a:endParaRPr lang="en-US" dirty="0" smtClean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47701" y="600456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altLang="en-US" sz="2000" b="0" kern="0" dirty="0" smtClean="0"/>
          </a:p>
        </p:txBody>
      </p:sp>
      <p:sp>
        <p:nvSpPr>
          <p:cNvPr id="9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14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41703113"/>
              </p:ext>
            </p:extLst>
          </p:nvPr>
        </p:nvGraphicFramePr>
        <p:xfrm>
          <a:off x="1141413" y="3286125"/>
          <a:ext cx="7231062" cy="3336925"/>
        </p:xfrm>
        <a:graphic>
          <a:graphicData uri="http://schemas.openxmlformats.org/presentationml/2006/ole">
            <p:oleObj spid="_x0000_s12289" name="Document" r:id="rId4" imgW="8947080" imgH="380052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Dejian Li (Huawei)</a:t>
            </a:r>
            <a:endParaRPr lang="en-US" dirty="0" smtClean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GB" altLang="en-US" sz="3200" b="1" kern="0" dirty="0" smtClean="0">
                <a:solidFill>
                  <a:schemeClr val="tx2"/>
                </a:solidFill>
                <a:latin typeface="+mj-lt"/>
                <a:cs typeface="MS PGothic" charset="0"/>
              </a:rPr>
              <a:t>Conclusion</a:t>
            </a:r>
            <a:endParaRPr kumimoji="0" lang="en-GB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b="1" dirty="0" smtClean="0">
                <a:solidFill>
                  <a:prstClr val="black"/>
                </a:solidFill>
              </a:rPr>
              <a:t>SP request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prstClr val="black"/>
                </a:solidFill>
              </a:rPr>
              <a:t>Channel number and channel width indications are defined for SPR and DMG ADDTS Request frames.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b="1" dirty="0" smtClean="0">
                <a:solidFill>
                  <a:prstClr val="black"/>
                </a:solidFill>
              </a:rPr>
              <a:t>SP allocation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prstClr val="black"/>
                </a:solidFill>
                <a:sym typeface="Wingdings" pitchFamily="2" charset="2"/>
              </a:rPr>
              <a:t>Define BW and channel aggregation fields in the Grant and DMG ADDTS Response frames</a:t>
            </a:r>
            <a:r>
              <a:rPr lang="en-US" altLang="zh-CN" sz="2000" dirty="0" smtClean="0">
                <a:solidFill>
                  <a:prstClr val="black"/>
                </a:solidFill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2000" dirty="0" smtClean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1600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1600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Arial" pitchFamily="34" charset="0"/>
              <a:buChar char="•"/>
            </a:pPr>
            <a:endParaRPr lang="en-US" altLang="zh-CN" sz="2000" b="1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474562" y="1728951"/>
            <a:ext cx="835675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dirty="0" smtClean="0"/>
              <a:t>Do you agree that the text given in </a:t>
            </a:r>
            <a:r>
              <a:rPr lang="en-US" sz="2800" b="1" dirty="0" smtClean="0"/>
              <a:t>“</a:t>
            </a:r>
            <a:r>
              <a:rPr lang="en-US" sz="2800" b="1" dirty="0" smtClean="0"/>
              <a:t>11-17-0434-00-  </a:t>
            </a:r>
            <a:r>
              <a:rPr lang="en-US" sz="2800" b="1" dirty="0" smtClean="0"/>
              <a:t>Draft Text for Channel Allocation for </a:t>
            </a:r>
            <a:r>
              <a:rPr lang="en-US" sz="2800" b="1" dirty="0" smtClean="0"/>
              <a:t>SP” </a:t>
            </a:r>
            <a:r>
              <a:rPr lang="en-US" sz="2800" b="1" dirty="0" smtClean="0"/>
              <a:t>shall </a:t>
            </a:r>
            <a:r>
              <a:rPr lang="en-US" sz="2800" b="1" dirty="0" smtClean="0"/>
              <a:t>be included in the 11ay draft?</a:t>
            </a:r>
            <a:endParaRPr kumimoji="0" lang="en-US" altLang="ko-KR" sz="2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altLang="ko-KR" sz="2800" dirty="0" smtClean="0"/>
              <a:t>     </a:t>
            </a:r>
            <a:endParaRPr lang="en-US" altLang="ko-KR" sz="2800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Abstain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页脚占位符 9"/>
          <p:cNvSpPr txBox="1">
            <a:spLocks/>
          </p:cNvSpPr>
          <p:nvPr/>
        </p:nvSpPr>
        <p:spPr>
          <a:xfrm>
            <a:off x="5791200" y="6475413"/>
            <a:ext cx="2752725" cy="184666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Dejian Li (Huawei)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dirty="0" smtClean="0"/>
              <a:t>We propose channel width as well as channel number indication can be used in the STA’s SP request.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dirty="0" smtClean="0"/>
              <a:t>The </a:t>
            </a:r>
            <a:r>
              <a:rPr lang="en-US" altLang="zh-CN" sz="2000" dirty="0" smtClean="0"/>
              <a:t>channel number </a:t>
            </a:r>
            <a:r>
              <a:rPr lang="en-US" altLang="zh-CN" sz="2000" dirty="0" smtClean="0"/>
              <a:t>indication is the same as BW and Aggregation fields in EDMG-Header-A)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dirty="0" smtClean="0"/>
              <a:t>For a SP request, channel width indication is desired to support the following rule.</a:t>
            </a:r>
          </a:p>
          <a:p>
            <a:pPr marL="800100" lvl="1" indent="-342900" algn="just">
              <a:lnSpc>
                <a:spcPct val="110000"/>
              </a:lnSpc>
              <a:spcBef>
                <a:spcPts val="600"/>
              </a:spcBef>
              <a:buSzPct val="70000"/>
              <a:buFont typeface="Calibri" pitchFamily="34" charset="0"/>
              <a:buChar char="–"/>
            </a:pPr>
            <a:r>
              <a:rPr lang="en-US" altLang="zh-CN" sz="1700" dirty="0" smtClean="0"/>
              <a:t>“For an SP, the allocation does not have to include the primary channel”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Dejian Li (Huawei)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Why Channel Number is needed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buFont typeface="Arial" pitchFamily="34" charset="0"/>
              <a:buChar char="•"/>
            </a:pPr>
            <a:r>
              <a:rPr lang="en-US" altLang="zh-CN" sz="2000" dirty="0" smtClean="0"/>
              <a:t>There exists cases that s STA needs to designate a specific channel using “channel number” indication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altLang="zh-CN" sz="1800" dirty="0" smtClean="0"/>
              <a:t>Case 1: Designate a channel that does not have interference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altLang="zh-CN" sz="1800" dirty="0" smtClean="0"/>
              <a:t>Case 2: In order to accommodate AP’s flexible schedule, a STA may designate a channel on which BRP is not performed yet</a:t>
            </a:r>
          </a:p>
          <a:p>
            <a:pPr marL="1143000" lvl="2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Arial" pitchFamily="34" charset="0"/>
              <a:buChar char="•"/>
            </a:pPr>
            <a:r>
              <a:rPr lang="en-US" altLang="zh-CN" sz="1600" dirty="0" smtClean="0"/>
              <a:t>We assume BRP results are channel/frequency </a:t>
            </a:r>
            <a:r>
              <a:rPr lang="en-US" altLang="zh-CN" sz="1600" dirty="0" smtClean="0"/>
              <a:t>dependent. </a:t>
            </a:r>
            <a:endParaRPr lang="en-US" altLang="zh-CN" sz="1600" dirty="0" smtClean="0"/>
          </a:p>
          <a:p>
            <a:pPr marL="1143000" lvl="2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1600" dirty="0" smtClean="0"/>
          </a:p>
          <a:p>
            <a:pPr marL="1143000" lvl="2" indent="-342900" algn="just">
              <a:lnSpc>
                <a:spcPct val="110000"/>
              </a:lnSpc>
              <a:buFont typeface="Arial" pitchFamily="34" charset="0"/>
              <a:buChar char="•"/>
            </a:pPr>
            <a:endParaRPr lang="en-US" sz="1800" dirty="0" smtClean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Dejian Li (Huawei)</a:t>
            </a:r>
            <a:endParaRPr lang="en-US" dirty="0" smtClean="0"/>
          </a:p>
        </p:txBody>
      </p:sp>
      <p:sp>
        <p:nvSpPr>
          <p:cNvPr id="12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444632" y="4191000"/>
          <a:ext cx="8334244" cy="1924050"/>
        </p:xfrm>
        <a:graphic>
          <a:graphicData uri="http://schemas.openxmlformats.org/presentationml/2006/ole">
            <p:oleObj spid="_x0000_s27650" name="Visio" r:id="rId3" imgW="6508475" imgH="1504656" progId="Visio.Drawing.11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8651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Why Channel Width is needed (1/2)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8768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SzPct val="70000"/>
              <a:buFont typeface="Calibri" pitchFamily="34" charset="0"/>
              <a:buChar char="•"/>
            </a:pPr>
            <a:r>
              <a:rPr lang="en-US" altLang="zh-CN" sz="2000" dirty="0" smtClean="0"/>
              <a:t>“Channel width” better supports the following rule than “channel number”: </a:t>
            </a:r>
          </a:p>
          <a:p>
            <a:pPr marL="800100" lvl="1" indent="-34290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70000"/>
              <a:buFont typeface="Calibri" pitchFamily="34" charset="0"/>
              <a:buChar char="–"/>
            </a:pPr>
            <a:r>
              <a:rPr lang="en-US" altLang="zh-CN" sz="1800" dirty="0" smtClean="0"/>
              <a:t>“For an SP, the allocation does not have to include the primary channel.” </a:t>
            </a:r>
          </a:p>
          <a:p>
            <a:r>
              <a:rPr lang="en-US" altLang="zh-CN" sz="2000" dirty="0" smtClean="0"/>
              <a:t>“Channel width” is used to request any one channel satisfying the channel width requirement</a:t>
            </a:r>
          </a:p>
          <a:p>
            <a:pPr marL="800100" lvl="1" indent="-34290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70000"/>
              <a:buFont typeface="Calibri" pitchFamily="34" charset="0"/>
              <a:buChar char="–"/>
            </a:pPr>
            <a:r>
              <a:rPr lang="en-US" altLang="zh-CN" sz="1800" dirty="0" smtClean="0"/>
              <a:t>In comparison, “channel number” can only designate a specific channel.</a:t>
            </a:r>
          </a:p>
          <a:p>
            <a:pPr lvl="0"/>
            <a:r>
              <a:rPr lang="en-US" altLang="zh-CN" sz="2000" dirty="0" smtClean="0"/>
              <a:t>For example, a pair of STAs both support 6.48 GHz may have multiple 2.16/4.32GHz channels for SP allocation.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2.16 GHz: N, N+1, N+2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4.32 GHz: Channel A, Channel B</a:t>
            </a:r>
          </a:p>
          <a:p>
            <a:pPr marL="40005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itchFamily="34" charset="0"/>
              <a:buChar char="–"/>
            </a:pPr>
            <a:endParaRPr lang="en-US" altLang="zh-CN" sz="2200" dirty="0" smtClean="0"/>
          </a:p>
          <a:p>
            <a:pPr marL="40005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itchFamily="34" charset="0"/>
              <a:buChar char="–"/>
            </a:pPr>
            <a:endParaRPr lang="en-US" altLang="zh-CN" sz="2200" dirty="0" smtClean="0"/>
          </a:p>
          <a:p>
            <a:pPr marL="40005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itchFamily="34" charset="0"/>
              <a:buChar char="–"/>
            </a:pPr>
            <a:endParaRPr lang="en-US" altLang="zh-CN" sz="2200" dirty="0" smtClean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Dejian Li (Huawei)</a:t>
            </a:r>
            <a:endParaRPr lang="en-US" dirty="0" smtClean="0"/>
          </a:p>
        </p:txBody>
      </p:sp>
      <p:sp>
        <p:nvSpPr>
          <p:cNvPr id="12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3871200" y="4497388"/>
          <a:ext cx="4891800" cy="1979612"/>
        </p:xfrm>
        <a:graphic>
          <a:graphicData uri="http://schemas.openxmlformats.org/presentationml/2006/ole">
            <p:oleObj spid="_x0000_s28674" name="Visio" r:id="rId3" imgW="4800600" imgH="1943100" progId="Visio.Drawing.11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8651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Why Channel Width is needed (2/2)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648200"/>
          </a:xfrm>
        </p:spPr>
        <p:txBody>
          <a:bodyPr>
            <a:noAutofit/>
          </a:bodyPr>
          <a:lstStyle/>
          <a:p>
            <a:pPr lvl="0"/>
            <a:r>
              <a:rPr lang="en-US" altLang="zh-CN" sz="2000" dirty="0" smtClean="0"/>
              <a:t>“channel width” is used for BF training/ transmission that does not need to designate the channel number:</a:t>
            </a:r>
          </a:p>
          <a:p>
            <a:pPr marL="800100" lvl="1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itchFamily="34" charset="0"/>
              <a:buChar char="–"/>
            </a:pPr>
            <a:r>
              <a:rPr lang="en-US" altLang="zh-CN" sz="1800" b="1" dirty="0" smtClean="0"/>
              <a:t>Enable flexible and efficient SP allocation for dense STAs</a:t>
            </a:r>
            <a:r>
              <a:rPr lang="en-US" altLang="zh-CN" sz="1800" dirty="0" smtClean="0"/>
              <a:t>: “channel width” can avoid potential channel request collisions, in which many STAs request the same channel number.</a:t>
            </a:r>
          </a:p>
          <a:p>
            <a:pPr marL="800100" lvl="1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itchFamily="34" charset="0"/>
              <a:buChar char="–"/>
            </a:pPr>
            <a:r>
              <a:rPr lang="en-US" altLang="zh-CN" sz="1800" b="1" dirty="0" smtClean="0"/>
              <a:t>SLS</a:t>
            </a:r>
            <a:r>
              <a:rPr lang="en-US" altLang="zh-CN" sz="1800" dirty="0" smtClean="0"/>
              <a:t>: any single channel may be enough</a:t>
            </a:r>
            <a:endParaRPr lang="zh-CN" altLang="zh-CN" sz="1800" dirty="0" smtClean="0"/>
          </a:p>
          <a:p>
            <a:pPr marL="800100" lvl="1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itchFamily="34" charset="0"/>
              <a:buChar char="–"/>
            </a:pPr>
            <a:r>
              <a:rPr lang="en-US" altLang="zh-CN" sz="1800" b="1" dirty="0" smtClean="0"/>
              <a:t>BRP</a:t>
            </a:r>
            <a:r>
              <a:rPr lang="en-US" altLang="zh-CN" sz="1800" dirty="0" smtClean="0"/>
              <a:t>: if BRP was performed only on the maximum bandwidth, another BRP is required on any narrower channel to enable link adaptation/flexible SP schedule</a:t>
            </a:r>
            <a:endParaRPr lang="zh-CN" altLang="zh-CN" sz="1800" dirty="0" smtClean="0"/>
          </a:p>
          <a:p>
            <a:pPr marL="800100" lvl="1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itchFamily="34" charset="0"/>
              <a:buChar char="–"/>
            </a:pPr>
            <a:r>
              <a:rPr lang="en-US" altLang="zh-CN" sz="1800" b="1" dirty="0" smtClean="0"/>
              <a:t>Link adaptation</a:t>
            </a:r>
            <a:r>
              <a:rPr lang="en-US" altLang="zh-CN" sz="1800" dirty="0" smtClean="0"/>
              <a:t>: narrower bandwidth is required</a:t>
            </a:r>
          </a:p>
          <a:p>
            <a:pPr marL="800100" lvl="1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itchFamily="34" charset="0"/>
              <a:buChar char="–"/>
            </a:pPr>
            <a:r>
              <a:rPr lang="en-US" altLang="zh-CN" sz="1800" b="1" dirty="0" smtClean="0"/>
              <a:t>MU-MIMO</a:t>
            </a:r>
            <a:r>
              <a:rPr lang="en-US" altLang="zh-CN" sz="1800" dirty="0" smtClean="0"/>
              <a:t>: considering the multiple users’ bandwidth capability, single channel may be required</a:t>
            </a:r>
            <a:endParaRPr lang="en-US" sz="2400" dirty="0" smtClean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Dejian Li (Huawei)</a:t>
            </a:r>
            <a:endParaRPr lang="en-US" dirty="0" smtClean="0"/>
          </a:p>
        </p:txBody>
      </p:sp>
      <p:sp>
        <p:nvSpPr>
          <p:cNvPr id="12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51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SP allocation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19600"/>
          </a:xfrm>
        </p:spPr>
        <p:txBody>
          <a:bodyPr/>
          <a:lstStyle/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2000" dirty="0" smtClean="0"/>
              <a:t>Channel number and channel width</a:t>
            </a:r>
            <a:r>
              <a:rPr lang="en-US" altLang="zh-CN" sz="2000" dirty="0" smtClean="0">
                <a:solidFill>
                  <a:prstClr val="black"/>
                </a:solidFill>
              </a:rPr>
              <a:t> indications are proposed for two kinds of SP allocations: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prstClr val="black"/>
                </a:solidFill>
              </a:rPr>
              <a:t>DMG ADDTS Request/Response sequences 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prstClr val="black"/>
                </a:solidFill>
              </a:rPr>
              <a:t>Poll/SPR/Grant sequences</a:t>
            </a:r>
          </a:p>
          <a:p>
            <a:pPr lvl="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2000" dirty="0" smtClean="0"/>
              <a:t>Dynamic SP allocation: p</a:t>
            </a:r>
            <a:r>
              <a:rPr lang="en-US" altLang="zh-CN" sz="2000" dirty="0" smtClean="0">
                <a:solidFill>
                  <a:prstClr val="black"/>
                </a:solidFill>
                <a:sym typeface="Wingdings" pitchFamily="2" charset="2"/>
              </a:rPr>
              <a:t>artial channel transmission may occur </a:t>
            </a:r>
            <a:r>
              <a:rPr lang="en-US" altLang="zh-CN" dirty="0" smtClean="0"/>
              <a:t> </a:t>
            </a:r>
          </a:p>
          <a:p>
            <a:pPr marL="800100" lvl="1" indent="-342900" algn="just">
              <a:lnSpc>
                <a:spcPct val="110000"/>
              </a:lnSpc>
              <a:buSzPct val="70000"/>
              <a:buFont typeface="Calibri" pitchFamily="34" charset="0"/>
              <a:buChar char="–"/>
            </a:pPr>
            <a:r>
              <a:rPr lang="en-US" altLang="zh-CN" sz="1600" dirty="0" smtClean="0">
                <a:solidFill>
                  <a:prstClr val="black"/>
                </a:solidFill>
                <a:sym typeface="Wingdings" pitchFamily="2" charset="2"/>
              </a:rPr>
              <a:t>Since AP knows each STA’s available channels, AP can allocate a appropriate channel for partial channel transmission.</a:t>
            </a:r>
            <a:endParaRPr lang="zh-CN" altLang="en-US" dirty="0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685800" y="4572000"/>
          <a:ext cx="8004175" cy="1625600"/>
        </p:xfrm>
        <a:graphic>
          <a:graphicData uri="http://schemas.openxmlformats.org/presentationml/2006/ole">
            <p:oleObj spid="_x0000_s29698" name="Visio" r:id="rId3" imgW="6508475" imgH="1324512" progId="Visio.Drawing.11">
              <p:embed/>
            </p:oleObj>
          </a:graphicData>
        </a:graphic>
      </p:graphicFrame>
      <p:sp>
        <p:nvSpPr>
          <p:cNvPr id="7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8" name="页脚占位符 11"/>
          <p:cNvSpPr txBox="1">
            <a:spLocks/>
          </p:cNvSpPr>
          <p:nvPr/>
        </p:nvSpPr>
        <p:spPr>
          <a:xfrm>
            <a:off x="5791200" y="6475413"/>
            <a:ext cx="2752725" cy="184666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Dejian Li (Huawei)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685800"/>
            <a:ext cx="8367823" cy="1143000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sym typeface="Wingdings" pitchFamily="2" charset="2"/>
              </a:rPr>
              <a:t>Signaling for SP Request (1/2)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824942"/>
            <a:ext cx="8001000" cy="222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b="1" dirty="0" smtClean="0">
                <a:solidFill>
                  <a:prstClr val="black"/>
                </a:solidFill>
              </a:rPr>
              <a:t>Define a new </a:t>
            </a:r>
            <a:r>
              <a:rPr lang="en-US" altLang="zh-CN" sz="2000" b="1" dirty="0" err="1" smtClean="0">
                <a:solidFill>
                  <a:prstClr val="black"/>
                </a:solidFill>
              </a:rPr>
              <a:t>IsChannelNumber</a:t>
            </a:r>
            <a:r>
              <a:rPr lang="en-US" altLang="zh-CN" sz="2000" b="1" dirty="0" smtClean="0">
                <a:solidFill>
                  <a:prstClr val="black"/>
                </a:solidFill>
              </a:rPr>
              <a:t> field in the </a:t>
            </a:r>
            <a:r>
              <a:rPr lang="en-US" altLang="zh-CN" sz="2000" b="1" dirty="0" smtClean="0">
                <a:solidFill>
                  <a:prstClr val="black"/>
                </a:solidFill>
                <a:sym typeface="Wingdings" pitchFamily="2" charset="2"/>
              </a:rPr>
              <a:t>SP Request (SPR) and DMG ADDTS Request frames.</a:t>
            </a:r>
            <a:endParaRPr lang="en-US" altLang="zh-CN" sz="2000" b="1" dirty="0" smtClean="0">
              <a:solidFill>
                <a:prstClr val="black"/>
              </a:solidFill>
            </a:endParaRP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SzPct val="70000"/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prstClr val="black"/>
                </a:solidFill>
                <a:sym typeface="Wingdings" pitchFamily="2" charset="2"/>
              </a:rPr>
              <a:t>The BW field is already defined in the control trailer in SFD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SzPct val="70000"/>
              <a:buFont typeface="Arial" pitchFamily="34" charset="0"/>
              <a:buChar char="•"/>
            </a:pPr>
            <a:r>
              <a:rPr lang="en-US" altLang="zh-CN" sz="1600" dirty="0" err="1" smtClean="0">
                <a:solidFill>
                  <a:prstClr val="black"/>
                </a:solidFill>
              </a:rPr>
              <a:t>IsChannelNumber</a:t>
            </a:r>
            <a:r>
              <a:rPr lang="en-US" altLang="zh-CN" sz="1600" dirty="0" smtClean="0">
                <a:solidFill>
                  <a:prstClr val="black"/>
                </a:solidFill>
              </a:rPr>
              <a:t> indicates the BW field is channel number or channel width</a:t>
            </a:r>
            <a:endParaRPr lang="en-US" sz="1600" dirty="0" smtClean="0"/>
          </a:p>
          <a:p>
            <a:pPr marL="800100" lvl="1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Arial" pitchFamily="34" charset="0"/>
              <a:buChar char="•"/>
            </a:pPr>
            <a:endParaRPr lang="en-US" altLang="zh-CN" dirty="0" smtClean="0">
              <a:solidFill>
                <a:prstClr val="black"/>
              </a:solidFill>
              <a:sym typeface="Wingdings" pitchFamily="2" charset="2"/>
            </a:endParaRPr>
          </a:p>
          <a:p>
            <a:pPr lvl="2">
              <a:spcBef>
                <a:spcPts val="600"/>
              </a:spcBef>
              <a:buFont typeface="Arial" pitchFamily="34" charset="0"/>
              <a:buChar char="•"/>
            </a:pPr>
            <a:endParaRPr lang="en-US" altLang="zh-CN" dirty="0" smtClean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838200" y="3505200"/>
          <a:ext cx="76962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133600"/>
                <a:gridCol w="38100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Frame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Field/element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Content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SPR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Control Trailer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 err="1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IsChannelNumber</a:t>
                      </a:r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, BW and Channel Aggregation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Note – </a:t>
                      </a:r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IsChannelNumber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is only valid in the control trailer of SPR; it is reserved in control trailer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of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other frames.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DMG ADDTS Request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DMG TSPEC</a:t>
                      </a:r>
                      <a:r>
                        <a:rPr lang="en-US" altLang="zh-CN" sz="1600" b="1" baseline="0" dirty="0" smtClean="0">
                          <a:solidFill>
                            <a:schemeClr val="tx1"/>
                          </a:solidFill>
                        </a:rPr>
                        <a:t> element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 err="1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IsChannelNumber</a:t>
                      </a:r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, BW and Channel Aggregation 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日期占位符 1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8" name="Slide Number Placeholder 2"/>
          <p:cNvSpPr txBox="1">
            <a:spLocks/>
          </p:cNvSpPr>
          <p:nvPr/>
        </p:nvSpPr>
        <p:spPr bwMode="auto">
          <a:xfrm>
            <a:off x="4344988" y="6523038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9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Dejian Li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685800"/>
            <a:ext cx="8367823" cy="1143000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sym typeface="Wingdings" pitchFamily="2" charset="2"/>
              </a:rPr>
              <a:t>Signaling for SP Request (2/2)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824942"/>
            <a:ext cx="8001000" cy="3168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b="1" dirty="0" smtClean="0">
                <a:solidFill>
                  <a:prstClr val="black"/>
                </a:solidFill>
              </a:rPr>
              <a:t>Definitions of the </a:t>
            </a:r>
            <a:r>
              <a:rPr lang="en-US" altLang="zh-CN" sz="2000" b="1" dirty="0" err="1" smtClean="0">
                <a:solidFill>
                  <a:prstClr val="black"/>
                </a:solidFill>
              </a:rPr>
              <a:t>IsChannelNumber</a:t>
            </a:r>
            <a:r>
              <a:rPr lang="en-US" altLang="zh-CN" sz="2000" b="1" dirty="0" smtClean="0">
                <a:solidFill>
                  <a:prstClr val="black"/>
                </a:solidFill>
              </a:rPr>
              <a:t>, BW and Channel Aggregation fields in the SPR/DMG ADDTS Request frame.</a:t>
            </a:r>
            <a:endParaRPr lang="en-US" altLang="zh-CN" sz="2000" b="1" dirty="0" smtClean="0">
              <a:solidFill>
                <a:srgbClr val="0000FF"/>
              </a:solidFill>
            </a:endParaRPr>
          </a:p>
          <a:p>
            <a:pPr marL="800100" lvl="1" indent="-342900" algn="just" eaLnBrk="0" hangingPunct="0">
              <a:lnSpc>
                <a:spcPct val="130000"/>
              </a:lnSpc>
              <a:spcBef>
                <a:spcPct val="20000"/>
              </a:spcBef>
              <a:buSzPct val="70000"/>
              <a:buFont typeface="Calibri" pitchFamily="34" charset="0"/>
              <a:buChar char="–"/>
            </a:pPr>
            <a:endParaRPr lang="en-US" altLang="zh-CN" sz="1700" dirty="0" smtClean="0">
              <a:latin typeface="+mn-lt"/>
              <a:cs typeface="MS PGothic" charset="0"/>
            </a:endParaRP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1800" dirty="0" smtClean="0">
              <a:solidFill>
                <a:prstClr val="black"/>
              </a:solidFill>
            </a:endParaRP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2000" b="1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2000" b="1" dirty="0" smtClean="0">
              <a:solidFill>
                <a:prstClr val="black"/>
              </a:solidFill>
            </a:endParaRPr>
          </a:p>
          <a:p>
            <a:pPr marL="1714500" lvl="3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Arial" pitchFamily="34" charset="0"/>
              <a:buChar char="•"/>
            </a:pPr>
            <a:endParaRPr lang="en-US" altLang="zh-CN" dirty="0" smtClean="0">
              <a:solidFill>
                <a:prstClr val="black"/>
              </a:solidFill>
              <a:sym typeface="Wingdings" pitchFamily="2" charset="2"/>
            </a:endParaRPr>
          </a:p>
          <a:p>
            <a:pPr lvl="4">
              <a:spcBef>
                <a:spcPts val="600"/>
              </a:spcBef>
              <a:buFont typeface="Arial" pitchFamily="34" charset="0"/>
              <a:buChar char="•"/>
            </a:pPr>
            <a:endParaRPr lang="en-US" altLang="zh-CN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533400" y="2819401"/>
          <a:ext cx="8252748" cy="3284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50"/>
                <a:gridCol w="824580"/>
                <a:gridCol w="5543518"/>
              </a:tblGrid>
              <a:tr h="4114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Field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Length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</a:tr>
              <a:tr h="593251">
                <a:tc>
                  <a:txBody>
                    <a:bodyPr/>
                    <a:lstStyle/>
                    <a:p>
                      <a:r>
                        <a:rPr lang="en-US" altLang="zh-CN" sz="1600" b="1" dirty="0" err="1" smtClean="0">
                          <a:solidFill>
                            <a:prstClr val="black"/>
                          </a:solidFill>
                        </a:rPr>
                        <a:t>IsChannelNumber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 bit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Indicates whether the STA requests a designated channel or not. </a:t>
                      </a:r>
                      <a:endParaRPr lang="en-US" sz="1600" dirty="0"/>
                    </a:p>
                  </a:txBody>
                  <a:tcPr/>
                </a:tc>
              </a:tr>
              <a:tr h="1662268">
                <a:tc>
                  <a:txBody>
                    <a:bodyPr/>
                    <a:lstStyle/>
                    <a:p>
                      <a:r>
                        <a:rPr lang="en-US" altLang="zh-CN" sz="1600" b="1" dirty="0" smtClean="0">
                          <a:solidFill>
                            <a:prstClr val="black"/>
                          </a:solidFill>
                        </a:rPr>
                        <a:t>BW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 bits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If </a:t>
                      </a:r>
                      <a:r>
                        <a:rPr lang="en-US" altLang="zh-CN" sz="1600" b="0" dirty="0" err="1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IsChannelNumber</a:t>
                      </a:r>
                      <a:r>
                        <a:rPr lang="en-US" altLang="zh-CN" sz="1600" b="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 is set to 1, the BW</a:t>
                      </a:r>
                      <a:r>
                        <a:rPr lang="en-US" altLang="zh-CN" sz="1600" b="0" dirty="0" smtClean="0">
                          <a:solidFill>
                            <a:prstClr val="black"/>
                          </a:solidFill>
                        </a:rPr>
                        <a:t> field indicates </a:t>
                      </a:r>
                      <a:r>
                        <a:rPr lang="en-US" altLang="zh-CN" sz="1600" b="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the </a:t>
                      </a:r>
                      <a:r>
                        <a:rPr lang="en-US" altLang="zh-CN" sz="1600" b="0" baseline="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channel number, and the format of </a:t>
                      </a:r>
                      <a:r>
                        <a:rPr lang="en-US" altLang="zh-CN" sz="1600" b="0" dirty="0" smtClean="0">
                          <a:solidFill>
                            <a:prstClr val="black"/>
                          </a:solidFill>
                        </a:rPr>
                        <a:t>BW is the same as</a:t>
                      </a:r>
                      <a:r>
                        <a:rPr lang="en-US" altLang="zh-CN" sz="1600" b="0" baseline="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 the BW field in </a:t>
                      </a:r>
                      <a:r>
                        <a:rPr lang="en-US" altLang="zh-CN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EDMG-Header-A.</a:t>
                      </a:r>
                      <a:endParaRPr lang="en-US" sz="16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If </a:t>
                      </a:r>
                      <a:r>
                        <a:rPr lang="en-US" altLang="zh-CN" sz="1600" b="0" dirty="0" err="1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IsChannelNumber</a:t>
                      </a:r>
                      <a:r>
                        <a:rPr lang="en-US" altLang="zh-CN" sz="1600" b="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 is set to 0, the BW</a:t>
                      </a:r>
                      <a:r>
                        <a:rPr lang="en-US" altLang="zh-CN" sz="1600" b="0" dirty="0" smtClean="0">
                          <a:solidFill>
                            <a:prstClr val="black"/>
                          </a:solidFill>
                        </a:rPr>
                        <a:t> field </a:t>
                      </a:r>
                      <a:r>
                        <a:rPr lang="en-US" altLang="zh-CN" sz="1600" b="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indicates</a:t>
                      </a:r>
                      <a:r>
                        <a:rPr lang="en-US" altLang="zh-CN" sz="1600" b="0" dirty="0" smtClean="0">
                          <a:solidFill>
                            <a:prstClr val="black"/>
                          </a:solidFill>
                        </a:rPr>
                        <a:t> </a:t>
                      </a:r>
                      <a:r>
                        <a:rPr lang="en-US" altLang="zh-CN" sz="1600" b="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the </a:t>
                      </a:r>
                      <a:r>
                        <a:rPr lang="en-US" altLang="zh-CN" sz="1600" b="0" baseline="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channel width. </a:t>
                      </a:r>
                    </a:p>
                  </a:txBody>
                  <a:tcPr/>
                </a:tc>
              </a:tr>
              <a:tr h="617931">
                <a:tc>
                  <a:txBody>
                    <a:bodyPr/>
                    <a:lstStyle/>
                    <a:p>
                      <a:r>
                        <a:rPr lang="en-US" altLang="zh-CN" sz="1600" b="1" dirty="0" smtClean="0">
                          <a:latin typeface="+mn-lt"/>
                          <a:cs typeface="MS PGothic" charset="0"/>
                        </a:rPr>
                        <a:t>Channel Aggregation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 bit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>
                          <a:solidFill>
                            <a:prstClr val="black"/>
                          </a:solidFill>
                        </a:rPr>
                        <a:t>The same as</a:t>
                      </a:r>
                      <a:r>
                        <a:rPr lang="en-US" altLang="zh-CN" sz="1600" b="0" baseline="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 the </a:t>
                      </a:r>
                      <a:r>
                        <a:rPr lang="en-US" altLang="zh-CN" sz="1600" dirty="0" smtClean="0">
                          <a:latin typeface="+mn-lt"/>
                          <a:cs typeface="MS PGothic" charset="0"/>
                        </a:rPr>
                        <a:t>Channel Aggregation </a:t>
                      </a:r>
                      <a:r>
                        <a:rPr lang="en-US" altLang="zh-CN" sz="1600" b="0" baseline="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 field in </a:t>
                      </a:r>
                      <a:r>
                        <a:rPr lang="en-US" altLang="zh-CN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EDMG-Header-A</a:t>
                      </a:r>
                      <a:endParaRPr lang="en-US" altLang="zh-CN" sz="1600" baseline="0" dirty="0" smtClean="0">
                        <a:solidFill>
                          <a:prstClr val="black"/>
                        </a:solidFill>
                        <a:sym typeface="Wingdings" pitchFamily="2" charset="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日期占位符 8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11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2" name="页脚占位符 9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Dejian Li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685800"/>
            <a:ext cx="8367823" cy="1143000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sym typeface="Wingdings" pitchFamily="2" charset="2"/>
              </a:rPr>
              <a:t>Proposed signaling for SP Allocation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824942"/>
            <a:ext cx="8001000" cy="4619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b="1" dirty="0" smtClean="0">
                <a:solidFill>
                  <a:prstClr val="black"/>
                </a:solidFill>
              </a:rPr>
              <a:t>Define BW and Channel Aggregation fields in the </a:t>
            </a:r>
            <a:r>
              <a:rPr lang="en-US" altLang="zh-CN" sz="2000" b="1" dirty="0" smtClean="0">
                <a:solidFill>
                  <a:prstClr val="black"/>
                </a:solidFill>
                <a:sym typeface="Wingdings" pitchFamily="2" charset="2"/>
              </a:rPr>
              <a:t>Grant frame and </a:t>
            </a:r>
            <a:r>
              <a:rPr lang="en-US" altLang="zh-CN" sz="2000" b="1" dirty="0" smtClean="0">
                <a:cs typeface="MS PGothic" charset="0"/>
              </a:rPr>
              <a:t>DMG ADDTS Response frame</a:t>
            </a:r>
            <a:r>
              <a:rPr lang="en-US" altLang="zh-CN" sz="2000" b="1" dirty="0" smtClean="0">
                <a:solidFill>
                  <a:prstClr val="black"/>
                </a:solidFill>
                <a:sym typeface="Wingdings" pitchFamily="2" charset="2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2000" b="1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2000" b="1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2000" b="1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2000" b="1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b="1" dirty="0" smtClean="0">
                <a:solidFill>
                  <a:prstClr val="black"/>
                </a:solidFill>
                <a:sym typeface="Wingdings" pitchFamily="2" charset="2"/>
              </a:rPr>
              <a:t>The EDMG AP or PCP should allocate a channel as follows,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Calibri" pitchFamily="34" charset="0"/>
              <a:buChar char="–"/>
            </a:pPr>
            <a:r>
              <a:rPr lang="en-US" altLang="zh-CN" sz="1600" dirty="0" smtClean="0">
                <a:sym typeface="Wingdings" pitchFamily="2" charset="2"/>
              </a:rPr>
              <a:t>If the BW field indicates the channel width, the</a:t>
            </a:r>
            <a:r>
              <a:rPr lang="en-US" altLang="ko-KR" sz="1600" dirty="0" smtClean="0"/>
              <a:t> </a:t>
            </a:r>
            <a:r>
              <a:rPr lang="en-US" altLang="zh-CN" sz="1600" dirty="0" smtClean="0">
                <a:sym typeface="Wingdings" pitchFamily="2" charset="2"/>
              </a:rPr>
              <a:t>AP or PCP may allocate a channel with channel width less than or equal to the value of the BW field. 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Calibri" pitchFamily="34" charset="0"/>
              <a:buChar char="–"/>
            </a:pPr>
            <a:r>
              <a:rPr lang="en-US" altLang="zh-CN" sz="1600" dirty="0" smtClean="0">
                <a:sym typeface="Wingdings" pitchFamily="2" charset="2"/>
              </a:rPr>
              <a:t>If the BW field indicates the designated channel number, the</a:t>
            </a:r>
            <a:r>
              <a:rPr lang="en-US" altLang="ko-KR" sz="1600" dirty="0" smtClean="0">
                <a:sym typeface="Wingdings" pitchFamily="2" charset="2"/>
              </a:rPr>
              <a:t> </a:t>
            </a:r>
            <a:r>
              <a:rPr lang="en-US" altLang="zh-CN" sz="1600" dirty="0" smtClean="0">
                <a:sym typeface="Wingdings" pitchFamily="2" charset="2"/>
              </a:rPr>
              <a:t>AP or PCP should allocate the channel as indicated by the BW field</a:t>
            </a:r>
            <a:endParaRPr lang="en-US" altLang="zh-CN" dirty="0" smtClean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914400" y="2594991"/>
          <a:ext cx="7696200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600200"/>
                <a:gridCol w="43434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Frame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Field/element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Content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Grant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 smtClean="0"/>
                        <a:t>Control Trailer</a:t>
                      </a:r>
                      <a:endParaRPr lang="zh-CN" altLang="en-US" sz="16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altLang="zh-CN" sz="1600" b="1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BW, Channel Aggregation fields 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zh-CN" sz="1600" dirty="0" smtClean="0">
                          <a:sym typeface="Wingdings" pitchFamily="2" charset="2"/>
                        </a:rPr>
                        <a:t>  specify the channel(s) over which the allocation is scheduled on.</a:t>
                      </a:r>
                    </a:p>
                    <a:p>
                      <a:pPr>
                        <a:lnSpc>
                          <a:spcPct val="11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zh-CN" sz="160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  same as </a:t>
                      </a:r>
                      <a:r>
                        <a:rPr lang="en-US" altLang="zh-CN" sz="1600" b="0" baseline="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the corresponding fields in </a:t>
                      </a:r>
                      <a:r>
                        <a:rPr lang="en-US" altLang="zh-CN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EDMG-Header-A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DMG ADDTS Response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 smtClean="0"/>
                        <a:t>DMG TSPEC</a:t>
                      </a:r>
                      <a:r>
                        <a:rPr lang="en-US" altLang="zh-CN" sz="1600" b="1" baseline="0" dirty="0" smtClean="0"/>
                        <a:t> element</a:t>
                      </a:r>
                      <a:endParaRPr lang="zh-CN" altLang="en-US" sz="16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日期占位符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1" name="页脚占位符 9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Dejian Li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42261</TotalTime>
  <Words>904</Words>
  <Application>Microsoft Office PowerPoint</Application>
  <PresentationFormat>全屏显示(4:3)</PresentationFormat>
  <Paragraphs>138</Paragraphs>
  <Slides>11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4" baseType="lpstr">
      <vt:lpstr>802-11-Submission</vt:lpstr>
      <vt:lpstr>Microsoft Office Word 97 - 2003 文档</vt:lpstr>
      <vt:lpstr>Visio</vt:lpstr>
      <vt:lpstr>Channel Allocation for SP</vt:lpstr>
      <vt:lpstr>Introduction</vt:lpstr>
      <vt:lpstr>Why Channel Number is needed</vt:lpstr>
      <vt:lpstr>Why Channel Width is needed (1/2)</vt:lpstr>
      <vt:lpstr>Why Channel Width is needed (2/2)</vt:lpstr>
      <vt:lpstr>Proposed SP allocation</vt:lpstr>
      <vt:lpstr>Signaling for SP Request (1/2)</vt:lpstr>
      <vt:lpstr>Signaling for SP Request (2/2)</vt:lpstr>
      <vt:lpstr>Proposed signaling for SP Allocation</vt:lpstr>
      <vt:lpstr>幻灯片 10</vt:lpstr>
      <vt:lpstr>Straw Poll 1</vt:lpstr>
    </vt:vector>
  </TitlesOfParts>
  <Company>Marvell Semiconductor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l00228741</cp:lastModifiedBy>
  <cp:revision>3030</cp:revision>
  <cp:lastPrinted>2014-11-04T15:04:57Z</cp:lastPrinted>
  <dcterms:created xsi:type="dcterms:W3CDTF">2007-04-17T18:10:23Z</dcterms:created>
  <dcterms:modified xsi:type="dcterms:W3CDTF">2017-03-13T21:26:58Z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(2)sbxE5BkmhF0zr97hixxj0tjucb4D7fGK2V5vuF+GB8rkG/k+/hJfRH6oM2EfWU7//FQYWIXW
kUMAObVaFAzs8a+Bz9W/kXkynE5rY1q8NtRDXk94GY1S+v9TYRzA7e0MyTpYkgluvtu1AqNs
J5GHW9jfhHn0mqavSV0705eAoW4bA6i+X9Wx1O+2fcIqcVMOQd32nVJKMEAQFKodSY0DDw/n
gU1N+9Zq3N1tArKCdu</vt:lpwstr>
  </property>
  <property fmtid="{D5CDD505-2E9C-101B-9397-08002B2CF9AE}" pid="27" name="_2015_ms_pID_7253431">
    <vt:lpwstr>KcKXJ9e819jUBRrhbzsH8B+rn2lcrdqgd5GC98yV3HHQuHd5Hw+uvC
3iSYVzpSaBOfNVnHZnEn23SGAAWUNT+Q4sDAu400JFo47phCG0jZiyZGdwTs2ZvBgoyYIS9u
Nh1lsCYTTN8ziSirGf9t2zq6GAJdf+vgNkDrp5WXw0iZMgwQ1i7dR7RsZGR7Dh3D3jgC8cCB
fUQ2MM4yzjtxrHVW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1477881363</vt:lpwstr>
  </property>
</Properties>
</file>