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rels" ContentType="application/vnd.openxmlformats-package.relationships+xml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Default Extension="doc" ContentType="application/msword"/>
  <Override PartName="/ppt/theme/theme2.xml" ContentType="application/vnd.openxmlformats-officedocument.theme+xml"/>
  <Default Extension="pict" ContentType="image/pict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65" r:id="rId5"/>
    <p:sldId id="266" r:id="rId6"/>
    <p:sldId id="267" r:id="rId7"/>
    <p:sldId id="268" r:id="rId8"/>
    <p:sldId id="26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 xmlns:p="http://schemas.openxmlformats.org/presentationml/2006/main" xmlns:r="http://schemas.openxmlformats.org/officeDocument/2006/relationships" xmlns:a="http://schemas.openxmlformats.org/drawingml/2006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 xmlns:p="http://schemas.openxmlformats.org/presentationml/2006/main" xmlns:r="http://schemas.openxmlformats.org/officeDocument/2006/relationships" xmlns:a="http://schemas.openxmlformats.org/drawingml/2006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p15="http://schemas.microsoft.com/office/powerpoint/2012/main" xmlns="" xmlns:p="http://schemas.openxmlformats.org/presentationml/2006/main" xmlns:r="http://schemas.openxmlformats.org/officeDocument/2006/relationships" xmlns:a="http://schemas.openxmlformats.org/drawingml/2006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20014" autoAdjust="0"/>
    <p:restoredTop sz="94660"/>
  </p:normalViewPr>
  <p:slideViewPr>
    <p:cSldViewPr>
      <p:cViewPr varScale="1">
        <p:scale>
          <a:sx n="117" d="100"/>
          <a:sy n="117" d="100"/>
        </p:scale>
        <p:origin x="-424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doc.: IEEE 802.11-17/0425r0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March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smtClean="0"/>
              <a:t>M. Emmelmann, SELF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doc.: IEEE 802.11-17/0425r0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March 2017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M. Emmelmann, SELF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 smtClean="0"/>
              <a:t>doc.: IEEE 802.11-17/0425r0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 smtClean="0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 smtClean="0"/>
              <a:t>M. Emmelmann, SELF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 smtClean="0"/>
              <a:t>doc.: IEEE 802.11-17/0425r0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 smtClean="0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 smtClean="0"/>
              <a:t>M. Emmelmann, SELF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 smtClean="0"/>
              <a:t>doc.: IEEE 802.11-17/0425r0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 smtClean="0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 smtClean="0"/>
              <a:t>M. Emmelmann, SELF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 smtClean="0"/>
              <a:t>doc.: IEEE 802.11-17/0425r0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 smtClean="0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 smtClean="0"/>
              <a:t>M. Emmelmann, SELF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 smtClean="0"/>
              <a:t>doc.: IEEE 802.11-17/0425r0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 smtClean="0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 smtClean="0"/>
              <a:t>M. Emmelmann, SELF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88889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 smtClean="0"/>
              <a:t>doc.: IEEE 802.11-17/0425r0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 smtClean="0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 smtClean="0"/>
              <a:t>M. Emmelmann, SELF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88889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 smtClean="0"/>
              <a:t>doc.: IEEE 802.11-17/0425r0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 smtClean="0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 smtClean="0"/>
              <a:t>M. Emmelmann, SELF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888892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 smtClean="0"/>
              <a:t>doc.: IEEE 802.11-17/0425r0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 smtClean="0"/>
              <a:t>March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 smtClean="0"/>
              <a:t>M. Emmelmann, SELF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M. Emmelmann, SELF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M. Emmelmann,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M. Emmelmann, SELF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M. Emmelmann, SELF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M. Emmelmann,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M. Emmelmann, SELF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M. Emmelmann, SELF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M. Emmelmann, SELF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M. Emmelmann, SELF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M. Emmelmann,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0425r0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-_2004-Dokument1.doc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de-DE" smtClean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 smtClean="0"/>
              <a:t>M. Emmelmann,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/>
              <a:t>TGai</a:t>
            </a:r>
            <a:r>
              <a:rPr lang="en-GB" dirty="0" smtClean="0"/>
              <a:t> Awards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2017-03-15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93744491"/>
              </p:ext>
            </p:extLst>
          </p:nvPr>
        </p:nvGraphicFramePr>
        <p:xfrm>
          <a:off x="1527175" y="2725737"/>
          <a:ext cx="6102350" cy="1846263"/>
        </p:xfrm>
        <a:graphic>
          <a:graphicData uri="http://schemas.openxmlformats.org/presentationml/2006/ole">
            <p:oleObj spid="_x0000_s3088" name="Dokument" r:id="rId4" imgW="8255000" imgH="2514600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de-DE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 smtClean="0"/>
              <a:t>M. Emmelmann,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contains the list of awards for</a:t>
            </a:r>
            <a:r>
              <a:rPr lang="en-GB" dirty="0" smtClean="0"/>
              <a:t> </a:t>
            </a:r>
            <a:r>
              <a:rPr lang="en-GB" dirty="0" err="1" smtClean="0"/>
              <a:t>TGai</a:t>
            </a:r>
            <a:r>
              <a:rPr lang="en-GB" dirty="0" smtClean="0"/>
              <a:t>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de-DE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de-DE" smtClean="0"/>
              <a:t>M. Emmelmann,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915987"/>
          </a:xfrm>
          <a:ln/>
        </p:spPr>
        <p:txBody>
          <a:bodyPr lIns="90000" tIns="46800" rIns="90000" bIns="46800"/>
          <a:lstStyle/>
          <a:p>
            <a:r>
              <a:rPr lang="en-US" dirty="0" err="1" smtClean="0"/>
              <a:t>TGai</a:t>
            </a:r>
            <a:r>
              <a:rPr lang="en-US" dirty="0" smtClean="0"/>
              <a:t> </a:t>
            </a:r>
            <a:r>
              <a:rPr lang="en-US" dirty="0" smtClean="0"/>
              <a:t>Officer Awards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57886786"/>
              </p:ext>
            </p:extLst>
          </p:nvPr>
        </p:nvGraphicFramePr>
        <p:xfrm>
          <a:off x="685800" y="1371600"/>
          <a:ext cx="7772400" cy="5124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5486400"/>
              </a:tblGrid>
              <a:tr h="4887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Person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Officer position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and c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ontributions to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TGmc</a:t>
                      </a:r>
                      <a:endParaRPr lang="en-US" sz="1800" b="1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3680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Adrian P. Stephens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WG 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Chair</a:t>
                      </a:r>
                      <a:endParaRPr lang="en-US" sz="1800" b="1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60689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Dorothy Stanley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WG Vice 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Chair</a:t>
                      </a:r>
                      <a:endParaRPr lang="en-US" sz="1800" b="1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178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Jon Rosdahl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WG Vice 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Chair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994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Stephen McCann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WG 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Secretary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887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Hiroshi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Mano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TG Chair, </a:t>
                      </a:r>
                      <a:r>
                        <a:rPr lang="de-DE" sz="1800" b="1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contributions</a:t>
                      </a: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to FILS </a:t>
                      </a:r>
                      <a:r>
                        <a:rPr lang="de-DE" sz="1800" b="1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Higher</a:t>
                      </a: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de-DE" sz="1800" b="1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Layer</a:t>
                      </a: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de-DE" sz="1800" b="1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Set-Up</a:t>
                      </a: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887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Marc Emmelmann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TG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Vice Chair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de-DE" sz="1800" b="1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contributions</a:t>
                      </a: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to</a:t>
                      </a: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FILS </a:t>
                      </a:r>
                      <a:r>
                        <a:rPr lang="de-DE" sz="1800" b="1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Scanning</a:t>
                      </a: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de-DE" sz="1800" b="1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Enhancements</a:t>
                      </a:r>
                      <a:r>
                        <a:rPr lang="de-DE" sz="18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88761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Arial"/>
                          <a:cs typeface="Arial"/>
                        </a:rPr>
                        <a:t>Hitoshi Morioka</a:t>
                      </a:r>
                      <a:endParaRPr lang="en-US" b="1" dirty="0">
                        <a:latin typeface="Arial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Arial"/>
                          <a:cs typeface="Arial"/>
                        </a:rPr>
                        <a:t>TG 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Secretary, contributing FILS Higher Layer Set-Up </a:t>
                      </a:r>
                      <a:endParaRPr lang="en-US" b="1" dirty="0">
                        <a:latin typeface="Arial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88761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Arial"/>
                          <a:cs typeface="Arial"/>
                        </a:rPr>
                        <a:t>Lee Armstrong</a:t>
                      </a:r>
                      <a:endParaRPr lang="en-US" b="1" dirty="0">
                        <a:latin typeface="Arial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Arial"/>
                          <a:cs typeface="Arial"/>
                        </a:rPr>
                        <a:t>TG 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Technical Editor, and contributing vehicular use cases </a:t>
                      </a:r>
                      <a:endParaRPr lang="en-US" b="1" dirty="0">
                        <a:latin typeface="Arial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88761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Arial"/>
                          <a:cs typeface="Arial"/>
                        </a:rPr>
                        <a:t>Ping Fang</a:t>
                      </a:r>
                      <a:endParaRPr lang="en-US" b="1" dirty="0">
                        <a:latin typeface="Arial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Arial"/>
                          <a:cs typeface="Arial"/>
                        </a:rPr>
                        <a:t>TG 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2nd Technical Editor </a:t>
                      </a:r>
                      <a:endParaRPr lang="en-US" b="1" dirty="0">
                        <a:latin typeface="Arial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de-DE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de-DE" smtClean="0"/>
              <a:t>M. Emmelmann,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915987"/>
          </a:xfrm>
          <a:ln/>
        </p:spPr>
        <p:txBody>
          <a:bodyPr lIns="90000" tIns="46800" rIns="90000" bIns="46800"/>
          <a:lstStyle/>
          <a:p>
            <a:r>
              <a:rPr lang="en-US" dirty="0" err="1" smtClean="0"/>
              <a:t>TGai</a:t>
            </a:r>
            <a:r>
              <a:rPr lang="en-US" dirty="0" smtClean="0"/>
              <a:t>  </a:t>
            </a:r>
            <a:r>
              <a:rPr lang="en-US" dirty="0" smtClean="0"/>
              <a:t>Awards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29801235"/>
              </p:ext>
            </p:extLst>
          </p:nvPr>
        </p:nvGraphicFramePr>
        <p:xfrm>
          <a:off x="685800" y="1676400"/>
          <a:ext cx="7848600" cy="5029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5562600"/>
              </a:tblGrid>
              <a:tr h="2438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Person</a:t>
                      </a:r>
                      <a:endParaRPr lang="en-US" sz="1800" b="1" i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Contributions to </a:t>
                      </a:r>
                      <a:r>
                        <a:rPr lang="en-US" sz="1800" b="1" i="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TGmc</a:t>
                      </a:r>
                      <a:endParaRPr lang="en-US" sz="1800" b="1" i="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i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George </a:t>
                      </a:r>
                      <a:r>
                        <a:rPr lang="en-US" sz="1800" b="1" i="0" kern="1200" dirty="0" err="1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Cherian</a:t>
                      </a:r>
                      <a:r>
                        <a:rPr lang="en-US" b="1" i="0" dirty="0" smtClean="0">
                          <a:latin typeface="Arial"/>
                          <a:cs typeface="Arial"/>
                        </a:rPr>
                        <a:t> </a:t>
                      </a:r>
                      <a:endParaRPr lang="en-US" sz="18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major contributions on FILS IP address set-up and security, as well as significant contributions to the comment resolution process</a:t>
                      </a:r>
                      <a:r>
                        <a:rPr lang="en-US" b="1" i="0" dirty="0" smtClean="0">
                          <a:latin typeface="Arial"/>
                          <a:cs typeface="Arial"/>
                        </a:rPr>
                        <a:t> </a:t>
                      </a:r>
                      <a:endParaRPr lang="en-US" sz="1800" b="1" i="0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Dan Harkins</a:t>
                      </a:r>
                      <a:r>
                        <a:rPr lang="en-US" b="1" i="0" dirty="0" smtClean="0">
                          <a:latin typeface="Arial"/>
                          <a:cs typeface="Arial"/>
                        </a:rPr>
                        <a:t> </a:t>
                      </a:r>
                      <a:endParaRPr lang="en-US" sz="18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for significant contributions to FILS security, as well as significant contributions to the comment resolution process</a:t>
                      </a:r>
                      <a:r>
                        <a:rPr lang="en-US" b="1" i="0" dirty="0" smtClean="0">
                          <a:latin typeface="Arial"/>
                          <a:cs typeface="Arial"/>
                        </a:rPr>
                        <a:t> </a:t>
                      </a:r>
                      <a:endParaRPr lang="en-US" sz="1800" b="1" i="0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kern="1200" dirty="0" err="1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Jarkko</a:t>
                      </a: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en-US" sz="1800" b="1" i="0" kern="1200" dirty="0" err="1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Kneckt</a:t>
                      </a:r>
                      <a:r>
                        <a:rPr lang="en-US" b="1" i="0" dirty="0" smtClean="0">
                          <a:latin typeface="Arial"/>
                          <a:cs typeface="Arial"/>
                        </a:rPr>
                        <a:t> </a:t>
                      </a:r>
                      <a:endParaRPr lang="en-US" sz="18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for significant contributions to FILS active scanning, as well as significant contributions to the comment resolution process.</a:t>
                      </a:r>
                      <a:r>
                        <a:rPr lang="en-US" b="1" i="0" dirty="0" smtClean="0">
                          <a:latin typeface="Arial"/>
                          <a:cs typeface="Arial"/>
                        </a:rPr>
                        <a:t> </a:t>
                      </a:r>
                      <a:endParaRPr lang="en-US" sz="1800" b="1" i="0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Rob Sun</a:t>
                      </a:r>
                      <a:r>
                        <a:rPr lang="en-US" b="1" i="0" dirty="0" smtClean="0">
                          <a:latin typeface="Arial"/>
                          <a:cs typeface="Arial"/>
                        </a:rPr>
                        <a:t> </a:t>
                      </a:r>
                      <a:endParaRPr lang="en-US" sz="18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for major contributions to FILS security</a:t>
                      </a:r>
                      <a:r>
                        <a:rPr lang="en-US" b="1" i="0" dirty="0" smtClean="0">
                          <a:latin typeface="Arial"/>
                          <a:cs typeface="Arial"/>
                        </a:rPr>
                        <a:t> </a:t>
                      </a:r>
                      <a:endParaRPr lang="en-US" sz="1800" b="1" i="0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kern="1200" dirty="0" err="1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Xiaofei</a:t>
                      </a: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 Wang</a:t>
                      </a:r>
                      <a:r>
                        <a:rPr lang="en-US" b="1" i="0" dirty="0" smtClean="0">
                          <a:latin typeface="Arial"/>
                          <a:cs typeface="Arial"/>
                        </a:rPr>
                        <a:t> </a:t>
                      </a:r>
                      <a:endParaRPr lang="en-US" sz="18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for significant contributions in the comment resolution process</a:t>
                      </a:r>
                      <a:r>
                        <a:rPr lang="en-US" b="1" i="0" dirty="0" smtClean="0">
                          <a:latin typeface="Arial"/>
                          <a:cs typeface="Arial"/>
                        </a:rPr>
                        <a:t> </a:t>
                      </a:r>
                      <a:endParaRPr lang="en-US" sz="1800" b="1" i="0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kern="1200" dirty="0" err="1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Santosh</a:t>
                      </a: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 Abraham</a:t>
                      </a:r>
                      <a:r>
                        <a:rPr lang="en-US" b="1" i="0" dirty="0" smtClean="0">
                          <a:latin typeface="Arial"/>
                          <a:cs typeface="Arial"/>
                        </a:rPr>
                        <a:t> </a:t>
                      </a:r>
                      <a:endParaRPr lang="en-US" sz="18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for significant contributions on FILS network discovery, FILS access delay reduction, and FILS IP address assignment, as well as significant contributions to the comment resolution process</a:t>
                      </a:r>
                      <a:r>
                        <a:rPr lang="en-US" b="1" i="0" dirty="0" smtClean="0">
                          <a:latin typeface="Arial"/>
                          <a:cs typeface="Arial"/>
                        </a:rPr>
                        <a:t> </a:t>
                      </a:r>
                      <a:endParaRPr lang="en-US" sz="1800" b="1" i="0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843349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de-DE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de-DE" smtClean="0"/>
              <a:t>M. Emmelmann,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915987"/>
          </a:xfrm>
          <a:ln/>
        </p:spPr>
        <p:txBody>
          <a:bodyPr lIns="90000" tIns="46800" rIns="90000" bIns="46800"/>
          <a:lstStyle/>
          <a:p>
            <a:r>
              <a:rPr lang="en-US" dirty="0" err="1" smtClean="0"/>
              <a:t>TGai</a:t>
            </a:r>
            <a:r>
              <a:rPr lang="en-US" dirty="0" smtClean="0"/>
              <a:t>  </a:t>
            </a:r>
            <a:r>
              <a:rPr lang="en-US" dirty="0" smtClean="0"/>
              <a:t>Awards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29801235"/>
              </p:ext>
            </p:extLst>
          </p:nvPr>
        </p:nvGraphicFramePr>
        <p:xfrm>
          <a:off x="685800" y="1676400"/>
          <a:ext cx="7848600" cy="4480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5562600"/>
              </a:tblGrid>
              <a:tr h="2438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Person</a:t>
                      </a:r>
                      <a:endParaRPr lang="en-US" sz="1800" b="1" i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Contributions to </a:t>
                      </a:r>
                      <a:r>
                        <a:rPr lang="en-US" sz="1800" b="1" i="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TGmc</a:t>
                      </a:r>
                      <a:endParaRPr lang="en-US" sz="1800" b="1" i="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i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kern="1200" dirty="0" err="1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Santosh</a:t>
                      </a: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 Abraham</a:t>
                      </a:r>
                      <a:r>
                        <a:rPr lang="en-US" b="1" i="0" dirty="0" smtClean="0">
                          <a:latin typeface="Arial"/>
                          <a:cs typeface="Arial"/>
                        </a:rPr>
                        <a:t> </a:t>
                      </a:r>
                      <a:endParaRPr lang="en-US" sz="18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for significant contributions on FILS network discovery, FILS access delay reduction, and FILS IP address assignment, as well as significant contributions to the comment resolution process</a:t>
                      </a:r>
                      <a:r>
                        <a:rPr lang="en-US" b="1" i="0" dirty="0" smtClean="0">
                          <a:latin typeface="Arial"/>
                          <a:cs typeface="Arial"/>
                        </a:rPr>
                        <a:t> </a:t>
                      </a:r>
                      <a:endParaRPr lang="en-US" sz="1800" b="1" i="0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Lei Wang</a:t>
                      </a:r>
                      <a:r>
                        <a:rPr lang="en-US" b="1" i="0" dirty="0" smtClean="0">
                          <a:latin typeface="Arial"/>
                          <a:cs typeface="Arial"/>
                        </a:rPr>
                        <a:t> </a:t>
                      </a:r>
                      <a:endParaRPr lang="en-US" sz="18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for significant contributions on passive scanning, as well as significant contributions to the comment resolution process.</a:t>
                      </a:r>
                      <a:r>
                        <a:rPr lang="en-US" b="1" i="0" dirty="0" smtClean="0">
                          <a:latin typeface="Arial"/>
                          <a:cs typeface="Arial"/>
                        </a:rPr>
                        <a:t> </a:t>
                      </a:r>
                      <a:endParaRPr lang="en-US" sz="1800" b="1" i="0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Rene </a:t>
                      </a:r>
                      <a:r>
                        <a:rPr lang="en-US" sz="1800" b="1" i="0" kern="1200" dirty="0" err="1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Struik</a:t>
                      </a:r>
                      <a:r>
                        <a:rPr lang="en-US" b="1" i="0" dirty="0" smtClean="0">
                          <a:latin typeface="Arial"/>
                          <a:cs typeface="Arial"/>
                        </a:rPr>
                        <a:t> </a:t>
                      </a:r>
                      <a:endParaRPr lang="en-US" sz="18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for contributions on FILS security</a:t>
                      </a:r>
                      <a:r>
                        <a:rPr lang="en-US" b="1" i="0" dirty="0" smtClean="0">
                          <a:latin typeface="Arial"/>
                          <a:cs typeface="Arial"/>
                        </a:rPr>
                        <a:t> </a:t>
                      </a:r>
                      <a:endParaRPr lang="en-US" sz="1800" b="1" i="0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George </a:t>
                      </a:r>
                      <a:r>
                        <a:rPr lang="en-US" sz="1800" b="1" i="0" kern="1200" dirty="0" err="1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Calcev</a:t>
                      </a:r>
                      <a:r>
                        <a:rPr lang="en-US" b="1" i="0" dirty="0" smtClean="0">
                          <a:latin typeface="Arial"/>
                          <a:cs typeface="Arial"/>
                        </a:rPr>
                        <a:t> </a:t>
                      </a:r>
                      <a:endParaRPr lang="en-US" sz="18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for major GAS/ANQP signaling reduction and Common ANQP version numbering, as well as significant contributions to the comment resolution process</a:t>
                      </a:r>
                      <a:r>
                        <a:rPr lang="en-US" b="1" i="0" dirty="0" smtClean="0">
                          <a:latin typeface="Arial"/>
                          <a:cs typeface="Arial"/>
                        </a:rPr>
                        <a:t> </a:t>
                      </a:r>
                      <a:endParaRPr lang="en-US" sz="1800" b="1" i="0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Lin </a:t>
                      </a:r>
                      <a:r>
                        <a:rPr lang="en-US" sz="1800" b="1" i="0" kern="1200" dirty="0" err="1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Cai</a:t>
                      </a:r>
                      <a:r>
                        <a:rPr lang="en-US" b="1" i="0" dirty="0" smtClean="0">
                          <a:latin typeface="Arial"/>
                          <a:cs typeface="Arial"/>
                        </a:rPr>
                        <a:t> </a:t>
                      </a:r>
                      <a:endParaRPr lang="en-US" sz="18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for contributions on Differentiated Initial Link Set-Up (DILS)</a:t>
                      </a:r>
                      <a:r>
                        <a:rPr lang="en-US" b="1" i="0" dirty="0" smtClean="0">
                          <a:latin typeface="Arial"/>
                          <a:cs typeface="Arial"/>
                        </a:rPr>
                        <a:t> </a:t>
                      </a:r>
                      <a:endParaRPr lang="en-US" sz="1800" b="1" i="0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843349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de-DE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de-DE" smtClean="0"/>
              <a:t>M. Emmelmann,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915987"/>
          </a:xfrm>
          <a:ln/>
        </p:spPr>
        <p:txBody>
          <a:bodyPr lIns="90000" tIns="46800" rIns="90000" bIns="46800"/>
          <a:lstStyle/>
          <a:p>
            <a:r>
              <a:rPr lang="en-US" dirty="0" err="1" smtClean="0"/>
              <a:t>TGai</a:t>
            </a:r>
            <a:r>
              <a:rPr lang="en-US" dirty="0" smtClean="0"/>
              <a:t>  </a:t>
            </a:r>
            <a:r>
              <a:rPr lang="en-US" dirty="0" smtClean="0"/>
              <a:t>Awards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29801235"/>
              </p:ext>
            </p:extLst>
          </p:nvPr>
        </p:nvGraphicFramePr>
        <p:xfrm>
          <a:off x="685800" y="1676400"/>
          <a:ext cx="7848600" cy="4480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5562600"/>
              </a:tblGrid>
              <a:tr h="2438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Person</a:t>
                      </a:r>
                      <a:endParaRPr lang="en-US" sz="1800" b="1" i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Contributions to </a:t>
                      </a:r>
                      <a:r>
                        <a:rPr lang="en-US" sz="1800" b="1" i="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TGmc</a:t>
                      </a:r>
                      <a:endParaRPr lang="en-US" sz="1800" b="1" i="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i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kern="1200" dirty="0" err="1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Giwon</a:t>
                      </a: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 Park</a:t>
                      </a:r>
                      <a:r>
                        <a:rPr lang="en-US" b="1" i="0" dirty="0" smtClean="0">
                          <a:latin typeface="Arial"/>
                          <a:cs typeface="Arial"/>
                        </a:rPr>
                        <a:t> </a:t>
                      </a:r>
                      <a:endParaRPr lang="en-US" sz="18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for major contributions on Reduced Neighborhood Reports and GAS/ANQP signaling requirements, as well as significant contributions to the comment resolution process</a:t>
                      </a:r>
                      <a:r>
                        <a:rPr lang="en-US" b="1" i="0" dirty="0" smtClean="0">
                          <a:latin typeface="Arial"/>
                          <a:cs typeface="Arial"/>
                        </a:rPr>
                        <a:t> </a:t>
                      </a:r>
                      <a:endParaRPr lang="en-US" sz="1800" b="1" i="0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kern="1200" dirty="0" err="1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Jeongki</a:t>
                      </a: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 Kim</a:t>
                      </a:r>
                      <a:r>
                        <a:rPr lang="en-US" b="1" i="0" dirty="0" smtClean="0">
                          <a:latin typeface="Arial"/>
                          <a:cs typeface="Arial"/>
                        </a:rPr>
                        <a:t> </a:t>
                      </a:r>
                      <a:endParaRPr lang="en-US" sz="18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for major contributions on FILS enhanced scanning procedures, as well as significant contributions to the comment resolution process</a:t>
                      </a:r>
                      <a:r>
                        <a:rPr lang="en-US" b="1" i="0" dirty="0" smtClean="0">
                          <a:latin typeface="Arial"/>
                          <a:cs typeface="Arial"/>
                        </a:rPr>
                        <a:t> </a:t>
                      </a:r>
                      <a:endParaRPr lang="en-US" sz="1800" b="1" i="0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Hiroki Nakano</a:t>
                      </a:r>
                      <a:r>
                        <a:rPr lang="en-US" b="1" i="0" dirty="0" smtClean="0">
                          <a:latin typeface="Arial"/>
                          <a:cs typeface="Arial"/>
                        </a:rPr>
                        <a:t> </a:t>
                      </a:r>
                      <a:endParaRPr lang="en-US" sz="18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for major contributions to FILS Higher Layer Set-Up</a:t>
                      </a:r>
                      <a:r>
                        <a:rPr lang="en-US" b="1" i="0" dirty="0" smtClean="0">
                          <a:latin typeface="Arial"/>
                          <a:cs typeface="Arial"/>
                        </a:rPr>
                        <a:t> </a:t>
                      </a:r>
                      <a:endParaRPr lang="en-US" sz="1800" b="1" i="0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Paul Lambert</a:t>
                      </a:r>
                      <a:r>
                        <a:rPr lang="en-US" b="1" i="0" dirty="0" smtClean="0">
                          <a:latin typeface="Arial"/>
                          <a:cs typeface="Arial"/>
                        </a:rPr>
                        <a:t> </a:t>
                      </a:r>
                      <a:endParaRPr lang="en-US" sz="18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for his cryptographic review of the draft and providing comment resolutions for FILS security</a:t>
                      </a:r>
                      <a:r>
                        <a:rPr lang="en-US" b="1" i="0" dirty="0" smtClean="0">
                          <a:latin typeface="Arial"/>
                          <a:cs typeface="Arial"/>
                        </a:rPr>
                        <a:t> </a:t>
                      </a:r>
                      <a:endParaRPr lang="en-US" sz="1800" b="1" i="0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Peter Yee</a:t>
                      </a:r>
                      <a:r>
                        <a:rPr lang="en-US" b="1" i="0" dirty="0" smtClean="0">
                          <a:latin typeface="Arial"/>
                          <a:cs typeface="Arial"/>
                        </a:rPr>
                        <a:t> </a:t>
                      </a:r>
                      <a:endParaRPr lang="en-US" sz="18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for his cryptographic review of the draft and providing comment resolutions for FILS security</a:t>
                      </a:r>
                      <a:r>
                        <a:rPr lang="en-US" b="1" i="0" dirty="0" smtClean="0">
                          <a:latin typeface="Arial"/>
                          <a:cs typeface="Arial"/>
                        </a:rPr>
                        <a:t> </a:t>
                      </a:r>
                      <a:endParaRPr lang="en-US" sz="1800" b="1" i="0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Jae </a:t>
                      </a:r>
                      <a:r>
                        <a:rPr lang="en-US" sz="1800" b="1" i="0" kern="1200" dirty="0" err="1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Seung</a:t>
                      </a: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 Lee</a:t>
                      </a:r>
                      <a:r>
                        <a:rPr lang="en-US" b="1" i="0" dirty="0" smtClean="0">
                          <a:latin typeface="Arial"/>
                          <a:cs typeface="Arial"/>
                        </a:rPr>
                        <a:t> </a:t>
                      </a:r>
                      <a:endParaRPr lang="en-US" sz="18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for major contributions on active scanning</a:t>
                      </a:r>
                      <a:r>
                        <a:rPr lang="en-US" b="1" i="0" dirty="0" smtClean="0">
                          <a:latin typeface="Arial"/>
                          <a:cs typeface="Arial"/>
                        </a:rPr>
                        <a:t> </a:t>
                      </a:r>
                      <a:endParaRPr lang="en-US" sz="1800" b="1" i="0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843349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de-DE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de-DE" smtClean="0"/>
              <a:t>M. Emmelmann,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915987"/>
          </a:xfrm>
          <a:ln/>
        </p:spPr>
        <p:txBody>
          <a:bodyPr lIns="90000" tIns="46800" rIns="90000" bIns="46800"/>
          <a:lstStyle/>
          <a:p>
            <a:r>
              <a:rPr lang="en-US" dirty="0" err="1" smtClean="0"/>
              <a:t>TGai</a:t>
            </a:r>
            <a:r>
              <a:rPr lang="en-US" dirty="0" smtClean="0"/>
              <a:t>  </a:t>
            </a:r>
            <a:r>
              <a:rPr lang="en-US" dirty="0" smtClean="0"/>
              <a:t>Awards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29801235"/>
              </p:ext>
            </p:extLst>
          </p:nvPr>
        </p:nvGraphicFramePr>
        <p:xfrm>
          <a:off x="685800" y="1676400"/>
          <a:ext cx="7848600" cy="4480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5562600"/>
              </a:tblGrid>
              <a:tr h="2438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Person</a:t>
                      </a:r>
                      <a:endParaRPr lang="en-US" sz="1800" b="1" i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Contributions to </a:t>
                      </a:r>
                      <a:r>
                        <a:rPr lang="en-US" sz="1800" b="1" i="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TGmc</a:t>
                      </a:r>
                      <a:endParaRPr lang="en-US" sz="1800" b="1" i="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i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kern="1200" dirty="0" err="1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Jouni</a:t>
                      </a: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en-US" sz="1800" b="1" i="0" kern="1200" dirty="0" err="1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Malinen</a:t>
                      </a:r>
                      <a:r>
                        <a:rPr lang="en-US" b="1" i="0" dirty="0" smtClean="0">
                          <a:latin typeface="Arial"/>
                          <a:cs typeface="Arial"/>
                        </a:rPr>
                        <a:t> </a:t>
                      </a:r>
                      <a:endParaRPr lang="en-US" sz="18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for major contributions on Fast Transition with FILS Association, as well as significant contributions to the comment resolution process</a:t>
                      </a:r>
                      <a:r>
                        <a:rPr lang="en-US" b="1" i="0" dirty="0" smtClean="0">
                          <a:latin typeface="Arial"/>
                          <a:cs typeface="Arial"/>
                        </a:rPr>
                        <a:t> </a:t>
                      </a:r>
                      <a:endParaRPr lang="en-US" sz="1800" b="1" i="0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kern="1200" dirty="0" err="1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Yunsong</a:t>
                      </a: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 Yang</a:t>
                      </a:r>
                      <a:r>
                        <a:rPr lang="en-US" b="1" i="0" dirty="0" smtClean="0">
                          <a:latin typeface="Arial"/>
                          <a:cs typeface="Arial"/>
                        </a:rPr>
                        <a:t> </a:t>
                      </a:r>
                      <a:endParaRPr lang="en-US" sz="18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for major contributions on active scanning</a:t>
                      </a:r>
                      <a:r>
                        <a:rPr lang="en-US" b="1" i="0" dirty="0" smtClean="0">
                          <a:latin typeface="Arial"/>
                          <a:cs typeface="Arial"/>
                        </a:rPr>
                        <a:t> </a:t>
                      </a:r>
                      <a:endParaRPr lang="en-US" sz="1800" b="1" i="0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kern="1200" dirty="0" err="1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Santosh</a:t>
                      </a: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en-US" sz="1800" b="1" i="0" kern="1200" dirty="0" err="1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Pandey</a:t>
                      </a:r>
                      <a:r>
                        <a:rPr lang="en-US" b="1" i="0" dirty="0" smtClean="0">
                          <a:latin typeface="Arial"/>
                          <a:cs typeface="Arial"/>
                        </a:rPr>
                        <a:t> </a:t>
                      </a:r>
                      <a:endParaRPr lang="en-US" sz="18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for significant contributions on FILS reduced neighborhood reports, and FILS IP address assignment, as well as significant contributions to the comment resolution process</a:t>
                      </a:r>
                      <a:endParaRPr lang="en-US" sz="1800" b="1" i="0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Tom </a:t>
                      </a:r>
                      <a:r>
                        <a:rPr lang="en-US" sz="1800" b="1" i="0" kern="1200" dirty="0" err="1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Siep</a:t>
                      </a:r>
                      <a:r>
                        <a:rPr lang="en-US" b="1" i="0" dirty="0" smtClean="0">
                          <a:latin typeface="Arial"/>
                          <a:cs typeface="Arial"/>
                        </a:rPr>
                        <a:t> </a:t>
                      </a:r>
                      <a:endParaRPr lang="en-US" sz="18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for serving as the </a:t>
                      </a:r>
                      <a:r>
                        <a:rPr lang="en-US" sz="1800" b="1" i="0" kern="1200" dirty="0" err="1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TGai</a:t>
                      </a: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 Editor during the study group and initial task group phase</a:t>
                      </a:r>
                      <a:r>
                        <a:rPr lang="en-US" b="1" i="0" dirty="0" smtClean="0">
                          <a:latin typeface="Arial"/>
                          <a:cs typeface="Arial"/>
                        </a:rPr>
                        <a:t> </a:t>
                      </a:r>
                      <a:endParaRPr lang="en-US" sz="1800" b="1" i="0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Gabor </a:t>
                      </a:r>
                      <a:r>
                        <a:rPr lang="en-US" sz="1800" b="1" i="0" kern="1200" dirty="0" err="1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Bajko</a:t>
                      </a:r>
                      <a:r>
                        <a:rPr lang="en-US" b="1" i="0" dirty="0" smtClean="0">
                          <a:latin typeface="Arial"/>
                          <a:cs typeface="Arial"/>
                        </a:rPr>
                        <a:t> </a:t>
                      </a:r>
                      <a:endParaRPr lang="en-US" sz="18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for contributions on IP configuration during association and </a:t>
                      </a:r>
                      <a:r>
                        <a:rPr lang="de-DE" sz="1800" b="1" i="0" kern="1200" dirty="0" err="1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optimized</a:t>
                      </a:r>
                      <a:r>
                        <a:rPr lang="de-DE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network selection</a:t>
                      </a:r>
                      <a:r>
                        <a:rPr lang="en-US" b="1" i="0" dirty="0" smtClean="0">
                          <a:latin typeface="Arial"/>
                          <a:cs typeface="Arial"/>
                        </a:rPr>
                        <a:t> </a:t>
                      </a:r>
                      <a:endParaRPr lang="en-US" sz="1800" b="1" i="0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57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800" b="1" i="0" kern="1200" dirty="0" err="1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Katsuo</a:t>
                      </a:r>
                      <a:r>
                        <a:rPr lang="de-DE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de-DE" sz="1800" b="1" i="0" kern="1200" dirty="0" err="1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Yunoki</a:t>
                      </a:r>
                      <a:r>
                        <a:rPr lang="en-US" b="1" i="0" dirty="0" smtClean="0">
                          <a:latin typeface="Arial"/>
                          <a:cs typeface="Arial"/>
                        </a:rPr>
                        <a:t> </a:t>
                      </a:r>
                      <a:endParaRPr lang="en-US" sz="1800" b="1" i="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for the </a:t>
                      </a:r>
                      <a:r>
                        <a:rPr lang="de-DE" sz="1800" b="1" i="0" kern="1200" dirty="0" err="1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analysis</a:t>
                      </a:r>
                      <a:r>
                        <a:rPr lang="de-DE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 on “Real </a:t>
                      </a:r>
                      <a:r>
                        <a:rPr lang="de-DE" sz="1800" b="1" i="0" kern="1200" dirty="0" err="1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air-time</a:t>
                      </a:r>
                      <a:r>
                        <a:rPr lang="de-DE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de-DE" sz="1800" b="1" i="0" kern="1200" dirty="0" err="1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occupation</a:t>
                      </a:r>
                      <a:r>
                        <a:rPr lang="de-DE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de-DE" sz="1800" b="1" i="0" kern="1200" dirty="0" err="1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by</a:t>
                      </a:r>
                      <a:r>
                        <a:rPr lang="de-DE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de-DE" sz="1800" b="1" i="0" kern="1200" dirty="0" err="1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beacon</a:t>
                      </a:r>
                      <a:r>
                        <a:rPr lang="de-DE" sz="1800" b="1" i="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 and probe”</a:t>
                      </a:r>
                      <a:r>
                        <a:rPr lang="en-US" b="1" i="0" dirty="0" smtClean="0">
                          <a:latin typeface="Arial"/>
                          <a:cs typeface="Arial"/>
                        </a:rPr>
                        <a:t> </a:t>
                      </a:r>
                      <a:endParaRPr lang="en-US" sz="1800" b="1" i="0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843349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de-DE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 smtClean="0"/>
              <a:t>M. Emmelmann, SELF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xmlns:a="http://schemas.openxmlformats.org/drawingml/2006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761</Words>
  <Application>Microsoft Macintosh PowerPoint</Application>
  <PresentationFormat>Bildschirmpräsentation (4:3)</PresentationFormat>
  <Paragraphs>142</Paragraphs>
  <Slides>8</Slides>
  <Notes>8</Notes>
  <HiddenSlides>0</HiddenSlides>
  <MMClips>0</MMClips>
  <ScaleCrop>false</ScaleCrop>
  <HeadingPairs>
    <vt:vector size="6" baseType="variant">
      <vt:variant>
        <vt:lpstr>Entwurfsvorlage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0" baseType="lpstr">
      <vt:lpstr>802-11-Submission</vt:lpstr>
      <vt:lpstr>Microsoft Word 97- 2004-Dokument</vt:lpstr>
      <vt:lpstr>TGai Awards</vt:lpstr>
      <vt:lpstr>Abstract</vt:lpstr>
      <vt:lpstr>TGai Officer Awards</vt:lpstr>
      <vt:lpstr>TGai  Awards</vt:lpstr>
      <vt:lpstr>TGai  Awards</vt:lpstr>
      <vt:lpstr>TGai  Awards</vt:lpstr>
      <vt:lpstr>TGai  Awards</vt:lpstr>
      <vt:lpstr>References</vt:lpstr>
    </vt:vector>
  </TitlesOfParts>
  <Company>Aruba Networks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TGmc awards</dc:title>
  <dc:creator>Dorothy Stanley</dc:creator>
  <cp:keywords>March 2017</cp:keywords>
  <cp:lastModifiedBy>Marc Emmelmann</cp:lastModifiedBy>
  <cp:revision>15</cp:revision>
  <cp:lastPrinted>1601-01-01T00:00:00Z</cp:lastPrinted>
  <dcterms:created xsi:type="dcterms:W3CDTF">2017-03-13T02:14:13Z</dcterms:created>
  <dcterms:modified xsi:type="dcterms:W3CDTF">2017-03-13T02:35:02Z</dcterms:modified>
</cp:coreProperties>
</file>