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06" r:id="rId3"/>
    <p:sldId id="293" r:id="rId4"/>
    <p:sldId id="302" r:id="rId5"/>
    <p:sldId id="313" r:id="rId6"/>
    <p:sldId id="312" r:id="rId7"/>
    <p:sldId id="272" r:id="rId8"/>
    <p:sldId id="274" r:id="rId9"/>
  </p:sldIdLst>
  <p:sldSz cx="9144000" cy="6858000" type="screen4x3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Olesen, Robert" initials="" lastIdx="1" clrIdx="0"/>
  <p:cmAuthor id="1" name="Lou, Hanqing" initials="" lastIdx="15" clrIdx="1"/>
  <p:cmAuthor id="2" name="Sahin, Alphan" initials="" lastIdx="7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5" autoAdjust="0"/>
    <p:restoredTop sz="94660"/>
  </p:normalViewPr>
  <p:slideViewPr>
    <p:cSldViewPr>
      <p:cViewPr varScale="1">
        <p:scale>
          <a:sx n="71" d="100"/>
          <a:sy n="71" d="100"/>
        </p:scale>
        <p:origin x="1092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2844" y="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kumimoji="0" sz="120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kumimoji="0" sz="120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fld id="{65773C7D-9097-4877-A410-47EB34FDAA1C}" type="datetimeFigureOut">
              <a:rPr lang="en-US"/>
              <a:pPr>
                <a:defRPr/>
              </a:pPr>
              <a:t>3/15/2017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kumimoji="0" sz="120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kumimoji="0" sz="120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fld id="{849FA059-BCF4-4E8E-B3E2-421EDDB217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509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kumimoji="0"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kumimoji="0"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200">
                <a:solidFill>
                  <a:srgbClr val="000000"/>
                </a:solidFill>
                <a:ea typeface="Arial Unicode MS"/>
                <a:cs typeface="Arial Unicode M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5F7A7567-D2E0-4B86-830F-593180F8F0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kumimoji="0"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kumimoji="0" lang="en-GB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16756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ja-JP" smtClean="0">
                <a:latin typeface="Times New Roman" pitchFamily="18" charset="0"/>
                <a:ea typeface="Arial Unicode MS"/>
                <a:cs typeface="Arial Unicode MS"/>
              </a:rPr>
              <a:t>doc.: IEEE 802.11-yy/xxxxr0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ja-JP" smtClean="0">
                <a:latin typeface="Times New Roman" pitchFamily="18" charset="0"/>
                <a:ea typeface="Arial Unicode MS"/>
                <a:cs typeface="Arial Unicode MS"/>
              </a:rPr>
              <a:t>Month Year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ja-JP" smtClean="0">
                <a:latin typeface="Times New Roman" pitchFamily="18" charset="0"/>
                <a:ea typeface="Arial Unicode MS"/>
                <a:cs typeface="Arial Unicode MS"/>
              </a:rPr>
              <a:t>John Doe, Some Company</a:t>
            </a:r>
          </a:p>
        </p:txBody>
      </p:sp>
      <p:sp>
        <p:nvSpPr>
          <p:cNvPr id="2765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52F50629-01D1-40AC-9454-D8D691B44835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27654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en-GB" altLang="ja-JP">
              <a:ea typeface="MS Gothic" pitchFamily="49" charset="-128"/>
            </a:endParaRPr>
          </a:p>
        </p:txBody>
      </p:sp>
      <p:sp>
        <p:nvSpPr>
          <p:cNvPr id="27655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altLang="ja-JP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855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5F7A7567-D2E0-4B86-830F-593180F8F037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494680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5F7A7567-D2E0-4B86-830F-593180F8F037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683429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5F7A7567-D2E0-4B86-830F-593180F8F037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4459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5F7A7567-D2E0-4B86-830F-593180F8F037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76874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F01B4AED-71AC-4DEA-AB26-26E656DDF226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30EBD9E3-B3E6-4E8D-8825-55D1D8C68244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85E50167-8EE3-449C-938A-CDCA2CCE253B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37461C5C-06BF-4DA9-B69C-DE35F257734C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BCEE6DC6-7850-4BB0-836E-883543333D40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D5CC6488-EED8-4096-B58F-6F3CF629314D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C69A9157-A3EC-4C88-B6D6-83F876CFFF42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F900FC32-C40A-45FF-9442-A2F6BF8F4921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04C399B9-D547-46DF-86A5-869F4DA43094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5041900" y="6473825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/>
          <a:lstStyle>
            <a:defPPr>
              <a:defRPr lang="en-GB"/>
            </a:defPPr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kumimoji="0" lang="en-GB" dirty="0" smtClean="0">
                <a:latin typeface="Times New Roman" pitchFamily="16" charset="0"/>
                <a:ea typeface="MS Gothic" charset="-128"/>
              </a:rPr>
              <a:t>Shunsuke</a:t>
            </a:r>
            <a:r>
              <a:rPr kumimoji="0" lang="en-GB" baseline="0" dirty="0" smtClean="0">
                <a:latin typeface="Times New Roman" pitchFamily="16" charset="0"/>
                <a:ea typeface="MS Gothic" charset="-128"/>
              </a:rPr>
              <a:t> Fujio, </a:t>
            </a:r>
            <a:r>
              <a:rPr kumimoji="0" lang="en-GB" dirty="0" smtClean="0">
                <a:latin typeface="Times New Roman" pitchFamily="16" charset="0"/>
                <a:ea typeface="MS Gothic" charset="-128"/>
              </a:rPr>
              <a:t>Fujitsu Laboratories Ltd.</a:t>
            </a:r>
          </a:p>
        </p:txBody>
      </p:sp>
      <p:sp>
        <p:nvSpPr>
          <p:cNvPr id="102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ja-JP" smtClean="0"/>
              <a:t>Click to edit the title text format</a:t>
            </a: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ja-JP" smtClean="0"/>
              <a:t>Click to edit the outline text format</a:t>
            </a:r>
          </a:p>
          <a:p>
            <a:pPr lvl="1"/>
            <a:r>
              <a:rPr lang="en-GB" altLang="ja-JP" smtClean="0"/>
              <a:t>Second Outline Level</a:t>
            </a:r>
          </a:p>
          <a:p>
            <a:pPr lvl="2"/>
            <a:r>
              <a:rPr lang="en-GB" altLang="ja-JP" smtClean="0"/>
              <a:t>Third Outline Level</a:t>
            </a:r>
          </a:p>
          <a:p>
            <a:pPr lvl="3"/>
            <a:r>
              <a:rPr lang="en-GB" altLang="ja-JP" smtClean="0"/>
              <a:t>Fourth Outline Level</a:t>
            </a:r>
          </a:p>
          <a:p>
            <a:pPr lvl="4"/>
            <a:r>
              <a:rPr lang="en-GB" altLang="ja-JP" smtClean="0"/>
              <a:t>Fifth Outline Level</a:t>
            </a:r>
          </a:p>
          <a:p>
            <a:pPr lvl="4"/>
            <a:r>
              <a:rPr lang="en-GB" altLang="ja-JP" smtClean="0"/>
              <a:t>Sixth Outline Level</a:t>
            </a:r>
          </a:p>
          <a:p>
            <a:pPr lvl="4"/>
            <a:r>
              <a:rPr lang="en-GB" altLang="ja-JP" smtClean="0"/>
              <a:t>Seventh Outline Level</a:t>
            </a:r>
          </a:p>
          <a:p>
            <a:pPr lvl="4"/>
            <a:r>
              <a:rPr lang="en-GB" altLang="ja-JP" smtClean="0"/>
              <a:t>Eighth Outline Level</a:t>
            </a:r>
          </a:p>
          <a:p>
            <a:pPr lvl="4"/>
            <a:r>
              <a:rPr lang="en-GB" altLang="ja-JP" smtClean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solidFill>
                  <a:srgbClr val="000000"/>
                </a:solidFill>
                <a:ea typeface="Arial Unicode MS"/>
                <a:cs typeface="Arial Unicode MS"/>
              </a:defRPr>
            </a:lvl1pPr>
          </a:lstStyle>
          <a:p>
            <a:pPr>
              <a:defRPr/>
            </a:pPr>
            <a:r>
              <a:rPr lang="en-GB" altLang="ja-JP"/>
              <a:t>Slide </a:t>
            </a:r>
            <a:fld id="{3A1F0168-B8CE-49A0-AD66-ADC89176CBF8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kumimoji="0"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kumimoji="0"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altLang="ja-JP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altLang="ja-JP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802.11-17/0423r1</a:t>
            </a:r>
            <a:endParaRPr kumimoji="0" lang="en-GB" altLang="ja-JP" sz="1800" b="1" dirty="0" smtClean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393700"/>
            <a:ext cx="1752600" cy="230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March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5" r:id="rId3"/>
    <p:sldLayoutId id="2147483654" r:id="rId4"/>
    <p:sldLayoutId id="2147483653" r:id="rId5"/>
    <p:sldLayoutId id="2147483652" r:id="rId6"/>
    <p:sldLayoutId id="2147483651" r:id="rId7"/>
    <p:sldLayoutId id="2147483650" r:id="rId8"/>
    <p:sldLayoutId id="2147483649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-2003___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dirty="0" smtClean="0"/>
              <a:t>MIMO </a:t>
            </a:r>
            <a:r>
              <a:rPr lang="en-GB" altLang="ja-JP" dirty="0"/>
              <a:t>phase </a:t>
            </a:r>
            <a:r>
              <a:rPr lang="en-GB" altLang="ja-JP" dirty="0" smtClean="0"/>
              <a:t>in MU-MIMO </a:t>
            </a:r>
            <a:r>
              <a:rPr lang="en-GB" altLang="ja-JP" dirty="0"/>
              <a:t>Beamforming</a:t>
            </a:r>
            <a:endParaRPr lang="en-GB" altLang="ja-JP" dirty="0" smtClean="0"/>
          </a:p>
        </p:txBody>
      </p:sp>
      <p:sp>
        <p:nvSpPr>
          <p:cNvPr id="318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000" dirty="0" smtClean="0"/>
              <a:t>Date:</a:t>
            </a:r>
            <a:r>
              <a:rPr lang="en-GB" altLang="ja-JP" sz="2000" b="0" dirty="0" smtClean="0"/>
              <a:t> 2017-03-</a:t>
            </a:r>
            <a:r>
              <a:rPr lang="en-US" altLang="ja-JP" sz="2000" b="0" dirty="0" smtClean="0"/>
              <a:t>16</a:t>
            </a:r>
            <a:endParaRPr lang="en-GB" altLang="ja-JP" sz="2000" b="0" dirty="0" smtClean="0">
              <a:solidFill>
                <a:srgbClr val="FF0000"/>
              </a:solidFill>
            </a:endParaRPr>
          </a:p>
        </p:txBody>
      </p:sp>
      <p:sp>
        <p:nvSpPr>
          <p:cNvPr id="3186" name="Rectangle 4"/>
          <p:cNvSpPr>
            <a:spLocks noChangeArrowheads="1"/>
          </p:cNvSpPr>
          <p:nvPr/>
        </p:nvSpPr>
        <p:spPr bwMode="auto">
          <a:xfrm>
            <a:off x="609600" y="25908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kumimoji="0" lang="en-GB" altLang="ja-JP" sz="2000">
                <a:solidFill>
                  <a:srgbClr val="000000"/>
                </a:solidFill>
                <a:ea typeface="MS Gothic" pitchFamily="49" charset="-128"/>
              </a:rPr>
              <a:t>Authors:</a:t>
            </a:r>
          </a:p>
        </p:txBody>
      </p:sp>
      <p:graphicFrame>
        <p:nvGraphicFramePr>
          <p:cNvPr id="3182" name="Object 1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1049586"/>
              </p:ext>
            </p:extLst>
          </p:nvPr>
        </p:nvGraphicFramePr>
        <p:xfrm>
          <a:off x="592138" y="3200400"/>
          <a:ext cx="7448550" cy="233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2" name="Document" r:id="rId5" imgW="8273167" imgH="2603418" progId="Word.Document.8">
                  <p:embed/>
                </p:oleObj>
              </mc:Choice>
              <mc:Fallback>
                <p:oleObj name="Document" r:id="rId5" imgW="8273167" imgH="2603418" progId="Word.Document.8">
                  <p:embed/>
                  <p:pic>
                    <p:nvPicPr>
                      <p:cNvPr id="0" name="Picture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138" y="3200400"/>
                        <a:ext cx="7448550" cy="2339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30EBD9E3-B3E6-4E8D-8825-55D1D8C68244}" type="slidenum">
              <a:rPr lang="en-GB" altLang="ja-JP" smtClean="0"/>
              <a:pPr>
                <a:defRPr/>
              </a:pPr>
              <a:t>1</a:t>
            </a:fld>
            <a:endParaRPr lang="en-GB" altLang="ja-JP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Abstract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This contribution proposes changes on MIMO phase in MU-MIMO Beamforming to reduce beamforming training overhead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30EBD9E3-B3E6-4E8D-8825-55D1D8C68244}" type="slidenum">
              <a:rPr lang="en-GB" altLang="ja-JP" smtClean="0"/>
              <a:pPr>
                <a:defRPr/>
              </a:pPr>
              <a:t>2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179872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ja-JP" dirty="0" smtClean="0"/>
              <a:t>Background: MU-MIMO beamforming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74688" y="3741738"/>
            <a:ext cx="5241925" cy="1885950"/>
          </a:xfrm>
          <a:prstGeom prst="rect">
            <a:avLst/>
          </a:prstGeom>
        </p:spPr>
        <p:txBody>
          <a:bodyPr/>
          <a:lstStyle/>
          <a:p>
            <a:pPr lvl="1" defTabSz="914400" fontAlgn="auto">
              <a:spcBef>
                <a:spcPct val="20000"/>
              </a:spcBef>
              <a:spcAft>
                <a:spcPts val="0"/>
              </a:spcAft>
              <a:buFont typeface="Times New Roman" pitchFamily="16" charset="0"/>
              <a:buNone/>
              <a:defRPr/>
            </a:pPr>
            <a:endParaRPr kumimoji="0" lang="en-US" sz="16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 defTabSz="9144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kumimoji="0" lang="en-US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</a:p>
          <a:p>
            <a:pPr lvl="1" defTabSz="9144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kumimoji="0" lang="en-US" sz="20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 defTabSz="9144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kumimoji="0" lang="en-US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1656000"/>
            <a:ext cx="80010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marL="342900" indent="-3429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b="1" dirty="0" smtClean="0">
                <a:solidFill>
                  <a:srgbClr val="000000"/>
                </a:solidFill>
                <a:ea typeface="MS Gothic" pitchFamily="49" charset="-128"/>
              </a:rPr>
              <a:t>MU-MIMO Beamforming protocol is defined in Draft 0.2</a:t>
            </a:r>
          </a:p>
          <a:p>
            <a:pPr marL="342900" indent="-3429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b="1" dirty="0" smtClean="0">
                <a:solidFill>
                  <a:srgbClr val="000000"/>
                </a:solidFill>
                <a:ea typeface="MS Gothic" pitchFamily="49" charset="-128"/>
              </a:rPr>
              <a:t>This protocol comprises following consecutive phases:</a:t>
            </a:r>
          </a:p>
          <a:p>
            <a:pPr marL="712788" lvl="1" indent="-3429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2000" dirty="0" smtClean="0">
                <a:solidFill>
                  <a:srgbClr val="000000"/>
                </a:solidFill>
                <a:ea typeface="MS Gothic" pitchFamily="49" charset="-128"/>
              </a:rPr>
              <a:t>SISO phase: </a:t>
            </a:r>
            <a:r>
              <a:rPr kumimoji="0" lang="en-US" altLang="ja-JP" sz="1800" dirty="0" smtClean="0">
                <a:solidFill>
                  <a:srgbClr val="000000"/>
                </a:solidFill>
                <a:ea typeface="MS Gothic" pitchFamily="49" charset="-128"/>
              </a:rPr>
              <a:t>an </a:t>
            </a:r>
            <a:r>
              <a:rPr kumimoji="0" lang="en-US" altLang="ja-JP" sz="1800" dirty="0">
                <a:solidFill>
                  <a:srgbClr val="000000"/>
                </a:solidFill>
                <a:ea typeface="MS Gothic" pitchFamily="49" charset="-128"/>
              </a:rPr>
              <a:t>I-TXSS subphase and a setup subphase</a:t>
            </a:r>
            <a:endParaRPr kumimoji="0" lang="en-US" altLang="ja-JP" sz="1800" dirty="0" smtClean="0">
              <a:solidFill>
                <a:srgbClr val="000000"/>
              </a:solidFill>
              <a:ea typeface="MS Gothic" pitchFamily="49" charset="-128"/>
            </a:endParaRPr>
          </a:p>
          <a:p>
            <a:pPr marL="712788" lvl="1" indent="-3429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2000" dirty="0" smtClean="0">
                <a:solidFill>
                  <a:srgbClr val="000000"/>
                </a:solidFill>
                <a:ea typeface="MS Gothic" pitchFamily="49" charset="-128"/>
              </a:rPr>
              <a:t>MIMO phase: </a:t>
            </a:r>
            <a:r>
              <a:rPr kumimoji="0" lang="en-US" altLang="ja-JP" sz="1800" dirty="0" smtClean="0">
                <a:solidFill>
                  <a:srgbClr val="000000"/>
                </a:solidFill>
                <a:ea typeface="MS Gothic" pitchFamily="49" charset="-128"/>
              </a:rPr>
              <a:t>four subphases (shown in the figure)</a:t>
            </a:r>
          </a:p>
          <a:p>
            <a:pPr marL="342900" indent="-3429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b="1" dirty="0" smtClean="0">
                <a:solidFill>
                  <a:srgbClr val="000000"/>
                </a:solidFill>
                <a:ea typeface="MS Gothic" pitchFamily="49" charset="-128"/>
              </a:rPr>
              <a:t>This protocol is designed </a:t>
            </a:r>
            <a:r>
              <a:rPr kumimoji="0" lang="en-US" altLang="ja-JP" b="1" dirty="0">
                <a:solidFill>
                  <a:srgbClr val="000000"/>
                </a:solidFill>
                <a:ea typeface="MS Gothic" pitchFamily="49" charset="-128"/>
              </a:rPr>
              <a:t>to </a:t>
            </a:r>
            <a:r>
              <a:rPr kumimoji="0" lang="en-US" altLang="ja-JP" b="1" dirty="0" smtClean="0">
                <a:solidFill>
                  <a:srgbClr val="000000"/>
                </a:solidFill>
                <a:ea typeface="MS Gothic" pitchFamily="49" charset="-128"/>
              </a:rPr>
              <a:t>minimize </a:t>
            </a:r>
            <a:r>
              <a:rPr kumimoji="0" lang="en-US" altLang="ja-JP" b="1" dirty="0">
                <a:solidFill>
                  <a:srgbClr val="000000"/>
                </a:solidFill>
                <a:ea typeface="MS Gothic" pitchFamily="49" charset="-128"/>
              </a:rPr>
              <a:t>interference among </a:t>
            </a:r>
            <a:r>
              <a:rPr kumimoji="0" lang="en-US" altLang="ja-JP" b="1" dirty="0" smtClean="0">
                <a:solidFill>
                  <a:srgbClr val="000000"/>
                </a:solidFill>
                <a:ea typeface="MS Gothic" pitchFamily="49" charset="-128"/>
              </a:rPr>
              <a:t>streams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30EBD9E3-B3E6-4E8D-8825-55D1D8C68244}" type="slidenum">
              <a:rPr lang="en-GB" altLang="ja-JP" smtClean="0"/>
              <a:pPr>
                <a:defRPr/>
              </a:pPr>
              <a:t>3</a:t>
            </a:fld>
            <a:endParaRPr lang="en-GB" altLang="ja-JP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981200" y="41624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grpSp>
        <p:nvGrpSpPr>
          <p:cNvPr id="43" name="グループ化 42"/>
          <p:cNvGrpSpPr/>
          <p:nvPr/>
        </p:nvGrpSpPr>
        <p:grpSpPr>
          <a:xfrm>
            <a:off x="685800" y="4192905"/>
            <a:ext cx="7189221" cy="2507933"/>
            <a:chOff x="674688" y="3119755"/>
            <a:chExt cx="7189221" cy="2507933"/>
          </a:xfrm>
        </p:grpSpPr>
        <p:sp>
          <p:nvSpPr>
            <p:cNvPr id="44" name="Content Placeholder 2"/>
            <p:cNvSpPr txBox="1">
              <a:spLocks/>
            </p:cNvSpPr>
            <p:nvPr/>
          </p:nvSpPr>
          <p:spPr>
            <a:xfrm>
              <a:off x="674688" y="3741738"/>
              <a:ext cx="5241925" cy="1885950"/>
            </a:xfrm>
            <a:prstGeom prst="rect">
              <a:avLst/>
            </a:prstGeom>
          </p:spPr>
          <p:txBody>
            <a:bodyPr/>
            <a:lstStyle/>
            <a:p>
              <a:pPr lvl="1" defTabSz="914400" fontAlgn="auto">
                <a:spcBef>
                  <a:spcPct val="20000"/>
                </a:spcBef>
                <a:spcAft>
                  <a:spcPts val="0"/>
                </a:spcAft>
                <a:buFont typeface="Times New Roman" pitchFamily="16" charset="0"/>
                <a:buNone/>
                <a:defRPr/>
              </a:pPr>
              <a:endParaRPr kumimoji="0" lang="en-US" sz="1600" dirty="0">
                <a:solidFill>
                  <a:schemeClr val="tx1"/>
                </a:solidFill>
                <a:latin typeface="+mn-lt"/>
                <a:ea typeface="+mn-ea"/>
              </a:endParaRPr>
            </a:p>
            <a:p>
              <a:pPr marL="342900" indent="-342900" defTabSz="914400" fontAlgn="auto">
                <a:spcBef>
                  <a:spcPct val="20000"/>
                </a:spcBef>
                <a:spcAft>
                  <a:spcPts val="0"/>
                </a:spcAft>
                <a:buFont typeface="Arial" pitchFamily="34" charset="0"/>
                <a:buNone/>
                <a:defRPr/>
              </a:pPr>
              <a:r>
                <a:rPr kumimoji="0" lang="en-US" dirty="0">
                  <a:solidFill>
                    <a:schemeClr val="tx1"/>
                  </a:solidFill>
                  <a:latin typeface="+mn-lt"/>
                  <a:ea typeface="+mn-ea"/>
                </a:rPr>
                <a:t> </a:t>
              </a:r>
            </a:p>
            <a:p>
              <a:pPr lvl="1" defTabSz="914400" fontAlgn="auto">
                <a:spcBef>
                  <a:spcPct val="20000"/>
                </a:spcBef>
                <a:spcAft>
                  <a:spcPts val="0"/>
                </a:spcAft>
                <a:buFont typeface="Arial" pitchFamily="34" charset="0"/>
                <a:buNone/>
                <a:defRPr/>
              </a:pPr>
              <a:endParaRPr kumimoji="0" lang="en-US" sz="2000" dirty="0">
                <a:solidFill>
                  <a:schemeClr val="tx1"/>
                </a:solidFill>
                <a:latin typeface="+mn-lt"/>
                <a:ea typeface="+mn-ea"/>
              </a:endParaRPr>
            </a:p>
            <a:p>
              <a:pPr marL="342900" indent="-342900" defTabSz="914400" fontAlgn="auto">
                <a:spcBef>
                  <a:spcPct val="20000"/>
                </a:spcBef>
                <a:spcAft>
                  <a:spcPts val="0"/>
                </a:spcAft>
                <a:buFont typeface="Arial" pitchFamily="34" charset="0"/>
                <a:buNone/>
                <a:defRPr/>
              </a:pPr>
              <a:endParaRPr kumimoji="0" lang="en-US" dirty="0">
                <a:solidFill>
                  <a:schemeClr val="tx1"/>
                </a:solidFill>
                <a:latin typeface="+mn-lt"/>
                <a:ea typeface="+mn-ea"/>
              </a:endParaRPr>
            </a:p>
          </p:txBody>
        </p:sp>
        <p:sp>
          <p:nvSpPr>
            <p:cNvPr id="45" name="正方形/長方形 44"/>
            <p:cNvSpPr/>
            <p:nvPr/>
          </p:nvSpPr>
          <p:spPr bwMode="auto">
            <a:xfrm>
              <a:off x="1123667" y="3590379"/>
              <a:ext cx="849913" cy="33855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6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Initiator</a:t>
              </a:r>
              <a:endParaRPr kumimoji="0" lang="ja-JP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6" name="正方形/長方形 45"/>
            <p:cNvSpPr/>
            <p:nvPr/>
          </p:nvSpPr>
          <p:spPr bwMode="auto">
            <a:xfrm>
              <a:off x="910468" y="4783723"/>
              <a:ext cx="1063112" cy="33855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6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Responder</a:t>
              </a:r>
              <a:endParaRPr kumimoji="0" lang="ja-JP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47" name="直線コネクタ 46"/>
            <p:cNvCxnSpPr/>
            <p:nvPr/>
          </p:nvCxnSpPr>
          <p:spPr bwMode="auto">
            <a:xfrm>
              <a:off x="1973580" y="3759656"/>
              <a:ext cx="589032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直線コネクタ 47"/>
            <p:cNvCxnSpPr/>
            <p:nvPr/>
          </p:nvCxnSpPr>
          <p:spPr bwMode="auto">
            <a:xfrm>
              <a:off x="1973580" y="4953000"/>
              <a:ext cx="589032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9" name="正方形/長方形 48"/>
            <p:cNvSpPr/>
            <p:nvPr/>
          </p:nvSpPr>
          <p:spPr bwMode="auto">
            <a:xfrm>
              <a:off x="2167890" y="3759656"/>
              <a:ext cx="422910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0" name="正方形/長方形 49"/>
            <p:cNvSpPr/>
            <p:nvPr/>
          </p:nvSpPr>
          <p:spPr bwMode="auto">
            <a:xfrm>
              <a:off x="2710973" y="3759656"/>
              <a:ext cx="422910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1" name="正方形/長方形 50"/>
            <p:cNvSpPr/>
            <p:nvPr/>
          </p:nvSpPr>
          <p:spPr bwMode="auto">
            <a:xfrm>
              <a:off x="3637785" y="3759656"/>
              <a:ext cx="617220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2" name="正方形/長方形 51"/>
            <p:cNvSpPr/>
            <p:nvPr/>
          </p:nvSpPr>
          <p:spPr bwMode="auto">
            <a:xfrm>
              <a:off x="4374226" y="3759656"/>
              <a:ext cx="617220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3" name="正方形/長方形 52"/>
            <p:cNvSpPr/>
            <p:nvPr/>
          </p:nvSpPr>
          <p:spPr bwMode="auto">
            <a:xfrm>
              <a:off x="5411523" y="3759656"/>
              <a:ext cx="175895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4" name="正方形/長方形 53"/>
            <p:cNvSpPr/>
            <p:nvPr/>
          </p:nvSpPr>
          <p:spPr bwMode="auto">
            <a:xfrm>
              <a:off x="5662154" y="4725630"/>
              <a:ext cx="175895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5" name="正方形/長方形 54"/>
            <p:cNvSpPr/>
            <p:nvPr/>
          </p:nvSpPr>
          <p:spPr bwMode="auto">
            <a:xfrm>
              <a:off x="5901523" y="3759656"/>
              <a:ext cx="175895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6" name="正方形/長方形 55"/>
            <p:cNvSpPr/>
            <p:nvPr/>
          </p:nvSpPr>
          <p:spPr bwMode="auto">
            <a:xfrm>
              <a:off x="6152154" y="4725630"/>
              <a:ext cx="175895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7" name="正方形/長方形 56"/>
            <p:cNvSpPr/>
            <p:nvPr/>
          </p:nvSpPr>
          <p:spPr bwMode="auto">
            <a:xfrm>
              <a:off x="7173437" y="3759656"/>
              <a:ext cx="175895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8" name="正方形/長方形 57"/>
            <p:cNvSpPr/>
            <p:nvPr/>
          </p:nvSpPr>
          <p:spPr bwMode="auto">
            <a:xfrm>
              <a:off x="7466232" y="3759656"/>
              <a:ext cx="175895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9" name="正方形/長方形 58"/>
            <p:cNvSpPr/>
            <p:nvPr/>
          </p:nvSpPr>
          <p:spPr bwMode="auto">
            <a:xfrm>
              <a:off x="6369076" y="3759656"/>
              <a:ext cx="175895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0" name="正方形/長方形 59"/>
            <p:cNvSpPr/>
            <p:nvPr/>
          </p:nvSpPr>
          <p:spPr bwMode="auto">
            <a:xfrm>
              <a:off x="6619707" y="4725630"/>
              <a:ext cx="175895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1" name="正方形/長方形 60"/>
            <p:cNvSpPr/>
            <p:nvPr/>
          </p:nvSpPr>
          <p:spPr bwMode="auto">
            <a:xfrm>
              <a:off x="1881186" y="3304421"/>
              <a:ext cx="1532792" cy="276999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2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MU-MIMO BF Setup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2" name="左中かっこ 61"/>
            <p:cNvSpPr/>
            <p:nvPr/>
          </p:nvSpPr>
          <p:spPr bwMode="auto">
            <a:xfrm rot="5400000">
              <a:off x="2533283" y="3164091"/>
              <a:ext cx="228600" cy="972601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3" name="左中かっこ 62"/>
            <p:cNvSpPr/>
            <p:nvPr/>
          </p:nvSpPr>
          <p:spPr bwMode="auto">
            <a:xfrm rot="5400000">
              <a:off x="4195606" y="2968853"/>
              <a:ext cx="228600" cy="1363079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左中かっこ 63"/>
            <p:cNvSpPr/>
            <p:nvPr/>
          </p:nvSpPr>
          <p:spPr bwMode="auto">
            <a:xfrm rot="5400000">
              <a:off x="5990015" y="2955741"/>
              <a:ext cx="228600" cy="1389306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5" name="左中かっこ 64"/>
            <p:cNvSpPr/>
            <p:nvPr/>
          </p:nvSpPr>
          <p:spPr bwMode="auto">
            <a:xfrm rot="5400000">
              <a:off x="7290988" y="3413555"/>
              <a:ext cx="228600" cy="473678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6" name="正方形/長方形 65"/>
            <p:cNvSpPr/>
            <p:nvPr/>
          </p:nvSpPr>
          <p:spPr bwMode="auto">
            <a:xfrm>
              <a:off x="3457015" y="3304421"/>
              <a:ext cx="1705788" cy="276999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2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MU-MIMO BF Training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7" name="正方形/長方形 66"/>
            <p:cNvSpPr/>
            <p:nvPr/>
          </p:nvSpPr>
          <p:spPr bwMode="auto">
            <a:xfrm>
              <a:off x="5389219" y="3304421"/>
              <a:ext cx="1430200" cy="276999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2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MU-MIMO FB Poll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8" name="正方形/長方形 67"/>
            <p:cNvSpPr/>
            <p:nvPr/>
          </p:nvSpPr>
          <p:spPr bwMode="auto">
            <a:xfrm>
              <a:off x="6946670" y="3119755"/>
              <a:ext cx="917239" cy="46166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2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MU-MIMO</a:t>
              </a:r>
              <a:br>
                <a:rPr kumimoji="0" lang="en-US" altLang="ja-JP" sz="12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</a:br>
              <a:r>
                <a:rPr kumimoji="0" lang="en-US" altLang="ja-JP" sz="12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selection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9" name="正方形/長方形 68"/>
            <p:cNvSpPr/>
            <p:nvPr/>
          </p:nvSpPr>
          <p:spPr bwMode="auto">
            <a:xfrm>
              <a:off x="5638814" y="5123142"/>
              <a:ext cx="1202573" cy="276999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2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MU-MIMO FBs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0" name="左中かっこ 69"/>
            <p:cNvSpPr/>
            <p:nvPr/>
          </p:nvSpPr>
          <p:spPr bwMode="auto">
            <a:xfrm rot="16200000">
              <a:off x="6111025" y="4500575"/>
              <a:ext cx="228600" cy="1140554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1" name="正方形/長方形 70"/>
            <p:cNvSpPr/>
            <p:nvPr/>
          </p:nvSpPr>
          <p:spPr bwMode="auto">
            <a:xfrm>
              <a:off x="5482117" y="4477927"/>
              <a:ext cx="539443" cy="276999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2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STA1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2" name="正方形/長方形 71"/>
            <p:cNvSpPr/>
            <p:nvPr/>
          </p:nvSpPr>
          <p:spPr bwMode="auto">
            <a:xfrm>
              <a:off x="5955603" y="4477927"/>
              <a:ext cx="539443" cy="276999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2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STA2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3" name="正方形/長方形 72"/>
            <p:cNvSpPr/>
            <p:nvPr/>
          </p:nvSpPr>
          <p:spPr bwMode="auto">
            <a:xfrm>
              <a:off x="6443959" y="4477927"/>
              <a:ext cx="539443" cy="276999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2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STA3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76" name="正方形/長方形 75"/>
          <p:cNvSpPr/>
          <p:nvPr/>
        </p:nvSpPr>
        <p:spPr bwMode="auto">
          <a:xfrm>
            <a:off x="728749" y="4112662"/>
            <a:ext cx="1285929" cy="33855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u="sng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MIMO phase</a:t>
            </a:r>
            <a:endParaRPr kumimoji="0" lang="ja-JP" altLang="en-US" sz="16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5049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ja-JP" dirty="0" smtClean="0"/>
              <a:t>Motivation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74688" y="3741738"/>
            <a:ext cx="5241925" cy="1885950"/>
          </a:xfrm>
          <a:prstGeom prst="rect">
            <a:avLst/>
          </a:prstGeom>
        </p:spPr>
        <p:txBody>
          <a:bodyPr/>
          <a:lstStyle/>
          <a:p>
            <a:pPr lvl="1" defTabSz="914400" fontAlgn="auto">
              <a:spcBef>
                <a:spcPct val="20000"/>
              </a:spcBef>
              <a:spcAft>
                <a:spcPts val="0"/>
              </a:spcAft>
              <a:buFont typeface="Times New Roman" pitchFamily="16" charset="0"/>
              <a:buNone/>
              <a:defRPr/>
            </a:pPr>
            <a:endParaRPr kumimoji="0" lang="en-US" sz="16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 defTabSz="9144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kumimoji="0" lang="en-US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</a:p>
          <a:p>
            <a:pPr lvl="1" defTabSz="9144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kumimoji="0" lang="en-US" sz="20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 defTabSz="9144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kumimoji="0" lang="en-US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1656000"/>
            <a:ext cx="8153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marL="342900" indent="-3429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b="1" dirty="0" smtClean="0">
                <a:solidFill>
                  <a:srgbClr val="000000"/>
                </a:solidFill>
                <a:ea typeface="MS Gothic" pitchFamily="49" charset="-128"/>
              </a:rPr>
              <a:t>In some cases, signal power received by a STA might be very little unless the best sector </a:t>
            </a:r>
            <a:r>
              <a:rPr kumimoji="0" lang="en-US" altLang="ja-JP" b="1" dirty="0" smtClean="0">
                <a:solidFill>
                  <a:srgbClr val="000000"/>
                </a:solidFill>
                <a:ea typeface="MS Gothic" pitchFamily="49" charset="-128"/>
              </a:rPr>
              <a:t>is </a:t>
            </a:r>
            <a:r>
              <a:rPr kumimoji="0" lang="en-US" altLang="ja-JP" b="1" dirty="0" smtClean="0">
                <a:solidFill>
                  <a:srgbClr val="000000"/>
                </a:solidFill>
                <a:ea typeface="MS Gothic" pitchFamily="49" charset="-128"/>
              </a:rPr>
              <a:t>used</a:t>
            </a:r>
          </a:p>
          <a:p>
            <a:pPr marL="712788" lvl="1" indent="-3429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2000" dirty="0">
                <a:solidFill>
                  <a:srgbClr val="000000"/>
                </a:solidFill>
                <a:ea typeface="MS Gothic" pitchFamily="49" charset="-128"/>
              </a:rPr>
              <a:t>F</a:t>
            </a:r>
            <a:r>
              <a:rPr kumimoji="0" lang="en-US" altLang="ja-JP" sz="2000" dirty="0" smtClean="0">
                <a:solidFill>
                  <a:srgbClr val="000000"/>
                </a:solidFill>
                <a:ea typeface="MS Gothic" pitchFamily="49" charset="-128"/>
              </a:rPr>
              <a:t>or example, in a case where STAs create sharp beams in a LOS dominant environment</a:t>
            </a:r>
          </a:p>
          <a:p>
            <a:pPr marL="342900" indent="-3429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b="1" dirty="0" smtClean="0">
                <a:solidFill>
                  <a:srgbClr val="000000"/>
                </a:solidFill>
                <a:ea typeface="MS Gothic" pitchFamily="49" charset="-128"/>
              </a:rPr>
              <a:t>In such cases, interference at the STA in MU transmission might be small even without MU-MIMO beamforming training</a:t>
            </a:r>
          </a:p>
          <a:p>
            <a:pPr marL="342900" indent="-3429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b="1" dirty="0" smtClean="0">
                <a:solidFill>
                  <a:srgbClr val="000000"/>
                </a:solidFill>
                <a:ea typeface="MS Gothic" pitchFamily="49" charset="-128"/>
              </a:rPr>
              <a:t>That means shorter beamforming training is possible</a:t>
            </a:r>
            <a:endParaRPr kumimoji="0" lang="en-US" altLang="ja-JP" b="1" dirty="0">
              <a:solidFill>
                <a:srgbClr val="000000"/>
              </a:solidFill>
              <a:ea typeface="MS Gothic" pitchFamily="49" charset="-128"/>
            </a:endParaRPr>
          </a:p>
          <a:p>
            <a:pPr marL="342900" indent="-3429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endParaRPr kumimoji="0" lang="en-US" altLang="ja-JP" b="1" dirty="0" smtClean="0">
              <a:solidFill>
                <a:srgbClr val="000000"/>
              </a:solidFill>
              <a:ea typeface="MS Gothic" pitchFamily="49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30EBD9E3-B3E6-4E8D-8825-55D1D8C68244}" type="slidenum">
              <a:rPr lang="en-GB" altLang="ja-JP" smtClean="0"/>
              <a:pPr>
                <a:defRPr/>
              </a:pPr>
              <a:t>4</a:t>
            </a:fld>
            <a:endParaRPr lang="en-GB" altLang="ja-JP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981200" y="41624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grpSp>
        <p:nvGrpSpPr>
          <p:cNvPr id="81" name="グループ化 80"/>
          <p:cNvGrpSpPr/>
          <p:nvPr/>
        </p:nvGrpSpPr>
        <p:grpSpPr>
          <a:xfrm>
            <a:off x="1851905" y="4720091"/>
            <a:ext cx="5491101" cy="1711784"/>
            <a:chOff x="2425814" y="4700551"/>
            <a:chExt cx="5491101" cy="1711784"/>
          </a:xfrm>
        </p:grpSpPr>
        <p:grpSp>
          <p:nvGrpSpPr>
            <p:cNvPr id="14" name="グループ化 13"/>
            <p:cNvGrpSpPr/>
            <p:nvPr/>
          </p:nvGrpSpPr>
          <p:grpSpPr>
            <a:xfrm>
              <a:off x="2449514" y="5503551"/>
              <a:ext cx="1767427" cy="584787"/>
              <a:chOff x="106043" y="5418980"/>
              <a:chExt cx="1767427" cy="584787"/>
            </a:xfrm>
          </p:grpSpPr>
          <p:grpSp>
            <p:nvGrpSpPr>
              <p:cNvPr id="15" name="グループ化 14"/>
              <p:cNvGrpSpPr/>
              <p:nvPr/>
            </p:nvGrpSpPr>
            <p:grpSpPr>
              <a:xfrm>
                <a:off x="1476706" y="5418982"/>
                <a:ext cx="396764" cy="228600"/>
                <a:chOff x="1705306" y="5418982"/>
                <a:chExt cx="396764" cy="228600"/>
              </a:xfrm>
            </p:grpSpPr>
            <p:sp>
              <p:nvSpPr>
                <p:cNvPr id="21" name="二等辺三角形 20"/>
                <p:cNvSpPr/>
                <p:nvPr/>
              </p:nvSpPr>
              <p:spPr bwMode="auto">
                <a:xfrm rot="16200000">
                  <a:off x="1889236" y="5434747"/>
                  <a:ext cx="228600" cy="197069"/>
                </a:xfrm>
                <a:prstGeom prst="triangle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16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22" name="直線コネクタ 21"/>
                <p:cNvCxnSpPr>
                  <a:endCxn id="21" idx="0"/>
                </p:cNvCxnSpPr>
                <p:nvPr/>
              </p:nvCxnSpPr>
              <p:spPr bwMode="auto">
                <a:xfrm>
                  <a:off x="1705306" y="5533282"/>
                  <a:ext cx="199696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6" name="グループ化 15"/>
              <p:cNvGrpSpPr/>
              <p:nvPr/>
            </p:nvGrpSpPr>
            <p:grpSpPr>
              <a:xfrm>
                <a:off x="1476705" y="5775167"/>
                <a:ext cx="396764" cy="228600"/>
                <a:chOff x="1705305" y="4953000"/>
                <a:chExt cx="396764" cy="228600"/>
              </a:xfrm>
            </p:grpSpPr>
            <p:sp>
              <p:nvSpPr>
                <p:cNvPr id="19" name="二等辺三角形 18"/>
                <p:cNvSpPr/>
                <p:nvPr/>
              </p:nvSpPr>
              <p:spPr bwMode="auto">
                <a:xfrm rot="16200000">
                  <a:off x="1889235" y="4968765"/>
                  <a:ext cx="228600" cy="197069"/>
                </a:xfrm>
                <a:prstGeom prst="triangle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16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20" name="直線コネクタ 19"/>
                <p:cNvCxnSpPr>
                  <a:endCxn id="19" idx="0"/>
                </p:cNvCxnSpPr>
                <p:nvPr/>
              </p:nvCxnSpPr>
              <p:spPr bwMode="auto">
                <a:xfrm>
                  <a:off x="1705305" y="5067300"/>
                  <a:ext cx="199696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17" name="正方形/長方形 16"/>
              <p:cNvSpPr/>
              <p:nvPr/>
            </p:nvSpPr>
            <p:spPr bwMode="auto">
              <a:xfrm>
                <a:off x="106043" y="5418980"/>
                <a:ext cx="1417958" cy="577165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ja-JP" sz="1600" dirty="0" smtClean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STA</a:t>
                </a:r>
                <a:br>
                  <a:rPr kumimoji="0" lang="en-US" altLang="ja-JP" sz="1600" dirty="0" smtClean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</a:br>
                <a:r>
                  <a:rPr kumimoji="0" lang="en-US" altLang="ja-JP" sz="1600" dirty="0" smtClean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(initiator)</a:t>
                </a:r>
                <a:endParaRPr kumimoji="0" lang="ja-JP" alt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8" name="直線コネクタ 17"/>
              <p:cNvCxnSpPr/>
              <p:nvPr/>
            </p:nvCxnSpPr>
            <p:spPr bwMode="auto">
              <a:xfrm>
                <a:off x="1643294" y="5640168"/>
                <a:ext cx="0" cy="172243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29" name="円/楕円 28"/>
            <p:cNvSpPr/>
            <p:nvPr/>
          </p:nvSpPr>
          <p:spPr>
            <a:xfrm rot="5961723">
              <a:off x="4599695" y="5610791"/>
              <a:ext cx="138866" cy="871164"/>
            </a:xfrm>
            <a:prstGeom prst="ellipse">
              <a:avLst/>
            </a:prstGeom>
            <a:solidFill>
              <a:srgbClr val="00B050">
                <a:alpha val="50196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4" name="直線コネクタ 33"/>
            <p:cNvCxnSpPr/>
            <p:nvPr/>
          </p:nvCxnSpPr>
          <p:spPr bwMode="auto">
            <a:xfrm>
              <a:off x="6520309" y="5671955"/>
              <a:ext cx="0" cy="172243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6" name="正方形/長方形 35"/>
            <p:cNvSpPr/>
            <p:nvPr/>
          </p:nvSpPr>
          <p:spPr>
            <a:xfrm>
              <a:off x="2425814" y="4700551"/>
              <a:ext cx="536877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lvl="1" indent="0" algn="ctr"/>
              <a:r>
                <a:rPr lang="en-US" altLang="ja-JP" sz="1600" u="sng" dirty="0" smtClean="0">
                  <a:solidFill>
                    <a:schemeClr val="tx1"/>
                  </a:solidFill>
                  <a:latin typeface="+mn-lt"/>
                  <a:ea typeface="Meiryo UI" panose="020B0604030504040204" pitchFamily="50" charset="-128"/>
                  <a:cs typeface="Meiryo UI" panose="020B0604030504040204" pitchFamily="50" charset="-128"/>
                </a:rPr>
                <a:t>MU-MIMO with sharp beams in a LOS dominant environment</a:t>
              </a:r>
              <a:endParaRPr lang="en-US" altLang="ja-JP" sz="1600" u="sng" dirty="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grpSp>
          <p:nvGrpSpPr>
            <p:cNvPr id="41" name="グループ化 40"/>
            <p:cNvGrpSpPr/>
            <p:nvPr/>
          </p:nvGrpSpPr>
          <p:grpSpPr>
            <a:xfrm flipH="1">
              <a:off x="6123545" y="5077930"/>
              <a:ext cx="1793370" cy="584787"/>
              <a:chOff x="80100" y="5418980"/>
              <a:chExt cx="1793370" cy="584787"/>
            </a:xfrm>
          </p:grpSpPr>
          <p:grpSp>
            <p:nvGrpSpPr>
              <p:cNvPr id="42" name="グループ化 41"/>
              <p:cNvGrpSpPr/>
              <p:nvPr/>
            </p:nvGrpSpPr>
            <p:grpSpPr>
              <a:xfrm>
                <a:off x="1476706" y="5418982"/>
                <a:ext cx="396764" cy="228600"/>
                <a:chOff x="1705306" y="5418982"/>
                <a:chExt cx="396764" cy="228600"/>
              </a:xfrm>
            </p:grpSpPr>
            <p:sp>
              <p:nvSpPr>
                <p:cNvPr id="48" name="二等辺三角形 47"/>
                <p:cNvSpPr/>
                <p:nvPr/>
              </p:nvSpPr>
              <p:spPr bwMode="auto">
                <a:xfrm rot="16200000">
                  <a:off x="1889236" y="5434747"/>
                  <a:ext cx="228600" cy="197069"/>
                </a:xfrm>
                <a:prstGeom prst="triangle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16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49" name="直線コネクタ 48"/>
                <p:cNvCxnSpPr>
                  <a:endCxn id="48" idx="0"/>
                </p:cNvCxnSpPr>
                <p:nvPr/>
              </p:nvCxnSpPr>
              <p:spPr bwMode="auto">
                <a:xfrm>
                  <a:off x="1705306" y="5533282"/>
                  <a:ext cx="199696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43" name="グループ化 42"/>
              <p:cNvGrpSpPr/>
              <p:nvPr/>
            </p:nvGrpSpPr>
            <p:grpSpPr>
              <a:xfrm>
                <a:off x="1476705" y="5775167"/>
                <a:ext cx="396764" cy="228600"/>
                <a:chOff x="1705305" y="4953000"/>
                <a:chExt cx="396764" cy="228600"/>
              </a:xfrm>
            </p:grpSpPr>
            <p:sp>
              <p:nvSpPr>
                <p:cNvPr id="46" name="二等辺三角形 45"/>
                <p:cNvSpPr/>
                <p:nvPr/>
              </p:nvSpPr>
              <p:spPr bwMode="auto">
                <a:xfrm rot="16200000">
                  <a:off x="1889235" y="4968765"/>
                  <a:ext cx="228600" cy="197069"/>
                </a:xfrm>
                <a:prstGeom prst="triangle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16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47" name="直線コネクタ 46"/>
                <p:cNvCxnSpPr>
                  <a:endCxn id="46" idx="0"/>
                </p:cNvCxnSpPr>
                <p:nvPr/>
              </p:nvCxnSpPr>
              <p:spPr bwMode="auto">
                <a:xfrm>
                  <a:off x="1705305" y="5067300"/>
                  <a:ext cx="199696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44" name="正方形/長方形 43"/>
              <p:cNvSpPr/>
              <p:nvPr/>
            </p:nvSpPr>
            <p:spPr bwMode="auto">
              <a:xfrm>
                <a:off x="80100" y="5418980"/>
                <a:ext cx="1443902" cy="577165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>
                  <a:buClr>
                    <a:srgbClr val="000000"/>
                  </a:buClr>
                  <a:buSzPct val="100000"/>
                </a:pPr>
                <a:r>
                  <a:rPr kumimoji="0" lang="en-US" altLang="ja-JP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STA</a:t>
                </a:r>
                <a:br>
                  <a:rPr kumimoji="0" lang="en-US" altLang="ja-JP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</a:br>
                <a:r>
                  <a:rPr kumimoji="0" lang="en-US" altLang="ja-JP" sz="1600" dirty="0" smtClean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(responder)</a:t>
                </a:r>
                <a:endParaRPr kumimoji="0" lang="ja-JP" altLang="en-US" sz="16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45" name="直線コネクタ 44"/>
              <p:cNvCxnSpPr/>
              <p:nvPr/>
            </p:nvCxnSpPr>
            <p:spPr bwMode="auto">
              <a:xfrm>
                <a:off x="1643294" y="5640168"/>
                <a:ext cx="0" cy="172243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68" name="グループ化 67"/>
            <p:cNvGrpSpPr/>
            <p:nvPr/>
          </p:nvGrpSpPr>
          <p:grpSpPr>
            <a:xfrm flipH="1">
              <a:off x="6123545" y="5827548"/>
              <a:ext cx="1793370" cy="584787"/>
              <a:chOff x="80100" y="5418980"/>
              <a:chExt cx="1793370" cy="584787"/>
            </a:xfrm>
          </p:grpSpPr>
          <p:grpSp>
            <p:nvGrpSpPr>
              <p:cNvPr id="69" name="グループ化 68"/>
              <p:cNvGrpSpPr/>
              <p:nvPr/>
            </p:nvGrpSpPr>
            <p:grpSpPr>
              <a:xfrm>
                <a:off x="1476706" y="5418982"/>
                <a:ext cx="396764" cy="228600"/>
                <a:chOff x="1705306" y="5418982"/>
                <a:chExt cx="396764" cy="228600"/>
              </a:xfrm>
            </p:grpSpPr>
            <p:sp>
              <p:nvSpPr>
                <p:cNvPr id="75" name="二等辺三角形 74"/>
                <p:cNvSpPr/>
                <p:nvPr/>
              </p:nvSpPr>
              <p:spPr bwMode="auto">
                <a:xfrm rot="16200000">
                  <a:off x="1889236" y="5434747"/>
                  <a:ext cx="228600" cy="197069"/>
                </a:xfrm>
                <a:prstGeom prst="triangle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16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76" name="直線コネクタ 75"/>
                <p:cNvCxnSpPr>
                  <a:endCxn id="75" idx="0"/>
                </p:cNvCxnSpPr>
                <p:nvPr/>
              </p:nvCxnSpPr>
              <p:spPr bwMode="auto">
                <a:xfrm>
                  <a:off x="1705306" y="5533282"/>
                  <a:ext cx="199696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70" name="グループ化 69"/>
              <p:cNvGrpSpPr/>
              <p:nvPr/>
            </p:nvGrpSpPr>
            <p:grpSpPr>
              <a:xfrm>
                <a:off x="1476705" y="5775167"/>
                <a:ext cx="396764" cy="228600"/>
                <a:chOff x="1705305" y="4953000"/>
                <a:chExt cx="396764" cy="228600"/>
              </a:xfrm>
            </p:grpSpPr>
            <p:sp>
              <p:nvSpPr>
                <p:cNvPr id="73" name="二等辺三角形 72"/>
                <p:cNvSpPr/>
                <p:nvPr/>
              </p:nvSpPr>
              <p:spPr bwMode="auto">
                <a:xfrm rot="16200000">
                  <a:off x="1889235" y="4968765"/>
                  <a:ext cx="228600" cy="197069"/>
                </a:xfrm>
                <a:prstGeom prst="triangle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16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74" name="直線コネクタ 73"/>
                <p:cNvCxnSpPr>
                  <a:endCxn id="73" idx="0"/>
                </p:cNvCxnSpPr>
                <p:nvPr/>
              </p:nvCxnSpPr>
              <p:spPr bwMode="auto">
                <a:xfrm>
                  <a:off x="1705305" y="5067300"/>
                  <a:ext cx="199696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71" name="正方形/長方形 70"/>
              <p:cNvSpPr/>
              <p:nvPr/>
            </p:nvSpPr>
            <p:spPr bwMode="auto">
              <a:xfrm>
                <a:off x="80100" y="5418980"/>
                <a:ext cx="1443902" cy="577165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>
                  <a:buClr>
                    <a:srgbClr val="000000"/>
                  </a:buClr>
                  <a:buSzPct val="100000"/>
                </a:pPr>
                <a:r>
                  <a:rPr kumimoji="0" lang="en-US" altLang="ja-JP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STA</a:t>
                </a:r>
                <a:br>
                  <a:rPr kumimoji="0" lang="en-US" altLang="ja-JP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</a:br>
                <a:r>
                  <a:rPr kumimoji="0" lang="en-US" altLang="ja-JP" sz="1600" dirty="0" smtClean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(responder)</a:t>
                </a:r>
                <a:endParaRPr kumimoji="0" lang="ja-JP" altLang="en-US" sz="16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72" name="直線コネクタ 71"/>
              <p:cNvCxnSpPr/>
              <p:nvPr/>
            </p:nvCxnSpPr>
            <p:spPr bwMode="auto">
              <a:xfrm>
                <a:off x="1643294" y="5640168"/>
                <a:ext cx="0" cy="172243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83" name="円/楕円 82"/>
            <p:cNvSpPr/>
            <p:nvPr/>
          </p:nvSpPr>
          <p:spPr>
            <a:xfrm rot="4610082">
              <a:off x="4562569" y="5108634"/>
              <a:ext cx="143892" cy="816683"/>
            </a:xfrm>
            <a:prstGeom prst="ellipse">
              <a:avLst/>
            </a:prstGeom>
            <a:solidFill>
              <a:srgbClr val="FF0000">
                <a:alpha val="5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" name="円/楕円 84"/>
            <p:cNvSpPr/>
            <p:nvPr/>
          </p:nvSpPr>
          <p:spPr>
            <a:xfrm rot="4610082">
              <a:off x="5654156" y="4874697"/>
              <a:ext cx="143892" cy="816683"/>
            </a:xfrm>
            <a:prstGeom prst="ellipse">
              <a:avLst/>
            </a:prstGeom>
            <a:solidFill>
              <a:srgbClr val="FF0000">
                <a:alpha val="5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" name="円/楕円 85"/>
            <p:cNvSpPr/>
            <p:nvPr/>
          </p:nvSpPr>
          <p:spPr>
            <a:xfrm rot="5961723">
              <a:off x="5621235" y="5791931"/>
              <a:ext cx="138866" cy="871164"/>
            </a:xfrm>
            <a:prstGeom prst="ellipse">
              <a:avLst/>
            </a:prstGeom>
            <a:solidFill>
              <a:srgbClr val="00B050">
                <a:alpha val="50196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0" name="直線矢印コネクタ 29"/>
            <p:cNvCxnSpPr>
              <a:stCxn id="21" idx="3"/>
              <a:endCxn id="48" idx="3"/>
            </p:cNvCxnSpPr>
            <p:nvPr/>
          </p:nvCxnSpPr>
          <p:spPr bwMode="auto">
            <a:xfrm flipV="1">
              <a:off x="4216942" y="5192232"/>
              <a:ext cx="1906603" cy="42562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1" name="直線矢印コネクタ 30"/>
            <p:cNvCxnSpPr>
              <a:stCxn id="21" idx="3"/>
              <a:endCxn id="73" idx="3"/>
            </p:cNvCxnSpPr>
            <p:nvPr/>
          </p:nvCxnSpPr>
          <p:spPr bwMode="auto">
            <a:xfrm>
              <a:off x="4216942" y="5617853"/>
              <a:ext cx="1906604" cy="68018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2" name="直線矢印コネクタ 31"/>
            <p:cNvCxnSpPr>
              <a:stCxn id="19" idx="3"/>
              <a:endCxn id="48" idx="3"/>
            </p:cNvCxnSpPr>
            <p:nvPr/>
          </p:nvCxnSpPr>
          <p:spPr bwMode="auto">
            <a:xfrm flipV="1">
              <a:off x="4216941" y="5192232"/>
              <a:ext cx="1906604" cy="78180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3" name="直線矢印コネクタ 32"/>
            <p:cNvCxnSpPr>
              <a:stCxn id="19" idx="3"/>
              <a:endCxn id="73" idx="3"/>
            </p:cNvCxnSpPr>
            <p:nvPr/>
          </p:nvCxnSpPr>
          <p:spPr bwMode="auto">
            <a:xfrm>
              <a:off x="4216941" y="5974038"/>
              <a:ext cx="1906605" cy="32399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5" name="正方形/長方形 34"/>
            <p:cNvSpPr/>
            <p:nvPr/>
          </p:nvSpPr>
          <p:spPr>
            <a:xfrm>
              <a:off x="4792316" y="5472203"/>
              <a:ext cx="1429763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lvl="1" indent="0" algn="ctr"/>
              <a:r>
                <a:rPr lang="en-US" altLang="ja-JP" sz="1400" dirty="0" smtClean="0">
                  <a:solidFill>
                    <a:schemeClr val="tx1"/>
                  </a:solidFill>
                  <a:latin typeface="+mn-lt"/>
                  <a:ea typeface="Meiryo UI" panose="020B0604030504040204" pitchFamily="50" charset="-128"/>
                  <a:cs typeface="Meiryo UI" panose="020B0604030504040204" pitchFamily="50" charset="-128"/>
                </a:rPr>
                <a:t>little</a:t>
              </a:r>
              <a:br>
                <a:rPr lang="en-US" altLang="ja-JP" sz="1400" dirty="0" smtClean="0">
                  <a:solidFill>
                    <a:schemeClr val="tx1"/>
                  </a:solidFill>
                  <a:latin typeface="+mn-lt"/>
                  <a:ea typeface="Meiryo UI" panose="020B0604030504040204" pitchFamily="50" charset="-128"/>
                  <a:cs typeface="Meiryo UI" panose="020B0604030504040204" pitchFamily="50" charset="-128"/>
                </a:rPr>
              </a:br>
              <a:r>
                <a:rPr lang="en-US" altLang="ja-JP" sz="1400" dirty="0" smtClean="0">
                  <a:solidFill>
                    <a:schemeClr val="tx1"/>
                  </a:solidFill>
                  <a:latin typeface="+mn-lt"/>
                  <a:ea typeface="Meiryo UI" panose="020B0604030504040204" pitchFamily="50" charset="-128"/>
                  <a:cs typeface="Meiryo UI" panose="020B0604030504040204" pitchFamily="50" charset="-128"/>
                </a:rPr>
                <a:t>interference</a:t>
              </a:r>
              <a:endParaRPr lang="en-US" altLang="ja-JP" sz="1400" dirty="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8967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ja-JP" dirty="0"/>
              <a:t>Proposal </a:t>
            </a:r>
            <a:r>
              <a:rPr lang="en-US" altLang="ja-JP" dirty="0" smtClean="0"/>
              <a:t>(1/2</a:t>
            </a:r>
            <a:r>
              <a:rPr lang="en-US" altLang="ja-JP" dirty="0"/>
              <a:t>)</a:t>
            </a:r>
            <a:endParaRPr lang="en-US" altLang="ja-JP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74688" y="3741738"/>
            <a:ext cx="5241925" cy="1885950"/>
          </a:xfrm>
          <a:prstGeom prst="rect">
            <a:avLst/>
          </a:prstGeom>
        </p:spPr>
        <p:txBody>
          <a:bodyPr/>
          <a:lstStyle/>
          <a:p>
            <a:pPr lvl="1" defTabSz="914400" fontAlgn="auto">
              <a:spcBef>
                <a:spcPct val="20000"/>
              </a:spcBef>
              <a:spcAft>
                <a:spcPts val="0"/>
              </a:spcAft>
              <a:buFont typeface="Times New Roman" pitchFamily="16" charset="0"/>
              <a:buNone/>
              <a:defRPr/>
            </a:pPr>
            <a:endParaRPr kumimoji="0" lang="en-US" sz="16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 defTabSz="9144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kumimoji="0" lang="en-US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</a:p>
          <a:p>
            <a:pPr lvl="1" defTabSz="9144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kumimoji="0" lang="en-US" sz="20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 defTabSz="9144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kumimoji="0" lang="en-US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1656000"/>
            <a:ext cx="80772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marL="342900" indent="-3429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b="1" dirty="0" smtClean="0">
                <a:solidFill>
                  <a:srgbClr val="000000"/>
                </a:solidFill>
                <a:ea typeface="MS Gothic" pitchFamily="49" charset="-128"/>
              </a:rPr>
              <a:t>Enable an </a:t>
            </a:r>
            <a:r>
              <a:rPr kumimoji="0" lang="en-US" altLang="ja-JP" b="1" dirty="0">
                <a:solidFill>
                  <a:srgbClr val="000000"/>
                </a:solidFill>
                <a:ea typeface="MS Gothic" pitchFamily="49" charset="-128"/>
              </a:rPr>
              <a:t>initiator </a:t>
            </a:r>
            <a:r>
              <a:rPr kumimoji="0" lang="en-US" altLang="ja-JP" b="1" dirty="0" smtClean="0">
                <a:solidFill>
                  <a:srgbClr val="000000"/>
                </a:solidFill>
                <a:ea typeface="MS Gothic" pitchFamily="49" charset="-128"/>
              </a:rPr>
              <a:t>to exclude </a:t>
            </a:r>
            <a:r>
              <a:rPr kumimoji="0" lang="en-US" altLang="ja-JP" b="1" dirty="0">
                <a:solidFill>
                  <a:srgbClr val="000000"/>
                </a:solidFill>
                <a:ea typeface="MS Gothic" pitchFamily="49" charset="-128"/>
              </a:rPr>
              <a:t>some responders from </a:t>
            </a:r>
            <a:r>
              <a:rPr kumimoji="0" lang="en-US" altLang="ja-JP" b="1" dirty="0" smtClean="0">
                <a:solidFill>
                  <a:srgbClr val="000000"/>
                </a:solidFill>
                <a:ea typeface="MS Gothic" pitchFamily="49" charset="-128"/>
              </a:rPr>
              <a:t>the MU-MIMO </a:t>
            </a:r>
            <a:r>
              <a:rPr kumimoji="0" lang="en-US" altLang="ja-JP" b="1" dirty="0">
                <a:solidFill>
                  <a:srgbClr val="000000"/>
                </a:solidFill>
                <a:ea typeface="MS Gothic" pitchFamily="49" charset="-128"/>
              </a:rPr>
              <a:t>BF Training and </a:t>
            </a:r>
            <a:r>
              <a:rPr kumimoji="0" lang="en-US" altLang="ja-JP" b="1" dirty="0" smtClean="0">
                <a:solidFill>
                  <a:srgbClr val="000000"/>
                </a:solidFill>
                <a:ea typeface="MS Gothic" pitchFamily="49" charset="-128"/>
              </a:rPr>
              <a:t>the MU-MIMO </a:t>
            </a:r>
            <a:r>
              <a:rPr kumimoji="0" lang="en-US" altLang="ja-JP" b="1" dirty="0">
                <a:solidFill>
                  <a:srgbClr val="000000"/>
                </a:solidFill>
                <a:ea typeface="MS Gothic" pitchFamily="49" charset="-128"/>
              </a:rPr>
              <a:t>FB Poll </a:t>
            </a:r>
            <a:r>
              <a:rPr kumimoji="0" lang="en-US" altLang="ja-JP" b="1" dirty="0" smtClean="0">
                <a:solidFill>
                  <a:srgbClr val="000000"/>
                </a:solidFill>
                <a:ea typeface="MS Gothic" pitchFamily="49" charset="-128"/>
              </a:rPr>
              <a:t>subphases</a:t>
            </a:r>
          </a:p>
          <a:p>
            <a:pPr marL="712788" lvl="1" indent="-3429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2000" dirty="0" smtClean="0">
                <a:solidFill>
                  <a:srgbClr val="000000"/>
                </a:solidFill>
                <a:ea typeface="MS Gothic" pitchFamily="49" charset="-128"/>
              </a:rPr>
              <a:t>The initiator collects feedback including Sector </a:t>
            </a:r>
            <a:r>
              <a:rPr kumimoji="0" lang="en-US" altLang="ja-JP" sz="2000" dirty="0">
                <a:solidFill>
                  <a:srgbClr val="000000"/>
                </a:solidFill>
                <a:ea typeface="MS Gothic" pitchFamily="49" charset="-128"/>
              </a:rPr>
              <a:t>IDs and their corresponding </a:t>
            </a:r>
            <a:r>
              <a:rPr kumimoji="0" lang="en-US" altLang="ja-JP" sz="2000" dirty="0" smtClean="0">
                <a:solidFill>
                  <a:srgbClr val="000000"/>
                </a:solidFill>
                <a:ea typeface="MS Gothic" pitchFamily="49" charset="-128"/>
              </a:rPr>
              <a:t>SNRs from responders in the SISO phase</a:t>
            </a:r>
          </a:p>
          <a:p>
            <a:pPr marL="712788" lvl="1" indent="-3429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2000" dirty="0" smtClean="0">
                <a:solidFill>
                  <a:srgbClr val="000000"/>
                </a:solidFill>
                <a:ea typeface="MS Gothic" pitchFamily="49" charset="-128"/>
              </a:rPr>
              <a:t>Based on the feedback, the initiator can estimate whether multiuser interference in MU transmission is small at each of the responders</a:t>
            </a:r>
            <a:endParaRPr kumimoji="0" lang="ja-JP" altLang="en-US" sz="2000" dirty="0" smtClean="0">
              <a:solidFill>
                <a:srgbClr val="000000"/>
              </a:solidFill>
              <a:ea typeface="MS Gothic" pitchFamily="49" charset="-128"/>
            </a:endParaRPr>
          </a:p>
          <a:p>
            <a:pPr marL="712788" lvl="1" indent="-3429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2000" dirty="0" smtClean="0">
                <a:solidFill>
                  <a:srgbClr val="000000"/>
                </a:solidFill>
                <a:ea typeface="MS Gothic" pitchFamily="49" charset="-128"/>
              </a:rPr>
              <a:t>If the interference at some of the responders is expected to be small, the initiator may exclude them from the subphases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30EBD9E3-B3E6-4E8D-8825-55D1D8C68244}" type="slidenum">
              <a:rPr lang="en-GB" altLang="ja-JP" smtClean="0"/>
              <a:pPr>
                <a:defRPr/>
              </a:pPr>
              <a:t>5</a:t>
            </a:fld>
            <a:endParaRPr lang="en-GB" altLang="ja-JP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3985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ja-JP" dirty="0" smtClean="0"/>
              <a:t>Proposal (2/2)</a:t>
            </a: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1656000"/>
            <a:ext cx="83058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marL="342900" indent="-3429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2000" b="1" dirty="0">
                <a:solidFill>
                  <a:srgbClr val="000000"/>
                </a:solidFill>
                <a:ea typeface="MS Gothic" pitchFamily="49" charset="-128"/>
              </a:rPr>
              <a:t>In </a:t>
            </a:r>
            <a:r>
              <a:rPr kumimoji="0" lang="en-US" altLang="ja-JP" sz="2000" b="1" dirty="0" smtClean="0">
                <a:solidFill>
                  <a:srgbClr val="000000"/>
                </a:solidFill>
                <a:ea typeface="MS Gothic" pitchFamily="49" charset="-128"/>
              </a:rPr>
              <a:t>the MU-MIMO </a:t>
            </a:r>
            <a:r>
              <a:rPr kumimoji="0" lang="en-US" altLang="ja-JP" sz="2000" b="1" dirty="0">
                <a:solidFill>
                  <a:srgbClr val="000000"/>
                </a:solidFill>
                <a:ea typeface="MS Gothic" pitchFamily="49" charset="-128"/>
              </a:rPr>
              <a:t>BF Setup subphase, </a:t>
            </a:r>
            <a:endParaRPr kumimoji="0" lang="en-US" altLang="ja-JP" sz="2000" b="1" dirty="0" smtClean="0">
              <a:solidFill>
                <a:srgbClr val="000000"/>
              </a:solidFill>
              <a:ea typeface="MS Gothic" pitchFamily="49" charset="-128"/>
            </a:endParaRPr>
          </a:p>
          <a:p>
            <a:pPr marL="1085850" lvl="1" indent="-3429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1800" dirty="0" smtClean="0">
                <a:solidFill>
                  <a:srgbClr val="000000"/>
                </a:solidFill>
                <a:ea typeface="MS Gothic" pitchFamily="49" charset="-128"/>
              </a:rPr>
              <a:t>a BF Setup </a:t>
            </a:r>
            <a:r>
              <a:rPr kumimoji="0" lang="en-US" altLang="ja-JP" sz="1800" dirty="0">
                <a:solidFill>
                  <a:srgbClr val="000000"/>
                </a:solidFill>
                <a:ea typeface="MS Gothic" pitchFamily="49" charset="-128"/>
              </a:rPr>
              <a:t>frame includes </a:t>
            </a:r>
            <a:r>
              <a:rPr kumimoji="0" lang="en-US" altLang="ja-JP" sz="1800" dirty="0" smtClean="0">
                <a:solidFill>
                  <a:srgbClr val="000000"/>
                </a:solidFill>
                <a:ea typeface="MS Gothic" pitchFamily="49" charset="-128"/>
              </a:rPr>
              <a:t>the AIDs </a:t>
            </a:r>
            <a:r>
              <a:rPr kumimoji="0" lang="en-US" altLang="ja-JP" sz="1800" dirty="0">
                <a:solidFill>
                  <a:srgbClr val="000000"/>
                </a:solidFill>
                <a:ea typeface="MS Gothic" pitchFamily="49" charset="-128"/>
              </a:rPr>
              <a:t>of </a:t>
            </a:r>
            <a:r>
              <a:rPr kumimoji="0" lang="en-US" altLang="ja-JP" sz="1800" dirty="0" smtClean="0">
                <a:solidFill>
                  <a:srgbClr val="000000"/>
                </a:solidFill>
                <a:ea typeface="MS Gothic" pitchFamily="49" charset="-128"/>
              </a:rPr>
              <a:t>only the remaining responders to indicate them performing MU-MIMO beamforming training</a:t>
            </a:r>
            <a:endParaRPr kumimoji="0" lang="en-US" altLang="ja-JP" sz="1800" dirty="0">
              <a:solidFill>
                <a:srgbClr val="000000"/>
              </a:solidFill>
              <a:ea typeface="MS Gothic" pitchFamily="49" charset="-128"/>
            </a:endParaRPr>
          </a:p>
          <a:p>
            <a:pPr marL="342900" indent="-3429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2000" b="1" dirty="0" smtClean="0">
                <a:solidFill>
                  <a:srgbClr val="000000"/>
                </a:solidFill>
                <a:ea typeface="MS Gothic" pitchFamily="49" charset="-128"/>
              </a:rPr>
              <a:t>In the </a:t>
            </a:r>
            <a:r>
              <a:rPr kumimoji="0" lang="en-US" altLang="ja-JP" sz="2000" b="1" dirty="0">
                <a:solidFill>
                  <a:srgbClr val="000000"/>
                </a:solidFill>
                <a:ea typeface="MS Gothic" pitchFamily="49" charset="-128"/>
              </a:rPr>
              <a:t>MU-MIMO BF Training and </a:t>
            </a:r>
            <a:r>
              <a:rPr kumimoji="0" lang="en-US" altLang="ja-JP" sz="2000" b="1" dirty="0" smtClean="0">
                <a:solidFill>
                  <a:srgbClr val="000000"/>
                </a:solidFill>
                <a:ea typeface="MS Gothic" pitchFamily="49" charset="-128"/>
              </a:rPr>
              <a:t>the MU-MIMO </a:t>
            </a:r>
            <a:r>
              <a:rPr kumimoji="0" lang="en-US" altLang="ja-JP" sz="2000" b="1" dirty="0">
                <a:solidFill>
                  <a:srgbClr val="000000"/>
                </a:solidFill>
                <a:ea typeface="MS Gothic" pitchFamily="49" charset="-128"/>
              </a:rPr>
              <a:t>FB Poll subphases</a:t>
            </a:r>
            <a:r>
              <a:rPr kumimoji="0" lang="en-US" altLang="ja-JP" sz="2000" b="1" dirty="0" smtClean="0">
                <a:solidFill>
                  <a:srgbClr val="000000"/>
                </a:solidFill>
                <a:ea typeface="MS Gothic" pitchFamily="49" charset="-128"/>
              </a:rPr>
              <a:t>,</a:t>
            </a:r>
          </a:p>
          <a:p>
            <a:pPr marL="1085850" lvl="1" indent="-3429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1800" dirty="0" smtClean="0">
                <a:solidFill>
                  <a:srgbClr val="000000"/>
                </a:solidFill>
                <a:ea typeface="MS Gothic" pitchFamily="49" charset="-128"/>
              </a:rPr>
              <a:t>the </a:t>
            </a:r>
            <a:r>
              <a:rPr kumimoji="0" lang="en-US" altLang="ja-JP" sz="1800" dirty="0">
                <a:solidFill>
                  <a:srgbClr val="000000"/>
                </a:solidFill>
                <a:ea typeface="MS Gothic" pitchFamily="49" charset="-128"/>
              </a:rPr>
              <a:t>initiator sends frames to only the remaining responders</a:t>
            </a:r>
          </a:p>
          <a:p>
            <a:pPr marL="1085850" lvl="1" indent="-3429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1800" dirty="0" smtClean="0">
                <a:solidFill>
                  <a:srgbClr val="000000"/>
                </a:solidFill>
                <a:ea typeface="MS Gothic" pitchFamily="49" charset="-128"/>
              </a:rPr>
              <a:t>the </a:t>
            </a:r>
            <a:r>
              <a:rPr kumimoji="0" lang="en-US" altLang="ja-JP" sz="1800" dirty="0">
                <a:solidFill>
                  <a:srgbClr val="000000"/>
                </a:solidFill>
                <a:ea typeface="MS Gothic" pitchFamily="49" charset="-128"/>
              </a:rPr>
              <a:t>other responders ignore </a:t>
            </a:r>
            <a:r>
              <a:rPr kumimoji="0" lang="en-US" altLang="ja-JP" sz="1800" dirty="0" smtClean="0">
                <a:solidFill>
                  <a:srgbClr val="000000"/>
                </a:solidFill>
                <a:ea typeface="MS Gothic" pitchFamily="49" charset="-128"/>
              </a:rPr>
              <a:t>these subphases</a:t>
            </a:r>
          </a:p>
          <a:p>
            <a:pPr marL="1085850" lvl="1" indent="-3429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1800" dirty="0" smtClean="0">
                <a:solidFill>
                  <a:srgbClr val="000000"/>
                </a:solidFill>
                <a:ea typeface="MS Gothic" pitchFamily="49" charset="-128"/>
              </a:rPr>
              <a:t>If all responders are excluded, these subphases are not present in the MIMO phase</a:t>
            </a:r>
            <a:endParaRPr kumimoji="0" lang="en-US" altLang="ja-JP" sz="1800" dirty="0">
              <a:solidFill>
                <a:srgbClr val="000000"/>
              </a:solidFill>
              <a:ea typeface="MS Gothic" pitchFamily="49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30EBD9E3-B3E6-4E8D-8825-55D1D8C68244}" type="slidenum">
              <a:rPr lang="en-GB" altLang="ja-JP" smtClean="0"/>
              <a:pPr>
                <a:defRPr/>
              </a:pPr>
              <a:t>6</a:t>
            </a:fld>
            <a:endParaRPr lang="en-GB" altLang="ja-JP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981200" y="41624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50" name="Content Placeholder 2"/>
          <p:cNvSpPr txBox="1">
            <a:spLocks/>
          </p:cNvSpPr>
          <p:nvPr/>
        </p:nvSpPr>
        <p:spPr>
          <a:xfrm>
            <a:off x="674688" y="3741738"/>
            <a:ext cx="5241925" cy="1885950"/>
          </a:xfrm>
          <a:prstGeom prst="rect">
            <a:avLst/>
          </a:prstGeom>
        </p:spPr>
        <p:txBody>
          <a:bodyPr/>
          <a:lstStyle/>
          <a:p>
            <a:pPr lvl="1" defTabSz="914400" fontAlgn="auto">
              <a:spcBef>
                <a:spcPct val="20000"/>
              </a:spcBef>
              <a:spcAft>
                <a:spcPts val="0"/>
              </a:spcAft>
              <a:buFont typeface="Times New Roman" pitchFamily="16" charset="0"/>
              <a:buNone/>
              <a:defRPr/>
            </a:pPr>
            <a:endParaRPr kumimoji="0" lang="en-US" sz="16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 defTabSz="9144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kumimoji="0" lang="en-US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</a:p>
          <a:p>
            <a:pPr lvl="1" defTabSz="9144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kumimoji="0" lang="en-US" sz="20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 defTabSz="9144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kumimoji="0" lang="en-US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grpSp>
        <p:nvGrpSpPr>
          <p:cNvPr id="51" name="グループ化 50"/>
          <p:cNvGrpSpPr/>
          <p:nvPr/>
        </p:nvGrpSpPr>
        <p:grpSpPr>
          <a:xfrm>
            <a:off x="685800" y="4192905"/>
            <a:ext cx="7189221" cy="2507933"/>
            <a:chOff x="674688" y="3119755"/>
            <a:chExt cx="7189221" cy="2507933"/>
          </a:xfrm>
        </p:grpSpPr>
        <p:sp>
          <p:nvSpPr>
            <p:cNvPr id="52" name="Content Placeholder 2"/>
            <p:cNvSpPr txBox="1">
              <a:spLocks/>
            </p:cNvSpPr>
            <p:nvPr/>
          </p:nvSpPr>
          <p:spPr>
            <a:xfrm>
              <a:off x="674688" y="3741738"/>
              <a:ext cx="5241925" cy="1885950"/>
            </a:xfrm>
            <a:prstGeom prst="rect">
              <a:avLst/>
            </a:prstGeom>
          </p:spPr>
          <p:txBody>
            <a:bodyPr/>
            <a:lstStyle/>
            <a:p>
              <a:pPr lvl="1" defTabSz="914400" fontAlgn="auto">
                <a:spcBef>
                  <a:spcPct val="20000"/>
                </a:spcBef>
                <a:spcAft>
                  <a:spcPts val="0"/>
                </a:spcAft>
                <a:buFont typeface="Times New Roman" pitchFamily="16" charset="0"/>
                <a:buNone/>
                <a:defRPr/>
              </a:pPr>
              <a:endParaRPr kumimoji="0" lang="en-US" sz="1600" dirty="0">
                <a:solidFill>
                  <a:schemeClr val="tx1"/>
                </a:solidFill>
                <a:latin typeface="+mn-lt"/>
                <a:ea typeface="+mn-ea"/>
              </a:endParaRPr>
            </a:p>
            <a:p>
              <a:pPr marL="342900" indent="-342900" defTabSz="914400" fontAlgn="auto">
                <a:spcBef>
                  <a:spcPct val="20000"/>
                </a:spcBef>
                <a:spcAft>
                  <a:spcPts val="0"/>
                </a:spcAft>
                <a:buFont typeface="Arial" pitchFamily="34" charset="0"/>
                <a:buNone/>
                <a:defRPr/>
              </a:pPr>
              <a:r>
                <a:rPr kumimoji="0" lang="en-US" dirty="0">
                  <a:solidFill>
                    <a:schemeClr val="tx1"/>
                  </a:solidFill>
                  <a:latin typeface="+mn-lt"/>
                  <a:ea typeface="+mn-ea"/>
                </a:rPr>
                <a:t> </a:t>
              </a:r>
            </a:p>
            <a:p>
              <a:pPr lvl="1" defTabSz="914400" fontAlgn="auto">
                <a:spcBef>
                  <a:spcPct val="20000"/>
                </a:spcBef>
                <a:spcAft>
                  <a:spcPts val="0"/>
                </a:spcAft>
                <a:buFont typeface="Arial" pitchFamily="34" charset="0"/>
                <a:buNone/>
                <a:defRPr/>
              </a:pPr>
              <a:endParaRPr kumimoji="0" lang="en-US" sz="2000" dirty="0">
                <a:solidFill>
                  <a:schemeClr val="tx1"/>
                </a:solidFill>
                <a:latin typeface="+mn-lt"/>
                <a:ea typeface="+mn-ea"/>
              </a:endParaRPr>
            </a:p>
            <a:p>
              <a:pPr marL="342900" indent="-342900" defTabSz="914400" fontAlgn="auto">
                <a:spcBef>
                  <a:spcPct val="20000"/>
                </a:spcBef>
                <a:spcAft>
                  <a:spcPts val="0"/>
                </a:spcAft>
                <a:buFont typeface="Arial" pitchFamily="34" charset="0"/>
                <a:buNone/>
                <a:defRPr/>
              </a:pPr>
              <a:endParaRPr kumimoji="0" lang="en-US" dirty="0">
                <a:solidFill>
                  <a:schemeClr val="tx1"/>
                </a:solidFill>
                <a:latin typeface="+mn-lt"/>
                <a:ea typeface="+mn-ea"/>
              </a:endParaRPr>
            </a:p>
          </p:txBody>
        </p:sp>
        <p:sp>
          <p:nvSpPr>
            <p:cNvPr id="53" name="正方形/長方形 52"/>
            <p:cNvSpPr/>
            <p:nvPr/>
          </p:nvSpPr>
          <p:spPr bwMode="auto">
            <a:xfrm>
              <a:off x="1123667" y="3590379"/>
              <a:ext cx="849913" cy="33855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6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Initiator</a:t>
              </a:r>
              <a:endParaRPr kumimoji="0" lang="ja-JP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4" name="正方形/長方形 53"/>
            <p:cNvSpPr/>
            <p:nvPr/>
          </p:nvSpPr>
          <p:spPr bwMode="auto">
            <a:xfrm>
              <a:off x="910468" y="4783723"/>
              <a:ext cx="1063112" cy="33855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6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Responder</a:t>
              </a:r>
              <a:endParaRPr kumimoji="0" lang="ja-JP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55" name="直線コネクタ 54"/>
            <p:cNvCxnSpPr/>
            <p:nvPr/>
          </p:nvCxnSpPr>
          <p:spPr bwMode="auto">
            <a:xfrm>
              <a:off x="1973580" y="3759656"/>
              <a:ext cx="589032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直線コネクタ 55"/>
            <p:cNvCxnSpPr/>
            <p:nvPr/>
          </p:nvCxnSpPr>
          <p:spPr bwMode="auto">
            <a:xfrm>
              <a:off x="1973580" y="4953000"/>
              <a:ext cx="589032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7" name="正方形/長方形 56"/>
            <p:cNvSpPr/>
            <p:nvPr/>
          </p:nvSpPr>
          <p:spPr bwMode="auto">
            <a:xfrm>
              <a:off x="2167890" y="3759656"/>
              <a:ext cx="422910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8" name="正方形/長方形 57"/>
            <p:cNvSpPr/>
            <p:nvPr/>
          </p:nvSpPr>
          <p:spPr bwMode="auto">
            <a:xfrm>
              <a:off x="2710973" y="3759656"/>
              <a:ext cx="422910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9" name="正方形/長方形 58"/>
            <p:cNvSpPr/>
            <p:nvPr/>
          </p:nvSpPr>
          <p:spPr bwMode="auto">
            <a:xfrm>
              <a:off x="3637785" y="3759656"/>
              <a:ext cx="617220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0" name="正方形/長方形 59"/>
            <p:cNvSpPr/>
            <p:nvPr/>
          </p:nvSpPr>
          <p:spPr bwMode="auto">
            <a:xfrm>
              <a:off x="4374226" y="3759656"/>
              <a:ext cx="617220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1" name="正方形/長方形 60"/>
            <p:cNvSpPr/>
            <p:nvPr/>
          </p:nvSpPr>
          <p:spPr bwMode="auto">
            <a:xfrm>
              <a:off x="5411523" y="3759656"/>
              <a:ext cx="175895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2" name="正方形/長方形 61"/>
            <p:cNvSpPr/>
            <p:nvPr/>
          </p:nvSpPr>
          <p:spPr bwMode="auto">
            <a:xfrm>
              <a:off x="5662154" y="4725630"/>
              <a:ext cx="175895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3" name="正方形/長方形 62"/>
            <p:cNvSpPr/>
            <p:nvPr/>
          </p:nvSpPr>
          <p:spPr bwMode="auto">
            <a:xfrm>
              <a:off x="5901523" y="3759656"/>
              <a:ext cx="175895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正方形/長方形 63"/>
            <p:cNvSpPr/>
            <p:nvPr/>
          </p:nvSpPr>
          <p:spPr bwMode="auto">
            <a:xfrm>
              <a:off x="6152154" y="4725630"/>
              <a:ext cx="175895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5" name="正方形/長方形 64"/>
            <p:cNvSpPr/>
            <p:nvPr/>
          </p:nvSpPr>
          <p:spPr bwMode="auto">
            <a:xfrm>
              <a:off x="7173437" y="3759656"/>
              <a:ext cx="175895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6" name="正方形/長方形 65"/>
            <p:cNvSpPr/>
            <p:nvPr/>
          </p:nvSpPr>
          <p:spPr bwMode="auto">
            <a:xfrm>
              <a:off x="7466232" y="3759656"/>
              <a:ext cx="175895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7" name="正方形/長方形 66"/>
            <p:cNvSpPr/>
            <p:nvPr/>
          </p:nvSpPr>
          <p:spPr bwMode="auto">
            <a:xfrm>
              <a:off x="6369076" y="3759656"/>
              <a:ext cx="175895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7" name="正方形/長方形 76"/>
            <p:cNvSpPr/>
            <p:nvPr/>
          </p:nvSpPr>
          <p:spPr bwMode="auto">
            <a:xfrm>
              <a:off x="6619707" y="4725630"/>
              <a:ext cx="175895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8" name="正方形/長方形 77"/>
            <p:cNvSpPr/>
            <p:nvPr/>
          </p:nvSpPr>
          <p:spPr bwMode="auto">
            <a:xfrm>
              <a:off x="1881186" y="3304421"/>
              <a:ext cx="1532792" cy="276999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2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MU-MIMO BF Setup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9" name="左中かっこ 78"/>
            <p:cNvSpPr/>
            <p:nvPr/>
          </p:nvSpPr>
          <p:spPr bwMode="auto">
            <a:xfrm rot="5400000">
              <a:off x="2533283" y="3164091"/>
              <a:ext cx="228600" cy="972601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0" name="左中かっこ 79"/>
            <p:cNvSpPr/>
            <p:nvPr/>
          </p:nvSpPr>
          <p:spPr bwMode="auto">
            <a:xfrm rot="5400000">
              <a:off x="4195606" y="2968853"/>
              <a:ext cx="228600" cy="1363079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2" name="左中かっこ 81"/>
            <p:cNvSpPr/>
            <p:nvPr/>
          </p:nvSpPr>
          <p:spPr bwMode="auto">
            <a:xfrm rot="5400000">
              <a:off x="5990015" y="2955741"/>
              <a:ext cx="228600" cy="1389306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4" name="左中かっこ 83"/>
            <p:cNvSpPr/>
            <p:nvPr/>
          </p:nvSpPr>
          <p:spPr bwMode="auto">
            <a:xfrm rot="5400000">
              <a:off x="7290988" y="3413555"/>
              <a:ext cx="228600" cy="473678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7" name="正方形/長方形 86"/>
            <p:cNvSpPr/>
            <p:nvPr/>
          </p:nvSpPr>
          <p:spPr bwMode="auto">
            <a:xfrm>
              <a:off x="3457015" y="3304421"/>
              <a:ext cx="1705788" cy="276999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2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MU-MIMO BF Training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8" name="正方形/長方形 87"/>
            <p:cNvSpPr/>
            <p:nvPr/>
          </p:nvSpPr>
          <p:spPr bwMode="auto">
            <a:xfrm>
              <a:off x="5389219" y="3304421"/>
              <a:ext cx="1430200" cy="276999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2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MU-MIMO FB Poll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9" name="正方形/長方形 88"/>
            <p:cNvSpPr/>
            <p:nvPr/>
          </p:nvSpPr>
          <p:spPr bwMode="auto">
            <a:xfrm>
              <a:off x="6946670" y="3119755"/>
              <a:ext cx="917239" cy="46166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2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MU-MIMO</a:t>
              </a:r>
              <a:br>
                <a:rPr kumimoji="0" lang="en-US" altLang="ja-JP" sz="12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</a:br>
              <a:r>
                <a:rPr kumimoji="0" lang="en-US" altLang="ja-JP" sz="12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selection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0" name="正方形/長方形 89"/>
            <p:cNvSpPr/>
            <p:nvPr/>
          </p:nvSpPr>
          <p:spPr bwMode="auto">
            <a:xfrm>
              <a:off x="5638814" y="5123142"/>
              <a:ext cx="1202573" cy="276999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2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MU-MIMO FBs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1" name="左中かっこ 90"/>
            <p:cNvSpPr/>
            <p:nvPr/>
          </p:nvSpPr>
          <p:spPr bwMode="auto">
            <a:xfrm rot="16200000">
              <a:off x="6111025" y="4500575"/>
              <a:ext cx="228600" cy="1140554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2" name="正方形/長方形 91"/>
            <p:cNvSpPr/>
            <p:nvPr/>
          </p:nvSpPr>
          <p:spPr bwMode="auto">
            <a:xfrm>
              <a:off x="5482117" y="4477927"/>
              <a:ext cx="539443" cy="276999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2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STA1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3" name="正方形/長方形 92"/>
            <p:cNvSpPr/>
            <p:nvPr/>
          </p:nvSpPr>
          <p:spPr bwMode="auto">
            <a:xfrm>
              <a:off x="5955603" y="4477927"/>
              <a:ext cx="539443" cy="276999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2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STA2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4" name="正方形/長方形 93"/>
            <p:cNvSpPr/>
            <p:nvPr/>
          </p:nvSpPr>
          <p:spPr bwMode="auto">
            <a:xfrm>
              <a:off x="6443959" y="4477927"/>
              <a:ext cx="539443" cy="276999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2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STA3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5" name="正方形/長方形 94"/>
            <p:cNvSpPr/>
            <p:nvPr/>
          </p:nvSpPr>
          <p:spPr bwMode="auto">
            <a:xfrm>
              <a:off x="1775419" y="3982585"/>
              <a:ext cx="1744387" cy="46166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200" dirty="0" smtClean="0">
                  <a:solidFill>
                    <a:srgbClr val="FF0000"/>
                  </a:solidFill>
                  <a:latin typeface="Times New Roman" pitchFamily="16" charset="0"/>
                  <a:ea typeface="MS Gothic" charset="-128"/>
                </a:rPr>
                <a:t>including AIDs of </a:t>
              </a:r>
              <a:br>
                <a:rPr kumimoji="0" lang="en-US" altLang="ja-JP" sz="1200" dirty="0" smtClean="0">
                  <a:solidFill>
                    <a:srgbClr val="FF0000"/>
                  </a:solidFill>
                  <a:latin typeface="Times New Roman" pitchFamily="16" charset="0"/>
                  <a:ea typeface="MS Gothic" charset="-128"/>
                </a:rPr>
              </a:br>
              <a:r>
                <a:rPr kumimoji="0" lang="en-US" altLang="ja-JP" sz="1200" dirty="0" smtClean="0">
                  <a:solidFill>
                    <a:srgbClr val="FF0000"/>
                  </a:solidFill>
                  <a:latin typeface="Times New Roman" pitchFamily="16" charset="0"/>
                  <a:ea typeface="MS Gothic" charset="-128"/>
                </a:rPr>
                <a:t>the remaining responders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6" name="正方形/長方形 95"/>
            <p:cNvSpPr/>
            <p:nvPr/>
          </p:nvSpPr>
          <p:spPr bwMode="auto">
            <a:xfrm>
              <a:off x="4000798" y="4233642"/>
              <a:ext cx="2274982" cy="276999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200" dirty="0" smtClean="0">
                  <a:solidFill>
                    <a:srgbClr val="FF0000"/>
                  </a:solidFill>
                  <a:latin typeface="Times New Roman" pitchFamily="16" charset="0"/>
                  <a:ea typeface="MS Gothic" charset="-128"/>
                </a:rPr>
                <a:t>for only the remaining responders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97" name="正方形/長方形 96"/>
          <p:cNvSpPr/>
          <p:nvPr/>
        </p:nvSpPr>
        <p:spPr bwMode="auto">
          <a:xfrm>
            <a:off x="3451826" y="4359116"/>
            <a:ext cx="3505954" cy="2114175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8" name="正方形/長方形 97"/>
          <p:cNvSpPr/>
          <p:nvPr/>
        </p:nvSpPr>
        <p:spPr bwMode="auto">
          <a:xfrm>
            <a:off x="388162" y="4295547"/>
            <a:ext cx="1285929" cy="33855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u="sng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MIMO phase</a:t>
            </a:r>
            <a:endParaRPr kumimoji="0" lang="ja-JP" altLang="en-US" sz="16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669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Conclusions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altLang="ja-JP" dirty="0" smtClean="0"/>
              <a:t>Some responders might not need to perform MU-MIMO </a:t>
            </a:r>
            <a:r>
              <a:rPr lang="en-US" altLang="ja-JP" dirty="0"/>
              <a:t>beamforming </a:t>
            </a:r>
            <a:r>
              <a:rPr lang="en-US" altLang="ja-JP" dirty="0" smtClean="0"/>
              <a:t>training in some cases</a:t>
            </a:r>
          </a:p>
          <a:p>
            <a:pPr eaLnBrk="1" hangingPunct="1">
              <a:buFont typeface="Arial" charset="0"/>
              <a:buChar char="•"/>
            </a:pPr>
            <a:r>
              <a:rPr lang="en-US" altLang="ja-JP" dirty="0" smtClean="0"/>
              <a:t>This contribution proposed to enable an initiator to exclude some responders from MU-MIMO beamforming training process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30EBD9E3-B3E6-4E8D-8825-55D1D8C68244}" type="slidenum">
              <a:rPr lang="en-GB" altLang="ja-JP" smtClean="0"/>
              <a:pPr>
                <a:defRPr/>
              </a:pPr>
              <a:t>7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STRAW POLL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altLang="ja-JP" dirty="0"/>
              <a:t>Do you agree to incorporate the changes proposed in (</a:t>
            </a:r>
            <a:r>
              <a:rPr lang="en-US" altLang="ja-JP" dirty="0" smtClean="0"/>
              <a:t>11-17-0424-00-00ay-cr-on-mimo-phase-in-mu-mimo-bf.docx</a:t>
            </a:r>
            <a:r>
              <a:rPr lang="en-US" altLang="ja-JP" dirty="0"/>
              <a:t>) into the draft spec</a:t>
            </a:r>
            <a:r>
              <a:rPr lang="en-US" altLang="ja-JP" dirty="0" smtClean="0"/>
              <a:t>?</a:t>
            </a:r>
          </a:p>
          <a:p>
            <a:pPr eaLnBrk="1" hangingPunct="1">
              <a:buFont typeface="Arial" charset="0"/>
              <a:buChar char="•"/>
            </a:pPr>
            <a:endParaRPr lang="en-US" altLang="ja-JP" dirty="0" smtClean="0"/>
          </a:p>
          <a:p>
            <a:pPr lvl="1" eaLnBrk="1" hangingPunct="1">
              <a:buFont typeface="Arial" charset="0"/>
              <a:buChar char="•"/>
            </a:pPr>
            <a:r>
              <a:rPr lang="en-US" altLang="ja-JP" dirty="0" smtClean="0"/>
              <a:t>Yes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altLang="ja-JP" dirty="0" smtClean="0"/>
              <a:t>No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altLang="ja-JP" dirty="0" smtClean="0"/>
              <a:t>Abstain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30EBD9E3-B3E6-4E8D-8825-55D1D8C68244}" type="slidenum">
              <a:rPr lang="en-GB" altLang="ja-JP" smtClean="0"/>
              <a:pPr>
                <a:defRPr/>
              </a:pPr>
              <a:t>8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8985</TotalTime>
  <Words>492</Words>
  <Application>Microsoft Office PowerPoint</Application>
  <PresentationFormat>画面に合わせる (4:3)</PresentationFormat>
  <Paragraphs>106</Paragraphs>
  <Slides>8</Slides>
  <Notes>5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6" baseType="lpstr">
      <vt:lpstr>Arial Unicode MS</vt:lpstr>
      <vt:lpstr>Meiryo UI</vt:lpstr>
      <vt:lpstr>ＭＳ Ｐゴシック</vt:lpstr>
      <vt:lpstr>MS Gothic</vt:lpstr>
      <vt:lpstr>Arial</vt:lpstr>
      <vt:lpstr>Times New Roman</vt:lpstr>
      <vt:lpstr>Office Theme</vt:lpstr>
      <vt:lpstr>Document</vt:lpstr>
      <vt:lpstr>MIMO phase in MU-MIMO Beamforming</vt:lpstr>
      <vt:lpstr>Abstract</vt:lpstr>
      <vt:lpstr>Background: MU-MIMO beamforming</vt:lpstr>
      <vt:lpstr>Motivation</vt:lpstr>
      <vt:lpstr>Proposal (1/2)</vt:lpstr>
      <vt:lpstr>Proposal (2/2)</vt:lpstr>
      <vt:lpstr>Conclusions</vt:lpstr>
      <vt:lpstr>STRAW POLL</vt:lpstr>
    </vt:vector>
  </TitlesOfParts>
  <Company>InterDigital Communications, LLC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Feasibility of SU-MIMO</dc:title>
  <dc:creator>Sahin, Alphan</dc:creator>
  <cp:lastModifiedBy>Fujio, Shunsuke/藤尾 俊輔</cp:lastModifiedBy>
  <cp:revision>496</cp:revision>
  <cp:lastPrinted>1601-01-01T00:00:00Z</cp:lastPrinted>
  <dcterms:created xsi:type="dcterms:W3CDTF">2015-10-28T17:33:34Z</dcterms:created>
  <dcterms:modified xsi:type="dcterms:W3CDTF">2017-03-16T04:52:41Z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