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6" r:id="rId3"/>
    <p:sldId id="293" r:id="rId4"/>
    <p:sldId id="302" r:id="rId5"/>
    <p:sldId id="313" r:id="rId6"/>
    <p:sldId id="312" r:id="rId7"/>
    <p:sldId id="272" r:id="rId8"/>
    <p:sldId id="274" r:id="rId9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esen, Robert" initials="" lastIdx="1" clrIdx="0"/>
  <p:cmAuthor id="1" name="Lou, Hanqing" initials="" lastIdx="15" clrIdx="1"/>
  <p:cmAuthor id="2" name="Sahin, Alphan" initials="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>
      <p:cViewPr varScale="1">
        <p:scale>
          <a:sx n="71" d="100"/>
          <a:sy n="71" d="100"/>
        </p:scale>
        <p:origin x="109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65773C7D-9097-4877-A410-47EB34FDAA1C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849FA059-BCF4-4E8E-B3E2-421EDDB21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9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F7A7567-D2E0-4B86-830F-593180F8F0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6756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doc.: IEEE 802.11-yy/xxxxr0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John Doe, Some Company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52F50629-01D1-40AC-9454-D8D691B4483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765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MS Gothic" pitchFamily="49" charset="-128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ja-JP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5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9468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8342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4459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687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01B4AED-71AC-4DEA-AB26-26E656DDF226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0EBD9E3-B3E6-4E8D-8825-55D1D8C6824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85E50167-8EE3-449C-938A-CDCA2CCE253B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7461C5C-06BF-4DA9-B69C-DE35F257734C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BCEE6DC6-7850-4BB0-836E-883543333D40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5CC6488-EED8-4096-B58F-6F3CF629314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C69A9157-A3EC-4C88-B6D6-83F876CFFF4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00FC32-C40A-45FF-9442-A2F6BF8F492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4C399B9-D547-46DF-86A5-869F4DA4309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900" y="6473825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kumimoji="0" lang="en-GB" dirty="0" smtClean="0">
                <a:latin typeface="Times New Roman" pitchFamily="16" charset="0"/>
                <a:ea typeface="MS Gothic" charset="-128"/>
              </a:rPr>
              <a:t>Shunsuke</a:t>
            </a:r>
            <a:r>
              <a:rPr kumimoji="0" lang="en-GB" baseline="0" dirty="0" smtClean="0">
                <a:latin typeface="Times New Roman" pitchFamily="16" charset="0"/>
                <a:ea typeface="MS Gothic" charset="-128"/>
              </a:rPr>
              <a:t> Fujio, </a:t>
            </a:r>
            <a:r>
              <a:rPr kumimoji="0" lang="en-GB" dirty="0" smtClean="0">
                <a:latin typeface="Times New Roman" pitchFamily="16" charset="0"/>
                <a:ea typeface="MS Gothic" charset="-128"/>
              </a:rPr>
              <a:t>Fujitsu Laboratories Ltd.</a:t>
            </a:r>
          </a:p>
        </p:txBody>
      </p:sp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A1F0168-B8CE-49A0-AD66-ADC89176CBF8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ja-JP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802.11-17/0423r0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March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4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MIMO </a:t>
            </a:r>
            <a:r>
              <a:rPr lang="en-GB" altLang="ja-JP" dirty="0"/>
              <a:t>phase </a:t>
            </a:r>
            <a:r>
              <a:rPr lang="en-GB" altLang="ja-JP" dirty="0" smtClean="0"/>
              <a:t>in </a:t>
            </a:r>
            <a:r>
              <a:rPr lang="en-GB" altLang="ja-JP" dirty="0" smtClean="0"/>
              <a:t>MU-MIMO </a:t>
            </a:r>
            <a:r>
              <a:rPr lang="en-GB" altLang="ja-JP" dirty="0"/>
              <a:t>Beamforming</a:t>
            </a:r>
            <a:endParaRPr lang="en-GB" altLang="ja-JP" dirty="0" smtClean="0"/>
          </a:p>
        </p:txBody>
      </p:sp>
      <p:sp>
        <p:nvSpPr>
          <p:cNvPr id="318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2017-03-</a:t>
            </a:r>
            <a:r>
              <a:rPr lang="en-US" altLang="ja-JP" sz="2000" b="0" dirty="0" smtClean="0"/>
              <a:t>16</a:t>
            </a:r>
            <a:endParaRPr lang="en-GB" altLang="ja-JP" sz="2000" b="0" dirty="0" smtClean="0">
              <a:solidFill>
                <a:srgbClr val="FF0000"/>
              </a:solidFill>
            </a:endParaRPr>
          </a:p>
        </p:txBody>
      </p:sp>
      <p:sp>
        <p:nvSpPr>
          <p:cNvPr id="3186" name="Rectangle 4"/>
          <p:cNvSpPr>
            <a:spLocks noChangeArrowheads="1"/>
          </p:cNvSpPr>
          <p:nvPr/>
        </p:nvSpPr>
        <p:spPr bwMode="auto">
          <a:xfrm>
            <a:off x="6096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graphicFrame>
        <p:nvGraphicFramePr>
          <p:cNvPr id="3182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049586"/>
              </p:ext>
            </p:extLst>
          </p:nvPr>
        </p:nvGraphicFramePr>
        <p:xfrm>
          <a:off x="592138" y="3200400"/>
          <a:ext cx="7448550" cy="233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" name="Document" r:id="rId4" imgW="8273167" imgH="2603418" progId="Word.Document.8">
                  <p:embed/>
                </p:oleObj>
              </mc:Choice>
              <mc:Fallback>
                <p:oleObj name="Document" r:id="rId4" imgW="8273167" imgH="2603418" progId="Word.Document.8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3200400"/>
                        <a:ext cx="7448550" cy="233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</a:t>
            </a:fld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This contribution proposes changes on MIMO phase in MU-MIMO Beamforming to reduce beamforming training overhead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798726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Background: MU-MIMO beamforming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56000"/>
            <a:ext cx="80010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MU-MIMO Beamforming protocol is defined in Draft 0.2</a:t>
            </a: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This protocol comprises following consecutive phases:</a:t>
            </a: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SISO phase: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an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I-TXSS subphase and a setup subphase</a:t>
            </a:r>
            <a:endParaRPr kumimoji="0" lang="en-US" altLang="ja-JP" sz="1800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MIMO phase: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four subphases (shown in the figure)</a:t>
            </a: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This protocol is designed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to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minimize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interference among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streams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81200" y="4162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pSp>
        <p:nvGrpSpPr>
          <p:cNvPr id="43" name="グループ化 42"/>
          <p:cNvGrpSpPr/>
          <p:nvPr/>
        </p:nvGrpSpPr>
        <p:grpSpPr>
          <a:xfrm>
            <a:off x="685800" y="4192905"/>
            <a:ext cx="7189221" cy="2507933"/>
            <a:chOff x="674688" y="3119755"/>
            <a:chExt cx="7189221" cy="2507933"/>
          </a:xfrm>
        </p:grpSpPr>
        <p:sp>
          <p:nvSpPr>
            <p:cNvPr id="44" name="Content Placeholder 2"/>
            <p:cNvSpPr txBox="1">
              <a:spLocks/>
            </p:cNvSpPr>
            <p:nvPr/>
          </p:nvSpPr>
          <p:spPr>
            <a:xfrm>
              <a:off x="674688" y="3741738"/>
              <a:ext cx="5241925" cy="1885950"/>
            </a:xfrm>
            <a:prstGeom prst="rect">
              <a:avLst/>
            </a:prstGeom>
          </p:spPr>
          <p:txBody>
            <a:bodyPr/>
            <a:lstStyle/>
            <a:p>
              <a:pPr lvl="1" defTabSz="914400" fontAlgn="auto">
                <a:spcBef>
                  <a:spcPct val="20000"/>
                </a:spcBef>
                <a:spcAft>
                  <a:spcPts val="0"/>
                </a:spcAft>
                <a:buFont typeface="Times New Roman" pitchFamily="16" charset="0"/>
                <a:buNone/>
                <a:defRPr/>
              </a:pPr>
              <a:endParaRPr kumimoji="0" lang="en-US" sz="1600" dirty="0">
                <a:solidFill>
                  <a:schemeClr val="tx1"/>
                </a:solidFill>
                <a:latin typeface="+mn-lt"/>
                <a:ea typeface="+mn-ea"/>
              </a:endParaRPr>
            </a:p>
            <a:p>
              <a:pPr marL="342900" indent="-342900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kumimoji="0" lang="en-US" dirty="0">
                  <a:solidFill>
                    <a:schemeClr val="tx1"/>
                  </a:solidFill>
                  <a:latin typeface="+mn-lt"/>
                  <a:ea typeface="+mn-ea"/>
                </a:rPr>
                <a:t> </a:t>
              </a:r>
            </a:p>
            <a:p>
              <a:pPr lvl="1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kumimoji="0" lang="en-US" sz="2000" dirty="0">
                <a:solidFill>
                  <a:schemeClr val="tx1"/>
                </a:solidFill>
                <a:latin typeface="+mn-lt"/>
                <a:ea typeface="+mn-ea"/>
              </a:endParaRPr>
            </a:p>
            <a:p>
              <a:pPr marL="342900" indent="-342900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kumimoji="0" lang="en-US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sp>
          <p:nvSpPr>
            <p:cNvPr id="45" name="正方形/長方形 44"/>
            <p:cNvSpPr/>
            <p:nvPr/>
          </p:nvSpPr>
          <p:spPr bwMode="auto">
            <a:xfrm>
              <a:off x="1123667" y="3590379"/>
              <a:ext cx="849913" cy="3385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Initiator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 bwMode="auto">
            <a:xfrm>
              <a:off x="910468" y="4783723"/>
              <a:ext cx="1063112" cy="3385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Responder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7" name="直線コネクタ 46"/>
            <p:cNvCxnSpPr/>
            <p:nvPr/>
          </p:nvCxnSpPr>
          <p:spPr bwMode="auto">
            <a:xfrm>
              <a:off x="1973580" y="3759656"/>
              <a:ext cx="589032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直線コネクタ 47"/>
            <p:cNvCxnSpPr/>
            <p:nvPr/>
          </p:nvCxnSpPr>
          <p:spPr bwMode="auto">
            <a:xfrm>
              <a:off x="1973580" y="4953000"/>
              <a:ext cx="589032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正方形/長方形 48"/>
            <p:cNvSpPr/>
            <p:nvPr/>
          </p:nvSpPr>
          <p:spPr bwMode="auto">
            <a:xfrm>
              <a:off x="2167890" y="3759656"/>
              <a:ext cx="42291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 bwMode="auto">
            <a:xfrm>
              <a:off x="2710973" y="3759656"/>
              <a:ext cx="42291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 bwMode="auto">
            <a:xfrm>
              <a:off x="3637785" y="3759656"/>
              <a:ext cx="61722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 bwMode="auto">
            <a:xfrm>
              <a:off x="4374226" y="3759656"/>
              <a:ext cx="61722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 bwMode="auto">
            <a:xfrm>
              <a:off x="5411523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 bwMode="auto">
            <a:xfrm>
              <a:off x="5662154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 bwMode="auto">
            <a:xfrm>
              <a:off x="5901523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 bwMode="auto">
            <a:xfrm>
              <a:off x="6152154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 bwMode="auto">
            <a:xfrm>
              <a:off x="7173437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 bwMode="auto">
            <a:xfrm>
              <a:off x="7466232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 bwMode="auto">
            <a:xfrm>
              <a:off x="6369076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 bwMode="auto">
            <a:xfrm>
              <a:off x="6619707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 bwMode="auto">
            <a:xfrm>
              <a:off x="1881186" y="3304421"/>
              <a:ext cx="1532792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BF Setup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左中かっこ 61"/>
            <p:cNvSpPr/>
            <p:nvPr/>
          </p:nvSpPr>
          <p:spPr bwMode="auto">
            <a:xfrm rot="5400000">
              <a:off x="2533283" y="3164091"/>
              <a:ext cx="228600" cy="972601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左中かっこ 62"/>
            <p:cNvSpPr/>
            <p:nvPr/>
          </p:nvSpPr>
          <p:spPr bwMode="auto">
            <a:xfrm rot="5400000">
              <a:off x="4195606" y="2968853"/>
              <a:ext cx="228600" cy="1363079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左中かっこ 63"/>
            <p:cNvSpPr/>
            <p:nvPr/>
          </p:nvSpPr>
          <p:spPr bwMode="auto">
            <a:xfrm rot="5400000">
              <a:off x="5990015" y="2955741"/>
              <a:ext cx="228600" cy="138930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5" name="左中かっこ 64"/>
            <p:cNvSpPr/>
            <p:nvPr/>
          </p:nvSpPr>
          <p:spPr bwMode="auto">
            <a:xfrm rot="5400000">
              <a:off x="7290988" y="3413555"/>
              <a:ext cx="228600" cy="473678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 bwMode="auto">
            <a:xfrm>
              <a:off x="3457015" y="3304421"/>
              <a:ext cx="1705788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BF Training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7" name="正方形/長方形 66"/>
            <p:cNvSpPr/>
            <p:nvPr/>
          </p:nvSpPr>
          <p:spPr bwMode="auto">
            <a:xfrm>
              <a:off x="5389219" y="3304421"/>
              <a:ext cx="1430200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FB Poll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6946670" y="3119755"/>
              <a:ext cx="917239" cy="46166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</a:t>
              </a:r>
              <a:b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</a:b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selection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 bwMode="auto">
            <a:xfrm>
              <a:off x="5638814" y="5123142"/>
              <a:ext cx="120257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FBs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0" name="左中かっこ 69"/>
            <p:cNvSpPr/>
            <p:nvPr/>
          </p:nvSpPr>
          <p:spPr bwMode="auto">
            <a:xfrm rot="16200000">
              <a:off x="6111025" y="4500575"/>
              <a:ext cx="228600" cy="1140554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 bwMode="auto">
            <a:xfrm>
              <a:off x="5482117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STA1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 bwMode="auto">
            <a:xfrm>
              <a:off x="5955603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STA2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 bwMode="auto">
            <a:xfrm>
              <a:off x="6443959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STA3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6" name="正方形/長方形 75"/>
          <p:cNvSpPr/>
          <p:nvPr/>
        </p:nvSpPr>
        <p:spPr bwMode="auto">
          <a:xfrm>
            <a:off x="728749" y="4112662"/>
            <a:ext cx="1285929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u="sng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MIMO phase</a:t>
            </a:r>
            <a:endParaRPr kumimoji="0" lang="ja-JP" altLang="en-US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049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Motivation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56000"/>
            <a:ext cx="8153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In some cases, signal power received by a STA might be very little unless the best sector is not used</a:t>
            </a: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>
                <a:solidFill>
                  <a:srgbClr val="000000"/>
                </a:solidFill>
                <a:ea typeface="MS Gothic" pitchFamily="49" charset="-128"/>
              </a:rPr>
              <a:t>F</a:t>
            </a: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or example, in a case where STAs create sharp beams in a LOS dominant environment</a:t>
            </a: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In such cases, interference at the STA in MU transmission might be small even without MU-MIMO beamforming training</a:t>
            </a: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That means shorter beamforming training is possible</a:t>
            </a:r>
            <a:endParaRPr kumimoji="0" lang="en-US" altLang="ja-JP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US" altLang="ja-JP" b="1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81200" y="4162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pSp>
        <p:nvGrpSpPr>
          <p:cNvPr id="81" name="グループ化 80"/>
          <p:cNvGrpSpPr/>
          <p:nvPr/>
        </p:nvGrpSpPr>
        <p:grpSpPr>
          <a:xfrm>
            <a:off x="1851905" y="4720091"/>
            <a:ext cx="5491101" cy="1711784"/>
            <a:chOff x="2425814" y="4700551"/>
            <a:chExt cx="5491101" cy="1711784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2449514" y="5503551"/>
              <a:ext cx="1767427" cy="584787"/>
              <a:chOff x="106043" y="5418980"/>
              <a:chExt cx="1767427" cy="584787"/>
            </a:xfrm>
          </p:grpSpPr>
          <p:grpSp>
            <p:nvGrpSpPr>
              <p:cNvPr id="15" name="グループ化 14"/>
              <p:cNvGrpSpPr/>
              <p:nvPr/>
            </p:nvGrpSpPr>
            <p:grpSpPr>
              <a:xfrm>
                <a:off x="1476706" y="5418982"/>
                <a:ext cx="396764" cy="228600"/>
                <a:chOff x="1705306" y="5418982"/>
                <a:chExt cx="396764" cy="228600"/>
              </a:xfrm>
            </p:grpSpPr>
            <p:sp>
              <p:nvSpPr>
                <p:cNvPr id="21" name="二等辺三角形 20"/>
                <p:cNvSpPr/>
                <p:nvPr/>
              </p:nvSpPr>
              <p:spPr bwMode="auto">
                <a:xfrm rot="16200000">
                  <a:off x="1889236" y="5434747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2" name="直線コネクタ 21"/>
                <p:cNvCxnSpPr>
                  <a:endCxn id="21" idx="0"/>
                </p:cNvCxnSpPr>
                <p:nvPr/>
              </p:nvCxnSpPr>
              <p:spPr bwMode="auto">
                <a:xfrm>
                  <a:off x="1705306" y="5533282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6" name="グループ化 15"/>
              <p:cNvGrpSpPr/>
              <p:nvPr/>
            </p:nvGrpSpPr>
            <p:grpSpPr>
              <a:xfrm>
                <a:off x="1476705" y="5775167"/>
                <a:ext cx="396764" cy="228600"/>
                <a:chOff x="1705305" y="4953000"/>
                <a:chExt cx="396764" cy="228600"/>
              </a:xfrm>
            </p:grpSpPr>
            <p:sp>
              <p:nvSpPr>
                <p:cNvPr id="19" name="二等辺三角形 18"/>
                <p:cNvSpPr/>
                <p:nvPr/>
              </p:nvSpPr>
              <p:spPr bwMode="auto">
                <a:xfrm rot="16200000">
                  <a:off x="1889235" y="4968765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0" name="直線コネクタ 19"/>
                <p:cNvCxnSpPr>
                  <a:endCxn id="19" idx="0"/>
                </p:cNvCxnSpPr>
                <p:nvPr/>
              </p:nvCxnSpPr>
              <p:spPr bwMode="auto">
                <a:xfrm>
                  <a:off x="1705305" y="5067300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17" name="正方形/長方形 16"/>
              <p:cNvSpPr/>
              <p:nvPr/>
            </p:nvSpPr>
            <p:spPr bwMode="auto">
              <a:xfrm>
                <a:off x="106043" y="5418980"/>
                <a:ext cx="1417958" cy="5771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</a:t>
                </a:r>
                <a:b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</a:br>
                <a: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(initiator)</a:t>
                </a:r>
                <a:endParaRPr kumimoji="0" lang="ja-JP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8" name="直線コネクタ 17"/>
              <p:cNvCxnSpPr/>
              <p:nvPr/>
            </p:nvCxnSpPr>
            <p:spPr bwMode="auto">
              <a:xfrm>
                <a:off x="1643294" y="5640168"/>
                <a:ext cx="0" cy="172243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9" name="円/楕円 28"/>
            <p:cNvSpPr/>
            <p:nvPr/>
          </p:nvSpPr>
          <p:spPr>
            <a:xfrm rot="5961723">
              <a:off x="4599695" y="5610791"/>
              <a:ext cx="138866" cy="871164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4" name="直線コネクタ 33"/>
            <p:cNvCxnSpPr/>
            <p:nvPr/>
          </p:nvCxnSpPr>
          <p:spPr bwMode="auto">
            <a:xfrm>
              <a:off x="6520309" y="5671955"/>
              <a:ext cx="0" cy="1722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正方形/長方形 35"/>
            <p:cNvSpPr/>
            <p:nvPr/>
          </p:nvSpPr>
          <p:spPr>
            <a:xfrm>
              <a:off x="2425814" y="4700551"/>
              <a:ext cx="53687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lvl="1" indent="0" algn="ctr"/>
              <a:r>
                <a:rPr lang="en-US" altLang="ja-JP" sz="1600" u="sng" dirty="0" smtClean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MU-MIMO with sharp beams in a LOS dominant environment</a:t>
              </a:r>
              <a:endParaRPr lang="en-US" altLang="ja-JP" sz="1600" u="sng" dirty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41" name="グループ化 40"/>
            <p:cNvGrpSpPr/>
            <p:nvPr/>
          </p:nvGrpSpPr>
          <p:grpSpPr>
            <a:xfrm flipH="1">
              <a:off x="6123545" y="5077930"/>
              <a:ext cx="1793370" cy="584787"/>
              <a:chOff x="80100" y="5418980"/>
              <a:chExt cx="1793370" cy="584787"/>
            </a:xfrm>
          </p:grpSpPr>
          <p:grpSp>
            <p:nvGrpSpPr>
              <p:cNvPr id="42" name="グループ化 41"/>
              <p:cNvGrpSpPr/>
              <p:nvPr/>
            </p:nvGrpSpPr>
            <p:grpSpPr>
              <a:xfrm>
                <a:off x="1476706" y="5418982"/>
                <a:ext cx="396764" cy="228600"/>
                <a:chOff x="1705306" y="5418982"/>
                <a:chExt cx="396764" cy="228600"/>
              </a:xfrm>
            </p:grpSpPr>
            <p:sp>
              <p:nvSpPr>
                <p:cNvPr id="48" name="二等辺三角形 47"/>
                <p:cNvSpPr/>
                <p:nvPr/>
              </p:nvSpPr>
              <p:spPr bwMode="auto">
                <a:xfrm rot="16200000">
                  <a:off x="1889236" y="5434747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49" name="直線コネクタ 48"/>
                <p:cNvCxnSpPr>
                  <a:endCxn id="48" idx="0"/>
                </p:cNvCxnSpPr>
                <p:nvPr/>
              </p:nvCxnSpPr>
              <p:spPr bwMode="auto">
                <a:xfrm>
                  <a:off x="1705306" y="5533282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43" name="グループ化 42"/>
              <p:cNvGrpSpPr/>
              <p:nvPr/>
            </p:nvGrpSpPr>
            <p:grpSpPr>
              <a:xfrm>
                <a:off x="1476705" y="5775167"/>
                <a:ext cx="396764" cy="228600"/>
                <a:chOff x="1705305" y="4953000"/>
                <a:chExt cx="396764" cy="228600"/>
              </a:xfrm>
            </p:grpSpPr>
            <p:sp>
              <p:nvSpPr>
                <p:cNvPr id="46" name="二等辺三角形 45"/>
                <p:cNvSpPr/>
                <p:nvPr/>
              </p:nvSpPr>
              <p:spPr bwMode="auto">
                <a:xfrm rot="16200000">
                  <a:off x="1889235" y="4968765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47" name="直線コネクタ 46"/>
                <p:cNvCxnSpPr>
                  <a:endCxn id="46" idx="0"/>
                </p:cNvCxnSpPr>
                <p:nvPr/>
              </p:nvCxnSpPr>
              <p:spPr bwMode="auto">
                <a:xfrm>
                  <a:off x="1705305" y="5067300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4" name="正方形/長方形 43"/>
              <p:cNvSpPr/>
              <p:nvPr/>
            </p:nvSpPr>
            <p:spPr bwMode="auto">
              <a:xfrm>
                <a:off x="80100" y="5418980"/>
                <a:ext cx="1443902" cy="5771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</a:pPr>
                <a:r>
                  <a:rPr kumimoji="0" lang="en-US" altLang="ja-JP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</a:t>
                </a:r>
                <a:br>
                  <a:rPr kumimoji="0" lang="en-US" altLang="ja-JP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</a:br>
                <a: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(responder)</a:t>
                </a:r>
                <a:endParaRPr kumimoji="0" lang="ja-JP" alt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5" name="直線コネクタ 44"/>
              <p:cNvCxnSpPr/>
              <p:nvPr/>
            </p:nvCxnSpPr>
            <p:spPr bwMode="auto">
              <a:xfrm>
                <a:off x="1643294" y="5640168"/>
                <a:ext cx="0" cy="172243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8" name="グループ化 67"/>
            <p:cNvGrpSpPr/>
            <p:nvPr/>
          </p:nvGrpSpPr>
          <p:grpSpPr>
            <a:xfrm flipH="1">
              <a:off x="6123545" y="5827548"/>
              <a:ext cx="1793370" cy="584787"/>
              <a:chOff x="80100" y="5418980"/>
              <a:chExt cx="1793370" cy="584787"/>
            </a:xfrm>
          </p:grpSpPr>
          <p:grpSp>
            <p:nvGrpSpPr>
              <p:cNvPr id="69" name="グループ化 68"/>
              <p:cNvGrpSpPr/>
              <p:nvPr/>
            </p:nvGrpSpPr>
            <p:grpSpPr>
              <a:xfrm>
                <a:off x="1476706" y="5418982"/>
                <a:ext cx="396764" cy="228600"/>
                <a:chOff x="1705306" y="5418982"/>
                <a:chExt cx="396764" cy="228600"/>
              </a:xfrm>
            </p:grpSpPr>
            <p:sp>
              <p:nvSpPr>
                <p:cNvPr id="75" name="二等辺三角形 74"/>
                <p:cNvSpPr/>
                <p:nvPr/>
              </p:nvSpPr>
              <p:spPr bwMode="auto">
                <a:xfrm rot="16200000">
                  <a:off x="1889236" y="5434747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76" name="直線コネクタ 75"/>
                <p:cNvCxnSpPr>
                  <a:endCxn id="75" idx="0"/>
                </p:cNvCxnSpPr>
                <p:nvPr/>
              </p:nvCxnSpPr>
              <p:spPr bwMode="auto">
                <a:xfrm>
                  <a:off x="1705306" y="5533282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0" name="グループ化 69"/>
              <p:cNvGrpSpPr/>
              <p:nvPr/>
            </p:nvGrpSpPr>
            <p:grpSpPr>
              <a:xfrm>
                <a:off x="1476705" y="5775167"/>
                <a:ext cx="396764" cy="228600"/>
                <a:chOff x="1705305" y="4953000"/>
                <a:chExt cx="396764" cy="228600"/>
              </a:xfrm>
            </p:grpSpPr>
            <p:sp>
              <p:nvSpPr>
                <p:cNvPr id="73" name="二等辺三角形 72"/>
                <p:cNvSpPr/>
                <p:nvPr/>
              </p:nvSpPr>
              <p:spPr bwMode="auto">
                <a:xfrm rot="16200000">
                  <a:off x="1889235" y="4968765"/>
                  <a:ext cx="228600" cy="197069"/>
                </a:xfrm>
                <a:prstGeom prst="triangl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1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74" name="直線コネクタ 73"/>
                <p:cNvCxnSpPr>
                  <a:endCxn id="73" idx="0"/>
                </p:cNvCxnSpPr>
                <p:nvPr/>
              </p:nvCxnSpPr>
              <p:spPr bwMode="auto">
                <a:xfrm>
                  <a:off x="1705305" y="5067300"/>
                  <a:ext cx="19969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71" name="正方形/長方形 70"/>
              <p:cNvSpPr/>
              <p:nvPr/>
            </p:nvSpPr>
            <p:spPr bwMode="auto">
              <a:xfrm>
                <a:off x="80100" y="5418980"/>
                <a:ext cx="1443902" cy="5771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buClr>
                    <a:srgbClr val="000000"/>
                  </a:buClr>
                  <a:buSzPct val="100000"/>
                </a:pPr>
                <a:r>
                  <a:rPr kumimoji="0" lang="en-US" altLang="ja-JP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</a:t>
                </a:r>
                <a:br>
                  <a:rPr kumimoji="0" lang="en-US" altLang="ja-JP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</a:br>
                <a:r>
                  <a:rPr kumimoji="0" lang="en-US" altLang="ja-JP" sz="1600" dirty="0" smtClean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(responder)</a:t>
                </a:r>
                <a:endParaRPr kumimoji="0" lang="ja-JP" altLang="en-US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72" name="直線コネクタ 71"/>
              <p:cNvCxnSpPr/>
              <p:nvPr/>
            </p:nvCxnSpPr>
            <p:spPr bwMode="auto">
              <a:xfrm>
                <a:off x="1643294" y="5640168"/>
                <a:ext cx="0" cy="172243"/>
              </a:xfrm>
              <a:prstGeom prst="line">
                <a:avLst/>
              </a:prstGeom>
              <a:solidFill>
                <a:srgbClr val="00B8FF"/>
              </a:solidFill>
              <a:ln w="19050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3" name="円/楕円 82"/>
            <p:cNvSpPr/>
            <p:nvPr/>
          </p:nvSpPr>
          <p:spPr>
            <a:xfrm rot="4610082">
              <a:off x="4562569" y="5108634"/>
              <a:ext cx="143892" cy="816683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84"/>
            <p:cNvSpPr/>
            <p:nvPr/>
          </p:nvSpPr>
          <p:spPr>
            <a:xfrm rot="4610082">
              <a:off x="5654156" y="4874697"/>
              <a:ext cx="143892" cy="816683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85"/>
            <p:cNvSpPr/>
            <p:nvPr/>
          </p:nvSpPr>
          <p:spPr>
            <a:xfrm rot="5961723">
              <a:off x="5621235" y="5791931"/>
              <a:ext cx="138866" cy="871164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" name="直線矢印コネクタ 29"/>
            <p:cNvCxnSpPr>
              <a:stCxn id="21" idx="3"/>
              <a:endCxn id="48" idx="3"/>
            </p:cNvCxnSpPr>
            <p:nvPr/>
          </p:nvCxnSpPr>
          <p:spPr bwMode="auto">
            <a:xfrm flipV="1">
              <a:off x="4216942" y="5192232"/>
              <a:ext cx="1906603" cy="42562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直線矢印コネクタ 30"/>
            <p:cNvCxnSpPr>
              <a:stCxn id="21" idx="3"/>
              <a:endCxn id="73" idx="3"/>
            </p:cNvCxnSpPr>
            <p:nvPr/>
          </p:nvCxnSpPr>
          <p:spPr bwMode="auto">
            <a:xfrm>
              <a:off x="4216942" y="5617853"/>
              <a:ext cx="1906604" cy="68018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直線矢印コネクタ 31"/>
            <p:cNvCxnSpPr>
              <a:stCxn id="19" idx="3"/>
              <a:endCxn id="48" idx="3"/>
            </p:cNvCxnSpPr>
            <p:nvPr/>
          </p:nvCxnSpPr>
          <p:spPr bwMode="auto">
            <a:xfrm flipV="1">
              <a:off x="4216941" y="5192232"/>
              <a:ext cx="1906604" cy="78180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直線矢印コネクタ 32"/>
            <p:cNvCxnSpPr>
              <a:stCxn id="19" idx="3"/>
              <a:endCxn id="73" idx="3"/>
            </p:cNvCxnSpPr>
            <p:nvPr/>
          </p:nvCxnSpPr>
          <p:spPr bwMode="auto">
            <a:xfrm>
              <a:off x="4216941" y="5974038"/>
              <a:ext cx="1906605" cy="32399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正方形/長方形 34"/>
            <p:cNvSpPr/>
            <p:nvPr/>
          </p:nvSpPr>
          <p:spPr>
            <a:xfrm>
              <a:off x="4792316" y="5472203"/>
              <a:ext cx="142976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0" algn="ctr"/>
              <a:r>
                <a:rPr lang="en-US" altLang="ja-JP" sz="1400" dirty="0" smtClean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little</a:t>
              </a:r>
              <a:br>
                <a:rPr lang="en-US" altLang="ja-JP" sz="1400" dirty="0" smtClean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en-US" altLang="ja-JP" sz="1400" dirty="0" smtClean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interference</a:t>
              </a:r>
              <a:endParaRPr lang="en-US" altLang="ja-JP" sz="1400" dirty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967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dirty="0"/>
              <a:t>Proposal </a:t>
            </a:r>
            <a:r>
              <a:rPr lang="en-US" altLang="ja-JP" dirty="0" smtClean="0"/>
              <a:t>(1/2</a:t>
            </a:r>
            <a:r>
              <a:rPr lang="en-US" altLang="ja-JP" dirty="0"/>
              <a:t>)</a:t>
            </a:r>
            <a:endParaRPr lang="en-US" altLang="ja-JP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56000"/>
            <a:ext cx="8077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Enable an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initiator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to exclude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some responders from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the MU-MIMO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BF Training and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the MU-MIMO </a:t>
            </a:r>
            <a:r>
              <a:rPr kumimoji="0" lang="en-US" altLang="ja-JP" b="1" dirty="0">
                <a:solidFill>
                  <a:srgbClr val="000000"/>
                </a:solidFill>
                <a:ea typeface="MS Gothic" pitchFamily="49" charset="-128"/>
              </a:rPr>
              <a:t>FB Poll </a:t>
            </a:r>
            <a:r>
              <a:rPr kumimoji="0" lang="en-US" altLang="ja-JP" b="1" dirty="0" smtClean="0">
                <a:solidFill>
                  <a:srgbClr val="000000"/>
                </a:solidFill>
                <a:ea typeface="MS Gothic" pitchFamily="49" charset="-128"/>
              </a:rPr>
              <a:t>subphases</a:t>
            </a: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The initiator collects feedback including Sector </a:t>
            </a:r>
            <a:r>
              <a:rPr kumimoji="0" lang="en-US" altLang="ja-JP" sz="2000" dirty="0">
                <a:solidFill>
                  <a:srgbClr val="000000"/>
                </a:solidFill>
                <a:ea typeface="MS Gothic" pitchFamily="49" charset="-128"/>
              </a:rPr>
              <a:t>IDs and their corresponding </a:t>
            </a: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SNRs from responders in the SISO phase</a:t>
            </a:r>
            <a:endParaRPr kumimoji="0" lang="en-US" altLang="ja-JP" sz="2000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Based on the feedback, the initiator can estimate whether multiuser interference in MU transmission is small at each of the responders</a:t>
            </a:r>
            <a:endParaRPr kumimoji="0" lang="ja-JP" altLang="en-US" sz="2000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712788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If the interference at some of the responders is expected to be small, the initiator may </a:t>
            </a:r>
            <a:r>
              <a:rPr kumimoji="0" lang="en-US" altLang="ja-JP" sz="2000" dirty="0" smtClean="0">
                <a:solidFill>
                  <a:srgbClr val="000000"/>
                </a:solidFill>
                <a:ea typeface="MS Gothic" pitchFamily="49" charset="-128"/>
              </a:rPr>
              <a:t>exclude them from the subphases</a:t>
            </a:r>
            <a:endParaRPr kumimoji="0" lang="en-US" altLang="ja-JP" sz="2000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985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Proposal (2/2)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56000"/>
            <a:ext cx="83058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In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the MU-MIMO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BF Setup subphase, </a:t>
            </a:r>
            <a:endParaRPr kumimoji="0" lang="en-US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1085850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a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BF Setup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frame includes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the AIDs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of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only the remaining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responders to indicate them performing MU-MIMO beamforming training</a:t>
            </a:r>
            <a:endParaRPr kumimoji="0" lang="en-US" altLang="ja-JP" sz="1800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In the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MU-MIMO BF Training and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the MU-MIMO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FB Poll subphases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,</a:t>
            </a:r>
          </a:p>
          <a:p>
            <a:pPr marL="1085850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the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initiator sends frames to only the remaining responders</a:t>
            </a:r>
          </a:p>
          <a:p>
            <a:pPr marL="1085850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the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other responders ignore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these subphases</a:t>
            </a:r>
          </a:p>
          <a:p>
            <a:pPr marL="1085850" lvl="1" indent="-3429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If all responders are excluded, these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subphases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are not present in the MIMO phase</a:t>
            </a:r>
            <a:endParaRPr kumimoji="0" lang="en-US" altLang="ja-JP" sz="1800" dirty="0">
              <a:solidFill>
                <a:srgbClr val="000000"/>
              </a:solidFill>
              <a:ea typeface="MS Gothic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6</a:t>
            </a:fld>
            <a:endParaRPr lang="en-GB" altLang="ja-JP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81200" y="4162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685800" y="4192905"/>
            <a:ext cx="7189221" cy="2507933"/>
            <a:chOff x="674688" y="3119755"/>
            <a:chExt cx="7189221" cy="2507933"/>
          </a:xfrm>
        </p:grpSpPr>
        <p:sp>
          <p:nvSpPr>
            <p:cNvPr id="52" name="Content Placeholder 2"/>
            <p:cNvSpPr txBox="1">
              <a:spLocks/>
            </p:cNvSpPr>
            <p:nvPr/>
          </p:nvSpPr>
          <p:spPr>
            <a:xfrm>
              <a:off x="674688" y="3741738"/>
              <a:ext cx="5241925" cy="1885950"/>
            </a:xfrm>
            <a:prstGeom prst="rect">
              <a:avLst/>
            </a:prstGeom>
          </p:spPr>
          <p:txBody>
            <a:bodyPr/>
            <a:lstStyle/>
            <a:p>
              <a:pPr lvl="1" defTabSz="914400" fontAlgn="auto">
                <a:spcBef>
                  <a:spcPct val="20000"/>
                </a:spcBef>
                <a:spcAft>
                  <a:spcPts val="0"/>
                </a:spcAft>
                <a:buFont typeface="Times New Roman" pitchFamily="16" charset="0"/>
                <a:buNone/>
                <a:defRPr/>
              </a:pPr>
              <a:endParaRPr kumimoji="0" lang="en-US" sz="1600" dirty="0">
                <a:solidFill>
                  <a:schemeClr val="tx1"/>
                </a:solidFill>
                <a:latin typeface="+mn-lt"/>
                <a:ea typeface="+mn-ea"/>
              </a:endParaRPr>
            </a:p>
            <a:p>
              <a:pPr marL="342900" indent="-342900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kumimoji="0" lang="en-US" dirty="0">
                  <a:solidFill>
                    <a:schemeClr val="tx1"/>
                  </a:solidFill>
                  <a:latin typeface="+mn-lt"/>
                  <a:ea typeface="+mn-ea"/>
                </a:rPr>
                <a:t> </a:t>
              </a:r>
            </a:p>
            <a:p>
              <a:pPr lvl="1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kumimoji="0" lang="en-US" sz="2000" dirty="0">
                <a:solidFill>
                  <a:schemeClr val="tx1"/>
                </a:solidFill>
                <a:latin typeface="+mn-lt"/>
                <a:ea typeface="+mn-ea"/>
              </a:endParaRPr>
            </a:p>
            <a:p>
              <a:pPr marL="342900" indent="-342900" defTabSz="914400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kumimoji="0" lang="en-US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sp>
          <p:nvSpPr>
            <p:cNvPr id="53" name="正方形/長方形 52"/>
            <p:cNvSpPr/>
            <p:nvPr/>
          </p:nvSpPr>
          <p:spPr bwMode="auto">
            <a:xfrm>
              <a:off x="1123667" y="3590379"/>
              <a:ext cx="849913" cy="3385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Initiator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 bwMode="auto">
            <a:xfrm>
              <a:off x="910468" y="4783723"/>
              <a:ext cx="1063112" cy="3385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Responder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 bwMode="auto">
            <a:xfrm>
              <a:off x="1973580" y="3759656"/>
              <a:ext cx="589032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直線コネクタ 55"/>
            <p:cNvCxnSpPr/>
            <p:nvPr/>
          </p:nvCxnSpPr>
          <p:spPr bwMode="auto">
            <a:xfrm>
              <a:off x="1973580" y="4953000"/>
              <a:ext cx="589032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正方形/長方形 56"/>
            <p:cNvSpPr/>
            <p:nvPr/>
          </p:nvSpPr>
          <p:spPr bwMode="auto">
            <a:xfrm>
              <a:off x="2167890" y="3759656"/>
              <a:ext cx="42291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 bwMode="auto">
            <a:xfrm>
              <a:off x="2710973" y="3759656"/>
              <a:ext cx="42291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 bwMode="auto">
            <a:xfrm>
              <a:off x="3637785" y="3759656"/>
              <a:ext cx="61722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 bwMode="auto">
            <a:xfrm>
              <a:off x="4374226" y="3759656"/>
              <a:ext cx="61722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 bwMode="auto">
            <a:xfrm>
              <a:off x="5411523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正方形/長方形 61"/>
            <p:cNvSpPr/>
            <p:nvPr/>
          </p:nvSpPr>
          <p:spPr bwMode="auto">
            <a:xfrm>
              <a:off x="5662154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正方形/長方形 62"/>
            <p:cNvSpPr/>
            <p:nvPr/>
          </p:nvSpPr>
          <p:spPr bwMode="auto">
            <a:xfrm>
              <a:off x="5901523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 bwMode="auto">
            <a:xfrm>
              <a:off x="6152154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5" name="正方形/長方形 64"/>
            <p:cNvSpPr/>
            <p:nvPr/>
          </p:nvSpPr>
          <p:spPr bwMode="auto">
            <a:xfrm>
              <a:off x="7173437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 bwMode="auto">
            <a:xfrm>
              <a:off x="7466232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7" name="正方形/長方形 66"/>
            <p:cNvSpPr/>
            <p:nvPr/>
          </p:nvSpPr>
          <p:spPr bwMode="auto">
            <a:xfrm>
              <a:off x="6369076" y="3759656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 bwMode="auto">
            <a:xfrm>
              <a:off x="6619707" y="4725630"/>
              <a:ext cx="175895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 bwMode="auto">
            <a:xfrm>
              <a:off x="1881186" y="3304421"/>
              <a:ext cx="1532792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BF Setup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9" name="左中かっこ 78"/>
            <p:cNvSpPr/>
            <p:nvPr/>
          </p:nvSpPr>
          <p:spPr bwMode="auto">
            <a:xfrm rot="5400000">
              <a:off x="2533283" y="3164091"/>
              <a:ext cx="228600" cy="972601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0" name="左中かっこ 79"/>
            <p:cNvSpPr/>
            <p:nvPr/>
          </p:nvSpPr>
          <p:spPr bwMode="auto">
            <a:xfrm rot="5400000">
              <a:off x="4195606" y="2968853"/>
              <a:ext cx="228600" cy="1363079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2" name="左中かっこ 81"/>
            <p:cNvSpPr/>
            <p:nvPr/>
          </p:nvSpPr>
          <p:spPr bwMode="auto">
            <a:xfrm rot="5400000">
              <a:off x="5990015" y="2955741"/>
              <a:ext cx="228600" cy="138930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4" name="左中かっこ 83"/>
            <p:cNvSpPr/>
            <p:nvPr/>
          </p:nvSpPr>
          <p:spPr bwMode="auto">
            <a:xfrm rot="5400000">
              <a:off x="7290988" y="3413555"/>
              <a:ext cx="228600" cy="473678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7" name="正方形/長方形 86"/>
            <p:cNvSpPr/>
            <p:nvPr/>
          </p:nvSpPr>
          <p:spPr bwMode="auto">
            <a:xfrm>
              <a:off x="3457015" y="3304421"/>
              <a:ext cx="1705788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BF Training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 bwMode="auto">
            <a:xfrm>
              <a:off x="5389219" y="3304421"/>
              <a:ext cx="1430200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FB Poll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9" name="正方形/長方形 88"/>
            <p:cNvSpPr/>
            <p:nvPr/>
          </p:nvSpPr>
          <p:spPr bwMode="auto">
            <a:xfrm>
              <a:off x="6946670" y="3119755"/>
              <a:ext cx="917239" cy="46166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</a:t>
              </a:r>
              <a:b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</a:b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selection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0" name="正方形/長方形 89"/>
            <p:cNvSpPr/>
            <p:nvPr/>
          </p:nvSpPr>
          <p:spPr bwMode="auto">
            <a:xfrm>
              <a:off x="5638814" y="5123142"/>
              <a:ext cx="120257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MU-MIMO FBs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1" name="左中かっこ 90"/>
            <p:cNvSpPr/>
            <p:nvPr/>
          </p:nvSpPr>
          <p:spPr bwMode="auto">
            <a:xfrm rot="16200000">
              <a:off x="6111025" y="4500575"/>
              <a:ext cx="228600" cy="1140554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 bwMode="auto">
            <a:xfrm>
              <a:off x="5482117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STA1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3" name="正方形/長方形 92"/>
            <p:cNvSpPr/>
            <p:nvPr/>
          </p:nvSpPr>
          <p:spPr bwMode="auto">
            <a:xfrm>
              <a:off x="5955603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STA2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4" name="正方形/長方形 93"/>
            <p:cNvSpPr/>
            <p:nvPr/>
          </p:nvSpPr>
          <p:spPr bwMode="auto">
            <a:xfrm>
              <a:off x="6443959" y="4477927"/>
              <a:ext cx="539443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STA3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5" name="正方形/長方形 94"/>
            <p:cNvSpPr/>
            <p:nvPr/>
          </p:nvSpPr>
          <p:spPr bwMode="auto">
            <a:xfrm>
              <a:off x="1775419" y="3982585"/>
              <a:ext cx="1744387" cy="46166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including AIDs of </a:t>
              </a:r>
              <a:br>
                <a:rPr kumimoji="0" lang="en-US" altLang="ja-JP" sz="1200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</a:br>
              <a:r>
                <a:rPr kumimoji="0" lang="en-US" altLang="ja-JP" sz="1200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the remaining responders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6" name="正方形/長方形 95"/>
            <p:cNvSpPr/>
            <p:nvPr/>
          </p:nvSpPr>
          <p:spPr bwMode="auto">
            <a:xfrm>
              <a:off x="4000798" y="4233642"/>
              <a:ext cx="2274982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for only the remaining responders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7" name="正方形/長方形 96"/>
          <p:cNvSpPr/>
          <p:nvPr/>
        </p:nvSpPr>
        <p:spPr bwMode="auto">
          <a:xfrm>
            <a:off x="3451826" y="4359116"/>
            <a:ext cx="3505954" cy="211417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正方形/長方形 97"/>
          <p:cNvSpPr/>
          <p:nvPr/>
        </p:nvSpPr>
        <p:spPr bwMode="auto">
          <a:xfrm>
            <a:off x="388162" y="4295547"/>
            <a:ext cx="1285929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u="sng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MIMO phase</a:t>
            </a:r>
            <a:endParaRPr kumimoji="0" lang="ja-JP" altLang="en-US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6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Conclusions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Some responders might not need to perform MU-MIMO </a:t>
            </a:r>
            <a:r>
              <a:rPr lang="en-US" altLang="ja-JP" dirty="0"/>
              <a:t>beamforming </a:t>
            </a:r>
            <a:r>
              <a:rPr lang="en-US" altLang="ja-JP" dirty="0" smtClean="0"/>
              <a:t>training in some cases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This contribution proposed to enable an initiator to exclude some responders from MU-MIMO beamforming training process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STRAW POLL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/>
              <a:t>Do you agree to incorporate the changes proposed in (</a:t>
            </a:r>
            <a:r>
              <a:rPr lang="en-US" altLang="ja-JP" dirty="0" smtClean="0"/>
              <a:t>11-17-0424-00-00ay-cr-on-mimo-phase-in-mu-mimo-bf.docx</a:t>
            </a:r>
            <a:r>
              <a:rPr lang="en-US" altLang="ja-JP" dirty="0"/>
              <a:t>) into the draft spec</a:t>
            </a:r>
            <a:r>
              <a:rPr lang="en-US" altLang="ja-JP" dirty="0" smtClean="0"/>
              <a:t>?</a:t>
            </a:r>
          </a:p>
          <a:p>
            <a:pPr eaLnBrk="1" hangingPunct="1">
              <a:buFont typeface="Arial" charset="0"/>
              <a:buChar char="•"/>
            </a:pPr>
            <a:endParaRPr lang="en-US" altLang="ja-JP" dirty="0" smtClean="0"/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Yes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No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Abstain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8718</TotalTime>
  <Words>493</Words>
  <Application>Microsoft Office PowerPoint</Application>
  <PresentationFormat>画面に合わせる (4:3)</PresentationFormat>
  <Paragraphs>106</Paragraphs>
  <Slides>8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Meiryo UI</vt:lpstr>
      <vt:lpstr>ＭＳ Ｐゴシック</vt:lpstr>
      <vt:lpstr>MS Gothic</vt:lpstr>
      <vt:lpstr>Arial</vt:lpstr>
      <vt:lpstr>Times New Roman</vt:lpstr>
      <vt:lpstr>Office Theme</vt:lpstr>
      <vt:lpstr>Document</vt:lpstr>
      <vt:lpstr>MIMO phase in MU-MIMO Beamforming</vt:lpstr>
      <vt:lpstr>Abstract</vt:lpstr>
      <vt:lpstr>Background: MU-MIMO beamforming</vt:lpstr>
      <vt:lpstr>Motivation</vt:lpstr>
      <vt:lpstr>Proposal (1/2)</vt:lpstr>
      <vt:lpstr>Proposal (2/2)</vt:lpstr>
      <vt:lpstr>Conclusions</vt:lpstr>
      <vt:lpstr>STRAW POLL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Fujio, Shunsuke/藤尾 俊輔</cp:lastModifiedBy>
  <cp:revision>495</cp:revision>
  <cp:lastPrinted>1601-01-01T00:00:00Z</cp:lastPrinted>
  <dcterms:created xsi:type="dcterms:W3CDTF">2015-10-28T17:33:34Z</dcterms:created>
  <dcterms:modified xsi:type="dcterms:W3CDTF">2017-03-14T14:47:12Z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