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33"/>
  </p:notesMasterIdLst>
  <p:handoutMasterIdLst>
    <p:handoutMasterId r:id="rId34"/>
  </p:handoutMasterIdLst>
  <p:sldIdLst>
    <p:sldId id="256" r:id="rId7"/>
    <p:sldId id="265" r:id="rId8"/>
    <p:sldId id="339" r:id="rId9"/>
    <p:sldId id="297" r:id="rId10"/>
    <p:sldId id="332" r:id="rId11"/>
    <p:sldId id="317" r:id="rId12"/>
    <p:sldId id="315" r:id="rId13"/>
    <p:sldId id="316" r:id="rId14"/>
    <p:sldId id="336" r:id="rId15"/>
    <p:sldId id="318" r:id="rId16"/>
    <p:sldId id="325" r:id="rId17"/>
    <p:sldId id="335" r:id="rId18"/>
    <p:sldId id="319" r:id="rId19"/>
    <p:sldId id="330" r:id="rId20"/>
    <p:sldId id="321" r:id="rId21"/>
    <p:sldId id="337" r:id="rId22"/>
    <p:sldId id="322" r:id="rId23"/>
    <p:sldId id="331" r:id="rId24"/>
    <p:sldId id="334" r:id="rId25"/>
    <p:sldId id="324" r:id="rId26"/>
    <p:sldId id="326" r:id="rId27"/>
    <p:sldId id="333" r:id="rId28"/>
    <p:sldId id="338" r:id="rId29"/>
    <p:sldId id="340" r:id="rId30"/>
    <p:sldId id="341" r:id="rId31"/>
    <p:sldId id="313" r:id="rId3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 Göransson" initials="BG" lastIdx="4" clrIdx="0">
    <p:extLst>
      <p:ext uri="{19B8F6BF-5375-455C-9EA6-DF929625EA0E}">
        <p15:presenceInfo xmlns:p15="http://schemas.microsoft.com/office/powerpoint/2012/main" userId="S-1-5-21-1538607324-3213881460-940295383-480968" providerId="AD"/>
      </p:ext>
    </p:extLst>
  </p:cmAuthor>
  <p:cmAuthor id="2" name="Dzevdan Kapetanovic" initials="DK" lastIdx="2" clrIdx="1">
    <p:extLst>
      <p:ext uri="{19B8F6BF-5375-455C-9EA6-DF929625EA0E}">
        <p15:presenceInfo xmlns:p15="http://schemas.microsoft.com/office/powerpoint/2012/main" userId="S-1-5-21-1538607324-3213881460-940295383-388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94280" autoAdjust="0"/>
  </p:normalViewPr>
  <p:slideViewPr>
    <p:cSldViewPr>
      <p:cViewPr varScale="1">
        <p:scale>
          <a:sx n="68" d="100"/>
          <a:sy n="68" d="100"/>
        </p:scale>
        <p:origin x="124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694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496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802.11-17/0064r1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802.11-17/0064r1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959970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802.11-17/0419r1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Training Protocols for DL MU-MIMO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63901"/>
              </p:ext>
            </p:extLst>
          </p:nvPr>
        </p:nvGraphicFramePr>
        <p:xfrm>
          <a:off x="520700" y="2419350"/>
          <a:ext cx="7905750" cy="33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7" name="Document" r:id="rId4" imgW="8248187" imgH="3488311" progId="Word.Document.8">
                  <p:embed/>
                </p:oleObj>
              </mc:Choice>
              <mc:Fallback>
                <p:oleObj name="Document" r:id="rId4" imgW="8248187" imgH="3488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19350"/>
                        <a:ext cx="7905750" cy="334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6414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3-1: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in </a:t>
            </a:r>
            <a:r>
              <a:rPr lang="sv-SE" sz="1800" dirty="0" err="1"/>
              <a:t>each</a:t>
            </a:r>
            <a:r>
              <a:rPr lang="sv-SE" sz="1800" dirty="0"/>
              <a:t> </a:t>
            </a:r>
            <a:r>
              <a:rPr lang="sv-SE" sz="1800" dirty="0" err="1"/>
              <a:t>reported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endParaRPr lang="sv-SE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 err="1"/>
              <a:t>This</a:t>
            </a:r>
            <a:r>
              <a:rPr lang="sv-SE" sz="1400" dirty="0"/>
              <a:t> part is </a:t>
            </a:r>
            <a:r>
              <a:rPr lang="sv-SE" sz="1400" dirty="0" err="1"/>
              <a:t>basically</a:t>
            </a:r>
            <a:r>
              <a:rPr lang="sv-SE" sz="1400" dirty="0"/>
              <a:t> the same as the approach in [2]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219158" y="3649639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706630" y="24725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62882" y="3538556"/>
            <a:ext cx="8166810" cy="227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494487" y="2946622"/>
            <a:ext cx="1611612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645682" y="3207687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236471" y="3086470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384769" y="3211449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2472824" y="3233933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2676527" y="3076970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168899" y="250017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>
            <a:off x="2212105" y="4428248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206610" y="472711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2559155" y="470573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1655648" y="471190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563887" y="3537611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77" name="Straight Arrow Connector 76"/>
          <p:cNvCxnSpPr>
            <a:cxnSpLocks/>
          </p:cNvCxnSpPr>
          <p:nvPr/>
        </p:nvCxnSpPr>
        <p:spPr bwMode="auto">
          <a:xfrm flipH="1">
            <a:off x="6041813" y="3670365"/>
            <a:ext cx="12809" cy="184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542094" y="24932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5329951" y="2967348"/>
            <a:ext cx="1611612" cy="634470"/>
            <a:chOff x="1736253" y="3212975"/>
            <a:chExt cx="1611612" cy="634470"/>
          </a:xfrm>
        </p:grpSpPr>
        <p:sp>
          <p:nvSpPr>
            <p:cNvPr id="80" name="TextBox 79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2" name="Straight Connector 81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3" name="Oval 82"/>
          <p:cNvSpPr/>
          <p:nvPr/>
        </p:nvSpPr>
        <p:spPr bwMode="auto">
          <a:xfrm rot="14550990" flipV="1">
            <a:off x="5435362" y="3220064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 rot="20086774" flipV="1">
            <a:off x="6071935" y="3107196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 rot="17127277" flipV="1">
            <a:off x="6220233" y="3232175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 bwMode="auto">
          <a:xfrm rot="14709829" flipV="1">
            <a:off x="6308288" y="3254659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2496290" flipV="1">
            <a:off x="6511991" y="3097696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04363" y="25209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6041813" y="5588543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6036318" y="588741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6388863" y="5866029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5485356" y="587219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7747981" y="3553290"/>
            <a:ext cx="1075599" cy="2625541"/>
            <a:chOff x="3563887" y="2388212"/>
            <a:chExt cx="1075599" cy="2625541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04" name="Straight Arrow Connector 103"/>
            <p:cNvCxnSpPr>
              <a:cxnSpLocks/>
              <a:stCxn id="102" idx="0"/>
            </p:cNvCxnSpPr>
            <p:nvPr/>
          </p:nvCxnSpPr>
          <p:spPr bwMode="auto">
            <a:xfrm flipH="1" flipV="1">
              <a:off x="4101686" y="2388212"/>
              <a:ext cx="1" cy="20400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Connector 104"/>
            <p:cNvCxnSpPr>
              <a:stCxn id="102" idx="0"/>
              <a:endCxn id="102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3" name="Oval 72"/>
          <p:cNvSpPr/>
          <p:nvPr/>
        </p:nvSpPr>
        <p:spPr bwMode="auto">
          <a:xfrm rot="18114002">
            <a:off x="7789726" y="586153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 rot="17127277" flipV="1">
            <a:off x="3886653" y="3155954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 rot="14550990" flipV="1">
            <a:off x="7962688" y="3143548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977613" y="248792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982354" y="25102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-69899" y="2458072"/>
            <a:ext cx="1262656" cy="1330015"/>
            <a:chOff x="-63889" y="2334634"/>
            <a:chExt cx="1262656" cy="1330015"/>
          </a:xfrm>
        </p:grpSpPr>
        <p:grpSp>
          <p:nvGrpSpPr>
            <p:cNvPr id="99" name="Group 9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18" name="Rectangle 117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17" name="Straight Connector 116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6" name="Group 10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13" name="Straight Connector 11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5" name="TextBox 114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11" name="Straight Connector 11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2" name="TextBox 11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09" name="Straight Connector 10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25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78" grpId="0"/>
      <p:bldP spid="83" grpId="0" animBg="1"/>
      <p:bldP spid="84" grpId="0" animBg="1"/>
      <p:bldP spid="84" grpId="1" animBg="1"/>
      <p:bldP spid="84" grpId="2" animBg="1"/>
      <p:bldP spid="85" grpId="0" animBg="1"/>
      <p:bldP spid="85" grpId="1" animBg="1"/>
      <p:bldP spid="85" grpId="2" animBg="1"/>
      <p:bldP spid="86" grpId="0" animBg="1"/>
      <p:bldP spid="86" grpId="1" animBg="1"/>
      <p:bldP spid="86" grpId="2" animBg="1"/>
      <p:bldP spid="87" grpId="0" animBg="1"/>
      <p:bldP spid="87" grpId="1" animBg="1"/>
      <p:bldP spid="87" grpId="2" animBg="1"/>
      <p:bldP spid="88" grpId="0"/>
      <p:bldP spid="90" grpId="0" animBg="1"/>
      <p:bldP spid="95" grpId="0" animBg="1"/>
      <p:bldP spid="96" grpId="0" animBg="1"/>
      <p:bldP spid="73" grpId="0" animBg="1"/>
      <p:bldP spid="74" grpId="0" animBg="1"/>
      <p:bldP spid="75" grpId="0" animBg="1"/>
      <p:bldP spid="76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3-2: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joint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polls</a:t>
            </a:r>
            <a:r>
              <a:rPr lang="sv-SE" sz="1800" dirty="0"/>
              <a:t> for CSI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6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2+3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03555" y="3559549"/>
            <a:ext cx="8126137" cy="17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48732"/>
            <a:ext cx="1075599" cy="1457369"/>
            <a:chOff x="3563887" y="3556384"/>
            <a:chExt cx="1075599" cy="1457369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V="1">
              <a:off x="4101687" y="3556384"/>
              <a:ext cx="4719" cy="87186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8726" y="2449056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25927" y="2449056"/>
            <a:ext cx="1280774" cy="3739296"/>
            <a:chOff x="1494487" y="2425948"/>
            <a:chExt cx="1280774" cy="3739296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60111" y="3649639"/>
              <a:ext cx="1690" cy="251560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sp>
        <p:nvSpPr>
          <p:cNvPr id="119" name="Oval 118"/>
          <p:cNvSpPr/>
          <p:nvPr/>
        </p:nvSpPr>
        <p:spPr bwMode="auto">
          <a:xfrm rot="14550990" flipV="1">
            <a:off x="6679866" y="3235099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5840872" y="317850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8189756" y="3140940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896894" y="2455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214256" y="245215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83608" y="304354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+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-77758" y="2464773"/>
            <a:ext cx="1262656" cy="1330015"/>
            <a:chOff x="-63889" y="2334634"/>
            <a:chExt cx="1262656" cy="1330015"/>
          </a:xfrm>
        </p:grpSpPr>
        <p:grpSp>
          <p:nvGrpSpPr>
            <p:cNvPr id="87" name="Group 86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39" name="Rectangle 138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38" name="Straight Connector 137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3" name="Group 112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33" name="Straight Connector 13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4" name="TextBox 133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31" name="Straight Connector 13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2" name="TextBox 13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29" name="Straight Connector 12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0" name="TextBox 12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937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19" grpId="0" animBg="1"/>
      <p:bldP spid="120" grpId="0" animBg="1"/>
      <p:bldP spid="122" grpId="0" animBg="1"/>
      <p:bldP spid="81" grpId="0"/>
      <p:bldP spid="82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awaits</a:t>
            </a:r>
            <a:r>
              <a:rPr lang="sv-SE" sz="1800" dirty="0"/>
              <a:t> CSI </a:t>
            </a:r>
            <a:r>
              <a:rPr lang="sv-SE" sz="1800" dirty="0" err="1"/>
              <a:t>according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6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2+3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 flipV="1">
            <a:off x="971600" y="3561346"/>
            <a:ext cx="8158092" cy="17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350674" y="3548732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087186" y="3563107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4684160" y="3202738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6336290" y="3227283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73640" y="2534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380165" y="25385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083608" y="304354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+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-70464" y="2534926"/>
            <a:ext cx="1262656" cy="1330015"/>
            <a:chOff x="-63889" y="2334634"/>
            <a:chExt cx="1262656" cy="1330015"/>
          </a:xfrm>
        </p:grpSpPr>
        <p:grpSp>
          <p:nvGrpSpPr>
            <p:cNvPr id="70" name="Group 69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97" name="Rectangle 96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87" name="TextBox 86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6" name="Group 7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5" name="Straight Connector 84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6" name="TextBox 85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3" name="Straight Connector 8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4" name="TextBox 83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9" name="Straight Connector 7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68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20" grpId="0" animBg="1"/>
      <p:bldP spid="122" grpId="0" animBg="1"/>
      <p:bldP spid="81" grpId="0"/>
      <p:bldP spid="82" grpId="0"/>
      <p:bldP spid="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3284984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2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773" y="1676464"/>
            <a:ext cx="80395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</a:t>
            </a:r>
            <a:r>
              <a:rPr lang="sv-SE" sz="2000" b="1" dirty="0" err="1">
                <a:solidFill>
                  <a:schemeClr val="tx1"/>
                </a:solidFill>
              </a:rPr>
              <a:t>connection</a:t>
            </a:r>
            <a:r>
              <a:rPr lang="sv-SE" sz="2000" b="1" dirty="0">
                <a:solidFill>
                  <a:schemeClr val="tx1"/>
                </a:solidFill>
              </a:rPr>
              <a:t> setup/SLS):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 [1]) for MU-MIMO STAs</a:t>
            </a:r>
          </a:p>
        </p:txBody>
      </p:sp>
      <p:cxnSp>
        <p:nvCxnSpPr>
          <p:cNvPr id="70" name="Straight Connector 69"/>
          <p:cNvCxnSpPr>
            <a:cxnSpLocks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5" name="Group 94"/>
          <p:cNvGrpSpPr/>
          <p:nvPr/>
        </p:nvGrpSpPr>
        <p:grpSpPr>
          <a:xfrm>
            <a:off x="-70801" y="2303361"/>
            <a:ext cx="1262656" cy="1330015"/>
            <a:chOff x="-63889" y="2334634"/>
            <a:chExt cx="1262656" cy="1330015"/>
          </a:xfrm>
        </p:grpSpPr>
        <p:grpSp>
          <p:nvGrpSpPr>
            <p:cNvPr id="96" name="Group 95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71" name="Rectangle 170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70" name="Straight Connector 169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6" name="Group 13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49" name="Straight Connector 14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5" name="TextBox 164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47" name="Straight Connector 14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8" name="TextBox 14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40" name="Straight Connector 13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1" name="TextBox 14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062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2-1 </a:t>
            </a:r>
            <a:r>
              <a:rPr lang="sv-SE" sz="1800" dirty="0">
                <a:solidFill>
                  <a:schemeClr val="tx1"/>
                </a:solidFill>
              </a:rPr>
              <a:t>(</a:t>
            </a:r>
            <a:r>
              <a:rPr lang="sv-SE" sz="1800" dirty="0" err="1">
                <a:solidFill>
                  <a:schemeClr val="tx1"/>
                </a:solidFill>
              </a:rPr>
              <a:t>connection</a:t>
            </a:r>
            <a:r>
              <a:rPr lang="sv-SE" sz="1800" dirty="0">
                <a:solidFill>
                  <a:schemeClr val="tx1"/>
                </a:solidFill>
              </a:rPr>
              <a:t> setup/SLS)</a:t>
            </a:r>
            <a:r>
              <a:rPr lang="sv-SE" sz="1800" dirty="0"/>
              <a:t>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95086"/>
            <a:ext cx="5413344" cy="375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303157" y="4479059"/>
            <a:ext cx="1572020" cy="516027"/>
            <a:chOff x="1542121" y="5806350"/>
            <a:chExt cx="1572020" cy="516027"/>
          </a:xfrm>
        </p:grpSpPr>
        <p:sp>
          <p:nvSpPr>
            <p:cNvPr id="54" name="TextBox 53"/>
            <p:cNvSpPr txBox="1"/>
            <p:nvPr/>
          </p:nvSpPr>
          <p:spPr>
            <a:xfrm>
              <a:off x="1542121" y="5895242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645963" y="5811397"/>
              <a:ext cx="1468178" cy="5109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/>
            <p:cNvCxnSpPr>
              <a:cxnSpLocks/>
              <a:stCxn id="55" idx="0"/>
              <a:endCxn id="55" idx="2"/>
            </p:cNvCxnSpPr>
            <p:nvPr/>
          </p:nvCxnSpPr>
          <p:spPr bwMode="auto">
            <a:xfrm>
              <a:off x="2380052" y="5811397"/>
              <a:ext cx="0" cy="5109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 rot="13588508">
              <a:off x="1770479" y="6039149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54027" y="580635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5321306" cy="200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653621" y="3140968"/>
            <a:ext cx="3055111" cy="50596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83850"/>
            <a:ext cx="5413344" cy="257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5" name="Group 44"/>
          <p:cNvGrpSpPr/>
          <p:nvPr/>
        </p:nvGrpSpPr>
        <p:grpSpPr>
          <a:xfrm>
            <a:off x="-36512" y="2596026"/>
            <a:ext cx="1262656" cy="1330015"/>
            <a:chOff x="-63889" y="2334634"/>
            <a:chExt cx="1262656" cy="1330015"/>
          </a:xfrm>
        </p:grpSpPr>
        <p:grpSp>
          <p:nvGrpSpPr>
            <p:cNvPr id="46" name="Group 45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8" name="Group 47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58" name="Straight Connector 57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" name="TextBox 58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53" name="Straight Connector 5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" name="TextBox 5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51" name="Straight Connector 5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" name="TextBox 5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9835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2-2 </a:t>
            </a:r>
            <a:r>
              <a:rPr lang="sv-SE" sz="1800" dirty="0">
                <a:solidFill>
                  <a:schemeClr val="tx1"/>
                </a:solidFill>
              </a:rPr>
              <a:t>(</a:t>
            </a:r>
            <a:r>
              <a:rPr lang="sv-SE" sz="1800" dirty="0" err="1">
                <a:solidFill>
                  <a:schemeClr val="tx1"/>
                </a:solidFill>
              </a:rPr>
              <a:t>connection</a:t>
            </a:r>
            <a:r>
              <a:rPr lang="sv-SE" sz="1800" dirty="0">
                <a:solidFill>
                  <a:schemeClr val="tx1"/>
                </a:solidFill>
              </a:rPr>
              <a:t> setup/SLS)</a:t>
            </a:r>
            <a:r>
              <a:rPr lang="sv-SE" sz="1800" dirty="0"/>
              <a:t>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898976" y="3776040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5346257" y="3296498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7312725" y="3376193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6627387" y="3365775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4743575" y="3301561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621636" y="277989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406759" y="277486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810401" y="262399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11356" y="262399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-51903" y="2616026"/>
            <a:ext cx="1262656" cy="1330015"/>
            <a:chOff x="-63889" y="2334634"/>
            <a:chExt cx="1262656" cy="1330015"/>
          </a:xfrm>
        </p:grpSpPr>
        <p:grpSp>
          <p:nvGrpSpPr>
            <p:cNvPr id="72" name="Group 71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4" name="Group 73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1" name="Straight Connector 8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2" name="TextBox 8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79" name="Straight Connector 7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7" name="Straight Connector 7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TextBox 7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490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2"/>
            <a:ext cx="7770813" cy="5171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3-1: AP </a:t>
            </a:r>
            <a:r>
              <a:rPr lang="sv-SE" sz="1800" dirty="0" err="1"/>
              <a:t>polls</a:t>
            </a:r>
            <a:r>
              <a:rPr lang="sv-SE" sz="1800" dirty="0"/>
              <a:t> </a:t>
            </a:r>
            <a:r>
              <a:rPr lang="sv-SE" sz="1800" dirty="0" err="1"/>
              <a:t>each</a:t>
            </a:r>
            <a:r>
              <a:rPr lang="sv-SE" sz="1800" dirty="0"/>
              <a:t> STA to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29753" y="3557219"/>
            <a:ext cx="8099939" cy="4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121922" y="3248808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3913228" y="2952892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3924674" y="3064785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072972" y="3189764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161027" y="3212248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364730" y="3055285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86137" y="456656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189979" y="4482716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3924068" y="4482716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314495" y="4710468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3939717" y="475706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256152" y="4726169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3929480" y="3596476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250035" y="319038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818" y="2436602"/>
            <a:ext cx="1280774" cy="2572293"/>
            <a:chOff x="1494487" y="2425948"/>
            <a:chExt cx="1280774" cy="2572293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372373" y="242594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67199" y="2425948"/>
            <a:ext cx="1280774" cy="3774076"/>
            <a:chOff x="5267199" y="2425948"/>
            <a:chExt cx="1280774" cy="3774076"/>
          </a:xfrm>
        </p:grpSpPr>
        <p:cxnSp>
          <p:nvCxnSpPr>
            <p:cNvPr id="20" name="Straight Arrow Connector 19"/>
            <p:cNvCxnSpPr>
              <a:cxnSpLocks/>
            </p:cNvCxnSpPr>
            <p:nvPr/>
          </p:nvCxnSpPr>
          <p:spPr bwMode="auto">
            <a:xfrm>
              <a:off x="5828951" y="3610205"/>
              <a:ext cx="28312" cy="25898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87" name="Group 86"/>
            <p:cNvGrpSpPr/>
            <p:nvPr/>
          </p:nvGrpSpPr>
          <p:grpSpPr>
            <a:xfrm>
              <a:off x="5267199" y="2961537"/>
              <a:ext cx="1280774" cy="579503"/>
              <a:chOff x="1736253" y="3212975"/>
              <a:chExt cx="1611612" cy="579503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90" name="Straight Connector 89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1" name="TextBox 100"/>
            <p:cNvSpPr txBox="1"/>
            <p:nvPr/>
          </p:nvSpPr>
          <p:spPr>
            <a:xfrm>
              <a:off x="5952735" y="3056782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03" name="Oval 102"/>
            <p:cNvSpPr/>
            <p:nvPr/>
          </p:nvSpPr>
          <p:spPr bwMode="auto">
            <a:xfrm rot="14709829" flipV="1">
              <a:off x="5288000" y="3210000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407634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7070241" y="32610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7861547" y="2965114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7872993" y="3077007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8021291" y="3201986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8109346" y="3224470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8313049" y="3067507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041620" y="574031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45462" y="565647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7879551" y="565647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7269978" y="588422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7895200" y="593081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8211635" y="589992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7861547" y="3610205"/>
            <a:ext cx="0" cy="1976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7320692" y="24381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7212354" y="32088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-70612" y="2454586"/>
            <a:ext cx="1262656" cy="1330015"/>
            <a:chOff x="-63889" y="2334634"/>
            <a:chExt cx="1262656" cy="1330015"/>
          </a:xfrm>
        </p:grpSpPr>
        <p:grpSp>
          <p:nvGrpSpPr>
            <p:cNvPr id="104" name="Group 103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6" name="Group 10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19" name="Straight Connector 11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0" name="TextBox 11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12" name="Straight Connector 111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6" name="TextBox 115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10" name="Straight Connector 10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1" name="TextBox 11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84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398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3-2: AP </a:t>
            </a:r>
            <a:r>
              <a:rPr lang="sv-SE" sz="1800" dirty="0" err="1"/>
              <a:t>transmits</a:t>
            </a:r>
            <a:r>
              <a:rPr lang="sv-SE" sz="1800" dirty="0"/>
              <a:t> a joint </a:t>
            </a:r>
            <a:r>
              <a:rPr lang="sv-SE" sz="1800" dirty="0" err="1"/>
              <a:t>poll</a:t>
            </a:r>
            <a:r>
              <a:rPr lang="sv-SE" sz="1800" dirty="0"/>
              <a:t>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polls</a:t>
            </a:r>
            <a:r>
              <a:rPr lang="sv-SE" sz="1800" dirty="0"/>
              <a:t>),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43608" y="3526125"/>
            <a:ext cx="8086084" cy="352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517808" cy="2543481"/>
            <a:chOff x="1494487" y="2425948"/>
            <a:chExt cx="1517808" cy="2543481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526165" y="3168500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557322" y="2425948"/>
              <a:ext cx="6655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2+3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293916" y="242307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8" name="Group 67"/>
          <p:cNvGrpSpPr/>
          <p:nvPr/>
        </p:nvGrpSpPr>
        <p:grpSpPr>
          <a:xfrm>
            <a:off x="-63413" y="2447826"/>
            <a:ext cx="1262656" cy="1330015"/>
            <a:chOff x="-63889" y="2334634"/>
            <a:chExt cx="1262656" cy="1330015"/>
          </a:xfrm>
        </p:grpSpPr>
        <p:grpSp>
          <p:nvGrpSpPr>
            <p:cNvPr id="69" name="Group 6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07" name="Rectangle 106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05" name="TextBox 104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06" name="Straight Connector 105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1" name="Group 70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01" name="Straight Connector 10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4" name="TextBox 103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9" name="Straight Connector 8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0" name="TextBox 8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83" name="Straight Connector 8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" name="TextBox 8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1740045" y="3023920"/>
            <a:ext cx="35779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92094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103" grpId="0" animBg="1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3-3: No </a:t>
            </a:r>
            <a:r>
              <a:rPr lang="sv-SE" sz="1800" dirty="0" err="1"/>
              <a:t>polling</a:t>
            </a:r>
            <a:r>
              <a:rPr lang="sv-SE" sz="1800" dirty="0"/>
              <a:t> </a:t>
            </a:r>
            <a:r>
              <a:rPr lang="sv-SE" sz="1800" dirty="0" err="1"/>
              <a:t>due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 (SLS)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29964" y="3550638"/>
            <a:ext cx="8099728" cy="107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980440" y="3261124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2771746" y="2965208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2783192" y="3077101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931490" y="3202080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019545" y="3224564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223248" y="3067601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944655" y="45788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048497" y="449503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2782586" y="449503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2173013" y="472278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2798235" y="476937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3114670" y="473848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2787998" y="3608792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2108553" y="3202698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30891" y="24382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22094" y="32611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5913400" y="29652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5924846" y="30771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6073144" y="32020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6161199" y="32245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6364902" y="30676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093473" y="57404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197315" y="56565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5931404" y="56565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5321831" y="58843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5947053" y="59309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6263488" y="59000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5913400" y="36422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5364481" y="24411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5264207" y="32089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-70401" y="2463359"/>
            <a:ext cx="1262656" cy="1330015"/>
            <a:chOff x="-63889" y="2334634"/>
            <a:chExt cx="1262656" cy="1330015"/>
          </a:xfrm>
        </p:grpSpPr>
        <p:grpSp>
          <p:nvGrpSpPr>
            <p:cNvPr id="58" name="Group 57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83" name="Rectangle 8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78" name="Straight Connector 77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0" name="Group 59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71" name="Straight Connector 7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2" name="TextBox 7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69" name="Straight Connector 6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0" name="TextBox 6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67" name="Straight Connector 6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8" name="TextBox 6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52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(at the AP) for proper user pairing and digital precoding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Depending on the scenario, UL training may be more efficient (lower overhead etc.) than explicit (DL)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 5G communities are adopting UL training for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65" y="2420888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986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328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AP </a:t>
            </a:r>
            <a:r>
              <a:rPr lang="sv-SE" sz="1800" dirty="0" err="1"/>
              <a:t>appends</a:t>
            </a:r>
            <a:r>
              <a:rPr lang="sv-SE" sz="1800" dirty="0"/>
              <a:t> BRP </a:t>
            </a:r>
            <a:r>
              <a:rPr lang="sv-SE" sz="1800" dirty="0" err="1"/>
              <a:t>field</a:t>
            </a:r>
            <a:r>
              <a:rPr lang="sv-SE" sz="1800" dirty="0"/>
              <a:t> </a:t>
            </a:r>
            <a:r>
              <a:rPr lang="sv-SE" sz="1800" dirty="0" err="1"/>
              <a:t>after</a:t>
            </a:r>
            <a:r>
              <a:rPr lang="sv-SE" sz="1800" dirty="0"/>
              <a:t> DTI in MU-MIMO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 err="1"/>
              <a:t>Polling</a:t>
            </a:r>
            <a:r>
              <a:rPr lang="sv-SE" sz="1400" dirty="0"/>
              <a:t> </a:t>
            </a:r>
            <a:r>
              <a:rPr lang="sv-SE" sz="1400" dirty="0" err="1"/>
              <a:t>could</a:t>
            </a:r>
            <a:r>
              <a:rPr lang="sv-SE" sz="1400" dirty="0"/>
              <a:t> be </a:t>
            </a:r>
            <a:r>
              <a:rPr lang="sv-SE" sz="1400" dirty="0" err="1"/>
              <a:t>replaced</a:t>
            </a:r>
            <a:r>
              <a:rPr lang="sv-SE" sz="1400" dirty="0"/>
              <a:t> by </a:t>
            </a:r>
            <a:r>
              <a:rPr lang="sv-SE" sz="1400" dirty="0" err="1"/>
              <a:t>scheduling</a:t>
            </a:r>
            <a:r>
              <a:rPr lang="sv-SE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43608" y="3542131"/>
            <a:ext cx="8086084" cy="192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29959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3858" y="2443306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30139" y="2458238"/>
            <a:ext cx="1280774" cy="3755501"/>
            <a:chOff x="1494487" y="2425948"/>
            <a:chExt cx="1280774" cy="3755501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70395" y="3634707"/>
              <a:ext cx="34227" cy="25467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3" name="Oval 112"/>
            <p:cNvSpPr/>
            <p:nvPr/>
          </p:nvSpPr>
          <p:spPr bwMode="auto">
            <a:xfrm rot="14633575" flipV="1">
              <a:off x="1546915" y="3199559"/>
              <a:ext cx="534192" cy="82929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-58968" y="2471534"/>
            <a:ext cx="1262656" cy="1330015"/>
            <a:chOff x="-63889" y="2334634"/>
            <a:chExt cx="1262656" cy="1330015"/>
          </a:xfrm>
        </p:grpSpPr>
        <p:grpSp>
          <p:nvGrpSpPr>
            <p:cNvPr id="79" name="Group 7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1" name="Group 80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8" name="Straight Connector 87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9" name="TextBox 118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6" name="Straight Connector 85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" name="TextBox 8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84" name="Straight Connector 83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5" name="TextBox 84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  <p:cxnSp>
        <p:nvCxnSpPr>
          <p:cNvPr id="10" name="Straight Arrow Connector 9"/>
          <p:cNvCxnSpPr>
            <a:cxnSpLocks/>
          </p:cNvCxnSpPr>
          <p:nvPr/>
        </p:nvCxnSpPr>
        <p:spPr bwMode="auto">
          <a:xfrm flipH="1" flipV="1">
            <a:off x="2015397" y="3529962"/>
            <a:ext cx="53449" cy="5029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 flipV="1">
            <a:off x="2051761" y="3542131"/>
            <a:ext cx="395200" cy="5047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076579" y="4095693"/>
            <a:ext cx="15488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MU-MIMO </a:t>
            </a:r>
            <a:r>
              <a:rPr lang="sv-SE" sz="1400" dirty="0" err="1">
                <a:solidFill>
                  <a:schemeClr val="tx1"/>
                </a:solidFill>
              </a:rPr>
              <a:t>beams</a:t>
            </a:r>
            <a:endParaRPr lang="sv-S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53" y="1706972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AP </a:t>
            </a:r>
            <a:r>
              <a:rPr lang="sv-SE" sz="1800" dirty="0" err="1"/>
              <a:t>appends</a:t>
            </a:r>
            <a:r>
              <a:rPr lang="sv-SE" sz="1800" dirty="0"/>
              <a:t> a ”BRP </a:t>
            </a:r>
            <a:r>
              <a:rPr lang="sv-SE" sz="1800" dirty="0" err="1"/>
              <a:t>poll</a:t>
            </a:r>
            <a:r>
              <a:rPr lang="sv-SE" sz="1800" dirty="0"/>
              <a:t>” </a:t>
            </a:r>
            <a:r>
              <a:rPr lang="sv-SE" sz="1800" dirty="0" err="1"/>
              <a:t>field</a:t>
            </a:r>
            <a:r>
              <a:rPr lang="sv-SE" sz="1800" dirty="0"/>
              <a:t> </a:t>
            </a:r>
            <a:r>
              <a:rPr lang="sv-SE" sz="1800" dirty="0" err="1"/>
              <a:t>after</a:t>
            </a:r>
            <a:r>
              <a:rPr lang="sv-SE" sz="1800" dirty="0"/>
              <a:t> DTI in MU-MIMO packet,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 err="1"/>
              <a:t>Polling</a:t>
            </a:r>
            <a:r>
              <a:rPr lang="sv-SE" sz="1400" dirty="0"/>
              <a:t> </a:t>
            </a:r>
            <a:r>
              <a:rPr lang="sv-SE" sz="1400" dirty="0" err="1"/>
              <a:t>of</a:t>
            </a:r>
            <a:r>
              <a:rPr lang="sv-SE" sz="1400" dirty="0"/>
              <a:t> STAs </a:t>
            </a:r>
            <a:r>
              <a:rPr lang="sv-SE" sz="1400" dirty="0" err="1"/>
              <a:t>could</a:t>
            </a:r>
            <a:r>
              <a:rPr lang="sv-SE" sz="1400" dirty="0"/>
              <a:t> be </a:t>
            </a:r>
            <a:r>
              <a:rPr lang="sv-SE" sz="1400" dirty="0" err="1"/>
              <a:t>added</a:t>
            </a:r>
            <a:endParaRPr lang="sv-SE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43608" y="3537912"/>
            <a:ext cx="8086084" cy="234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946622"/>
            <a:ext cx="1517808" cy="2022807"/>
            <a:chOff x="1494487" y="2946622"/>
            <a:chExt cx="1517808" cy="2022807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372586" y="24158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8" name="Group 67"/>
          <p:cNvGrpSpPr/>
          <p:nvPr/>
        </p:nvGrpSpPr>
        <p:grpSpPr>
          <a:xfrm>
            <a:off x="-20368" y="2427952"/>
            <a:ext cx="1262656" cy="1330015"/>
            <a:chOff x="-63889" y="2334634"/>
            <a:chExt cx="1262656" cy="1330015"/>
          </a:xfrm>
        </p:grpSpPr>
        <p:grpSp>
          <p:nvGrpSpPr>
            <p:cNvPr id="69" name="Group 6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06" name="Rectangle 105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04" name="TextBox 103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05" name="Straight Connector 104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1" name="Group 70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90" name="Straight Connector 8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1" name="TextBox 10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7" name="Straight Connector 8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8" name="Straight Connector 77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3" name="TextBox 82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527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103" grpId="0" animBg="1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UL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2650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Significantly less training overhead (for same channel information) in certain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Faster access to CSI estimates =&gt; more time for data transmission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no CSI feedback and quantization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directly estimates digital CEF (no STA feedback needed)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120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Straw</a:t>
            </a:r>
            <a:r>
              <a:rPr lang="sv-SE" dirty="0"/>
              <a:t> Poll 1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agree</a:t>
            </a:r>
            <a:r>
              <a:rPr lang="sv-SE" dirty="0"/>
              <a:t> on </a:t>
            </a:r>
            <a:r>
              <a:rPr lang="sv-SE" dirty="0" err="1"/>
              <a:t>including</a:t>
            </a:r>
            <a:r>
              <a:rPr lang="sv-SE" dirty="0"/>
              <a:t> the BRP UL </a:t>
            </a:r>
            <a:r>
              <a:rPr lang="sv-SE" dirty="0" err="1"/>
              <a:t>training</a:t>
            </a:r>
            <a:r>
              <a:rPr lang="sv-SE" dirty="0"/>
              <a:t> as an </a:t>
            </a:r>
            <a:r>
              <a:rPr lang="sv-SE" dirty="0" err="1"/>
              <a:t>optional</a:t>
            </a:r>
            <a:r>
              <a:rPr lang="sv-SE" dirty="0"/>
              <a:t> </a:t>
            </a:r>
            <a:r>
              <a:rPr lang="sv-SE" dirty="0" err="1"/>
              <a:t>mechanism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the 11ay draft?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Y/N/A: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680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Straw</a:t>
            </a:r>
            <a:r>
              <a:rPr lang="sv-SE" dirty="0"/>
              <a:t> Poll 2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agree</a:t>
            </a:r>
            <a:r>
              <a:rPr lang="sv-SE" dirty="0"/>
              <a:t> on </a:t>
            </a:r>
            <a:r>
              <a:rPr lang="sv-SE" dirty="0" err="1"/>
              <a:t>including</a:t>
            </a:r>
            <a:r>
              <a:rPr lang="sv-SE" dirty="0"/>
              <a:t> the SLS UL </a:t>
            </a:r>
            <a:r>
              <a:rPr lang="sv-SE" dirty="0" err="1"/>
              <a:t>training</a:t>
            </a:r>
            <a:r>
              <a:rPr lang="sv-SE" dirty="0"/>
              <a:t> as an </a:t>
            </a:r>
            <a:r>
              <a:rPr lang="sv-SE" dirty="0" err="1"/>
              <a:t>optional</a:t>
            </a:r>
            <a:r>
              <a:rPr lang="sv-SE" dirty="0"/>
              <a:t> </a:t>
            </a:r>
            <a:r>
              <a:rPr lang="sv-SE" dirty="0" err="1"/>
              <a:t>mechanism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the 11ay draft?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Y/N/A: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647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802.11-17/0067r1</a:t>
            </a:r>
          </a:p>
          <a:p>
            <a:r>
              <a:rPr lang="en-US" b="0" dirty="0"/>
              <a:t>[2] IEEE 802.11-17/0322r1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4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this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present different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principle</a:t>
            </a:r>
            <a:r>
              <a:rPr lang="sv-SE" dirty="0"/>
              <a:t>, </a:t>
            </a:r>
            <a:r>
              <a:rPr lang="sv-SE" dirty="0" err="1"/>
              <a:t>one</a:t>
            </a:r>
            <a:r>
              <a:rPr lang="sv-SE" dirty="0"/>
              <a:t> is DL </a:t>
            </a:r>
            <a:r>
              <a:rPr lang="sv-SE" dirty="0" err="1"/>
              <a:t>based</a:t>
            </a:r>
            <a:r>
              <a:rPr lang="sv-SE" dirty="0"/>
              <a:t> and the </a:t>
            </a:r>
            <a:r>
              <a:rPr lang="sv-SE" dirty="0" err="1"/>
              <a:t>other</a:t>
            </a:r>
            <a:r>
              <a:rPr lang="sv-SE" dirty="0"/>
              <a:t> UL </a:t>
            </a:r>
            <a:r>
              <a:rPr lang="sv-SE" dirty="0" err="1"/>
              <a:t>based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methods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principles</a:t>
            </a:r>
            <a:r>
              <a:rPr lang="sv-SE" dirty="0"/>
              <a:t> from 11ad/</a:t>
            </a:r>
            <a:r>
              <a:rPr lang="sv-SE" dirty="0" err="1"/>
              <a:t>ay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look at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an SLS </a:t>
            </a:r>
            <a:r>
              <a:rPr lang="sv-SE" dirty="0" err="1"/>
              <a:t>phase</a:t>
            </a:r>
            <a:r>
              <a:rPr lang="sv-SE" dirty="0"/>
              <a:t> and </a:t>
            </a:r>
            <a:r>
              <a:rPr lang="sv-SE" dirty="0" err="1"/>
              <a:t>without</a:t>
            </a:r>
            <a:r>
              <a:rPr lang="sv-SE" dirty="0"/>
              <a:t> SLS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Concerns</a:t>
            </a:r>
            <a:r>
              <a:rPr lang="sv-SE" dirty="0"/>
              <a:t> </a:t>
            </a:r>
            <a:r>
              <a:rPr lang="sv-SE" dirty="0" err="1"/>
              <a:t>raised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last f2f meeting </a:t>
            </a:r>
            <a:r>
              <a:rPr lang="sv-SE" dirty="0" err="1"/>
              <a:t>regarding</a:t>
            </a:r>
            <a:r>
              <a:rPr lang="sv-SE" dirty="0"/>
              <a:t> UL trigger </a:t>
            </a:r>
            <a:r>
              <a:rPr lang="sv-SE" dirty="0" err="1"/>
              <a:t>frame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addressed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Actually</a:t>
            </a:r>
            <a:r>
              <a:rPr lang="sv-SE" dirty="0"/>
              <a:t>, 11ay </a:t>
            </a:r>
            <a:r>
              <a:rPr lang="sv-SE" dirty="0" err="1"/>
              <a:t>almost</a:t>
            </a:r>
            <a:r>
              <a:rPr lang="sv-SE" dirty="0"/>
              <a:t> supports </a:t>
            </a:r>
            <a:r>
              <a:rPr lang="sv-SE" dirty="0" err="1"/>
              <a:t>what</a:t>
            </a:r>
            <a:r>
              <a:rPr lang="sv-SE" dirty="0"/>
              <a:t> I </a:t>
            </a:r>
            <a:r>
              <a:rPr lang="sv-SE" dirty="0" err="1"/>
              <a:t>propose</a:t>
            </a:r>
            <a:r>
              <a:rPr lang="sv-SE" dirty="0"/>
              <a:t>  – the </a:t>
            </a:r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thing</a:t>
            </a:r>
            <a:r>
              <a:rPr lang="sv-SE" dirty="0"/>
              <a:t> </a:t>
            </a:r>
            <a:r>
              <a:rPr lang="sv-SE" dirty="0" err="1"/>
              <a:t>left</a:t>
            </a:r>
            <a:r>
              <a:rPr lang="sv-SE" dirty="0"/>
              <a:t> is </a:t>
            </a:r>
            <a:r>
              <a:rPr lang="sv-SE" dirty="0" err="1"/>
              <a:t>enabling</a:t>
            </a:r>
            <a:r>
              <a:rPr lang="sv-SE" dirty="0"/>
              <a:t> a trigger </a:t>
            </a:r>
            <a:r>
              <a:rPr lang="sv-SE" dirty="0" err="1"/>
              <a:t>frame</a:t>
            </a:r>
            <a:r>
              <a:rPr lang="sv-SE" dirty="0"/>
              <a:t> for MU UL </a:t>
            </a:r>
            <a:r>
              <a:rPr lang="sv-SE" dirty="0" err="1"/>
              <a:t>training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0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594240" y="2122166"/>
            <a:ext cx="5290641" cy="662997"/>
            <a:chOff x="867836" y="2330514"/>
            <a:chExt cx="5290641" cy="662997"/>
          </a:xfrm>
        </p:grpSpPr>
        <p:grpSp>
          <p:nvGrpSpPr>
            <p:cNvPr id="9" name="Group 8"/>
            <p:cNvGrpSpPr/>
            <p:nvPr/>
          </p:nvGrpSpPr>
          <p:grpSpPr>
            <a:xfrm>
              <a:off x="3131840" y="2373982"/>
              <a:ext cx="936104" cy="576064"/>
              <a:chOff x="827584" y="2492896"/>
              <a:chExt cx="936104" cy="576064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06133" y="2550095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17" name="TextBox 16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Straight Connector 18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" name="Straight Connector 2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Straight Connector 33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" name="Straight Connector 3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2" name="Right Brace 4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blipFill>
                  <a:blip r:embed="rId2"/>
                  <a:stretch>
                    <a:fillRect l="-6436" t="-28889" r="-12376" b="-5111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8" name="Left Brace 47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blipFill>
                  <a:blip r:embed="rId3"/>
                  <a:stretch>
                    <a:fillRect l="-5603" t="-26087" r="-9914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1511131" y="3402101"/>
            <a:ext cx="5375345" cy="662997"/>
            <a:chOff x="867836" y="2330514"/>
            <a:chExt cx="5375345" cy="662997"/>
          </a:xfrm>
        </p:grpSpPr>
        <p:grpSp>
          <p:nvGrpSpPr>
            <p:cNvPr id="60" name="Group 59"/>
            <p:cNvGrpSpPr/>
            <p:nvPr/>
          </p:nvGrpSpPr>
          <p:grpSpPr>
            <a:xfrm>
              <a:off x="3131840" y="2373982"/>
              <a:ext cx="953689" cy="576064"/>
              <a:chOff x="827584" y="2492896"/>
              <a:chExt cx="953689" cy="576064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sv-SE" dirty="0">
                        <a:solidFill>
                          <a:schemeClr val="tx1"/>
                        </a:solidFill>
                      </a:rPr>
                      <a:t>STA </a:t>
                    </a:r>
                    <a14:m>
                      <m:oMath xmlns:m="http://schemas.openxmlformats.org/officeDocument/2006/math"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a14:m>
                    <a:endParaRPr lang="sv-SE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TextBox 8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9934" t="-10526" r="-3311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" name="Group 6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69" name="TextBox 68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3" name="Straight Connector 8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Straight Connector 7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62" name="Right Brace 6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blipFill>
                  <a:blip r:embed="rId7"/>
                  <a:stretch>
                    <a:fillRect l="-6481" t="-28261" r="-10648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Connector 63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Left Brace 66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blipFill>
                  <a:blip r:embed="rId8"/>
                  <a:stretch>
                    <a:fillRect l="-5714" t="-25532" r="-8980" b="-48936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/>
          <p:cNvSpPr txBox="1"/>
          <p:nvPr/>
        </p:nvSpPr>
        <p:spPr>
          <a:xfrm>
            <a:off x="146469" y="4493172"/>
            <a:ext cx="90722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We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consider</a:t>
            </a:r>
            <a:r>
              <a:rPr lang="sv-SE" b="1" dirty="0">
                <a:solidFill>
                  <a:schemeClr val="tx1"/>
                </a:solidFill>
              </a:rPr>
              <a:t> a hybrid scenario (not </a:t>
            </a:r>
            <a:r>
              <a:rPr lang="sv-SE" b="1" dirty="0" err="1">
                <a:solidFill>
                  <a:schemeClr val="tx1"/>
                </a:solidFill>
              </a:rPr>
              <a:t>fully</a:t>
            </a:r>
            <a:r>
              <a:rPr lang="sv-SE" b="1" dirty="0">
                <a:solidFill>
                  <a:schemeClr val="tx1"/>
                </a:solidFill>
              </a:rPr>
              <a:t> digital)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Due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this</a:t>
            </a:r>
            <a:r>
              <a:rPr lang="sv-SE" b="1" dirty="0">
                <a:solidFill>
                  <a:schemeClr val="tx1"/>
                </a:solidFill>
              </a:rPr>
              <a:t>, </a:t>
            </a:r>
            <a:r>
              <a:rPr lang="sv-SE" b="1" dirty="0" err="1">
                <a:solidFill>
                  <a:schemeClr val="tx1"/>
                </a:solidFill>
              </a:rPr>
              <a:t>one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needs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find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good</a:t>
            </a:r>
            <a:r>
              <a:rPr lang="sv-SE" b="1" dirty="0">
                <a:solidFill>
                  <a:schemeClr val="tx1"/>
                </a:solidFill>
              </a:rPr>
              <a:t> analog </a:t>
            </a:r>
            <a:r>
              <a:rPr lang="sv-SE" b="1" dirty="0" err="1">
                <a:solidFill>
                  <a:schemeClr val="tx1"/>
                </a:solidFill>
              </a:rPr>
              <a:t>beams</a:t>
            </a:r>
            <a:r>
              <a:rPr lang="sv-SE" b="1" dirty="0">
                <a:solidFill>
                  <a:schemeClr val="tx1"/>
                </a:solidFill>
              </a:rPr>
              <a:t> (SLS, BRP, etc.)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before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doing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any</a:t>
            </a:r>
            <a:r>
              <a:rPr lang="sv-SE" b="1" dirty="0">
                <a:solidFill>
                  <a:schemeClr val="tx1"/>
                </a:solidFill>
              </a:rPr>
              <a:t> digital </a:t>
            </a: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chemeClr val="tx1"/>
                </a:solidFill>
              </a:rPr>
              <a:t>The </a:t>
            </a:r>
            <a:r>
              <a:rPr lang="sv-SE" b="1" dirty="0" err="1">
                <a:solidFill>
                  <a:schemeClr val="tx1"/>
                </a:solidFill>
              </a:rPr>
              <a:t>proposed</a:t>
            </a:r>
            <a:r>
              <a:rPr lang="sv-SE" b="1" dirty="0">
                <a:solidFill>
                  <a:schemeClr val="tx1"/>
                </a:solidFill>
              </a:rPr>
              <a:t> UL </a:t>
            </a:r>
            <a:r>
              <a:rPr lang="sv-SE" b="1" dirty="0" err="1">
                <a:solidFill>
                  <a:schemeClr val="tx1"/>
                </a:solidFill>
              </a:rPr>
              <a:t>training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mechanism</a:t>
            </a:r>
            <a:r>
              <a:rPr lang="sv-SE" b="1" dirty="0">
                <a:solidFill>
                  <a:schemeClr val="tx1"/>
                </a:solidFill>
              </a:rPr>
              <a:t> is </a:t>
            </a:r>
            <a:r>
              <a:rPr lang="sv-SE" b="1" dirty="0" err="1">
                <a:solidFill>
                  <a:schemeClr val="tx1"/>
                </a:solidFill>
              </a:rPr>
              <a:t>useful</a:t>
            </a:r>
            <a:r>
              <a:rPr lang="sv-SE" b="1" dirty="0">
                <a:solidFill>
                  <a:schemeClr val="tx1"/>
                </a:solidFill>
              </a:rPr>
              <a:t> for </a:t>
            </a:r>
            <a:r>
              <a:rPr lang="sv-SE" b="1" dirty="0" err="1">
                <a:solidFill>
                  <a:schemeClr val="tx1"/>
                </a:solidFill>
              </a:rPr>
              <a:t>both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4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our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(for </a:t>
            </a:r>
            <a:r>
              <a:rPr lang="sv-SE" dirty="0" err="1"/>
              <a:t>simplicity</a:t>
            </a:r>
            <a:r>
              <a:rPr lang="sv-SE" dirty="0"/>
              <a:t>) </a:t>
            </a:r>
            <a:r>
              <a:rPr lang="sv-SE" dirty="0" err="1"/>
              <a:t>assume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AP has 4 RF </a:t>
            </a:r>
            <a:r>
              <a:rPr lang="sv-SE" dirty="0" err="1"/>
              <a:t>chains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Each</a:t>
            </a:r>
            <a:r>
              <a:rPr lang="sv-SE" dirty="0"/>
              <a:t> STA has 1 RF </a:t>
            </a:r>
            <a:r>
              <a:rPr lang="sv-SE" dirty="0" err="1"/>
              <a:t>chain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47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204" y="3068960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45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000" y="1706421"/>
            <a:ext cx="7278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</a:t>
            </a:r>
            <a:r>
              <a:rPr lang="sv-SE" sz="2000" b="1" dirty="0" err="1">
                <a:solidFill>
                  <a:schemeClr val="tx1"/>
                </a:solidFill>
              </a:rPr>
              <a:t>connection</a:t>
            </a:r>
            <a:r>
              <a:rPr lang="sv-SE" sz="2000" b="1" dirty="0">
                <a:solidFill>
                  <a:schemeClr val="tx1"/>
                </a:solidFill>
              </a:rPr>
              <a:t> setup/SLS):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 [1]) for MU-MIMO STAs</a:t>
            </a:r>
          </a:p>
        </p:txBody>
      </p:sp>
      <p:cxnSp>
        <p:nvCxnSpPr>
          <p:cNvPr id="70" name="Straight Connector 69"/>
          <p:cNvCxnSpPr>
            <a:cxnSpLocks/>
            <a:stCxn id="123" idx="3"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7"/>
          <p:cNvGrpSpPr/>
          <p:nvPr/>
        </p:nvGrpSpPr>
        <p:grpSpPr>
          <a:xfrm>
            <a:off x="-63889" y="2334634"/>
            <a:ext cx="1262656" cy="1330015"/>
            <a:chOff x="-63889" y="2334634"/>
            <a:chExt cx="1262656" cy="1330015"/>
          </a:xfrm>
        </p:grpSpPr>
        <p:grpSp>
          <p:nvGrpSpPr>
            <p:cNvPr id="68" name="Group 67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72" name="Straight Connector 7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Group 6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73" name="Straight Connector 7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8" name="TextBox 9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36" name="Straight Connector 135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7" name="TextBox 13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40" name="Straight Connector 13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1" name="TextBox 14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726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3506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2-1 </a:t>
            </a:r>
            <a:r>
              <a:rPr lang="sv-SE" sz="1800" dirty="0">
                <a:solidFill>
                  <a:schemeClr val="tx1"/>
                </a:solidFill>
              </a:rPr>
              <a:t>(</a:t>
            </a:r>
            <a:r>
              <a:rPr lang="sv-SE" sz="1800" dirty="0" err="1">
                <a:solidFill>
                  <a:schemeClr val="tx1"/>
                </a:solidFill>
              </a:rPr>
              <a:t>connection</a:t>
            </a:r>
            <a:r>
              <a:rPr lang="sv-SE" sz="1800" dirty="0">
                <a:solidFill>
                  <a:schemeClr val="tx1"/>
                </a:solidFill>
              </a:rPr>
              <a:t> setup/SLS): </a:t>
            </a:r>
            <a:r>
              <a:rPr lang="sv-SE" sz="1800" dirty="0"/>
              <a:t>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1. AP is </a:t>
            </a:r>
            <a:r>
              <a:rPr lang="sv-SE" sz="1800" dirty="0" err="1"/>
              <a:t>receiving</a:t>
            </a:r>
            <a:r>
              <a:rPr lang="sv-SE" sz="1800" dirty="0"/>
              <a:t> in </a:t>
            </a:r>
            <a:r>
              <a:rPr lang="sv-SE" sz="1800" dirty="0" err="1"/>
              <a:t>omni</a:t>
            </a:r>
            <a:r>
              <a:rPr lang="sv-SE" sz="1800" dirty="0"/>
              <a:t>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144914" y="4088897"/>
            <a:ext cx="8852583" cy="1174619"/>
            <a:chOff x="234080" y="4298131"/>
            <a:chExt cx="8852583" cy="1174619"/>
          </a:xfrm>
        </p:grpSpPr>
        <p:grpSp>
          <p:nvGrpSpPr>
            <p:cNvPr id="11" name="Group 10"/>
            <p:cNvGrpSpPr/>
            <p:nvPr/>
          </p:nvGrpSpPr>
          <p:grpSpPr>
            <a:xfrm>
              <a:off x="234080" y="4953886"/>
              <a:ext cx="741934" cy="518864"/>
              <a:chOff x="4986851" y="3068960"/>
              <a:chExt cx="741934" cy="518864"/>
            </a:xfrm>
          </p:grpSpPr>
          <p:sp>
            <p:nvSpPr>
              <p:cNvPr id="63" name="Oval 62"/>
              <p:cNvSpPr/>
              <p:nvPr/>
            </p:nvSpPr>
            <p:spPr bwMode="auto">
              <a:xfrm>
                <a:off x="5004048" y="3068960"/>
                <a:ext cx="648072" cy="51886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986851" y="3126159"/>
                <a:ext cx="7419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STA</a:t>
                </a:r>
              </a:p>
            </p:txBody>
          </p:sp>
        </p:grpSp>
        <p:cxnSp>
          <p:nvCxnSpPr>
            <p:cNvPr id="13" name="Straight Connector 12"/>
            <p:cNvCxnSpPr>
              <a:cxnSpLocks/>
              <a:stCxn id="64" idx="3"/>
            </p:cNvCxnSpPr>
            <p:nvPr/>
          </p:nvCxnSpPr>
          <p:spPr bwMode="auto">
            <a:xfrm flipV="1">
              <a:off x="976014" y="5198236"/>
              <a:ext cx="8110649" cy="436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 flipV="1">
              <a:off x="575313" y="4646638"/>
              <a:ext cx="0" cy="3082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87680" y="429813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1392323" y="4688293"/>
              <a:ext cx="1572020" cy="516027"/>
              <a:chOff x="1542121" y="5806350"/>
              <a:chExt cx="1572020" cy="516027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645963" y="5811397"/>
                <a:ext cx="1468178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6" name="Straight Connector 55"/>
              <p:cNvCxnSpPr>
                <a:cxnSpLocks/>
                <a:stCxn id="55" idx="0"/>
                <a:endCxn id="55" idx="2"/>
              </p:cNvCxnSpPr>
              <p:nvPr/>
            </p:nvCxnSpPr>
            <p:spPr bwMode="auto">
              <a:xfrm>
                <a:off x="2380052" y="5811397"/>
                <a:ext cx="0" cy="51098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" name="Oval 23"/>
              <p:cNvSpPr/>
              <p:nvPr/>
            </p:nvSpPr>
            <p:spPr bwMode="auto">
              <a:xfrm rot="13588508">
                <a:off x="1770479" y="6039149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rgbClr val="00B050"/>
                    </a:solidFill>
                  </a:rPr>
                  <a:t>2</a:t>
                </a:r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653622" y="3159928"/>
            <a:ext cx="3055111" cy="49767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-94385" y="2609801"/>
            <a:ext cx="1262656" cy="1330015"/>
            <a:chOff x="-63889" y="2334634"/>
            <a:chExt cx="1262656" cy="1330015"/>
          </a:xfrm>
        </p:grpSpPr>
        <p:grpSp>
          <p:nvGrpSpPr>
            <p:cNvPr id="47" name="Group 46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67" name="Rectangle 66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62" name="Straight Connector 6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9" name="Group 48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59" name="Straight Connector 5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" name="TextBox 5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57" name="Straight Connector 5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8" name="TextBox 5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52" name="Straight Connector 51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" name="TextBox 52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177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2-2 </a:t>
            </a:r>
            <a:r>
              <a:rPr lang="sv-SE" sz="1800" dirty="0">
                <a:solidFill>
                  <a:schemeClr val="tx1"/>
                </a:solidFill>
              </a:rPr>
              <a:t>(</a:t>
            </a:r>
            <a:r>
              <a:rPr lang="sv-SE" sz="1800" dirty="0" err="1">
                <a:solidFill>
                  <a:schemeClr val="tx1"/>
                </a:solidFill>
              </a:rPr>
              <a:t>connection</a:t>
            </a:r>
            <a:r>
              <a:rPr lang="sv-SE" sz="1800" dirty="0">
                <a:solidFill>
                  <a:schemeClr val="tx1"/>
                </a:solidFill>
              </a:rPr>
              <a:t> setup/SLS)</a:t>
            </a:r>
            <a:r>
              <a:rPr lang="sv-SE" sz="1800" dirty="0"/>
              <a:t>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08345" y="3772756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5326827" y="331015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7311020" y="334998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6522008" y="337091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4724145" y="3315215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614839" y="279776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399962" y="279274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790971" y="2637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391926" y="263764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-56716" y="2639148"/>
            <a:ext cx="1262656" cy="1330015"/>
            <a:chOff x="-63889" y="2334634"/>
            <a:chExt cx="1262656" cy="1330015"/>
          </a:xfrm>
        </p:grpSpPr>
        <p:grpSp>
          <p:nvGrpSpPr>
            <p:cNvPr id="72" name="Group 71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4" name="Group 73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1" name="Straight Connector 8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2" name="TextBox 8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79" name="Straight Connector 7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7" name="Straight Connector 7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TextBox 7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161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65501-CF3D-4934-8919-4CD38DCA117A}">
  <ds:schemaRefs>
    <ds:schemaRef ds:uri="http://schemas.microsoft.com/office/2006/documentManagement/types"/>
    <ds:schemaRef ds:uri="http://purl.org/dc/elements/1.1/"/>
    <ds:schemaRef ds:uri="http://purl.org/dc/dcmitype/"/>
    <ds:schemaRef ds:uri="08b2df90-05d3-4030-90d4-c9feeb4a1cd9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fb4050a4-637c-4513-a9e2-f3546918e5c9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15087</TotalTime>
  <Words>1205</Words>
  <Application>Microsoft Office PowerPoint</Application>
  <PresentationFormat>On-screen Show (4:3)</PresentationFormat>
  <Paragraphs>388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 Unicode MS</vt:lpstr>
      <vt:lpstr>MS Gothic</vt:lpstr>
      <vt:lpstr>Arial</vt:lpstr>
      <vt:lpstr>Cambria Math</vt:lpstr>
      <vt:lpstr>Times New Roman</vt:lpstr>
      <vt:lpstr>802-11-Submission</vt:lpstr>
      <vt:lpstr>Document</vt:lpstr>
      <vt:lpstr>Training Protocols for DL MU-MIMO in 802.11ay</vt:lpstr>
      <vt:lpstr>Introduction </vt:lpstr>
      <vt:lpstr>Introduction </vt:lpstr>
      <vt:lpstr>Hardware Model</vt:lpstr>
      <vt:lpstr>Example Scenario</vt:lpstr>
      <vt:lpstr>Envisioned DL Training Mechanisms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Training With BRP</vt:lpstr>
      <vt:lpstr>Envisioned DL training with BRP</vt:lpstr>
      <vt:lpstr>Envisioned UL training with BRP</vt:lpstr>
      <vt:lpstr>Benefits of UL Training</vt:lpstr>
      <vt:lpstr>Straw Poll 1 </vt:lpstr>
      <vt:lpstr>Straw Poll 2 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1098</cp:revision>
  <cp:lastPrinted>1601-01-01T00:00:00Z</cp:lastPrinted>
  <dcterms:created xsi:type="dcterms:W3CDTF">2016-05-11T14:59:10Z</dcterms:created>
  <dcterms:modified xsi:type="dcterms:W3CDTF">2017-03-15T23:14:16Z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