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33"/>
  </p:notesMasterIdLst>
  <p:handoutMasterIdLst>
    <p:handoutMasterId r:id="rId34"/>
  </p:handoutMasterIdLst>
  <p:sldIdLst>
    <p:sldId id="256" r:id="rId7"/>
    <p:sldId id="265" r:id="rId8"/>
    <p:sldId id="339" r:id="rId9"/>
    <p:sldId id="297" r:id="rId10"/>
    <p:sldId id="332" r:id="rId11"/>
    <p:sldId id="317" r:id="rId12"/>
    <p:sldId id="315" r:id="rId13"/>
    <p:sldId id="316" r:id="rId14"/>
    <p:sldId id="336" r:id="rId15"/>
    <p:sldId id="318" r:id="rId16"/>
    <p:sldId id="325" r:id="rId17"/>
    <p:sldId id="335" r:id="rId18"/>
    <p:sldId id="319" r:id="rId19"/>
    <p:sldId id="330" r:id="rId20"/>
    <p:sldId id="321" r:id="rId21"/>
    <p:sldId id="337" r:id="rId22"/>
    <p:sldId id="322" r:id="rId23"/>
    <p:sldId id="331" r:id="rId24"/>
    <p:sldId id="334" r:id="rId25"/>
    <p:sldId id="324" r:id="rId26"/>
    <p:sldId id="326" r:id="rId27"/>
    <p:sldId id="333" r:id="rId28"/>
    <p:sldId id="338" r:id="rId29"/>
    <p:sldId id="340" r:id="rId30"/>
    <p:sldId id="341" r:id="rId31"/>
    <p:sldId id="313" r:id="rId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94280" autoAdjust="0"/>
  </p:normalViewPr>
  <p:slideViewPr>
    <p:cSldViewPr>
      <p:cViewPr varScale="1">
        <p:scale>
          <a:sx n="68" d="100"/>
          <a:sy n="68" d="100"/>
        </p:scale>
        <p:origin x="124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Training Protocols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3-1: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each</a:t>
            </a:r>
            <a:r>
              <a:rPr lang="sv-SE" sz="1800" dirty="0"/>
              <a:t> </a:t>
            </a:r>
            <a:r>
              <a:rPr lang="sv-SE" sz="1800" dirty="0" err="1"/>
              <a:t>reported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219158" y="3649639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706630" y="24725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62882" y="3538556"/>
            <a:ext cx="8166810" cy="227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494487" y="2946622"/>
            <a:ext cx="1611612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645682" y="3207687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236471" y="3086470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384769" y="3211449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2472824" y="3233933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2676527" y="3076970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8899" y="250017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>
            <a:off x="2212105" y="442824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206610" y="472711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2559155" y="470573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1655648" y="471190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63887" y="3537611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7" name="Straight Arrow Connector 76"/>
          <p:cNvCxnSpPr>
            <a:cxnSpLocks/>
          </p:cNvCxnSpPr>
          <p:nvPr/>
        </p:nvCxnSpPr>
        <p:spPr bwMode="auto">
          <a:xfrm flipH="1">
            <a:off x="6041813" y="3670365"/>
            <a:ext cx="12809" cy="184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542094" y="2493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29951" y="2967348"/>
            <a:ext cx="1611612" cy="634470"/>
            <a:chOff x="1736253" y="3212975"/>
            <a:chExt cx="1611612" cy="634470"/>
          </a:xfrm>
        </p:grpSpPr>
        <p:sp>
          <p:nvSpPr>
            <p:cNvPr id="80" name="TextBox 79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2" name="Straight Connector 81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Oval 82"/>
          <p:cNvSpPr/>
          <p:nvPr/>
        </p:nvSpPr>
        <p:spPr bwMode="auto">
          <a:xfrm rot="14550990" flipV="1">
            <a:off x="5435362" y="3220064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20086774" flipV="1">
            <a:off x="6071935" y="3107196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 rot="17127277" flipV="1">
            <a:off x="6220233" y="3232175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 rot="14709829" flipV="1">
            <a:off x="6308288" y="3254659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2496290" flipV="1">
            <a:off x="6511991" y="3097696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04363" y="25209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041813" y="5588543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6036318" y="588741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6388863" y="586602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5485356" y="587219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747981" y="3553290"/>
            <a:ext cx="1075599" cy="2625541"/>
            <a:chOff x="3563887" y="2388212"/>
            <a:chExt cx="1075599" cy="262554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04" name="Straight Arrow Connector 103"/>
            <p:cNvCxnSpPr>
              <a:cxnSpLocks/>
              <a:stCxn id="102" idx="0"/>
            </p:cNvCxnSpPr>
            <p:nvPr/>
          </p:nvCxnSpPr>
          <p:spPr bwMode="auto">
            <a:xfrm flipH="1" flipV="1">
              <a:off x="4101686" y="2388212"/>
              <a:ext cx="1" cy="2040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Connector 104"/>
            <p:cNvCxnSpPr>
              <a:stCxn id="102" idx="0"/>
              <a:endCxn id="102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Oval 72"/>
          <p:cNvSpPr/>
          <p:nvPr/>
        </p:nvSpPr>
        <p:spPr bwMode="auto">
          <a:xfrm rot="18114002">
            <a:off x="7789726" y="586153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 rot="17127277" flipV="1">
            <a:off x="3886653" y="3155954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 rot="14550990" flipV="1">
            <a:off x="7962688" y="3143548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7613" y="24879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82354" y="2510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69899" y="2458072"/>
            <a:ext cx="1262656" cy="1330015"/>
            <a:chOff x="-63889" y="2334634"/>
            <a:chExt cx="1262656" cy="1330015"/>
          </a:xfrm>
        </p:grpSpPr>
        <p:grpSp>
          <p:nvGrpSpPr>
            <p:cNvPr id="99" name="Group 9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18" name="Rectangle 117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3" name="Straight Connector 11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5" name="TextBox 11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11" name="Straight Connector 11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2" name="TextBox 11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09" name="Straight Connector 10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78" grpId="0"/>
      <p:bldP spid="83" grpId="0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/>
      <p:bldP spid="90" grpId="0" animBg="1"/>
      <p:bldP spid="95" grpId="0" animBg="1"/>
      <p:bldP spid="96" grpId="0" animBg="1"/>
      <p:bldP spid="73" grpId="0" animBg="1"/>
      <p:bldP spid="74" grpId="0" animBg="1"/>
      <p:bldP spid="75" grpId="0" animBg="1"/>
      <p:bldP spid="7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3-2: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joint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polls</a:t>
            </a:r>
            <a:r>
              <a:rPr lang="sv-SE" sz="1800" dirty="0"/>
              <a:t> for CSI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2+3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03555" y="3559549"/>
            <a:ext cx="8126137" cy="17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48732"/>
            <a:ext cx="1075599" cy="1457369"/>
            <a:chOff x="3563887" y="3556384"/>
            <a:chExt cx="1075599" cy="1457369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V="1">
              <a:off x="4101687" y="3556384"/>
              <a:ext cx="4719" cy="8718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8726" y="244905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5927" y="2449056"/>
            <a:ext cx="1280774" cy="3739296"/>
            <a:chOff x="1494487" y="2425948"/>
            <a:chExt cx="1280774" cy="3739296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60111" y="3649639"/>
              <a:ext cx="1690" cy="251560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119" name="Oval 118"/>
          <p:cNvSpPr/>
          <p:nvPr/>
        </p:nvSpPr>
        <p:spPr bwMode="auto">
          <a:xfrm rot="14550990" flipV="1">
            <a:off x="6679866" y="3235099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5840872" y="317850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8189756" y="3140940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896894" y="2455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214256" y="24521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3608" y="30435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-77758" y="2464773"/>
            <a:ext cx="1262656" cy="1330015"/>
            <a:chOff x="-63889" y="2334634"/>
            <a:chExt cx="1262656" cy="1330015"/>
          </a:xfrm>
        </p:grpSpPr>
        <p:grpSp>
          <p:nvGrpSpPr>
            <p:cNvPr id="87" name="Group 86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38" name="Straight Connector 13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3" name="Group 112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33" name="Straight Connector 13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4" name="TextBox 13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31" name="Straight Connector 13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2" name="TextBox 13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29" name="Straight Connector 12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0" name="TextBox 12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93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19" grpId="0" animBg="1"/>
      <p:bldP spid="120" grpId="0" animBg="1"/>
      <p:bldP spid="122" grpId="0" animBg="1"/>
      <p:bldP spid="81" grpId="0"/>
      <p:bldP spid="8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awaits</a:t>
            </a:r>
            <a:r>
              <a:rPr lang="sv-SE" sz="1800" dirty="0"/>
              <a:t> CSI </a:t>
            </a:r>
            <a:r>
              <a:rPr lang="sv-SE" sz="1800" dirty="0" err="1"/>
              <a:t>according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2+3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 flipV="1">
            <a:off x="971600" y="3561346"/>
            <a:ext cx="8158092" cy="17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50674" y="3548732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87186" y="3563107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4684160" y="320273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6336290" y="3227283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3640" y="2534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80165" y="2538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83608" y="30435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-70464" y="2534926"/>
            <a:ext cx="1262656" cy="1330015"/>
            <a:chOff x="-63889" y="2334634"/>
            <a:chExt cx="1262656" cy="1330015"/>
          </a:xfrm>
        </p:grpSpPr>
        <p:grpSp>
          <p:nvGrpSpPr>
            <p:cNvPr id="70" name="Group 69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5" name="Straight Connector 84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3" name="Straight Connector 8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4" name="TextBox 8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20" grpId="0" animBg="1"/>
      <p:bldP spid="122" grpId="0" animBg="1"/>
      <p:bldP spid="81" grpId="0"/>
      <p:bldP spid="82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284984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773" y="1676464"/>
            <a:ext cx="8118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 for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MU-MIMO STAs</a:t>
            </a:r>
          </a:p>
        </p:txBody>
      </p:sp>
      <p:cxnSp>
        <p:nvCxnSpPr>
          <p:cNvPr id="70" name="Straight Connector 69"/>
          <p:cNvCxnSpPr>
            <a:cxnSpLocks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5" name="Group 94"/>
          <p:cNvGrpSpPr/>
          <p:nvPr/>
        </p:nvGrpSpPr>
        <p:grpSpPr>
          <a:xfrm>
            <a:off x="-70801" y="2303361"/>
            <a:ext cx="1262656" cy="1330015"/>
            <a:chOff x="-63889" y="2334634"/>
            <a:chExt cx="1262656" cy="1330015"/>
          </a:xfrm>
        </p:grpSpPr>
        <p:grpSp>
          <p:nvGrpSpPr>
            <p:cNvPr id="96" name="Group 95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71" name="Rectangle 170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70" name="Straight Connector 169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9" name="Straight Connector 14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5" name="TextBox 16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47" name="Straight Connector 14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TextBox 14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0" name="Straight Connector 13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06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2-1: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95086"/>
            <a:ext cx="5413344" cy="37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03157" y="4479059"/>
            <a:ext cx="1572020" cy="516027"/>
            <a:chOff x="1542121" y="5806350"/>
            <a:chExt cx="1572020" cy="516027"/>
          </a:xfrm>
        </p:grpSpPr>
        <p:sp>
          <p:nvSpPr>
            <p:cNvPr id="54" name="TextBox 53"/>
            <p:cNvSpPr txBox="1"/>
            <p:nvPr/>
          </p:nvSpPr>
          <p:spPr>
            <a:xfrm>
              <a:off x="1542121" y="5895242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645963" y="5811397"/>
              <a:ext cx="1468178" cy="5109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/>
            <p:cNvCxnSpPr>
              <a:cxnSpLocks/>
              <a:stCxn id="55" idx="0"/>
              <a:endCxn id="55" idx="2"/>
            </p:cNvCxnSpPr>
            <p:nvPr/>
          </p:nvCxnSpPr>
          <p:spPr bwMode="auto">
            <a:xfrm>
              <a:off x="2380052" y="5811397"/>
              <a:ext cx="0" cy="5109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3588508">
              <a:off x="1770479" y="6039149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4027" y="580635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5321306" cy="200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1" y="3140968"/>
            <a:ext cx="3055111" cy="50596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83850"/>
            <a:ext cx="5413344" cy="257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-36512" y="2596026"/>
            <a:ext cx="1262656" cy="1330015"/>
            <a:chOff x="-63889" y="2334634"/>
            <a:chExt cx="1262656" cy="1330015"/>
          </a:xfrm>
        </p:grpSpPr>
        <p:grpSp>
          <p:nvGrpSpPr>
            <p:cNvPr id="46" name="Group 45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8" name="Group 47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58" name="Straight Connector 5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TextBox 5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53" name="Straight Connector 5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51" name="Straight Connector 5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" name="TextBox 5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835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-51903" y="2616026"/>
            <a:ext cx="1262656" cy="1330015"/>
            <a:chOff x="-63889" y="2334634"/>
            <a:chExt cx="1262656" cy="1330015"/>
          </a:xfrm>
        </p:grpSpPr>
        <p:grpSp>
          <p:nvGrpSpPr>
            <p:cNvPr id="72" name="Group 71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1" name="Straight Connector 8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7" name="Straight Connector 7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49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2"/>
            <a:ext cx="7770813" cy="517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3-1: AP </a:t>
            </a:r>
            <a:r>
              <a:rPr lang="sv-SE" sz="1800" dirty="0" err="1"/>
              <a:t>polls</a:t>
            </a:r>
            <a:r>
              <a:rPr lang="sv-SE" sz="1800" dirty="0"/>
              <a:t> </a:t>
            </a:r>
            <a:r>
              <a:rPr lang="sv-SE" sz="1800" dirty="0" err="1"/>
              <a:t>each</a:t>
            </a:r>
            <a:r>
              <a:rPr lang="sv-SE" sz="1800" dirty="0"/>
              <a:t> STA to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29753" y="3557219"/>
            <a:ext cx="8099939" cy="4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1922" y="3248808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3913228" y="2952892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3924674" y="3064785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072972" y="3189764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161027" y="3212248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364730" y="3055285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86137" y="456656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89979" y="4482716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3924068" y="4482716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314495" y="4710468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3939717" y="475706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256152" y="472616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3929480" y="3596476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250035" y="319038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818" y="2436602"/>
            <a:ext cx="1280774" cy="2572293"/>
            <a:chOff x="1494487" y="2425948"/>
            <a:chExt cx="1280774" cy="2572293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72373" y="24259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67199" y="2425948"/>
            <a:ext cx="1280774" cy="3774076"/>
            <a:chOff x="5267199" y="2425948"/>
            <a:chExt cx="1280774" cy="3774076"/>
          </a:xfrm>
        </p:grpSpPr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>
              <a:off x="5828951" y="3610205"/>
              <a:ext cx="28312" cy="25898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5267199" y="2961537"/>
              <a:ext cx="1280774" cy="579503"/>
              <a:chOff x="1736253" y="3212975"/>
              <a:chExt cx="1611612" cy="579503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TextBox 100"/>
            <p:cNvSpPr txBox="1"/>
            <p:nvPr/>
          </p:nvSpPr>
          <p:spPr>
            <a:xfrm>
              <a:off x="5952735" y="305678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 rot="14709829" flipV="1">
              <a:off x="5288000" y="3210000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07634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70241" y="32610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7861547" y="296511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7872993" y="3077007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8021291" y="3201986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8109346" y="3224470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8313049" y="3067507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41620" y="574031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45462" y="565647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7879551" y="565647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7269978" y="58842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7895200" y="593081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8211635" y="589992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7861547" y="3610205"/>
            <a:ext cx="0" cy="1976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320692" y="2438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7212354" y="32088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-70612" y="2454586"/>
            <a:ext cx="1262656" cy="1330015"/>
            <a:chOff x="-63889" y="2334634"/>
            <a:chExt cx="1262656" cy="1330015"/>
          </a:xfrm>
        </p:grpSpPr>
        <p:grpSp>
          <p:nvGrpSpPr>
            <p:cNvPr id="104" name="Group 103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9" name="Straight Connector 11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0" name="TextBox 11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12" name="Straight Connector 111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0" name="Straight Connector 10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1" name="TextBox 11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98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3-2: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26125"/>
            <a:ext cx="8086084" cy="352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526165" y="3168500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2+3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293916" y="2423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-63413" y="2447826"/>
            <a:ext cx="1262656" cy="1330015"/>
            <a:chOff x="-63889" y="2334634"/>
            <a:chExt cx="1262656" cy="1330015"/>
          </a:xfrm>
        </p:grpSpPr>
        <p:grpSp>
          <p:nvGrpSpPr>
            <p:cNvPr id="69" name="Group 6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06" name="Straight Connector 105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1" name="Group 7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01" name="Straight Connector 10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9" name="Straight Connector 8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0" name="TextBox 8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83" name="Straight Connector 8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1740045" y="3023920"/>
            <a:ext cx="3577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20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103" grpId="0" animBg="1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3-3: No </a:t>
            </a:r>
            <a:r>
              <a:rPr lang="sv-SE" sz="1800" dirty="0" err="1"/>
              <a:t>polling</a:t>
            </a:r>
            <a:r>
              <a:rPr lang="sv-SE" sz="1800" dirty="0"/>
              <a:t> </a:t>
            </a:r>
            <a:r>
              <a:rPr lang="sv-SE" sz="1800" dirty="0" err="1"/>
              <a:t>due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 (SLS)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29964" y="3550638"/>
            <a:ext cx="8099728" cy="107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0440" y="3261124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2771746" y="2965208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2783192" y="3077101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931490" y="3202080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019545" y="3224564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223248" y="3067601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44655" y="45788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048497" y="449503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2782586" y="449503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2173013" y="47227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2798235" y="476937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3114670" y="473848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2787998" y="3608792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2108553" y="320269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0891" y="243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22094" y="32611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5913400" y="29652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5924846" y="30771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6073144" y="32020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6161199" y="32245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6364902" y="30676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3473" y="57404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197315" y="56565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5931404" y="56565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5321831" y="58843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5947053" y="59309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6263488" y="59000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5913400" y="36422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5364481" y="2441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5264207" y="32089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70401" y="2463359"/>
            <a:ext cx="1262656" cy="1330015"/>
            <a:chOff x="-63889" y="2334634"/>
            <a:chExt cx="1262656" cy="1330015"/>
          </a:xfrm>
        </p:grpSpPr>
        <p:grpSp>
          <p:nvGrpSpPr>
            <p:cNvPr id="58" name="Group 57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3" name="Rectangle 8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0" name="Group 59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71" name="Straight Connector 7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69" name="Straight Connector 6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0" name="TextBox 6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67" name="Straight Connector 6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52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digital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5" y="2420888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8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328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appends</a:t>
            </a:r>
            <a:r>
              <a:rPr lang="sv-SE" sz="1800" dirty="0"/>
              <a:t> BRP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replaced</a:t>
            </a:r>
            <a:r>
              <a:rPr lang="sv-SE" sz="1400" dirty="0"/>
              <a:t> by </a:t>
            </a:r>
            <a:r>
              <a:rPr lang="sv-SE" sz="1400" dirty="0" err="1"/>
              <a:t>scheduling</a:t>
            </a:r>
            <a:r>
              <a:rPr lang="sv-SE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42131"/>
            <a:ext cx="8086084" cy="192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3858" y="244330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30139" y="2458238"/>
            <a:ext cx="1280774" cy="3755501"/>
            <a:chOff x="1494487" y="2425948"/>
            <a:chExt cx="1280774" cy="3755501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70395" y="3634707"/>
              <a:ext cx="34227" cy="25467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 rot="14633575" flipV="1">
              <a:off x="1546915" y="3199559"/>
              <a:ext cx="534192" cy="82929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-58968" y="2471534"/>
            <a:ext cx="1262656" cy="1330015"/>
            <a:chOff x="-63889" y="2334634"/>
            <a:chExt cx="1262656" cy="1330015"/>
          </a:xfrm>
        </p:grpSpPr>
        <p:grpSp>
          <p:nvGrpSpPr>
            <p:cNvPr id="79" name="Group 7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1" name="Group 8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8" name="Straight Connector 8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TextBox 11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6" name="Straight Connector 85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84" name="Straight Connector 83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0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3" y="1706972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appends</a:t>
            </a:r>
            <a:r>
              <a:rPr lang="sv-SE" sz="1800" dirty="0"/>
              <a:t> a ”BRP </a:t>
            </a:r>
            <a:r>
              <a:rPr lang="sv-SE" sz="1800" dirty="0" err="1"/>
              <a:t>poll</a:t>
            </a:r>
            <a:r>
              <a:rPr lang="sv-SE" sz="1800" dirty="0"/>
              <a:t>”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37912"/>
            <a:ext cx="8086084" cy="23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946622"/>
            <a:ext cx="1517808" cy="2022807"/>
            <a:chOff x="1494487" y="2946622"/>
            <a:chExt cx="1517808" cy="2022807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372586" y="2415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-20368" y="2427952"/>
            <a:ext cx="1262656" cy="1330015"/>
            <a:chOff x="-63889" y="2334634"/>
            <a:chExt cx="1262656" cy="1330015"/>
          </a:xfrm>
        </p:grpSpPr>
        <p:grpSp>
          <p:nvGrpSpPr>
            <p:cNvPr id="69" name="Group 6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06" name="Rectangle 10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1" name="Group 7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1" name="TextBox 10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7" name="Straight Connector 8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8" name="Straight Connector 7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3" name="TextBox 82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52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103" grpId="0" animBg="1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many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access to CSI estimates =&gt; more time for data transmission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CSI feedback and 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directly estimates digital CEF (no STA feedback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20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</a:t>
            </a:r>
            <a:r>
              <a:rPr lang="sv-SE" dirty="0" err="1"/>
              <a:t>including</a:t>
            </a:r>
            <a:r>
              <a:rPr lang="sv-SE" dirty="0"/>
              <a:t> the BRP UL </a:t>
            </a:r>
            <a:r>
              <a:rPr lang="sv-SE" dirty="0" err="1"/>
              <a:t>training</a:t>
            </a:r>
            <a:r>
              <a:rPr lang="sv-SE" dirty="0"/>
              <a:t> as an </a:t>
            </a:r>
            <a:r>
              <a:rPr lang="sv-SE" dirty="0" err="1"/>
              <a:t>optional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SFD draft?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Y/N/A: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8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 2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</a:t>
            </a:r>
            <a:r>
              <a:rPr lang="sv-SE" dirty="0" err="1"/>
              <a:t>including</a:t>
            </a:r>
            <a:r>
              <a:rPr lang="sv-SE" dirty="0"/>
              <a:t> the SLS UL </a:t>
            </a:r>
            <a:r>
              <a:rPr lang="sv-SE" dirty="0" err="1"/>
              <a:t>training</a:t>
            </a:r>
            <a:r>
              <a:rPr lang="sv-SE" dirty="0"/>
              <a:t> as an </a:t>
            </a:r>
            <a:r>
              <a:rPr lang="sv-SE" dirty="0" err="1"/>
              <a:t>optional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SFD draft?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Y/N/A: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647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present different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is DL </a:t>
            </a:r>
            <a:r>
              <a:rPr lang="sv-SE" dirty="0" err="1"/>
              <a:t>based</a:t>
            </a:r>
            <a:r>
              <a:rPr lang="sv-SE" dirty="0"/>
              <a:t> and the </a:t>
            </a:r>
            <a:r>
              <a:rPr lang="sv-SE" dirty="0" err="1"/>
              <a:t>other</a:t>
            </a:r>
            <a:r>
              <a:rPr lang="sv-SE" dirty="0"/>
              <a:t> UL </a:t>
            </a:r>
            <a:r>
              <a:rPr lang="sv-SE" dirty="0" err="1"/>
              <a:t>based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principles</a:t>
            </a:r>
            <a:r>
              <a:rPr lang="sv-SE" dirty="0"/>
              <a:t> from 11ad/</a:t>
            </a:r>
            <a:r>
              <a:rPr lang="sv-SE" dirty="0" err="1"/>
              <a:t>ay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look at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an SLS </a:t>
            </a:r>
            <a:r>
              <a:rPr lang="sv-SE" dirty="0" err="1"/>
              <a:t>phase</a:t>
            </a:r>
            <a:r>
              <a:rPr lang="sv-SE" dirty="0"/>
              <a:t> and </a:t>
            </a:r>
            <a:r>
              <a:rPr lang="sv-SE" dirty="0" err="1"/>
              <a:t>without</a:t>
            </a:r>
            <a:r>
              <a:rPr lang="sv-SE" dirty="0"/>
              <a:t> 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Concerns</a:t>
            </a:r>
            <a:r>
              <a:rPr lang="sv-SE" dirty="0"/>
              <a:t> </a:t>
            </a:r>
            <a:r>
              <a:rPr lang="sv-SE" dirty="0" err="1"/>
              <a:t>raised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last f2f meeting </a:t>
            </a:r>
            <a:r>
              <a:rPr lang="sv-SE" dirty="0" err="1"/>
              <a:t>regarding</a:t>
            </a:r>
            <a:r>
              <a:rPr lang="sv-SE" dirty="0"/>
              <a:t> UL trigger </a:t>
            </a:r>
            <a:r>
              <a:rPr lang="sv-SE" dirty="0" err="1"/>
              <a:t>frame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addressed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0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46469" y="4493172"/>
            <a:ext cx="90722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one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needs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the digital 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(for </a:t>
            </a:r>
            <a:r>
              <a:rPr lang="sv-SE" dirty="0" err="1"/>
              <a:t>simplicity</a:t>
            </a:r>
            <a:r>
              <a:rPr lang="sv-SE" dirty="0"/>
              <a:t>)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AP has 4 RF </a:t>
            </a:r>
            <a:r>
              <a:rPr lang="sv-SE" dirty="0" err="1"/>
              <a:t>chains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STA has 1 RF </a:t>
            </a:r>
            <a:r>
              <a:rPr lang="sv-SE" dirty="0" err="1"/>
              <a:t>chain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47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4" y="3068960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000" y="1706421"/>
            <a:ext cx="766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for MU-MIMO STAs</a:t>
            </a:r>
          </a:p>
        </p:txBody>
      </p: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-63889" y="2334634"/>
            <a:ext cx="1262656" cy="1330015"/>
            <a:chOff x="-63889" y="2334634"/>
            <a:chExt cx="1262656" cy="1330015"/>
          </a:xfrm>
        </p:grpSpPr>
        <p:grpSp>
          <p:nvGrpSpPr>
            <p:cNvPr id="68" name="Group 67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Group 6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73" name="Straight Connector 7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8" name="TextBox 9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36" name="Straight Connector 135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7" name="TextBox 13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0" name="Straight Connector 13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2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3506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2-1: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1. AP is </a:t>
            </a:r>
            <a:r>
              <a:rPr lang="sv-SE" sz="1800" dirty="0" err="1"/>
              <a:t>receiving</a:t>
            </a:r>
            <a:r>
              <a:rPr lang="sv-SE" sz="1800" dirty="0"/>
              <a:t> in </a:t>
            </a:r>
            <a:r>
              <a:rPr lang="sv-SE" sz="1800" dirty="0" err="1"/>
              <a:t>omni</a:t>
            </a:r>
            <a:r>
              <a:rPr lang="sv-SE" sz="1800" dirty="0"/>
              <a:t>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44914" y="4088897"/>
            <a:ext cx="8852583" cy="1174619"/>
            <a:chOff x="234080" y="4298131"/>
            <a:chExt cx="8852583" cy="1174619"/>
          </a:xfrm>
        </p:grpSpPr>
        <p:grpSp>
          <p:nvGrpSpPr>
            <p:cNvPr id="11" name="Group 10"/>
            <p:cNvGrpSpPr/>
            <p:nvPr/>
          </p:nvGrpSpPr>
          <p:grpSpPr>
            <a:xfrm>
              <a:off x="234080" y="4953886"/>
              <a:ext cx="741934" cy="518864"/>
              <a:chOff x="4986851" y="3068960"/>
              <a:chExt cx="741934" cy="518864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004048" y="3068960"/>
                <a:ext cx="648072" cy="5188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86851" y="3126159"/>
                <a:ext cx="741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STA</a:t>
                </a:r>
              </a:p>
            </p:txBody>
          </p:sp>
        </p:grpSp>
        <p:cxnSp>
          <p:nvCxnSpPr>
            <p:cNvPr id="13" name="Straight Connector 12"/>
            <p:cNvCxnSpPr>
              <a:cxnSpLocks/>
              <a:stCxn id="64" idx="3"/>
            </p:cNvCxnSpPr>
            <p:nvPr/>
          </p:nvCxnSpPr>
          <p:spPr bwMode="auto">
            <a:xfrm flipV="1">
              <a:off x="976014" y="5198236"/>
              <a:ext cx="8110649" cy="43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 flipV="1">
              <a:off x="575313" y="4646638"/>
              <a:ext cx="0" cy="3082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87680" y="429813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92323" y="4688293"/>
              <a:ext cx="1572020" cy="516027"/>
              <a:chOff x="1542121" y="5806350"/>
              <a:chExt cx="1572020" cy="516027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45963" y="5811397"/>
                <a:ext cx="1468178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/>
              <p:cNvCxnSpPr>
                <a:cxnSpLocks/>
                <a:stCxn id="55" idx="0"/>
                <a:endCxn id="55" idx="2"/>
              </p:cNvCxnSpPr>
              <p:nvPr/>
            </p:nvCxnSpPr>
            <p:spPr bwMode="auto">
              <a:xfrm>
                <a:off x="2380052" y="5811397"/>
                <a:ext cx="0" cy="51098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 rot="13588508">
                <a:off x="1770479" y="6039149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rgbClr val="00B050"/>
                    </a:solidFill>
                  </a:rPr>
                  <a:t>2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2" y="3159928"/>
            <a:ext cx="3055111" cy="49767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-94385" y="2609801"/>
            <a:ext cx="1262656" cy="1330015"/>
            <a:chOff x="-63889" y="2334634"/>
            <a:chExt cx="1262656" cy="1330015"/>
          </a:xfrm>
        </p:grpSpPr>
        <p:grpSp>
          <p:nvGrpSpPr>
            <p:cNvPr id="47" name="Group 46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9" name="Group 48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59" name="Straight Connector 5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" name="TextBox 5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57" name="Straight Connector 5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" name="TextBox 5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52" name="Straight Connector 51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177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-56716" y="2639148"/>
            <a:ext cx="1262656" cy="1330015"/>
            <a:chOff x="-63889" y="2334634"/>
            <a:chExt cx="1262656" cy="1330015"/>
          </a:xfrm>
        </p:grpSpPr>
        <p:grpSp>
          <p:nvGrpSpPr>
            <p:cNvPr id="72" name="Group 71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1" name="Straight Connector 8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7" name="Straight Connector 7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16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65501-CF3D-4934-8919-4CD38DCA117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b4050a4-637c-4513-a9e2-f3546918e5c9"/>
    <ds:schemaRef ds:uri="http://purl.org/dc/dcmitype/"/>
    <ds:schemaRef ds:uri="http://www.w3.org/XML/1998/namespace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13581</TotalTime>
  <Words>1157</Words>
  <Application>Microsoft Office PowerPoint</Application>
  <PresentationFormat>On-screen Show (4:3)</PresentationFormat>
  <Paragraphs>383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Training Protocols for DL MU-MIMO in 802.11ay</vt:lpstr>
      <vt:lpstr>Introduction </vt:lpstr>
      <vt:lpstr>Introduction </vt:lpstr>
      <vt:lpstr>Hardware Model</vt:lpstr>
      <vt:lpstr>Example Scenario</vt:lpstr>
      <vt:lpstr>Envisioned DL Training Mechanisms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Training With BRP</vt:lpstr>
      <vt:lpstr>Envisioned DL training with BRP</vt:lpstr>
      <vt:lpstr>Envisioned UL training with BRP</vt:lpstr>
      <vt:lpstr>Benefits of UL Training</vt:lpstr>
      <vt:lpstr>Straw Poll 1 </vt:lpstr>
      <vt:lpstr>Straw Poll 2 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1062</cp:revision>
  <cp:lastPrinted>1601-01-01T00:00:00Z</cp:lastPrinted>
  <dcterms:created xsi:type="dcterms:W3CDTF">2016-05-11T14:59:10Z</dcterms:created>
  <dcterms:modified xsi:type="dcterms:W3CDTF">2017-03-13T01:17:04Z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