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33"/>
  </p:notesMasterIdLst>
  <p:handoutMasterIdLst>
    <p:handoutMasterId r:id="rId34"/>
  </p:handoutMasterIdLst>
  <p:sldIdLst>
    <p:sldId id="256" r:id="rId7"/>
    <p:sldId id="265" r:id="rId8"/>
    <p:sldId id="339" r:id="rId9"/>
    <p:sldId id="297" r:id="rId10"/>
    <p:sldId id="332" r:id="rId11"/>
    <p:sldId id="317" r:id="rId12"/>
    <p:sldId id="315" r:id="rId13"/>
    <p:sldId id="316" r:id="rId14"/>
    <p:sldId id="336" r:id="rId15"/>
    <p:sldId id="318" r:id="rId16"/>
    <p:sldId id="325" r:id="rId17"/>
    <p:sldId id="335" r:id="rId18"/>
    <p:sldId id="319" r:id="rId19"/>
    <p:sldId id="330" r:id="rId20"/>
    <p:sldId id="321" r:id="rId21"/>
    <p:sldId id="337" r:id="rId22"/>
    <p:sldId id="322" r:id="rId23"/>
    <p:sldId id="331" r:id="rId24"/>
    <p:sldId id="334" r:id="rId25"/>
    <p:sldId id="324" r:id="rId26"/>
    <p:sldId id="326" r:id="rId27"/>
    <p:sldId id="333" r:id="rId28"/>
    <p:sldId id="338" r:id="rId29"/>
    <p:sldId id="340" r:id="rId30"/>
    <p:sldId id="341" r:id="rId31"/>
    <p:sldId id="313" r:id="rId3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 Göransson" initials="BG" lastIdx="4" clrIdx="0">
    <p:extLst>
      <p:ext uri="{19B8F6BF-5375-455C-9EA6-DF929625EA0E}">
        <p15:presenceInfo xmlns:p15="http://schemas.microsoft.com/office/powerpoint/2012/main" userId="S-1-5-21-1538607324-3213881460-940295383-480968" providerId="AD"/>
      </p:ext>
    </p:extLst>
  </p:cmAuthor>
  <p:cmAuthor id="2" name="Dzevdan Kapetanovic" initials="DK" lastIdx="2" clrIdx="1">
    <p:extLst>
      <p:ext uri="{19B8F6BF-5375-455C-9EA6-DF929625EA0E}">
        <p15:presenceInfo xmlns:p15="http://schemas.microsoft.com/office/powerpoint/2012/main" userId="S-1-5-21-1538607324-3213881460-940295383-3885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88" autoAdjust="0"/>
    <p:restoredTop sz="94280" autoAdjust="0"/>
  </p:normalViewPr>
  <p:slideViewPr>
    <p:cSldViewPr>
      <p:cViewPr varScale="1">
        <p:scale>
          <a:sx n="68" d="100"/>
          <a:sy n="68" d="100"/>
        </p:scale>
        <p:origin x="124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6943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0" d="100"/>
          <a:sy n="120" d="100"/>
        </p:scale>
        <p:origin x="4962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802.11-17/0064r1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sv-SE"/>
              <a:t>January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Dzevdan Kapetanovic et al.,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802.11-17/0064r1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January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Dzevdan Kapetanovic et al.,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802.11-17/0064r1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Dzevdan Kapetanovic et al.,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3C1F2-7206-43E3-8CFD-E3D43259C436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doc.: IEEE 802.11-17/0064r1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Dzevdan Kapetanovic et al., Ericsson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300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697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802.11-17/0419r0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Dzevdan Kapetanovic et al.,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/>
              <a:t>Training Protocols for DL MU-MIMO in 802.11ay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2876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noProof="0" dirty="0"/>
              <a:t>Date:</a:t>
            </a:r>
            <a:r>
              <a:rPr lang="en-US" sz="2000" b="0" noProof="0" dirty="0"/>
              <a:t> 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9863901"/>
              </p:ext>
            </p:extLst>
          </p:nvPr>
        </p:nvGraphicFramePr>
        <p:xfrm>
          <a:off x="520700" y="2419350"/>
          <a:ext cx="7905750" cy="334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4" name="Document" r:id="rId4" imgW="8248187" imgH="3488311" progId="Word.Document.8">
                  <p:embed/>
                </p:oleObj>
              </mc:Choice>
              <mc:Fallback>
                <p:oleObj name="Document" r:id="rId4" imgW="8248187" imgH="348831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419350"/>
                        <a:ext cx="7905750" cy="3348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7061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3-1: AP </a:t>
            </a:r>
            <a:r>
              <a:rPr lang="sv-SE" sz="1800" dirty="0" err="1"/>
              <a:t>transmits</a:t>
            </a:r>
            <a:r>
              <a:rPr lang="sv-SE" sz="1800" dirty="0"/>
              <a:t> DL </a:t>
            </a:r>
            <a:r>
              <a:rPr lang="sv-SE" sz="1800" dirty="0" err="1"/>
              <a:t>training</a:t>
            </a:r>
            <a:r>
              <a:rPr lang="sv-SE" sz="1800" dirty="0"/>
              <a:t> packet in </a:t>
            </a:r>
            <a:r>
              <a:rPr lang="sv-SE" sz="1800" dirty="0" err="1"/>
              <a:t>each</a:t>
            </a:r>
            <a:r>
              <a:rPr lang="sv-SE" sz="1800" dirty="0"/>
              <a:t> </a:t>
            </a:r>
            <a:r>
              <a:rPr lang="sv-SE" sz="1800" dirty="0" err="1"/>
              <a:t>reported</a:t>
            </a:r>
            <a:r>
              <a:rPr lang="sv-SE" sz="1800" dirty="0"/>
              <a:t> </a:t>
            </a:r>
            <a:r>
              <a:rPr lang="sv-SE" sz="1800" dirty="0" err="1"/>
              <a:t>direction</a:t>
            </a:r>
            <a:endParaRPr lang="sv-S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219158" y="3649639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1706630" y="247252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962882" y="3538556"/>
            <a:ext cx="8166810" cy="227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" name="Group 16"/>
          <p:cNvGrpSpPr/>
          <p:nvPr/>
        </p:nvGrpSpPr>
        <p:grpSpPr>
          <a:xfrm>
            <a:off x="1494487" y="2946622"/>
            <a:ext cx="1611612" cy="634470"/>
            <a:chOff x="1736253" y="3212975"/>
            <a:chExt cx="1611612" cy="634470"/>
          </a:xfrm>
        </p:grpSpPr>
        <p:sp>
          <p:nvSpPr>
            <p:cNvPr id="59" name="TextBox 58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/>
            <p:cNvCxnSpPr>
              <a:cxnSpLocks/>
            </p:cNvCxnSpPr>
            <p:nvPr/>
          </p:nvCxnSpPr>
          <p:spPr bwMode="auto">
            <a:xfrm>
              <a:off x="2460924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1" name="Oval 70"/>
          <p:cNvSpPr/>
          <p:nvPr/>
        </p:nvSpPr>
        <p:spPr bwMode="auto">
          <a:xfrm rot="17127277" flipV="1">
            <a:off x="1645682" y="3207687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2236471" y="3086470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2384769" y="3211449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2472824" y="3233933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2676527" y="3076970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168899" y="2500175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 bwMode="auto">
          <a:xfrm>
            <a:off x="2212105" y="4428248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 rot="13588508">
            <a:off x="2206610" y="4727115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 rot="18114002">
            <a:off x="2559155" y="4705734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Oval 120"/>
          <p:cNvSpPr/>
          <p:nvPr/>
        </p:nvSpPr>
        <p:spPr bwMode="auto">
          <a:xfrm rot="13588508">
            <a:off x="1655648" y="471190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3563887" y="3537611"/>
            <a:ext cx="1075599" cy="1476142"/>
            <a:chOff x="3563887" y="3537611"/>
            <a:chExt cx="1075599" cy="1476142"/>
          </a:xfrm>
        </p:grpSpPr>
        <p:sp>
          <p:nvSpPr>
            <p:cNvPr id="7" name="Rectangle 6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9" name="Straight Arrow Connector 18"/>
            <p:cNvCxnSpPr>
              <a:cxnSpLocks/>
              <a:stCxn id="7" idx="0"/>
            </p:cNvCxnSpPr>
            <p:nvPr/>
          </p:nvCxnSpPr>
          <p:spPr bwMode="auto">
            <a:xfrm flipH="1" flipV="1">
              <a:off x="4101686" y="3537611"/>
              <a:ext cx="1" cy="8906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Connector 23"/>
            <p:cNvCxnSpPr>
              <a:stCxn id="7" idx="0"/>
              <a:endCxn id="7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Oval 66"/>
            <p:cNvSpPr/>
            <p:nvPr/>
          </p:nvSpPr>
          <p:spPr bwMode="auto">
            <a:xfrm rot="13588508">
              <a:off x="3605632" y="4695104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77" name="Straight Arrow Connector 76"/>
          <p:cNvCxnSpPr>
            <a:cxnSpLocks/>
          </p:cNvCxnSpPr>
          <p:nvPr/>
        </p:nvCxnSpPr>
        <p:spPr bwMode="auto">
          <a:xfrm flipH="1">
            <a:off x="6041813" y="3670365"/>
            <a:ext cx="12809" cy="18468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5542094" y="249325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grpSp>
        <p:nvGrpSpPr>
          <p:cNvPr id="79" name="Group 78"/>
          <p:cNvGrpSpPr/>
          <p:nvPr/>
        </p:nvGrpSpPr>
        <p:grpSpPr>
          <a:xfrm>
            <a:off x="5329951" y="2967348"/>
            <a:ext cx="1611612" cy="634470"/>
            <a:chOff x="1736253" y="3212975"/>
            <a:chExt cx="1611612" cy="634470"/>
          </a:xfrm>
        </p:grpSpPr>
        <p:sp>
          <p:nvSpPr>
            <p:cNvPr id="80" name="TextBox 79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82" name="Straight Connector 81"/>
            <p:cNvCxnSpPr>
              <a:cxnSpLocks/>
            </p:cNvCxnSpPr>
            <p:nvPr/>
          </p:nvCxnSpPr>
          <p:spPr bwMode="auto">
            <a:xfrm>
              <a:off x="2460924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3" name="Oval 82"/>
          <p:cNvSpPr/>
          <p:nvPr/>
        </p:nvSpPr>
        <p:spPr bwMode="auto">
          <a:xfrm rot="14550990" flipV="1">
            <a:off x="5435362" y="3220064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Oval 83"/>
          <p:cNvSpPr/>
          <p:nvPr/>
        </p:nvSpPr>
        <p:spPr bwMode="auto">
          <a:xfrm rot="20086774" flipV="1">
            <a:off x="6071935" y="3107196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Oval 84"/>
          <p:cNvSpPr/>
          <p:nvPr/>
        </p:nvSpPr>
        <p:spPr bwMode="auto">
          <a:xfrm rot="17127277" flipV="1">
            <a:off x="6220233" y="3232175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Oval 85"/>
          <p:cNvSpPr/>
          <p:nvPr/>
        </p:nvSpPr>
        <p:spPr bwMode="auto">
          <a:xfrm rot="14709829" flipV="1">
            <a:off x="6308288" y="3254659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Oval 86"/>
          <p:cNvSpPr/>
          <p:nvPr/>
        </p:nvSpPr>
        <p:spPr bwMode="auto">
          <a:xfrm rot="12496290" flipV="1">
            <a:off x="6511991" y="3097696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004363" y="252090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cxnSp>
        <p:nvCxnSpPr>
          <p:cNvPr id="89" name="Straight Connector 88"/>
          <p:cNvCxnSpPr>
            <a:cxnSpLocks/>
          </p:cNvCxnSpPr>
          <p:nvPr/>
        </p:nvCxnSpPr>
        <p:spPr bwMode="auto">
          <a:xfrm>
            <a:off x="6041813" y="5588543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 rot="13588508">
            <a:off x="6036318" y="5887410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8114002">
            <a:off x="6388863" y="5866029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8153947">
            <a:off x="5485356" y="5872199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01" name="Group 100"/>
          <p:cNvGrpSpPr/>
          <p:nvPr/>
        </p:nvGrpSpPr>
        <p:grpSpPr>
          <a:xfrm>
            <a:off x="7747981" y="3553290"/>
            <a:ext cx="1075599" cy="2625541"/>
            <a:chOff x="3563887" y="2388212"/>
            <a:chExt cx="1075599" cy="2625541"/>
          </a:xfrm>
        </p:grpSpPr>
        <p:sp>
          <p:nvSpPr>
            <p:cNvPr id="102" name="Rectangle 101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04" name="Straight Arrow Connector 103"/>
            <p:cNvCxnSpPr>
              <a:cxnSpLocks/>
              <a:stCxn id="102" idx="0"/>
            </p:cNvCxnSpPr>
            <p:nvPr/>
          </p:nvCxnSpPr>
          <p:spPr bwMode="auto">
            <a:xfrm flipH="1" flipV="1">
              <a:off x="4101686" y="2388212"/>
              <a:ext cx="1" cy="204003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5" name="Straight Connector 104"/>
            <p:cNvCxnSpPr>
              <a:stCxn id="102" idx="0"/>
              <a:endCxn id="102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3" name="Oval 72"/>
          <p:cNvSpPr/>
          <p:nvPr/>
        </p:nvSpPr>
        <p:spPr bwMode="auto">
          <a:xfrm rot="18114002">
            <a:off x="7789726" y="5861532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Oval 73"/>
          <p:cNvSpPr/>
          <p:nvPr/>
        </p:nvSpPr>
        <p:spPr bwMode="auto">
          <a:xfrm rot="17127277" flipV="1">
            <a:off x="3886653" y="3155954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Oval 74"/>
          <p:cNvSpPr/>
          <p:nvPr/>
        </p:nvSpPr>
        <p:spPr bwMode="auto">
          <a:xfrm rot="14550990" flipV="1">
            <a:off x="7962688" y="3143548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977613" y="248792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982354" y="251025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-69899" y="2458072"/>
            <a:ext cx="1262656" cy="1330015"/>
            <a:chOff x="-63889" y="2334634"/>
            <a:chExt cx="1262656" cy="1330015"/>
          </a:xfrm>
        </p:grpSpPr>
        <p:grpSp>
          <p:nvGrpSpPr>
            <p:cNvPr id="99" name="Group 98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118" name="Rectangle 117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100" name="Group 99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116" name="TextBox 115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117" name="Straight Connector 116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06" name="Group 105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113" name="Straight Connector 112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5" name="TextBox 114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111" name="Straight Connector 110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2" name="TextBox 111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109" name="Straight Connector 10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0" name="TextBox 109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9254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1" grpId="0" animBg="1"/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114" grpId="0"/>
      <p:bldP spid="28" grpId="0" animBg="1"/>
      <p:bldP spid="29" grpId="0" animBg="1"/>
      <p:bldP spid="121" grpId="0" animBg="1"/>
      <p:bldP spid="78" grpId="0"/>
      <p:bldP spid="83" grpId="0" animBg="1"/>
      <p:bldP spid="84" grpId="0" animBg="1"/>
      <p:bldP spid="84" grpId="1" animBg="1"/>
      <p:bldP spid="84" grpId="2" animBg="1"/>
      <p:bldP spid="85" grpId="0" animBg="1"/>
      <p:bldP spid="85" grpId="1" animBg="1"/>
      <p:bldP spid="85" grpId="2" animBg="1"/>
      <p:bldP spid="86" grpId="0" animBg="1"/>
      <p:bldP spid="86" grpId="1" animBg="1"/>
      <p:bldP spid="86" grpId="2" animBg="1"/>
      <p:bldP spid="87" grpId="0" animBg="1"/>
      <p:bldP spid="87" grpId="1" animBg="1"/>
      <p:bldP spid="87" grpId="2" animBg="1"/>
      <p:bldP spid="88" grpId="0"/>
      <p:bldP spid="90" grpId="0" animBg="1"/>
      <p:bldP spid="95" grpId="0" animBg="1"/>
      <p:bldP spid="96" grpId="0" animBg="1"/>
      <p:bldP spid="73" grpId="0" animBg="1"/>
      <p:bldP spid="74" grpId="0" animBg="1"/>
      <p:bldP spid="75" grpId="0" animBg="1"/>
      <p:bldP spid="76" grpId="0"/>
      <p:bldP spid="9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7557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3-2: AP </a:t>
            </a:r>
            <a:r>
              <a:rPr lang="sv-SE" sz="1800" dirty="0" err="1"/>
              <a:t>transmits</a:t>
            </a:r>
            <a:r>
              <a:rPr lang="sv-SE" sz="1800" dirty="0"/>
              <a:t> DL </a:t>
            </a:r>
            <a:r>
              <a:rPr lang="sv-SE" sz="1800" dirty="0" err="1"/>
              <a:t>training</a:t>
            </a:r>
            <a:r>
              <a:rPr lang="sv-SE" sz="1800" dirty="0"/>
              <a:t> packet (or </a:t>
            </a:r>
            <a:r>
              <a:rPr lang="sv-SE" sz="1800" dirty="0" err="1"/>
              <a:t>several</a:t>
            </a:r>
            <a:r>
              <a:rPr lang="sv-SE" sz="1800" dirty="0"/>
              <a:t> </a:t>
            </a:r>
            <a:r>
              <a:rPr lang="sv-SE" sz="1800" dirty="0" err="1"/>
              <a:t>training</a:t>
            </a:r>
            <a:r>
              <a:rPr lang="sv-SE" sz="1800" dirty="0"/>
              <a:t> packets) in </a:t>
            </a:r>
            <a:r>
              <a:rPr lang="sv-SE" sz="1800" dirty="0" err="1"/>
              <a:t>one</a:t>
            </a:r>
            <a:r>
              <a:rPr lang="sv-SE" sz="1800" dirty="0"/>
              <a:t> joint </a:t>
            </a:r>
            <a:r>
              <a:rPr lang="sv-SE" sz="1800" dirty="0" err="1"/>
              <a:t>direction</a:t>
            </a:r>
            <a:r>
              <a:rPr lang="sv-SE" sz="1800" dirty="0"/>
              <a:t> and </a:t>
            </a:r>
            <a:r>
              <a:rPr lang="sv-SE" sz="1800" dirty="0" err="1"/>
              <a:t>polls</a:t>
            </a:r>
            <a:r>
              <a:rPr lang="sv-SE" sz="1800" dirty="0"/>
              <a:t> for CSI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749699" y="3714148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1951941" y="2458238"/>
            <a:ext cx="665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2+3</a:t>
            </a:r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1003555" y="3559549"/>
            <a:ext cx="8126137" cy="17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" name="Group 16"/>
          <p:cNvGrpSpPr/>
          <p:nvPr/>
        </p:nvGrpSpPr>
        <p:grpSpPr>
          <a:xfrm>
            <a:off x="1739579" y="2969229"/>
            <a:ext cx="2114439" cy="634470"/>
            <a:chOff x="1736253" y="3212975"/>
            <a:chExt cx="1611612" cy="634470"/>
          </a:xfrm>
        </p:grpSpPr>
        <p:sp>
          <p:nvSpPr>
            <p:cNvPr id="59" name="TextBox 58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/>
            <p:cNvCxnSpPr>
              <a:cxnSpLocks/>
            </p:cNvCxnSpPr>
            <p:nvPr/>
          </p:nvCxnSpPr>
          <p:spPr bwMode="auto">
            <a:xfrm>
              <a:off x="2524605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1" name="Oval 70"/>
          <p:cNvSpPr/>
          <p:nvPr/>
        </p:nvSpPr>
        <p:spPr bwMode="auto">
          <a:xfrm rot="17127277" flipV="1">
            <a:off x="1890993" y="3193399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2965172" y="3082568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3113470" y="3207547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3201525" y="3230031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3405228" y="3073068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845556" y="2507133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 bwMode="auto">
          <a:xfrm flipH="1">
            <a:off x="2749699" y="4468396"/>
            <a:ext cx="6260" cy="5621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 rot="13588508">
            <a:off x="2750464" y="4767263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 rot="18114002">
            <a:off x="3103009" y="4745882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Oval 120"/>
          <p:cNvSpPr/>
          <p:nvPr/>
        </p:nvSpPr>
        <p:spPr bwMode="auto">
          <a:xfrm rot="13588508">
            <a:off x="2199502" y="475205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5528372" y="3548732"/>
            <a:ext cx="1075599" cy="1457369"/>
            <a:chOff x="3563887" y="3556384"/>
            <a:chExt cx="1075599" cy="1457369"/>
          </a:xfrm>
        </p:grpSpPr>
        <p:sp>
          <p:nvSpPr>
            <p:cNvPr id="7" name="Rectangle 6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9" name="Straight Arrow Connector 18"/>
            <p:cNvCxnSpPr>
              <a:cxnSpLocks/>
              <a:stCxn id="7" idx="0"/>
            </p:cNvCxnSpPr>
            <p:nvPr/>
          </p:nvCxnSpPr>
          <p:spPr bwMode="auto">
            <a:xfrm flipV="1">
              <a:off x="4101687" y="3556384"/>
              <a:ext cx="4719" cy="87186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Connector 23"/>
            <p:cNvCxnSpPr>
              <a:stCxn id="7" idx="0"/>
              <a:endCxn id="7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Oval 66"/>
            <p:cNvSpPr/>
            <p:nvPr/>
          </p:nvSpPr>
          <p:spPr bwMode="auto">
            <a:xfrm rot="13588508">
              <a:off x="3605632" y="4695104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89" name="Straight Connector 88"/>
          <p:cNvCxnSpPr>
            <a:cxnSpLocks/>
          </p:cNvCxnSpPr>
          <p:nvPr/>
        </p:nvCxnSpPr>
        <p:spPr bwMode="auto">
          <a:xfrm>
            <a:off x="2749699" y="5687488"/>
            <a:ext cx="0" cy="5018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 rot="13588508">
            <a:off x="2744204" y="5986355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8114002">
            <a:off x="3096749" y="5964974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8153947">
            <a:off x="2193242" y="597114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7980397" y="3542131"/>
            <a:ext cx="1075599" cy="2625541"/>
            <a:chOff x="7764780" y="3541850"/>
            <a:chExt cx="1075599" cy="2625541"/>
          </a:xfrm>
        </p:grpSpPr>
        <p:grpSp>
          <p:nvGrpSpPr>
            <p:cNvPr id="101" name="Group 100"/>
            <p:cNvGrpSpPr/>
            <p:nvPr/>
          </p:nvGrpSpPr>
          <p:grpSpPr>
            <a:xfrm>
              <a:off x="7764780" y="3541850"/>
              <a:ext cx="1075599" cy="2625541"/>
              <a:chOff x="3563887" y="2388212"/>
              <a:chExt cx="1075599" cy="2625541"/>
            </a:xfrm>
          </p:grpSpPr>
          <p:sp>
            <p:nvSpPr>
              <p:cNvPr id="102" name="Rectangle 101"/>
              <p:cNvSpPr/>
              <p:nvPr/>
            </p:nvSpPr>
            <p:spPr bwMode="auto">
              <a:xfrm>
                <a:off x="3563887" y="4428248"/>
                <a:ext cx="1075599" cy="58550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4065567" y="4542849"/>
                <a:ext cx="5437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800" dirty="0">
                    <a:solidFill>
                      <a:schemeClr val="tx1"/>
                    </a:solidFill>
                  </a:rPr>
                  <a:t>CSI</a:t>
                </a:r>
              </a:p>
            </p:txBody>
          </p:sp>
          <p:cxnSp>
            <p:nvCxnSpPr>
              <p:cNvPr id="104" name="Straight Arrow Connector 103"/>
              <p:cNvCxnSpPr>
                <a:cxnSpLocks/>
                <a:stCxn id="102" idx="0"/>
              </p:cNvCxnSpPr>
              <p:nvPr/>
            </p:nvCxnSpPr>
            <p:spPr bwMode="auto">
              <a:xfrm flipH="1" flipV="1">
                <a:off x="4101686" y="2388212"/>
                <a:ext cx="1" cy="20400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5" name="Straight Connector 104"/>
              <p:cNvCxnSpPr>
                <a:stCxn id="102" idx="0"/>
                <a:endCxn id="102" idx="2"/>
              </p:cNvCxnSpPr>
              <p:nvPr/>
            </p:nvCxnSpPr>
            <p:spPr bwMode="auto">
              <a:xfrm>
                <a:off x="4101687" y="4428248"/>
                <a:ext cx="0" cy="58550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73" name="Oval 72"/>
            <p:cNvSpPr/>
            <p:nvPr/>
          </p:nvSpPr>
          <p:spPr bwMode="auto">
            <a:xfrm rot="18114002">
              <a:off x="7789726" y="5861532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4" name="Oval 73"/>
          <p:cNvSpPr/>
          <p:nvPr/>
        </p:nvSpPr>
        <p:spPr bwMode="auto">
          <a:xfrm rot="14550990" flipV="1">
            <a:off x="2157509" y="3205401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4218726" y="2449056"/>
            <a:ext cx="1280774" cy="2572293"/>
            <a:chOff x="1494487" y="2425948"/>
            <a:chExt cx="1280774" cy="2572293"/>
          </a:xfrm>
        </p:grpSpPr>
        <p:cxnSp>
          <p:nvCxnSpPr>
            <p:cNvPr id="76" name="Straight Arrow Connector 75"/>
            <p:cNvCxnSpPr>
              <a:cxnSpLocks/>
            </p:cNvCxnSpPr>
            <p:nvPr/>
          </p:nvCxnSpPr>
          <p:spPr bwMode="auto">
            <a:xfrm>
              <a:off x="2060111" y="3649639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97" name="Group 96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106" name="TextBox 105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08" name="Straight Connector 107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8" name="TextBox 97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99" name="Oval 98"/>
            <p:cNvSpPr/>
            <p:nvPr/>
          </p:nvSpPr>
          <p:spPr bwMode="auto">
            <a:xfrm rot="17127277" flipV="1">
              <a:off x="1648028" y="3187714"/>
              <a:ext cx="450600" cy="8478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2</a:t>
              </a: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6625927" y="2449056"/>
            <a:ext cx="1280774" cy="3739296"/>
            <a:chOff x="1494487" y="2425948"/>
            <a:chExt cx="1280774" cy="3739296"/>
          </a:xfrm>
        </p:grpSpPr>
        <p:cxnSp>
          <p:nvCxnSpPr>
            <p:cNvPr id="110" name="Straight Arrow Connector 109"/>
            <p:cNvCxnSpPr>
              <a:cxnSpLocks/>
            </p:cNvCxnSpPr>
            <p:nvPr/>
          </p:nvCxnSpPr>
          <p:spPr bwMode="auto">
            <a:xfrm>
              <a:off x="2060111" y="3649639"/>
              <a:ext cx="1690" cy="251560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11" name="Group 110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116" name="TextBox 115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18" name="Straight Connector 117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2" name="TextBox 111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3</a:t>
              </a:r>
            </a:p>
          </p:txBody>
        </p:sp>
      </p:grpSp>
      <p:sp>
        <p:nvSpPr>
          <p:cNvPr id="119" name="Oval 118"/>
          <p:cNvSpPr/>
          <p:nvPr/>
        </p:nvSpPr>
        <p:spPr bwMode="auto">
          <a:xfrm rot="14550990" flipV="1">
            <a:off x="6679866" y="3235099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0" name="Oval 119"/>
          <p:cNvSpPr/>
          <p:nvPr/>
        </p:nvSpPr>
        <p:spPr bwMode="auto">
          <a:xfrm rot="17127277" flipV="1">
            <a:off x="5840872" y="3178506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2" name="Oval 121"/>
          <p:cNvSpPr/>
          <p:nvPr/>
        </p:nvSpPr>
        <p:spPr bwMode="auto">
          <a:xfrm rot="14550990" flipV="1">
            <a:off x="8189756" y="3140940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896894" y="2455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8214256" y="245215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83608" y="3043548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+</a:t>
            </a:r>
          </a:p>
        </p:txBody>
      </p:sp>
      <p:grpSp>
        <p:nvGrpSpPr>
          <p:cNvPr id="86" name="Group 85"/>
          <p:cNvGrpSpPr/>
          <p:nvPr/>
        </p:nvGrpSpPr>
        <p:grpSpPr>
          <a:xfrm>
            <a:off x="-77758" y="2464773"/>
            <a:ext cx="1262656" cy="1330015"/>
            <a:chOff x="-63889" y="2334634"/>
            <a:chExt cx="1262656" cy="1330015"/>
          </a:xfrm>
        </p:grpSpPr>
        <p:grpSp>
          <p:nvGrpSpPr>
            <p:cNvPr id="87" name="Group 86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139" name="Rectangle 138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137" name="TextBox 136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138" name="Straight Connector 137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13" name="Group 112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133" name="Straight Connector 132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34" name="TextBox 133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23" name="Group 122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131" name="Straight Connector 130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32" name="TextBox 131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24" name="Group 123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129" name="Straight Connector 12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30" name="TextBox 129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5937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1" grpId="0" animBg="1"/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114" grpId="0"/>
      <p:bldP spid="28" grpId="0" animBg="1"/>
      <p:bldP spid="29" grpId="0" animBg="1"/>
      <p:bldP spid="121" grpId="0" animBg="1"/>
      <p:bldP spid="90" grpId="0" animBg="1"/>
      <p:bldP spid="95" grpId="0" animBg="1"/>
      <p:bldP spid="96" grpId="0" animBg="1"/>
      <p:bldP spid="74" grpId="0" animBg="1"/>
      <p:bldP spid="119" grpId="0" animBg="1"/>
      <p:bldP spid="120" grpId="0" animBg="1"/>
      <p:bldP spid="122" grpId="0" animBg="1"/>
      <p:bldP spid="81" grpId="0"/>
      <p:bldP spid="82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7557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3-3: AP </a:t>
            </a:r>
            <a:r>
              <a:rPr lang="sv-SE" sz="1800" dirty="0" err="1"/>
              <a:t>transmits</a:t>
            </a:r>
            <a:r>
              <a:rPr lang="sv-SE" sz="1800" dirty="0"/>
              <a:t> DL </a:t>
            </a:r>
            <a:r>
              <a:rPr lang="sv-SE" sz="1800" dirty="0" err="1"/>
              <a:t>training</a:t>
            </a:r>
            <a:r>
              <a:rPr lang="sv-SE" sz="1800" dirty="0"/>
              <a:t> packet (or </a:t>
            </a:r>
            <a:r>
              <a:rPr lang="sv-SE" sz="1800" dirty="0" err="1"/>
              <a:t>several</a:t>
            </a:r>
            <a:r>
              <a:rPr lang="sv-SE" sz="1800" dirty="0"/>
              <a:t> </a:t>
            </a:r>
            <a:r>
              <a:rPr lang="sv-SE" sz="1800" dirty="0" err="1"/>
              <a:t>training</a:t>
            </a:r>
            <a:r>
              <a:rPr lang="sv-SE" sz="1800" dirty="0"/>
              <a:t> packets) in </a:t>
            </a:r>
            <a:r>
              <a:rPr lang="sv-SE" sz="1800" dirty="0" err="1"/>
              <a:t>one</a:t>
            </a:r>
            <a:r>
              <a:rPr lang="sv-SE" sz="1800" dirty="0"/>
              <a:t> </a:t>
            </a:r>
            <a:r>
              <a:rPr lang="sv-SE" sz="1800" dirty="0" err="1"/>
              <a:t>direction</a:t>
            </a:r>
            <a:r>
              <a:rPr lang="sv-SE" sz="1800" dirty="0"/>
              <a:t> and </a:t>
            </a:r>
            <a:r>
              <a:rPr lang="sv-SE" sz="1800" dirty="0" err="1"/>
              <a:t>awaits</a:t>
            </a:r>
            <a:r>
              <a:rPr lang="sv-SE" sz="1800" dirty="0"/>
              <a:t> CSI </a:t>
            </a:r>
            <a:r>
              <a:rPr lang="sv-SE" sz="1800" dirty="0" err="1"/>
              <a:t>according</a:t>
            </a:r>
            <a:r>
              <a:rPr lang="sv-SE" sz="1800" dirty="0"/>
              <a:t> to </a:t>
            </a:r>
            <a:r>
              <a:rPr lang="sv-SE" sz="1800" dirty="0" err="1"/>
              <a:t>scheduling</a:t>
            </a:r>
            <a:r>
              <a:rPr lang="sv-SE" sz="1800" dirty="0"/>
              <a:t> </a:t>
            </a:r>
            <a:r>
              <a:rPr lang="sv-SE" sz="1800" dirty="0" err="1"/>
              <a:t>during</a:t>
            </a:r>
            <a:r>
              <a:rPr lang="sv-SE" sz="1800" dirty="0"/>
              <a:t> step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749699" y="3714148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1951941" y="2458238"/>
            <a:ext cx="665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2+3</a:t>
            </a:r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 bwMode="auto">
          <a:xfrm flipV="1">
            <a:off x="971600" y="3561346"/>
            <a:ext cx="8158092" cy="17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" name="Group 16"/>
          <p:cNvGrpSpPr/>
          <p:nvPr/>
        </p:nvGrpSpPr>
        <p:grpSpPr>
          <a:xfrm>
            <a:off x="1739579" y="2969229"/>
            <a:ext cx="2114439" cy="634470"/>
            <a:chOff x="1736253" y="3212975"/>
            <a:chExt cx="1611612" cy="634470"/>
          </a:xfrm>
        </p:grpSpPr>
        <p:sp>
          <p:nvSpPr>
            <p:cNvPr id="59" name="TextBox 58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/>
            <p:cNvCxnSpPr>
              <a:cxnSpLocks/>
            </p:cNvCxnSpPr>
            <p:nvPr/>
          </p:nvCxnSpPr>
          <p:spPr bwMode="auto">
            <a:xfrm>
              <a:off x="2524605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1" name="Oval 70"/>
          <p:cNvSpPr/>
          <p:nvPr/>
        </p:nvSpPr>
        <p:spPr bwMode="auto">
          <a:xfrm rot="17127277" flipV="1">
            <a:off x="1890993" y="3193399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2965172" y="3082568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3113470" y="3207547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3201525" y="3230031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3405228" y="3073068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845556" y="2507133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 bwMode="auto">
          <a:xfrm flipH="1">
            <a:off x="2749699" y="4468396"/>
            <a:ext cx="6260" cy="5621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 rot="13588508">
            <a:off x="2750464" y="4767263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 rot="18114002">
            <a:off x="3103009" y="4745882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Oval 120"/>
          <p:cNvSpPr/>
          <p:nvPr/>
        </p:nvSpPr>
        <p:spPr bwMode="auto">
          <a:xfrm rot="13588508">
            <a:off x="2199502" y="475205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4350674" y="3548732"/>
            <a:ext cx="1075599" cy="1476142"/>
            <a:chOff x="3563887" y="3537611"/>
            <a:chExt cx="1075599" cy="1476142"/>
          </a:xfrm>
        </p:grpSpPr>
        <p:sp>
          <p:nvSpPr>
            <p:cNvPr id="7" name="Rectangle 6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9" name="Straight Arrow Connector 18"/>
            <p:cNvCxnSpPr>
              <a:cxnSpLocks/>
              <a:stCxn id="7" idx="0"/>
            </p:cNvCxnSpPr>
            <p:nvPr/>
          </p:nvCxnSpPr>
          <p:spPr bwMode="auto">
            <a:xfrm flipH="1" flipV="1">
              <a:off x="4101686" y="3537611"/>
              <a:ext cx="1" cy="8906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Connector 23"/>
            <p:cNvCxnSpPr>
              <a:stCxn id="7" idx="0"/>
              <a:endCxn id="7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Oval 66"/>
            <p:cNvSpPr/>
            <p:nvPr/>
          </p:nvSpPr>
          <p:spPr bwMode="auto">
            <a:xfrm rot="13588508">
              <a:off x="3605632" y="4695104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89" name="Straight Connector 88"/>
          <p:cNvCxnSpPr>
            <a:cxnSpLocks/>
          </p:cNvCxnSpPr>
          <p:nvPr/>
        </p:nvCxnSpPr>
        <p:spPr bwMode="auto">
          <a:xfrm>
            <a:off x="2749699" y="5687488"/>
            <a:ext cx="0" cy="5018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 rot="13588508">
            <a:off x="2744204" y="5986355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8114002">
            <a:off x="3096749" y="5964974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8153947">
            <a:off x="2193242" y="597114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6087186" y="3563107"/>
            <a:ext cx="1075599" cy="2625541"/>
            <a:chOff x="7764780" y="3541850"/>
            <a:chExt cx="1075599" cy="2625541"/>
          </a:xfrm>
        </p:grpSpPr>
        <p:grpSp>
          <p:nvGrpSpPr>
            <p:cNvPr id="101" name="Group 100"/>
            <p:cNvGrpSpPr/>
            <p:nvPr/>
          </p:nvGrpSpPr>
          <p:grpSpPr>
            <a:xfrm>
              <a:off x="7764780" y="3541850"/>
              <a:ext cx="1075599" cy="2625541"/>
              <a:chOff x="3563887" y="2388212"/>
              <a:chExt cx="1075599" cy="2625541"/>
            </a:xfrm>
          </p:grpSpPr>
          <p:sp>
            <p:nvSpPr>
              <p:cNvPr id="102" name="Rectangle 101"/>
              <p:cNvSpPr/>
              <p:nvPr/>
            </p:nvSpPr>
            <p:spPr bwMode="auto">
              <a:xfrm>
                <a:off x="3563887" y="4428248"/>
                <a:ext cx="1075599" cy="58550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4065567" y="4542849"/>
                <a:ext cx="5437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800" dirty="0">
                    <a:solidFill>
                      <a:schemeClr val="tx1"/>
                    </a:solidFill>
                  </a:rPr>
                  <a:t>CSI</a:t>
                </a:r>
              </a:p>
            </p:txBody>
          </p:sp>
          <p:cxnSp>
            <p:nvCxnSpPr>
              <p:cNvPr id="104" name="Straight Arrow Connector 103"/>
              <p:cNvCxnSpPr>
                <a:cxnSpLocks/>
                <a:stCxn id="102" idx="0"/>
              </p:cNvCxnSpPr>
              <p:nvPr/>
            </p:nvCxnSpPr>
            <p:spPr bwMode="auto">
              <a:xfrm flipH="1" flipV="1">
                <a:off x="4101686" y="2388212"/>
                <a:ext cx="1" cy="20400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5" name="Straight Connector 104"/>
              <p:cNvCxnSpPr>
                <a:stCxn id="102" idx="0"/>
                <a:endCxn id="102" idx="2"/>
              </p:cNvCxnSpPr>
              <p:nvPr/>
            </p:nvCxnSpPr>
            <p:spPr bwMode="auto">
              <a:xfrm>
                <a:off x="4101687" y="4428248"/>
                <a:ext cx="0" cy="58550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73" name="Oval 72"/>
            <p:cNvSpPr/>
            <p:nvPr/>
          </p:nvSpPr>
          <p:spPr bwMode="auto">
            <a:xfrm rot="18114002">
              <a:off x="7789726" y="5861532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4" name="Oval 73"/>
          <p:cNvSpPr/>
          <p:nvPr/>
        </p:nvSpPr>
        <p:spPr bwMode="auto">
          <a:xfrm rot="14550990" flipV="1">
            <a:off x="2157509" y="3205401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0" name="Oval 119"/>
          <p:cNvSpPr/>
          <p:nvPr/>
        </p:nvSpPr>
        <p:spPr bwMode="auto">
          <a:xfrm rot="17127277" flipV="1">
            <a:off x="4684160" y="3202738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2" name="Oval 121"/>
          <p:cNvSpPr/>
          <p:nvPr/>
        </p:nvSpPr>
        <p:spPr bwMode="auto">
          <a:xfrm rot="14550990" flipV="1">
            <a:off x="6336290" y="3227283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773640" y="253492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380165" y="253856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083608" y="3043548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+</a:t>
            </a:r>
          </a:p>
        </p:txBody>
      </p:sp>
      <p:grpSp>
        <p:nvGrpSpPr>
          <p:cNvPr id="69" name="Group 68"/>
          <p:cNvGrpSpPr/>
          <p:nvPr/>
        </p:nvGrpSpPr>
        <p:grpSpPr>
          <a:xfrm>
            <a:off x="-70464" y="2534926"/>
            <a:ext cx="1262656" cy="1330015"/>
            <a:chOff x="-63889" y="2334634"/>
            <a:chExt cx="1262656" cy="1330015"/>
          </a:xfrm>
        </p:grpSpPr>
        <p:grpSp>
          <p:nvGrpSpPr>
            <p:cNvPr id="70" name="Group 69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97" name="Rectangle 96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87" name="TextBox 86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88" name="Straight Connector 87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6" name="Group 75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85" name="Straight Connector 84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6" name="TextBox 85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83" name="Straight Connector 82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4" name="TextBox 83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8" name="Group 77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79" name="Straight Connector 7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0" name="TextBox 79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8688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1" grpId="0" animBg="1"/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114" grpId="0"/>
      <p:bldP spid="28" grpId="0" animBg="1"/>
      <p:bldP spid="29" grpId="0" animBg="1"/>
      <p:bldP spid="121" grpId="0" animBg="1"/>
      <p:bldP spid="90" grpId="0" animBg="1"/>
      <p:bldP spid="95" grpId="0" animBg="1"/>
      <p:bldP spid="96" grpId="0" animBg="1"/>
      <p:bldP spid="74" grpId="0" animBg="1"/>
      <p:bldP spid="120" grpId="0" animBg="1"/>
      <p:bldP spid="122" grpId="0" animBg="1"/>
      <p:bldP spid="81" grpId="0"/>
      <p:bldP spid="82" grpId="0"/>
      <p:bldP spid="6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3284984"/>
            <a:ext cx="7770813" cy="1065213"/>
          </a:xfrm>
        </p:spPr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5265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74" name="Straight Arrow Connector 73"/>
          <p:cNvCxnSpPr>
            <a:cxnSpLocks/>
          </p:cNvCxnSpPr>
          <p:nvPr/>
        </p:nvCxnSpPr>
        <p:spPr bwMode="auto">
          <a:xfrm flipH="1">
            <a:off x="1886418" y="3501008"/>
            <a:ext cx="2254" cy="941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>
            <a:off x="3791397" y="3591277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69" name="Group 68"/>
          <p:cNvGrpSpPr/>
          <p:nvPr/>
        </p:nvGrpSpPr>
        <p:grpSpPr>
          <a:xfrm>
            <a:off x="214303" y="4675103"/>
            <a:ext cx="741934" cy="518864"/>
            <a:chOff x="4986851" y="3068960"/>
            <a:chExt cx="741934" cy="518864"/>
          </a:xfrm>
        </p:grpSpPr>
        <p:sp>
          <p:nvSpPr>
            <p:cNvPr id="121" name="Oval 120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71" name="Straight Connector 70"/>
          <p:cNvCxnSpPr>
            <a:cxnSpLocks/>
            <a:stCxn id="122" idx="3"/>
          </p:cNvCxnSpPr>
          <p:nvPr/>
        </p:nvCxnSpPr>
        <p:spPr bwMode="auto">
          <a:xfrm flipV="1">
            <a:off x="956237" y="4919453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1707547" y="4504395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3600877" y="453445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5" name="Straight Connector 84"/>
          <p:cNvCxnSpPr>
            <a:cxnSpLocks/>
          </p:cNvCxnSpPr>
          <p:nvPr/>
        </p:nvCxnSpPr>
        <p:spPr bwMode="auto">
          <a:xfrm>
            <a:off x="4305357" y="4397915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Oval 85"/>
          <p:cNvSpPr/>
          <p:nvPr/>
        </p:nvSpPr>
        <p:spPr bwMode="auto">
          <a:xfrm rot="13588508">
            <a:off x="4299862" y="469678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Oval 86"/>
          <p:cNvSpPr/>
          <p:nvPr/>
        </p:nvSpPr>
        <p:spPr bwMode="auto">
          <a:xfrm rot="18114002">
            <a:off x="4652407" y="4675401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5506377" y="4504394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7453415" y="450439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7" name="Straight Connector 96"/>
          <p:cNvCxnSpPr>
            <a:cxnSpLocks/>
          </p:cNvCxnSpPr>
          <p:nvPr/>
        </p:nvCxnSpPr>
        <p:spPr bwMode="auto">
          <a:xfrm flipV="1">
            <a:off x="555536" y="4367855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TextBox 98"/>
          <p:cNvSpPr txBox="1"/>
          <p:nvPr/>
        </p:nvSpPr>
        <p:spPr>
          <a:xfrm>
            <a:off x="367903" y="4019348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00" name="Straight Arrow Connector 99"/>
          <p:cNvCxnSpPr>
            <a:cxnSpLocks/>
          </p:cNvCxnSpPr>
          <p:nvPr/>
        </p:nvCxnSpPr>
        <p:spPr bwMode="auto">
          <a:xfrm flipH="1">
            <a:off x="5750824" y="3551104"/>
            <a:ext cx="3170" cy="8067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826773" y="1676464"/>
            <a:ext cx="8118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tx1"/>
                </a:solidFill>
              </a:rPr>
              <a:t>Step 1 (SLS): </a:t>
            </a:r>
            <a:r>
              <a:rPr lang="sv-SE" sz="2000" b="1" dirty="0" err="1">
                <a:solidFill>
                  <a:schemeClr val="tx1"/>
                </a:solidFill>
              </a:rPr>
              <a:t>Find</a:t>
            </a:r>
            <a:r>
              <a:rPr lang="sv-SE" sz="2000" b="1" dirty="0">
                <a:solidFill>
                  <a:schemeClr val="tx1"/>
                </a:solidFill>
              </a:rPr>
              <a:t> best </a:t>
            </a:r>
            <a:r>
              <a:rPr lang="sv-SE" sz="2000" b="1" dirty="0" err="1">
                <a:solidFill>
                  <a:schemeClr val="tx1"/>
                </a:solidFill>
              </a:rPr>
              <a:t>transmit</a:t>
            </a:r>
            <a:r>
              <a:rPr lang="sv-SE" sz="2000" b="1" dirty="0">
                <a:solidFill>
                  <a:schemeClr val="tx1"/>
                </a:solidFill>
              </a:rPr>
              <a:t> and </a:t>
            </a:r>
            <a:r>
              <a:rPr lang="sv-SE" sz="2000" b="1" dirty="0" err="1">
                <a:solidFill>
                  <a:schemeClr val="tx1"/>
                </a:solidFill>
              </a:rPr>
              <a:t>receive</a:t>
            </a:r>
            <a:r>
              <a:rPr lang="sv-SE" sz="2000" b="1" dirty="0">
                <a:solidFill>
                  <a:schemeClr val="tx1"/>
                </a:solidFill>
              </a:rPr>
              <a:t> </a:t>
            </a:r>
            <a:r>
              <a:rPr lang="sv-SE" sz="2000" b="1" dirty="0" err="1">
                <a:solidFill>
                  <a:schemeClr val="tx1"/>
                </a:solidFill>
              </a:rPr>
              <a:t>beams</a:t>
            </a:r>
            <a:r>
              <a:rPr lang="sv-SE" sz="2000" b="1" dirty="0">
                <a:solidFill>
                  <a:schemeClr val="tx1"/>
                </a:solidFill>
              </a:rPr>
              <a:t> (</a:t>
            </a:r>
            <a:r>
              <a:rPr lang="sv-SE" sz="2000" b="1" dirty="0" err="1">
                <a:solidFill>
                  <a:schemeClr val="tx1"/>
                </a:solidFill>
              </a:rPr>
              <a:t>with</a:t>
            </a:r>
            <a:r>
              <a:rPr lang="sv-SE" sz="2000" b="1" dirty="0">
                <a:solidFill>
                  <a:schemeClr val="tx1"/>
                </a:solidFill>
              </a:rPr>
              <a:t> TRN-R) for </a:t>
            </a:r>
            <a:br>
              <a:rPr lang="sv-SE" sz="2000" b="1" dirty="0">
                <a:solidFill>
                  <a:schemeClr val="tx1"/>
                </a:solidFill>
              </a:rPr>
            </a:br>
            <a:r>
              <a:rPr lang="sv-SE" sz="2000" b="1" dirty="0">
                <a:solidFill>
                  <a:schemeClr val="tx1"/>
                </a:solidFill>
              </a:rPr>
              <a:t>MU-MIMO STAs</a:t>
            </a:r>
          </a:p>
        </p:txBody>
      </p:sp>
      <p:cxnSp>
        <p:nvCxnSpPr>
          <p:cNvPr id="70" name="Straight Connector 69"/>
          <p:cNvCxnSpPr>
            <a:cxnSpLocks/>
          </p:cNvCxnSpPr>
          <p:nvPr/>
        </p:nvCxnSpPr>
        <p:spPr bwMode="auto">
          <a:xfrm>
            <a:off x="944788" y="3376617"/>
            <a:ext cx="7999006" cy="189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1685419" y="2769948"/>
            <a:ext cx="1524658" cy="634470"/>
            <a:chOff x="1873417" y="3212975"/>
            <a:chExt cx="1524658" cy="634470"/>
          </a:xfrm>
        </p:grpSpPr>
        <p:sp>
          <p:nvSpPr>
            <p:cNvPr id="116" name="Oval 115"/>
            <p:cNvSpPr/>
            <p:nvPr/>
          </p:nvSpPr>
          <p:spPr bwMode="auto">
            <a:xfrm rot="20086774" flipV="1">
              <a:off x="1957539" y="3535018"/>
              <a:ext cx="617589" cy="723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9" name="Straight Connector 118"/>
            <p:cNvCxnSpPr>
              <a:stCxn id="118" idx="0"/>
              <a:endCxn id="118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0" name="TextBox 119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568678" y="2780289"/>
            <a:ext cx="1524658" cy="634470"/>
            <a:chOff x="1873417" y="3212975"/>
            <a:chExt cx="1524658" cy="634470"/>
          </a:xfrm>
        </p:grpSpPr>
        <p:sp>
          <p:nvSpPr>
            <p:cNvPr id="111" name="Oval 110"/>
            <p:cNvSpPr/>
            <p:nvPr/>
          </p:nvSpPr>
          <p:spPr bwMode="auto">
            <a:xfrm rot="17127277" flipV="1">
              <a:off x="2069291" y="3449968"/>
              <a:ext cx="450600" cy="8478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4" name="Straight Connector 113"/>
            <p:cNvCxnSpPr>
              <a:stCxn id="113" idx="0"/>
              <a:endCxn id="113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5" name="TextBox 114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7419114" y="2771350"/>
            <a:ext cx="1524658" cy="634470"/>
            <a:chOff x="1873417" y="3212975"/>
            <a:chExt cx="1524658" cy="634470"/>
          </a:xfrm>
        </p:grpSpPr>
        <p:sp>
          <p:nvSpPr>
            <p:cNvPr id="106" name="Oval 105"/>
            <p:cNvSpPr/>
            <p:nvPr/>
          </p:nvSpPr>
          <p:spPr bwMode="auto">
            <a:xfrm rot="12496290" flipV="1">
              <a:off x="1953117" y="3484548"/>
              <a:ext cx="577822" cy="776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9" name="Straight Connector 108"/>
            <p:cNvCxnSpPr>
              <a:stCxn id="108" idx="0"/>
              <a:endCxn id="108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0" name="TextBox 109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5486510" y="2783655"/>
            <a:ext cx="1524658" cy="634470"/>
            <a:chOff x="1873417" y="3212975"/>
            <a:chExt cx="1524658" cy="634470"/>
          </a:xfrm>
        </p:grpSpPr>
        <p:sp>
          <p:nvSpPr>
            <p:cNvPr id="101" name="Oval 100"/>
            <p:cNvSpPr/>
            <p:nvPr/>
          </p:nvSpPr>
          <p:spPr bwMode="auto">
            <a:xfrm rot="14709829" flipV="1">
              <a:off x="1953117" y="3484548"/>
              <a:ext cx="577822" cy="776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4" name="Straight Connector 103"/>
            <p:cNvCxnSpPr>
              <a:stCxn id="103" idx="0"/>
              <a:endCxn id="103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TextBox 104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sp>
        <p:nvSpPr>
          <p:cNvPr id="126" name="TextBox 125"/>
          <p:cNvSpPr txBox="1"/>
          <p:nvPr/>
        </p:nvSpPr>
        <p:spPr>
          <a:xfrm>
            <a:off x="1888672" y="229803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879567" y="230975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5750824" y="229802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7612866" y="231076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4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210057" y="5855021"/>
            <a:ext cx="741934" cy="518864"/>
            <a:chOff x="4986851" y="3068960"/>
            <a:chExt cx="741934" cy="518864"/>
          </a:xfrm>
        </p:grpSpPr>
        <p:sp>
          <p:nvSpPr>
            <p:cNvPr id="152" name="Oval 151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3" name="Straight Connector 132"/>
          <p:cNvCxnSpPr>
            <a:cxnSpLocks/>
            <a:stCxn id="153" idx="3"/>
          </p:cNvCxnSpPr>
          <p:nvPr/>
        </p:nvCxnSpPr>
        <p:spPr bwMode="auto">
          <a:xfrm flipV="1">
            <a:off x="951991" y="6099371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Oval 133"/>
          <p:cNvSpPr/>
          <p:nvPr/>
        </p:nvSpPr>
        <p:spPr bwMode="auto">
          <a:xfrm>
            <a:off x="1703301" y="568431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3596631" y="5714371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5502131" y="5684312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3" name="Straight Connector 142"/>
          <p:cNvCxnSpPr>
            <a:cxnSpLocks/>
          </p:cNvCxnSpPr>
          <p:nvPr/>
        </p:nvCxnSpPr>
        <p:spPr bwMode="auto">
          <a:xfrm>
            <a:off x="6206611" y="5547774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4" name="Oval 143"/>
          <p:cNvSpPr/>
          <p:nvPr/>
        </p:nvSpPr>
        <p:spPr bwMode="auto">
          <a:xfrm rot="13588508">
            <a:off x="6201116" y="5846641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5" name="Oval 144"/>
          <p:cNvSpPr/>
          <p:nvPr/>
        </p:nvSpPr>
        <p:spPr bwMode="auto">
          <a:xfrm rot="18114002">
            <a:off x="6553661" y="582526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6" name="Oval 145"/>
          <p:cNvSpPr/>
          <p:nvPr/>
        </p:nvSpPr>
        <p:spPr bwMode="auto">
          <a:xfrm>
            <a:off x="7449169" y="5684311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0" name="Straight Connector 149"/>
          <p:cNvCxnSpPr>
            <a:cxnSpLocks/>
          </p:cNvCxnSpPr>
          <p:nvPr/>
        </p:nvCxnSpPr>
        <p:spPr bwMode="auto">
          <a:xfrm flipV="1">
            <a:off x="551290" y="5547773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1" name="TextBox 150"/>
          <p:cNvSpPr txBox="1"/>
          <p:nvPr/>
        </p:nvSpPr>
        <p:spPr>
          <a:xfrm>
            <a:off x="363657" y="5199266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30" name="Straight Arrow Connector 129"/>
          <p:cNvCxnSpPr>
            <a:cxnSpLocks/>
          </p:cNvCxnSpPr>
          <p:nvPr/>
        </p:nvCxnSpPr>
        <p:spPr bwMode="auto">
          <a:xfrm>
            <a:off x="2087417" y="3485987"/>
            <a:ext cx="0" cy="20918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2" name="Group 11"/>
          <p:cNvGrpSpPr/>
          <p:nvPr/>
        </p:nvGrpSpPr>
        <p:grpSpPr>
          <a:xfrm>
            <a:off x="1806666" y="3955753"/>
            <a:ext cx="144016" cy="106441"/>
            <a:chOff x="2843808" y="4138529"/>
            <a:chExt cx="144016" cy="106441"/>
          </a:xfrm>
        </p:grpSpPr>
        <p:cxnSp>
          <p:nvCxnSpPr>
            <p:cNvPr id="9" name="Straight Connector 8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1" name="Group 130"/>
          <p:cNvGrpSpPr/>
          <p:nvPr/>
        </p:nvGrpSpPr>
        <p:grpSpPr>
          <a:xfrm>
            <a:off x="2006327" y="5143501"/>
            <a:ext cx="144016" cy="106441"/>
            <a:chOff x="2843808" y="4138529"/>
            <a:chExt cx="144016" cy="106441"/>
          </a:xfrm>
        </p:grpSpPr>
        <p:cxnSp>
          <p:nvCxnSpPr>
            <p:cNvPr id="154" name="Straight Connector 153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56" name="Straight Arrow Connector 155"/>
          <p:cNvCxnSpPr>
            <a:cxnSpLocks/>
          </p:cNvCxnSpPr>
          <p:nvPr/>
        </p:nvCxnSpPr>
        <p:spPr bwMode="auto">
          <a:xfrm>
            <a:off x="4045259" y="3591277"/>
            <a:ext cx="3586" cy="20519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57" name="Group 156"/>
          <p:cNvGrpSpPr/>
          <p:nvPr/>
        </p:nvGrpSpPr>
        <p:grpSpPr>
          <a:xfrm>
            <a:off x="3970676" y="5221607"/>
            <a:ext cx="144016" cy="106441"/>
            <a:chOff x="2843808" y="4138529"/>
            <a:chExt cx="144016" cy="106441"/>
          </a:xfrm>
        </p:grpSpPr>
        <p:cxnSp>
          <p:nvCxnSpPr>
            <p:cNvPr id="158" name="Straight Connector 157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0" name="Group 159"/>
          <p:cNvGrpSpPr/>
          <p:nvPr/>
        </p:nvGrpSpPr>
        <p:grpSpPr>
          <a:xfrm>
            <a:off x="5677231" y="3886442"/>
            <a:ext cx="144016" cy="106441"/>
            <a:chOff x="2843808" y="4138529"/>
            <a:chExt cx="144016" cy="106441"/>
          </a:xfrm>
        </p:grpSpPr>
        <p:cxnSp>
          <p:nvCxnSpPr>
            <p:cNvPr id="161" name="Straight Connector 160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63" name="Straight Arrow Connector 162"/>
          <p:cNvCxnSpPr>
            <a:cxnSpLocks/>
          </p:cNvCxnSpPr>
          <p:nvPr/>
        </p:nvCxnSpPr>
        <p:spPr bwMode="auto">
          <a:xfrm flipH="1">
            <a:off x="5932557" y="3551104"/>
            <a:ext cx="14642" cy="20267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/>
          <p:cNvCxnSpPr>
            <a:cxnSpLocks/>
          </p:cNvCxnSpPr>
          <p:nvPr/>
        </p:nvCxnSpPr>
        <p:spPr bwMode="auto">
          <a:xfrm flipH="1">
            <a:off x="7687944" y="3473491"/>
            <a:ext cx="2254" cy="941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66" name="Group 165"/>
          <p:cNvGrpSpPr/>
          <p:nvPr/>
        </p:nvGrpSpPr>
        <p:grpSpPr>
          <a:xfrm>
            <a:off x="7608192" y="3928236"/>
            <a:ext cx="144016" cy="106441"/>
            <a:chOff x="2843808" y="4138529"/>
            <a:chExt cx="144016" cy="106441"/>
          </a:xfrm>
        </p:grpSpPr>
        <p:cxnSp>
          <p:nvCxnSpPr>
            <p:cNvPr id="167" name="Straight Connector 166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167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72" name="Straight Arrow Connector 171"/>
          <p:cNvCxnSpPr>
            <a:cxnSpLocks/>
          </p:cNvCxnSpPr>
          <p:nvPr/>
        </p:nvCxnSpPr>
        <p:spPr bwMode="auto">
          <a:xfrm>
            <a:off x="7872715" y="3484836"/>
            <a:ext cx="3586" cy="20519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73" name="Group 172"/>
          <p:cNvGrpSpPr/>
          <p:nvPr/>
        </p:nvGrpSpPr>
        <p:grpSpPr>
          <a:xfrm>
            <a:off x="7798132" y="5115166"/>
            <a:ext cx="144016" cy="106441"/>
            <a:chOff x="2843808" y="4138529"/>
            <a:chExt cx="144016" cy="106441"/>
          </a:xfrm>
        </p:grpSpPr>
        <p:cxnSp>
          <p:nvCxnSpPr>
            <p:cNvPr id="174" name="Straight Connector 173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Straight Connector 174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5" name="Group 94"/>
          <p:cNvGrpSpPr/>
          <p:nvPr/>
        </p:nvGrpSpPr>
        <p:grpSpPr>
          <a:xfrm>
            <a:off x="-70801" y="2303361"/>
            <a:ext cx="1262656" cy="1330015"/>
            <a:chOff x="-63889" y="2334634"/>
            <a:chExt cx="1262656" cy="1330015"/>
          </a:xfrm>
        </p:grpSpPr>
        <p:grpSp>
          <p:nvGrpSpPr>
            <p:cNvPr id="96" name="Group 95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171" name="Rectangle 170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76" name="TextBox 175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135" name="Group 134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169" name="TextBox 168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170" name="Straight Connector 169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36" name="Group 135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149" name="Straight Connector 14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65" name="TextBox 164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37" name="Group 136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147" name="Straight Connector 146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48" name="TextBox 147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39" name="Group 138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140" name="Straight Connector 139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41" name="TextBox 140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60629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4" grpId="0" animBg="1"/>
      <p:bldP spid="86" grpId="0" animBg="1"/>
      <p:bldP spid="87" grpId="0" animBg="1"/>
      <p:bldP spid="89" grpId="0" animBg="1"/>
      <p:bldP spid="93" grpId="0" animBg="1"/>
      <p:bldP spid="126" grpId="0"/>
      <p:bldP spid="127" grpId="0"/>
      <p:bldP spid="128" grpId="0"/>
      <p:bldP spid="129" grpId="0"/>
      <p:bldP spid="134" grpId="0" animBg="1"/>
      <p:bldP spid="138" grpId="0" animBg="1"/>
      <p:bldP spid="142" grpId="0" animBg="1"/>
      <p:bldP spid="144" grpId="0" animBg="1"/>
      <p:bldP spid="145" grpId="0" animBg="1"/>
      <p:bldP spid="1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7643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2-1: </a:t>
            </a:r>
            <a:r>
              <a:rPr lang="sv-SE" sz="1800" dirty="0" err="1"/>
              <a:t>Each</a:t>
            </a:r>
            <a:r>
              <a:rPr lang="sv-SE" sz="1800" dirty="0"/>
              <a:t> STA feedbacks best </a:t>
            </a:r>
            <a:r>
              <a:rPr lang="sv-SE" sz="1800" dirty="0" err="1"/>
              <a:t>transmit</a:t>
            </a:r>
            <a:r>
              <a:rPr lang="sv-SE" sz="1800" dirty="0"/>
              <a:t> </a:t>
            </a:r>
            <a:r>
              <a:rPr lang="sv-SE" sz="1800" dirty="0" err="1"/>
              <a:t>direction</a:t>
            </a:r>
            <a:r>
              <a:rPr lang="sv-SE" sz="1800" dirty="0"/>
              <a:t> (</a:t>
            </a:r>
            <a:r>
              <a:rPr lang="sv-SE" sz="1800" dirty="0" err="1"/>
              <a:t>along</a:t>
            </a:r>
            <a:r>
              <a:rPr lang="sv-SE" sz="1800" dirty="0"/>
              <a:t> </a:t>
            </a:r>
            <a:r>
              <a:rPr lang="sv-SE" sz="1800" dirty="0" err="1"/>
              <a:t>its</a:t>
            </a:r>
            <a:r>
              <a:rPr lang="sv-SE" sz="1800" dirty="0"/>
              <a:t> best TRN-R </a:t>
            </a:r>
            <a:r>
              <a:rPr lang="sv-SE" sz="1800" dirty="0" err="1"/>
              <a:t>beam</a:t>
            </a:r>
            <a:r>
              <a:rPr lang="sv-SE" sz="1800" dirty="0"/>
              <a:t>, </a:t>
            </a:r>
            <a:r>
              <a:rPr lang="sv-SE" sz="1800" dirty="0" err="1"/>
              <a:t>assuming</a:t>
            </a:r>
            <a:r>
              <a:rPr lang="sv-SE" sz="1800" dirty="0"/>
              <a:t> </a:t>
            </a:r>
            <a:r>
              <a:rPr lang="sv-SE" sz="1800" dirty="0" err="1"/>
              <a:t>reciprocity</a:t>
            </a:r>
            <a:r>
              <a:rPr lang="sv-SE" sz="1800" dirty="0"/>
              <a:t> [1]) via </a:t>
            </a:r>
            <a:r>
              <a:rPr lang="sv-SE" sz="1800" dirty="0" err="1"/>
              <a:t>scheduling</a:t>
            </a:r>
            <a:r>
              <a:rPr lang="sv-SE" sz="1800" dirty="0"/>
              <a:t> </a:t>
            </a:r>
            <a:r>
              <a:rPr lang="sv-SE" sz="1800" dirty="0" err="1"/>
              <a:t>during</a:t>
            </a:r>
            <a:r>
              <a:rPr lang="sv-SE" sz="1800" dirty="0"/>
              <a:t> step 1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144914" y="4744652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886848" y="4995086"/>
            <a:ext cx="5413344" cy="375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486147" y="443740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98514" y="408889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83" name="Group 82"/>
          <p:cNvGrpSpPr/>
          <p:nvPr/>
        </p:nvGrpSpPr>
        <p:grpSpPr>
          <a:xfrm>
            <a:off x="1303157" y="4479059"/>
            <a:ext cx="1572020" cy="516027"/>
            <a:chOff x="1542121" y="5806350"/>
            <a:chExt cx="1572020" cy="516027"/>
          </a:xfrm>
        </p:grpSpPr>
        <p:sp>
          <p:nvSpPr>
            <p:cNvPr id="54" name="TextBox 53"/>
            <p:cNvSpPr txBox="1"/>
            <p:nvPr/>
          </p:nvSpPr>
          <p:spPr>
            <a:xfrm>
              <a:off x="1542121" y="5895242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1645963" y="5811397"/>
              <a:ext cx="1468178" cy="51098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6" name="Straight Connector 55"/>
            <p:cNvCxnSpPr>
              <a:cxnSpLocks/>
              <a:stCxn id="55" idx="0"/>
              <a:endCxn id="55" idx="2"/>
            </p:cNvCxnSpPr>
            <p:nvPr/>
          </p:nvCxnSpPr>
          <p:spPr bwMode="auto">
            <a:xfrm>
              <a:off x="2380052" y="5811397"/>
              <a:ext cx="0" cy="51098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Oval 23"/>
            <p:cNvSpPr/>
            <p:nvPr/>
          </p:nvSpPr>
          <p:spPr bwMode="auto">
            <a:xfrm rot="13588508">
              <a:off x="1770479" y="6039149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554027" y="5806350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2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5592628" y="4912281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96" name="Straight Arrow Connector 95"/>
          <p:cNvCxnSpPr/>
          <p:nvPr/>
        </p:nvCxnSpPr>
        <p:spPr bwMode="auto">
          <a:xfrm flipV="1">
            <a:off x="2141088" y="3783684"/>
            <a:ext cx="0" cy="5765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978886" y="3696964"/>
            <a:ext cx="5321306" cy="2006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1653621" y="3140968"/>
            <a:ext cx="3055111" cy="505963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07" name="Group 106"/>
          <p:cNvGrpSpPr/>
          <p:nvPr/>
        </p:nvGrpSpPr>
        <p:grpSpPr>
          <a:xfrm>
            <a:off x="144914" y="5921582"/>
            <a:ext cx="741934" cy="518864"/>
            <a:chOff x="4986851" y="3068960"/>
            <a:chExt cx="741934" cy="518864"/>
          </a:xfrm>
        </p:grpSpPr>
        <p:sp>
          <p:nvSpPr>
            <p:cNvPr id="139" name="Oval 138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08" name="Straight Connector 107"/>
          <p:cNvCxnSpPr>
            <a:cxnSpLocks/>
            <a:stCxn id="140" idx="3"/>
          </p:cNvCxnSpPr>
          <p:nvPr/>
        </p:nvCxnSpPr>
        <p:spPr bwMode="auto">
          <a:xfrm flipV="1">
            <a:off x="886848" y="6183850"/>
            <a:ext cx="5413344" cy="257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cxnSpLocks/>
          </p:cNvCxnSpPr>
          <p:nvPr/>
        </p:nvCxnSpPr>
        <p:spPr bwMode="auto">
          <a:xfrm flipV="1">
            <a:off x="486147" y="561433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298514" y="526582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370102" y="5900099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3436783" y="5604347"/>
            <a:ext cx="1474447" cy="634470"/>
            <a:chOff x="4155365" y="5649669"/>
            <a:chExt cx="1474447" cy="634470"/>
          </a:xfrm>
        </p:grpSpPr>
        <p:sp>
          <p:nvSpPr>
            <p:cNvPr id="129" name="TextBox 128"/>
            <p:cNvSpPr txBox="1"/>
            <p:nvPr/>
          </p:nvSpPr>
          <p:spPr>
            <a:xfrm>
              <a:off x="4155365" y="5945585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4155365" y="5649669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31" name="Straight Connector 130"/>
            <p:cNvCxnSpPr>
              <a:cxnSpLocks/>
              <a:stCxn id="130" idx="0"/>
              <a:endCxn id="130" idx="2"/>
            </p:cNvCxnSpPr>
            <p:nvPr/>
          </p:nvCxnSpPr>
          <p:spPr bwMode="auto">
            <a:xfrm>
              <a:off x="4892589" y="5649669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2" name="Oval 131"/>
            <p:cNvSpPr/>
            <p:nvPr/>
          </p:nvSpPr>
          <p:spPr bwMode="auto">
            <a:xfrm rot="18114002">
              <a:off x="4372890" y="5923759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088761" y="5694061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3</a:t>
              </a:r>
            </a:p>
          </p:txBody>
        </p:sp>
      </p:grpSp>
      <p:cxnSp>
        <p:nvCxnSpPr>
          <p:cNvPr id="148" name="Straight Arrow Connector 147"/>
          <p:cNvCxnSpPr>
            <a:cxnSpLocks/>
          </p:cNvCxnSpPr>
          <p:nvPr/>
        </p:nvCxnSpPr>
        <p:spPr bwMode="auto">
          <a:xfrm flipV="1">
            <a:off x="4174006" y="3783684"/>
            <a:ext cx="0" cy="16514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45" name="Group 44"/>
          <p:cNvGrpSpPr/>
          <p:nvPr/>
        </p:nvGrpSpPr>
        <p:grpSpPr>
          <a:xfrm>
            <a:off x="-36512" y="2596026"/>
            <a:ext cx="1262656" cy="1330015"/>
            <a:chOff x="-63889" y="2334634"/>
            <a:chExt cx="1262656" cy="1330015"/>
          </a:xfrm>
        </p:grpSpPr>
        <p:grpSp>
          <p:nvGrpSpPr>
            <p:cNvPr id="46" name="Group 45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62" name="Rectangle 61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60" name="TextBox 59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61" name="Straight Connector 60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8" name="Group 47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58" name="Straight Connector 57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9" name="TextBox 58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53" name="Straight Connector 52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7" name="TextBox 56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51" name="Straight Connector 50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2" name="TextBox 51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99835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7643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2-2: </a:t>
            </a:r>
            <a:r>
              <a:rPr lang="sv-SE" sz="1800" dirty="0" err="1"/>
              <a:t>Omni</a:t>
            </a:r>
            <a:r>
              <a:rPr lang="sv-SE" sz="1800" dirty="0"/>
              <a:t> reception at AP </a:t>
            </a:r>
            <a:r>
              <a:rPr lang="sv-SE" sz="1800" dirty="0" err="1"/>
              <a:t>could</a:t>
            </a:r>
            <a:r>
              <a:rPr lang="sv-SE" sz="1800" dirty="0"/>
              <a:t> be </a:t>
            </a:r>
            <a:r>
              <a:rPr lang="sv-SE" sz="1800" dirty="0" err="1"/>
              <a:t>replaced</a:t>
            </a:r>
            <a:r>
              <a:rPr lang="sv-SE" sz="1800" dirty="0"/>
              <a:t> by </a:t>
            </a:r>
            <a:r>
              <a:rPr lang="sv-SE" sz="1800" dirty="0" err="1"/>
              <a:t>directional</a:t>
            </a:r>
            <a:r>
              <a:rPr lang="sv-SE" sz="1800" dirty="0"/>
              <a:t> reception, as </a:t>
            </a:r>
            <a:r>
              <a:rPr lang="sv-SE" sz="1800" dirty="0" err="1"/>
              <a:t>introduced</a:t>
            </a:r>
            <a:r>
              <a:rPr lang="sv-SE" sz="1800" dirty="0"/>
              <a:t> in [1]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144914" y="4744652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886848" y="498900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486147" y="443740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98514" y="408889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422064" y="3813288"/>
            <a:ext cx="1262898" cy="1201575"/>
            <a:chOff x="1303157" y="3782957"/>
            <a:chExt cx="1262898" cy="1201575"/>
          </a:xfrm>
        </p:grpSpPr>
        <p:grpSp>
          <p:nvGrpSpPr>
            <p:cNvPr id="83" name="Group 82"/>
            <p:cNvGrpSpPr/>
            <p:nvPr/>
          </p:nvGrpSpPr>
          <p:grpSpPr>
            <a:xfrm>
              <a:off x="1303157" y="4473552"/>
              <a:ext cx="1262898" cy="510980"/>
              <a:chOff x="1542121" y="5800843"/>
              <a:chExt cx="1262898" cy="510980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1542121" y="5895242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2070930" y="5800843"/>
                <a:ext cx="734089" cy="51098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 rot="13588508">
                <a:off x="2219909" y="6047061"/>
                <a:ext cx="454310" cy="49392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2554027" y="5806350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96" name="Straight Arrow Connector 95"/>
            <p:cNvCxnSpPr/>
            <p:nvPr/>
          </p:nvCxnSpPr>
          <p:spPr bwMode="auto">
            <a:xfrm flipV="1">
              <a:off x="2198129" y="3782957"/>
              <a:ext cx="0" cy="5765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978886" y="3696964"/>
            <a:ext cx="7999006" cy="189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07" name="Group 106"/>
          <p:cNvGrpSpPr/>
          <p:nvPr/>
        </p:nvGrpSpPr>
        <p:grpSpPr>
          <a:xfrm>
            <a:off x="144914" y="5921582"/>
            <a:ext cx="741934" cy="518864"/>
            <a:chOff x="4986851" y="3068960"/>
            <a:chExt cx="741934" cy="518864"/>
          </a:xfrm>
        </p:grpSpPr>
        <p:sp>
          <p:nvSpPr>
            <p:cNvPr id="139" name="Oval 138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08" name="Straight Connector 107"/>
          <p:cNvCxnSpPr>
            <a:cxnSpLocks/>
            <a:stCxn id="140" idx="3"/>
          </p:cNvCxnSpPr>
          <p:nvPr/>
        </p:nvCxnSpPr>
        <p:spPr bwMode="auto">
          <a:xfrm flipV="1">
            <a:off x="886848" y="616593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cxnSpLocks/>
          </p:cNvCxnSpPr>
          <p:nvPr/>
        </p:nvCxnSpPr>
        <p:spPr bwMode="auto">
          <a:xfrm flipV="1">
            <a:off x="486147" y="561433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298514" y="526582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370102" y="5900099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978389" y="3772777"/>
            <a:ext cx="1369774" cy="2462613"/>
            <a:chOff x="4624852" y="3783684"/>
            <a:chExt cx="1369774" cy="2462613"/>
          </a:xfrm>
        </p:grpSpPr>
        <p:grpSp>
          <p:nvGrpSpPr>
            <p:cNvPr id="112" name="Group 111"/>
            <p:cNvGrpSpPr/>
            <p:nvPr/>
          </p:nvGrpSpPr>
          <p:grpSpPr>
            <a:xfrm>
              <a:off x="4624852" y="5611827"/>
              <a:ext cx="1118127" cy="634470"/>
              <a:chOff x="4155365" y="5649669"/>
              <a:chExt cx="1118127" cy="634470"/>
            </a:xfrm>
          </p:grpSpPr>
          <p:sp>
            <p:nvSpPr>
              <p:cNvPr id="129" name="TextBox 128"/>
              <p:cNvSpPr txBox="1"/>
              <p:nvPr/>
            </p:nvSpPr>
            <p:spPr>
              <a:xfrm>
                <a:off x="4155365" y="5945585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 bwMode="auto">
              <a:xfrm>
                <a:off x="4557363" y="5649669"/>
                <a:ext cx="716129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 bwMode="auto">
              <a:xfrm rot="18114002">
                <a:off x="4663943" y="5916560"/>
                <a:ext cx="454310" cy="45719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5088761" y="5694061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5384914" y="3783684"/>
              <a:ext cx="609712" cy="1714836"/>
              <a:chOff x="5384914" y="3783684"/>
              <a:chExt cx="609712" cy="1714836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5592628" y="491228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48" name="Straight Arrow Connector 147"/>
              <p:cNvCxnSpPr>
                <a:cxnSpLocks/>
              </p:cNvCxnSpPr>
              <p:nvPr/>
            </p:nvCxnSpPr>
            <p:spPr bwMode="auto">
              <a:xfrm flipV="1">
                <a:off x="5384914" y="3783684"/>
                <a:ext cx="565" cy="17148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</p:grpSp>
      <p:sp>
        <p:nvSpPr>
          <p:cNvPr id="46" name="Oval 45"/>
          <p:cNvSpPr/>
          <p:nvPr/>
        </p:nvSpPr>
        <p:spPr bwMode="auto">
          <a:xfrm rot="20086774" flipV="1">
            <a:off x="1461128" y="3351211"/>
            <a:ext cx="617589" cy="723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 rot="17127277" flipV="1">
            <a:off x="3139376" y="3387762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 rot="14709829" flipV="1">
            <a:off x="6908056" y="3350464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 rot="12496290" flipV="1">
            <a:off x="5369397" y="3364331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 rot="20086774" flipV="1">
            <a:off x="2248153" y="3355146"/>
            <a:ext cx="617589" cy="723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Oval 51"/>
          <p:cNvSpPr/>
          <p:nvPr/>
        </p:nvSpPr>
        <p:spPr bwMode="auto">
          <a:xfrm rot="17127277" flipV="1">
            <a:off x="3763690" y="3409136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 rot="12496290" flipV="1">
            <a:off x="4580385" y="3385256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 rot="14709829" flipV="1">
            <a:off x="6305374" y="3355527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20506" y="2806193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422064" y="280864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263779" y="280864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888093" y="281089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673216" y="281210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458339" y="280708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372200" y="2677957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973155" y="2677957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4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-51903" y="2616026"/>
            <a:ext cx="1262656" cy="1330015"/>
            <a:chOff x="-63889" y="2334634"/>
            <a:chExt cx="1262656" cy="1330015"/>
          </a:xfrm>
        </p:grpSpPr>
        <p:grpSp>
          <p:nvGrpSpPr>
            <p:cNvPr id="72" name="Group 71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86" name="Rectangle 85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84" name="TextBox 83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85" name="Straight Connector 84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4" name="Group 73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81" name="Straight Connector 80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2" name="TextBox 81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79" name="Straight Connector 7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0" name="TextBox 79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6" name="Group 75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77" name="Straight Connector 76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8" name="TextBox 77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1490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7" grpId="0" animBg="1"/>
      <p:bldP spid="17" grpId="0"/>
      <p:bldP spid="59" grpId="0"/>
      <p:bldP spid="60" grpId="0"/>
      <p:bldP spid="61" grpId="0"/>
      <p:bldP spid="62" grpId="0"/>
      <p:bldP spid="67" grpId="0"/>
      <p:bldP spid="69" grpId="0"/>
      <p:bldP spid="7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7062"/>
            <a:ext cx="7770813" cy="5171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3-1: AP </a:t>
            </a:r>
            <a:r>
              <a:rPr lang="sv-SE" sz="1800" dirty="0" err="1"/>
              <a:t>polls</a:t>
            </a:r>
            <a:r>
              <a:rPr lang="sv-SE" sz="1800" dirty="0"/>
              <a:t> </a:t>
            </a:r>
            <a:r>
              <a:rPr lang="sv-SE" sz="1800" dirty="0" err="1"/>
              <a:t>each</a:t>
            </a:r>
            <a:r>
              <a:rPr lang="sv-SE" sz="1800" dirty="0"/>
              <a:t> STA to </a:t>
            </a:r>
            <a:r>
              <a:rPr lang="sv-SE" sz="1800" dirty="0" err="1"/>
              <a:t>transmit</a:t>
            </a:r>
            <a:r>
              <a:rPr lang="sv-SE" sz="1800" dirty="0"/>
              <a:t> </a:t>
            </a:r>
            <a:r>
              <a:rPr lang="sv-SE" sz="1800" dirty="0" err="1"/>
              <a:t>training</a:t>
            </a:r>
            <a:r>
              <a:rPr lang="sv-SE" sz="1800" dirty="0"/>
              <a:t> packet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1029753" y="3557219"/>
            <a:ext cx="8099939" cy="41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3121922" y="3248808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cxnSpLocks/>
          </p:cNvCxnSpPr>
          <p:nvPr/>
        </p:nvCxnSpPr>
        <p:spPr bwMode="auto">
          <a:xfrm>
            <a:off x="3913228" y="2952892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Oval 90"/>
          <p:cNvSpPr/>
          <p:nvPr/>
        </p:nvSpPr>
        <p:spPr bwMode="auto">
          <a:xfrm rot="20086774" flipV="1">
            <a:off x="3924674" y="3064785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4072972" y="3189764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4161027" y="3212248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4364730" y="3055285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086137" y="4566561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3189979" y="4482716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6" name="Straight Connector 75"/>
          <p:cNvCxnSpPr>
            <a:cxnSpLocks/>
            <a:stCxn id="75" idx="0"/>
            <a:endCxn id="75" idx="2"/>
          </p:cNvCxnSpPr>
          <p:nvPr/>
        </p:nvCxnSpPr>
        <p:spPr bwMode="auto">
          <a:xfrm>
            <a:off x="3924068" y="4482716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 rot="13588508">
            <a:off x="3314495" y="4710468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 rot="13588508">
            <a:off x="3939717" y="4757061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 rot="18114002">
            <a:off x="4256152" y="4726169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 bwMode="auto">
          <a:xfrm flipV="1">
            <a:off x="3929480" y="3596476"/>
            <a:ext cx="0" cy="8405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Oval 81"/>
          <p:cNvSpPr/>
          <p:nvPr/>
        </p:nvSpPr>
        <p:spPr bwMode="auto">
          <a:xfrm rot="17127277" flipV="1">
            <a:off x="3250035" y="3190382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94818" y="2436602"/>
            <a:ext cx="1280774" cy="2572293"/>
            <a:chOff x="1494487" y="2425948"/>
            <a:chExt cx="1280774" cy="2572293"/>
          </a:xfrm>
        </p:grpSpPr>
        <p:cxnSp>
          <p:nvCxnSpPr>
            <p:cNvPr id="16" name="Straight Arrow Connector 15"/>
            <p:cNvCxnSpPr>
              <a:cxnSpLocks/>
            </p:cNvCxnSpPr>
            <p:nvPr/>
          </p:nvCxnSpPr>
          <p:spPr bwMode="auto">
            <a:xfrm>
              <a:off x="2060111" y="3649639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7" name="Group 16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61" name="Straight Connector 60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4" name="TextBox 113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67" name="Oval 66"/>
            <p:cNvSpPr/>
            <p:nvPr/>
          </p:nvSpPr>
          <p:spPr bwMode="auto">
            <a:xfrm rot="17127277" flipV="1">
              <a:off x="1648028" y="3187714"/>
              <a:ext cx="450600" cy="8478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2</a:t>
              </a: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3372373" y="242594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267199" y="2425948"/>
            <a:ext cx="1280774" cy="3774076"/>
            <a:chOff x="5267199" y="2425948"/>
            <a:chExt cx="1280774" cy="3774076"/>
          </a:xfrm>
        </p:grpSpPr>
        <p:cxnSp>
          <p:nvCxnSpPr>
            <p:cNvPr id="20" name="Straight Arrow Connector 19"/>
            <p:cNvCxnSpPr>
              <a:cxnSpLocks/>
            </p:cNvCxnSpPr>
            <p:nvPr/>
          </p:nvCxnSpPr>
          <p:spPr bwMode="auto">
            <a:xfrm>
              <a:off x="5828951" y="3610205"/>
              <a:ext cx="28312" cy="25898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87" name="Group 86"/>
            <p:cNvGrpSpPr/>
            <p:nvPr/>
          </p:nvGrpSpPr>
          <p:grpSpPr>
            <a:xfrm>
              <a:off x="5267199" y="2961537"/>
              <a:ext cx="1280774" cy="579503"/>
              <a:chOff x="1736253" y="3212975"/>
              <a:chExt cx="1611612" cy="579503"/>
            </a:xfrm>
          </p:grpSpPr>
          <p:sp>
            <p:nvSpPr>
              <p:cNvPr id="89" name="Rectangle 88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90" name="Straight Connector 89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01" name="TextBox 100"/>
            <p:cNvSpPr txBox="1"/>
            <p:nvPr/>
          </p:nvSpPr>
          <p:spPr>
            <a:xfrm>
              <a:off x="5952735" y="3056782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103" name="Oval 102"/>
            <p:cNvSpPr/>
            <p:nvPr/>
          </p:nvSpPr>
          <p:spPr bwMode="auto">
            <a:xfrm rot="14709829" flipV="1">
              <a:off x="5288000" y="3210000"/>
              <a:ext cx="577822" cy="776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407634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3</a:t>
              </a:r>
            </a:p>
          </p:txBody>
        </p:sp>
      </p:grpSp>
      <p:sp>
        <p:nvSpPr>
          <p:cNvPr id="85" name="TextBox 84"/>
          <p:cNvSpPr txBox="1"/>
          <p:nvPr/>
        </p:nvSpPr>
        <p:spPr>
          <a:xfrm>
            <a:off x="7070241" y="3261030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86" name="Straight Connector 85"/>
          <p:cNvCxnSpPr>
            <a:cxnSpLocks/>
          </p:cNvCxnSpPr>
          <p:nvPr/>
        </p:nvCxnSpPr>
        <p:spPr bwMode="auto">
          <a:xfrm>
            <a:off x="7861547" y="2965114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Oval 87"/>
          <p:cNvSpPr/>
          <p:nvPr/>
        </p:nvSpPr>
        <p:spPr bwMode="auto">
          <a:xfrm rot="20086774" flipV="1">
            <a:off x="7872993" y="3077007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7127277" flipV="1">
            <a:off x="8021291" y="3201986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4709829" flipV="1">
            <a:off x="8109346" y="3224470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Oval 96"/>
          <p:cNvSpPr/>
          <p:nvPr/>
        </p:nvSpPr>
        <p:spPr bwMode="auto">
          <a:xfrm rot="12496290" flipV="1">
            <a:off x="8313049" y="3067507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041620" y="5740317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7145462" y="5656472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0" name="Straight Connector 99"/>
          <p:cNvCxnSpPr>
            <a:cxnSpLocks/>
            <a:stCxn id="99" idx="0"/>
            <a:endCxn id="99" idx="2"/>
          </p:cNvCxnSpPr>
          <p:nvPr/>
        </p:nvCxnSpPr>
        <p:spPr bwMode="auto">
          <a:xfrm>
            <a:off x="7879551" y="5656472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Oval 101"/>
          <p:cNvSpPr/>
          <p:nvPr/>
        </p:nvSpPr>
        <p:spPr bwMode="auto">
          <a:xfrm rot="18011797">
            <a:off x="7269978" y="588422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Oval 107"/>
          <p:cNvSpPr/>
          <p:nvPr/>
        </p:nvSpPr>
        <p:spPr bwMode="auto">
          <a:xfrm rot="13588508">
            <a:off x="7895200" y="5930817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Oval 112"/>
          <p:cNvSpPr/>
          <p:nvPr/>
        </p:nvSpPr>
        <p:spPr bwMode="auto">
          <a:xfrm rot="18114002">
            <a:off x="8211635" y="5899925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5" name="Straight Arrow Connector 114"/>
          <p:cNvCxnSpPr>
            <a:cxnSpLocks/>
          </p:cNvCxnSpPr>
          <p:nvPr/>
        </p:nvCxnSpPr>
        <p:spPr bwMode="auto">
          <a:xfrm flipV="1">
            <a:off x="7861547" y="3610205"/>
            <a:ext cx="0" cy="19766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7320692" y="243817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18" name="Oval 117"/>
          <p:cNvSpPr/>
          <p:nvPr/>
        </p:nvSpPr>
        <p:spPr bwMode="auto">
          <a:xfrm rot="14709829" flipV="1">
            <a:off x="7212354" y="3208827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84" name="Group 83"/>
          <p:cNvGrpSpPr/>
          <p:nvPr/>
        </p:nvGrpSpPr>
        <p:grpSpPr>
          <a:xfrm>
            <a:off x="-70612" y="2454586"/>
            <a:ext cx="1262656" cy="1330015"/>
            <a:chOff x="-63889" y="2334634"/>
            <a:chExt cx="1262656" cy="1330015"/>
          </a:xfrm>
        </p:grpSpPr>
        <p:grpSp>
          <p:nvGrpSpPr>
            <p:cNvPr id="104" name="Group 103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123" name="Rectangle 122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121" name="TextBox 120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122" name="Straight Connector 121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06" name="Group 105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119" name="Straight Connector 11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20" name="TextBox 119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112" name="Straight Connector 111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6" name="TextBox 115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09" name="Group 108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110" name="Straight Connector 109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1" name="TextBox 110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0840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75" grpId="0" animBg="1"/>
      <p:bldP spid="77" grpId="0" animBg="1"/>
      <p:bldP spid="79" grpId="0" animBg="1"/>
      <p:bldP spid="80" grpId="0" animBg="1"/>
      <p:bldP spid="82" grpId="0" animBg="1"/>
      <p:bldP spid="81" grpId="0"/>
      <p:bldP spid="88" grpId="0" animBg="1"/>
      <p:bldP spid="88" grpId="1" animBg="1"/>
      <p:bldP spid="88" grpId="2" animBg="1"/>
      <p:bldP spid="95" grpId="0" animBg="1"/>
      <p:bldP spid="95" grpId="1" animBg="1"/>
      <p:bldP spid="95" grpId="2" animBg="1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99" grpId="0" animBg="1"/>
      <p:bldP spid="102" grpId="0" animBg="1"/>
      <p:bldP spid="108" grpId="0" animBg="1"/>
      <p:bldP spid="113" grpId="0" animBg="1"/>
      <p:bldP spid="117" grpId="0"/>
      <p:bldP spid="1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3987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3-2: AP </a:t>
            </a:r>
            <a:r>
              <a:rPr lang="sv-SE" sz="1800" dirty="0" err="1"/>
              <a:t>transmits</a:t>
            </a:r>
            <a:r>
              <a:rPr lang="sv-SE" sz="1800" dirty="0"/>
              <a:t> a joint </a:t>
            </a:r>
            <a:r>
              <a:rPr lang="sv-SE" sz="1800" dirty="0" err="1"/>
              <a:t>poll</a:t>
            </a:r>
            <a:r>
              <a:rPr lang="sv-SE" sz="1800" dirty="0"/>
              <a:t> (or </a:t>
            </a:r>
            <a:r>
              <a:rPr lang="sv-SE" sz="1800" dirty="0" err="1"/>
              <a:t>several</a:t>
            </a:r>
            <a:r>
              <a:rPr lang="sv-SE" sz="1800" dirty="0"/>
              <a:t> </a:t>
            </a:r>
            <a:r>
              <a:rPr lang="sv-SE" sz="1800" dirty="0" err="1"/>
              <a:t>polls</a:t>
            </a:r>
            <a:r>
              <a:rPr lang="sv-SE" sz="1800" dirty="0"/>
              <a:t>), </a:t>
            </a:r>
            <a:r>
              <a:rPr lang="sv-SE" sz="1800" dirty="0" err="1"/>
              <a:t>acting</a:t>
            </a:r>
            <a:r>
              <a:rPr lang="sv-SE" sz="1800" dirty="0"/>
              <a:t> as a trigger </a:t>
            </a:r>
            <a:r>
              <a:rPr lang="sv-SE" sz="1800" dirty="0" err="1"/>
              <a:t>frame</a:t>
            </a:r>
            <a:r>
              <a:rPr lang="sv-SE" sz="1800" dirty="0"/>
              <a:t>, </a:t>
            </a:r>
            <a:r>
              <a:rPr lang="sv-SE" sz="1800" dirty="0" err="1"/>
              <a:t>that</a:t>
            </a:r>
            <a:r>
              <a:rPr lang="sv-SE" sz="1800" dirty="0"/>
              <a:t> </a:t>
            </a:r>
            <a:r>
              <a:rPr lang="sv-SE" sz="1800" dirty="0" err="1"/>
              <a:t>schedules</a:t>
            </a:r>
            <a:r>
              <a:rPr lang="sv-SE" sz="1800" dirty="0"/>
              <a:t> all STAs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1043608" y="3526125"/>
            <a:ext cx="8086084" cy="3522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3691052" y="3243377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cxnSpLocks/>
          </p:cNvCxnSpPr>
          <p:nvPr/>
        </p:nvCxnSpPr>
        <p:spPr bwMode="auto">
          <a:xfrm>
            <a:off x="4482358" y="2947461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Oval 90"/>
          <p:cNvSpPr/>
          <p:nvPr/>
        </p:nvSpPr>
        <p:spPr bwMode="auto">
          <a:xfrm rot="20086774" flipV="1">
            <a:off x="4493804" y="3059354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4642102" y="3184333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4730157" y="3206817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4933860" y="3049854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655267" y="4561130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3759109" y="4477285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6" name="Straight Connector 75"/>
          <p:cNvCxnSpPr>
            <a:cxnSpLocks/>
            <a:stCxn id="75" idx="0"/>
            <a:endCxn id="75" idx="2"/>
          </p:cNvCxnSpPr>
          <p:nvPr/>
        </p:nvCxnSpPr>
        <p:spPr bwMode="auto">
          <a:xfrm>
            <a:off x="4493198" y="4477285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 rot="13588508">
            <a:off x="3883625" y="4705037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 rot="13588508">
            <a:off x="4508847" y="4751630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 rot="18114002">
            <a:off x="4825282" y="4720738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 bwMode="auto">
          <a:xfrm flipV="1">
            <a:off x="4498610" y="3591045"/>
            <a:ext cx="0" cy="8405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Oval 81"/>
          <p:cNvSpPr/>
          <p:nvPr/>
        </p:nvSpPr>
        <p:spPr bwMode="auto">
          <a:xfrm rot="17127277" flipV="1">
            <a:off x="3819165" y="3184951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94487" y="2425948"/>
            <a:ext cx="1517808" cy="2543481"/>
            <a:chOff x="1494487" y="2425948"/>
            <a:chExt cx="1517808" cy="2543481"/>
          </a:xfrm>
        </p:grpSpPr>
        <p:cxnSp>
          <p:nvCxnSpPr>
            <p:cNvPr id="16" name="Straight Arrow Connector 15"/>
            <p:cNvCxnSpPr>
              <a:cxnSpLocks/>
            </p:cNvCxnSpPr>
            <p:nvPr/>
          </p:nvCxnSpPr>
          <p:spPr bwMode="auto">
            <a:xfrm>
              <a:off x="1791242" y="3620827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7" name="Group 16"/>
            <p:cNvGrpSpPr/>
            <p:nvPr/>
          </p:nvGrpSpPr>
          <p:grpSpPr>
            <a:xfrm>
              <a:off x="1494487" y="2946622"/>
              <a:ext cx="1517808" cy="634470"/>
              <a:chOff x="1736253" y="3212975"/>
              <a:chExt cx="1909874" cy="634470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1736253" y="3212975"/>
                <a:ext cx="1909874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61" name="Straight Connector 60"/>
              <p:cNvCxnSpPr>
                <a:cxnSpLocks/>
              </p:cNvCxnSpPr>
              <p:nvPr/>
            </p:nvCxnSpPr>
            <p:spPr bwMode="auto">
              <a:xfrm>
                <a:off x="2707542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4" name="TextBox 113"/>
            <p:cNvSpPr txBox="1"/>
            <p:nvPr/>
          </p:nvSpPr>
          <p:spPr>
            <a:xfrm>
              <a:off x="2322912" y="304189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67" name="Oval 66"/>
            <p:cNvSpPr/>
            <p:nvPr/>
          </p:nvSpPr>
          <p:spPr bwMode="auto">
            <a:xfrm rot="17127277" flipV="1">
              <a:off x="1526165" y="3168500"/>
              <a:ext cx="450600" cy="8478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557322" y="2425948"/>
              <a:ext cx="6655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2+3</a:t>
              </a: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3941503" y="242051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03" name="Oval 102"/>
          <p:cNvSpPr/>
          <p:nvPr/>
        </p:nvSpPr>
        <p:spPr bwMode="auto">
          <a:xfrm rot="14709829" flipV="1">
            <a:off x="1793951" y="3189959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101776" y="3254325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86" name="Straight Connector 85"/>
          <p:cNvCxnSpPr>
            <a:cxnSpLocks/>
          </p:cNvCxnSpPr>
          <p:nvPr/>
        </p:nvCxnSpPr>
        <p:spPr bwMode="auto">
          <a:xfrm>
            <a:off x="6893082" y="2958409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Oval 87"/>
          <p:cNvSpPr/>
          <p:nvPr/>
        </p:nvSpPr>
        <p:spPr bwMode="auto">
          <a:xfrm rot="20086774" flipV="1">
            <a:off x="6904528" y="3070302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7127277" flipV="1">
            <a:off x="7052826" y="3195281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4709829" flipV="1">
            <a:off x="7140881" y="3217765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Oval 96"/>
          <p:cNvSpPr/>
          <p:nvPr/>
        </p:nvSpPr>
        <p:spPr bwMode="auto">
          <a:xfrm rot="12496290" flipV="1">
            <a:off x="7344584" y="3060802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073155" y="5733612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6176997" y="5649767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0" name="Straight Connector 99"/>
          <p:cNvCxnSpPr>
            <a:cxnSpLocks/>
            <a:stCxn id="99" idx="0"/>
            <a:endCxn id="99" idx="2"/>
          </p:cNvCxnSpPr>
          <p:nvPr/>
        </p:nvCxnSpPr>
        <p:spPr bwMode="auto">
          <a:xfrm>
            <a:off x="6911086" y="5649767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Oval 101"/>
          <p:cNvSpPr/>
          <p:nvPr/>
        </p:nvSpPr>
        <p:spPr bwMode="auto">
          <a:xfrm rot="18011797">
            <a:off x="6301513" y="5877519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Oval 107"/>
          <p:cNvSpPr/>
          <p:nvPr/>
        </p:nvSpPr>
        <p:spPr bwMode="auto">
          <a:xfrm rot="13588508">
            <a:off x="6926735" y="592411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Oval 112"/>
          <p:cNvSpPr/>
          <p:nvPr/>
        </p:nvSpPr>
        <p:spPr bwMode="auto">
          <a:xfrm rot="18114002">
            <a:off x="7243170" y="589322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5" name="Straight Arrow Connector 114"/>
          <p:cNvCxnSpPr>
            <a:cxnSpLocks/>
          </p:cNvCxnSpPr>
          <p:nvPr/>
        </p:nvCxnSpPr>
        <p:spPr bwMode="auto">
          <a:xfrm flipV="1">
            <a:off x="6893082" y="3635495"/>
            <a:ext cx="0" cy="19446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6293916" y="242307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18" name="Oval 117"/>
          <p:cNvSpPr/>
          <p:nvPr/>
        </p:nvSpPr>
        <p:spPr bwMode="auto">
          <a:xfrm rot="14709829" flipV="1">
            <a:off x="6243889" y="3202122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4" name="Straight Arrow Connector 83"/>
          <p:cNvCxnSpPr>
            <a:cxnSpLocks/>
          </p:cNvCxnSpPr>
          <p:nvPr/>
        </p:nvCxnSpPr>
        <p:spPr bwMode="auto">
          <a:xfrm>
            <a:off x="2048515" y="3620827"/>
            <a:ext cx="29142" cy="25399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68" name="Group 67"/>
          <p:cNvGrpSpPr/>
          <p:nvPr/>
        </p:nvGrpSpPr>
        <p:grpSpPr>
          <a:xfrm>
            <a:off x="-63413" y="2447826"/>
            <a:ext cx="1262656" cy="1330015"/>
            <a:chOff x="-63889" y="2334634"/>
            <a:chExt cx="1262656" cy="1330015"/>
          </a:xfrm>
        </p:grpSpPr>
        <p:grpSp>
          <p:nvGrpSpPr>
            <p:cNvPr id="69" name="Group 68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107" name="Rectangle 106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105" name="TextBox 104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106" name="Straight Connector 105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1" name="Group 70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101" name="Straight Connector 100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4" name="TextBox 103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89" name="Straight Connector 8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0" name="TextBox 89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83" name="Straight Connector 82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7" name="TextBox 86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  <p:sp>
        <p:nvSpPr>
          <p:cNvPr id="8" name="TextBox 7"/>
          <p:cNvSpPr txBox="1"/>
          <p:nvPr/>
        </p:nvSpPr>
        <p:spPr>
          <a:xfrm>
            <a:off x="1740045" y="3023920"/>
            <a:ext cx="357790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92094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75" grpId="0" animBg="1"/>
      <p:bldP spid="77" grpId="0" animBg="1"/>
      <p:bldP spid="79" grpId="0" animBg="1"/>
      <p:bldP spid="80" grpId="0" animBg="1"/>
      <p:bldP spid="82" grpId="0" animBg="1"/>
      <p:bldP spid="81" grpId="0"/>
      <p:bldP spid="103" grpId="0" animBg="1"/>
      <p:bldP spid="88" grpId="0" animBg="1"/>
      <p:bldP spid="88" grpId="1" animBg="1"/>
      <p:bldP spid="88" grpId="2" animBg="1"/>
      <p:bldP spid="95" grpId="0" animBg="1"/>
      <p:bldP spid="95" grpId="1" animBg="1"/>
      <p:bldP spid="95" grpId="2" animBg="1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99" grpId="0" animBg="1"/>
      <p:bldP spid="102" grpId="0" animBg="1"/>
      <p:bldP spid="108" grpId="0" animBg="1"/>
      <p:bldP spid="113" grpId="0" animBg="1"/>
      <p:bldP spid="117" grpId="0"/>
      <p:bldP spid="118" grpId="0" animBg="1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7061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3-3: No </a:t>
            </a:r>
            <a:r>
              <a:rPr lang="sv-SE" sz="1800" dirty="0" err="1"/>
              <a:t>polling</a:t>
            </a:r>
            <a:r>
              <a:rPr lang="sv-SE" sz="1800" dirty="0"/>
              <a:t> </a:t>
            </a:r>
            <a:r>
              <a:rPr lang="sv-SE" sz="1800" dirty="0" err="1"/>
              <a:t>due</a:t>
            </a:r>
            <a:r>
              <a:rPr lang="sv-SE" sz="1800" dirty="0"/>
              <a:t> to </a:t>
            </a:r>
            <a:r>
              <a:rPr lang="sv-SE" sz="1800" dirty="0" err="1"/>
              <a:t>scheduling</a:t>
            </a:r>
            <a:r>
              <a:rPr lang="sv-SE" sz="1800" dirty="0"/>
              <a:t> </a:t>
            </a:r>
            <a:r>
              <a:rPr lang="sv-SE" sz="1800" dirty="0" err="1"/>
              <a:t>during</a:t>
            </a:r>
            <a:r>
              <a:rPr lang="sv-SE" sz="1800" dirty="0"/>
              <a:t> step 1 (SLS)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1029964" y="3550638"/>
            <a:ext cx="8099728" cy="107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1980440" y="3261124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cxnSpLocks/>
          </p:cNvCxnSpPr>
          <p:nvPr/>
        </p:nvCxnSpPr>
        <p:spPr bwMode="auto">
          <a:xfrm>
            <a:off x="2771746" y="2965208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Oval 90"/>
          <p:cNvSpPr/>
          <p:nvPr/>
        </p:nvSpPr>
        <p:spPr bwMode="auto">
          <a:xfrm rot="20086774" flipV="1">
            <a:off x="2783192" y="3077101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2931490" y="3202080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3019545" y="3224564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3223248" y="3067601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944655" y="4578877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2048497" y="4495032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6" name="Straight Connector 75"/>
          <p:cNvCxnSpPr>
            <a:cxnSpLocks/>
            <a:stCxn id="75" idx="0"/>
            <a:endCxn id="75" idx="2"/>
          </p:cNvCxnSpPr>
          <p:nvPr/>
        </p:nvCxnSpPr>
        <p:spPr bwMode="auto">
          <a:xfrm>
            <a:off x="2782586" y="4495032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 rot="13588508">
            <a:off x="2173013" y="472278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 rot="13588508">
            <a:off x="2798235" y="4769377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 rot="18114002">
            <a:off x="3114670" y="4738485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 bwMode="auto">
          <a:xfrm flipV="1">
            <a:off x="2787998" y="3608792"/>
            <a:ext cx="0" cy="8405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Oval 81"/>
          <p:cNvSpPr/>
          <p:nvPr/>
        </p:nvSpPr>
        <p:spPr bwMode="auto">
          <a:xfrm rot="17127277" flipV="1">
            <a:off x="2108553" y="3202698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230891" y="243826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22094" y="3261125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86" name="Straight Connector 85"/>
          <p:cNvCxnSpPr>
            <a:cxnSpLocks/>
          </p:cNvCxnSpPr>
          <p:nvPr/>
        </p:nvCxnSpPr>
        <p:spPr bwMode="auto">
          <a:xfrm>
            <a:off x="5913400" y="2965209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Oval 87"/>
          <p:cNvSpPr/>
          <p:nvPr/>
        </p:nvSpPr>
        <p:spPr bwMode="auto">
          <a:xfrm rot="20086774" flipV="1">
            <a:off x="5924846" y="3077102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7127277" flipV="1">
            <a:off x="6073144" y="3202081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4709829" flipV="1">
            <a:off x="6161199" y="3224565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Oval 96"/>
          <p:cNvSpPr/>
          <p:nvPr/>
        </p:nvSpPr>
        <p:spPr bwMode="auto">
          <a:xfrm rot="12496290" flipV="1">
            <a:off x="6364902" y="3067602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093473" y="5740412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5197315" y="5656567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0" name="Straight Connector 99"/>
          <p:cNvCxnSpPr>
            <a:cxnSpLocks/>
            <a:stCxn id="99" idx="0"/>
            <a:endCxn id="99" idx="2"/>
          </p:cNvCxnSpPr>
          <p:nvPr/>
        </p:nvCxnSpPr>
        <p:spPr bwMode="auto">
          <a:xfrm>
            <a:off x="5931404" y="5656567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Oval 101"/>
          <p:cNvSpPr/>
          <p:nvPr/>
        </p:nvSpPr>
        <p:spPr bwMode="auto">
          <a:xfrm rot="18011797">
            <a:off x="5321831" y="5884319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Oval 107"/>
          <p:cNvSpPr/>
          <p:nvPr/>
        </p:nvSpPr>
        <p:spPr bwMode="auto">
          <a:xfrm rot="13588508">
            <a:off x="5947053" y="593091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Oval 112"/>
          <p:cNvSpPr/>
          <p:nvPr/>
        </p:nvSpPr>
        <p:spPr bwMode="auto">
          <a:xfrm rot="18114002">
            <a:off x="6263488" y="590002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5" name="Straight Arrow Connector 114"/>
          <p:cNvCxnSpPr>
            <a:cxnSpLocks/>
          </p:cNvCxnSpPr>
          <p:nvPr/>
        </p:nvCxnSpPr>
        <p:spPr bwMode="auto">
          <a:xfrm flipV="1">
            <a:off x="5913400" y="3642295"/>
            <a:ext cx="0" cy="19446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5364481" y="244116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18" name="Oval 117"/>
          <p:cNvSpPr/>
          <p:nvPr/>
        </p:nvSpPr>
        <p:spPr bwMode="auto">
          <a:xfrm rot="14709829" flipV="1">
            <a:off x="5264207" y="3208922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-70401" y="2463359"/>
            <a:ext cx="1262656" cy="1330015"/>
            <a:chOff x="-63889" y="2334634"/>
            <a:chExt cx="1262656" cy="1330015"/>
          </a:xfrm>
        </p:grpSpPr>
        <p:grpSp>
          <p:nvGrpSpPr>
            <p:cNvPr id="58" name="Group 57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83" name="Rectangle 82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73" name="TextBox 72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78" name="Straight Connector 77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60" name="Group 59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71" name="Straight Connector 70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2" name="TextBox 71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69" name="Straight Connector 6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0" name="TextBox 69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67" name="Straight Connector 66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8" name="TextBox 67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3525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75" grpId="0" animBg="1"/>
      <p:bldP spid="77" grpId="0" animBg="1"/>
      <p:bldP spid="79" grpId="0" animBg="1"/>
      <p:bldP spid="80" grpId="0" animBg="1"/>
      <p:bldP spid="82" grpId="0" animBg="1"/>
      <p:bldP spid="81" grpId="0"/>
      <p:bldP spid="88" grpId="0" animBg="1"/>
      <p:bldP spid="88" grpId="1" animBg="1"/>
      <p:bldP spid="88" grpId="2" animBg="1"/>
      <p:bldP spid="95" grpId="0" animBg="1"/>
      <p:bldP spid="95" grpId="1" animBg="1"/>
      <p:bldP spid="95" grpId="2" animBg="1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99" grpId="0" animBg="1"/>
      <p:bldP spid="102" grpId="0" animBg="1"/>
      <p:bldP spid="108" grpId="0" animBg="1"/>
      <p:bldP spid="113" grpId="0" animBg="1"/>
      <p:bldP spid="117" grpId="0"/>
      <p:bldP spid="1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Introduction	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DL MU-MIMO is included in 11ay</a:t>
            </a:r>
          </a:p>
          <a:p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An essential part of DL MU-MIMO operation is the  obtaining of channel information (at the AP) for proper user pairing and digital precoding</a:t>
            </a:r>
          </a:p>
          <a:p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Depending on the scenario, UL training may be more efficient (lower overhead etc.) than explicit (DL) training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And vice versa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Other 5G communities are adopting UL training for </a:t>
            </a:r>
            <a:r>
              <a:rPr lang="en-US" dirty="0" err="1">
                <a:solidFill>
                  <a:schemeClr val="tx1"/>
                </a:solidFill>
              </a:rPr>
              <a:t>mmWave</a:t>
            </a:r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3720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965" y="2420888"/>
            <a:ext cx="7770813" cy="1065213"/>
          </a:xfrm>
        </p:spPr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BRP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9867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BRP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3281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AP </a:t>
            </a:r>
            <a:r>
              <a:rPr lang="sv-SE" sz="1800" dirty="0" err="1"/>
              <a:t>appends</a:t>
            </a:r>
            <a:r>
              <a:rPr lang="sv-SE" sz="1800" dirty="0"/>
              <a:t> BRP </a:t>
            </a:r>
            <a:r>
              <a:rPr lang="sv-SE" sz="1800" dirty="0" err="1"/>
              <a:t>field</a:t>
            </a:r>
            <a:r>
              <a:rPr lang="sv-SE" sz="1800" dirty="0"/>
              <a:t> </a:t>
            </a:r>
            <a:r>
              <a:rPr lang="sv-SE" sz="1800" dirty="0" err="1"/>
              <a:t>after</a:t>
            </a:r>
            <a:r>
              <a:rPr lang="sv-SE" sz="1800" dirty="0"/>
              <a:t> DTI in MU-MIMO packet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400" dirty="0" err="1"/>
              <a:t>Polling</a:t>
            </a:r>
            <a:r>
              <a:rPr lang="sv-SE" sz="1400" dirty="0"/>
              <a:t> </a:t>
            </a:r>
            <a:r>
              <a:rPr lang="sv-SE" sz="1400" dirty="0" err="1"/>
              <a:t>could</a:t>
            </a:r>
            <a:r>
              <a:rPr lang="sv-SE" sz="1400" dirty="0"/>
              <a:t> be </a:t>
            </a:r>
            <a:r>
              <a:rPr lang="sv-SE" sz="1400" dirty="0" err="1"/>
              <a:t>replaced</a:t>
            </a:r>
            <a:r>
              <a:rPr lang="sv-SE" sz="1400" dirty="0"/>
              <a:t> by </a:t>
            </a:r>
            <a:r>
              <a:rPr lang="sv-SE" sz="1400" dirty="0" err="1"/>
              <a:t>scheduling</a:t>
            </a:r>
            <a:r>
              <a:rPr lang="sv-SE" sz="14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749699" y="3714148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1043608" y="3542131"/>
            <a:ext cx="8086084" cy="192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" name="Group 16"/>
          <p:cNvGrpSpPr/>
          <p:nvPr/>
        </p:nvGrpSpPr>
        <p:grpSpPr>
          <a:xfrm>
            <a:off x="1739579" y="2969229"/>
            <a:ext cx="2114439" cy="634470"/>
            <a:chOff x="1736253" y="3212975"/>
            <a:chExt cx="1611612" cy="634470"/>
          </a:xfrm>
        </p:grpSpPr>
        <p:sp>
          <p:nvSpPr>
            <p:cNvPr id="59" name="TextBox 58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/>
            <p:cNvCxnSpPr>
              <a:cxnSpLocks/>
            </p:cNvCxnSpPr>
            <p:nvPr/>
          </p:nvCxnSpPr>
          <p:spPr bwMode="auto">
            <a:xfrm>
              <a:off x="2524605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1" name="Oval 70"/>
          <p:cNvSpPr/>
          <p:nvPr/>
        </p:nvSpPr>
        <p:spPr bwMode="auto">
          <a:xfrm rot="17127277" flipV="1">
            <a:off x="1890993" y="3193399"/>
            <a:ext cx="450600" cy="84785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2965172" y="3082568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3113470" y="3207547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3201525" y="3230031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3405228" y="3073068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845556" y="2507133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 bwMode="auto">
          <a:xfrm flipH="1">
            <a:off x="2749699" y="4468396"/>
            <a:ext cx="6260" cy="5621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 rot="13588508">
            <a:off x="2750464" y="4767263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 rot="18114002">
            <a:off x="3103009" y="4745882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Oval 120"/>
          <p:cNvSpPr/>
          <p:nvPr/>
        </p:nvSpPr>
        <p:spPr bwMode="auto">
          <a:xfrm rot="13588508">
            <a:off x="2199502" y="475205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5528372" y="3529959"/>
            <a:ext cx="1075599" cy="1476142"/>
            <a:chOff x="3563887" y="3537611"/>
            <a:chExt cx="1075599" cy="1476142"/>
          </a:xfrm>
        </p:grpSpPr>
        <p:sp>
          <p:nvSpPr>
            <p:cNvPr id="7" name="Rectangle 6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9" name="Straight Arrow Connector 18"/>
            <p:cNvCxnSpPr>
              <a:cxnSpLocks/>
              <a:stCxn id="7" idx="0"/>
            </p:cNvCxnSpPr>
            <p:nvPr/>
          </p:nvCxnSpPr>
          <p:spPr bwMode="auto">
            <a:xfrm flipH="1" flipV="1">
              <a:off x="4101686" y="3537611"/>
              <a:ext cx="1" cy="8906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Connector 23"/>
            <p:cNvCxnSpPr>
              <a:stCxn id="7" idx="0"/>
              <a:endCxn id="7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Oval 66"/>
            <p:cNvSpPr/>
            <p:nvPr/>
          </p:nvSpPr>
          <p:spPr bwMode="auto">
            <a:xfrm rot="13588508">
              <a:off x="3605632" y="4695104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89" name="Straight Connector 88"/>
          <p:cNvCxnSpPr>
            <a:cxnSpLocks/>
          </p:cNvCxnSpPr>
          <p:nvPr/>
        </p:nvCxnSpPr>
        <p:spPr bwMode="auto">
          <a:xfrm>
            <a:off x="2749699" y="5687488"/>
            <a:ext cx="0" cy="5018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 rot="13588508">
            <a:off x="2744204" y="5986355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8114002">
            <a:off x="3096749" y="5964974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8153947">
            <a:off x="2193242" y="597114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7980397" y="3542131"/>
            <a:ext cx="1075599" cy="2625541"/>
            <a:chOff x="7764780" y="3541850"/>
            <a:chExt cx="1075599" cy="2625541"/>
          </a:xfrm>
        </p:grpSpPr>
        <p:grpSp>
          <p:nvGrpSpPr>
            <p:cNvPr id="101" name="Group 100"/>
            <p:cNvGrpSpPr/>
            <p:nvPr/>
          </p:nvGrpSpPr>
          <p:grpSpPr>
            <a:xfrm>
              <a:off x="7764780" y="3541850"/>
              <a:ext cx="1075599" cy="2625541"/>
              <a:chOff x="3563887" y="2388212"/>
              <a:chExt cx="1075599" cy="2625541"/>
            </a:xfrm>
          </p:grpSpPr>
          <p:sp>
            <p:nvSpPr>
              <p:cNvPr id="102" name="Rectangle 101"/>
              <p:cNvSpPr/>
              <p:nvPr/>
            </p:nvSpPr>
            <p:spPr bwMode="auto">
              <a:xfrm>
                <a:off x="3563887" y="4428248"/>
                <a:ext cx="1075599" cy="58550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4065567" y="4542849"/>
                <a:ext cx="5437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800" dirty="0">
                    <a:solidFill>
                      <a:schemeClr val="tx1"/>
                    </a:solidFill>
                  </a:rPr>
                  <a:t>CSI</a:t>
                </a:r>
              </a:p>
            </p:txBody>
          </p:sp>
          <p:cxnSp>
            <p:nvCxnSpPr>
              <p:cNvPr id="104" name="Straight Arrow Connector 103"/>
              <p:cNvCxnSpPr>
                <a:cxnSpLocks/>
                <a:stCxn id="102" idx="0"/>
              </p:cNvCxnSpPr>
              <p:nvPr/>
            </p:nvCxnSpPr>
            <p:spPr bwMode="auto">
              <a:xfrm flipH="1" flipV="1">
                <a:off x="4101686" y="2388212"/>
                <a:ext cx="1" cy="20400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5" name="Straight Connector 104"/>
              <p:cNvCxnSpPr>
                <a:stCxn id="102" idx="0"/>
                <a:endCxn id="102" idx="2"/>
              </p:cNvCxnSpPr>
              <p:nvPr/>
            </p:nvCxnSpPr>
            <p:spPr bwMode="auto">
              <a:xfrm>
                <a:off x="4101687" y="4428248"/>
                <a:ext cx="0" cy="58550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73" name="Oval 72"/>
            <p:cNvSpPr/>
            <p:nvPr/>
          </p:nvSpPr>
          <p:spPr bwMode="auto">
            <a:xfrm rot="18114002">
              <a:off x="7789726" y="5861532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4" name="Oval 73"/>
          <p:cNvSpPr/>
          <p:nvPr/>
        </p:nvSpPr>
        <p:spPr bwMode="auto">
          <a:xfrm rot="14550990" flipV="1">
            <a:off x="2157509" y="3205401"/>
            <a:ext cx="533715" cy="80682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4213858" y="2443306"/>
            <a:ext cx="1280774" cy="2572293"/>
            <a:chOff x="1494487" y="2425948"/>
            <a:chExt cx="1280774" cy="2572293"/>
          </a:xfrm>
        </p:grpSpPr>
        <p:cxnSp>
          <p:nvCxnSpPr>
            <p:cNvPr id="76" name="Straight Arrow Connector 75"/>
            <p:cNvCxnSpPr>
              <a:cxnSpLocks/>
            </p:cNvCxnSpPr>
            <p:nvPr/>
          </p:nvCxnSpPr>
          <p:spPr bwMode="auto">
            <a:xfrm>
              <a:off x="2060111" y="3649639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97" name="Group 96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106" name="TextBox 105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08" name="Straight Connector 107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8" name="TextBox 97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99" name="Oval 98"/>
            <p:cNvSpPr/>
            <p:nvPr/>
          </p:nvSpPr>
          <p:spPr bwMode="auto">
            <a:xfrm rot="17127277" flipV="1">
              <a:off x="1648028" y="3187714"/>
              <a:ext cx="450600" cy="8478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2</a:t>
              </a: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6630139" y="2458238"/>
            <a:ext cx="1280774" cy="3755501"/>
            <a:chOff x="1494487" y="2425948"/>
            <a:chExt cx="1280774" cy="3755501"/>
          </a:xfrm>
        </p:grpSpPr>
        <p:cxnSp>
          <p:nvCxnSpPr>
            <p:cNvPr id="110" name="Straight Arrow Connector 109"/>
            <p:cNvCxnSpPr>
              <a:cxnSpLocks/>
            </p:cNvCxnSpPr>
            <p:nvPr/>
          </p:nvCxnSpPr>
          <p:spPr bwMode="auto">
            <a:xfrm>
              <a:off x="2070395" y="3634707"/>
              <a:ext cx="34227" cy="254674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11" name="Group 110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116" name="TextBox 115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18" name="Straight Connector 117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2" name="TextBox 111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113" name="Oval 112"/>
            <p:cNvSpPr/>
            <p:nvPr/>
          </p:nvSpPr>
          <p:spPr bwMode="auto">
            <a:xfrm rot="14633575" flipV="1">
              <a:off x="1546915" y="3199559"/>
              <a:ext cx="534192" cy="82929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3</a:t>
              </a: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-58968" y="2471534"/>
            <a:ext cx="1262656" cy="1330015"/>
            <a:chOff x="-63889" y="2334634"/>
            <a:chExt cx="1262656" cy="1330015"/>
          </a:xfrm>
        </p:grpSpPr>
        <p:grpSp>
          <p:nvGrpSpPr>
            <p:cNvPr id="79" name="Group 78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123" name="Rectangle 122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120" name="TextBox 119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122" name="Straight Connector 121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81" name="Group 80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88" name="Straight Connector 87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9" name="TextBox 118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82" name="Group 81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86" name="Straight Connector 85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7" name="TextBox 86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83" name="Group 82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84" name="Straight Connector 83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5" name="TextBox 84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1024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114" grpId="0"/>
      <p:bldP spid="28" grpId="0" animBg="1"/>
      <p:bldP spid="29" grpId="0" animBg="1"/>
      <p:bldP spid="121" grpId="0" animBg="1"/>
      <p:bldP spid="90" grpId="0" animBg="1"/>
      <p:bldP spid="95" grpId="0" animBg="1"/>
      <p:bldP spid="96" grpId="0" animBg="1"/>
      <p:bldP spid="7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BRP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53" y="1706972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3: AP </a:t>
            </a:r>
            <a:r>
              <a:rPr lang="sv-SE" sz="1800" dirty="0" err="1"/>
              <a:t>appends</a:t>
            </a:r>
            <a:r>
              <a:rPr lang="sv-SE" sz="1800" dirty="0"/>
              <a:t> a ”BRP </a:t>
            </a:r>
            <a:r>
              <a:rPr lang="sv-SE" sz="1800" dirty="0" err="1"/>
              <a:t>poll</a:t>
            </a:r>
            <a:r>
              <a:rPr lang="sv-SE" sz="1800" dirty="0"/>
              <a:t>” </a:t>
            </a:r>
            <a:r>
              <a:rPr lang="sv-SE" sz="1800" dirty="0" err="1"/>
              <a:t>field</a:t>
            </a:r>
            <a:r>
              <a:rPr lang="sv-SE" sz="1800" dirty="0"/>
              <a:t> </a:t>
            </a:r>
            <a:r>
              <a:rPr lang="sv-SE" sz="1800" dirty="0" err="1"/>
              <a:t>after</a:t>
            </a:r>
            <a:r>
              <a:rPr lang="sv-SE" sz="1800" dirty="0"/>
              <a:t> DTI in MU-MIMO packet, </a:t>
            </a:r>
            <a:r>
              <a:rPr lang="sv-SE" sz="1800" dirty="0" err="1"/>
              <a:t>acting</a:t>
            </a:r>
            <a:r>
              <a:rPr lang="sv-SE" sz="1800" dirty="0"/>
              <a:t> as a trigger </a:t>
            </a:r>
            <a:r>
              <a:rPr lang="sv-SE" sz="1800" dirty="0" err="1"/>
              <a:t>frame</a:t>
            </a:r>
            <a:r>
              <a:rPr lang="sv-SE" sz="1800" dirty="0"/>
              <a:t>, </a:t>
            </a:r>
            <a:r>
              <a:rPr lang="sv-SE" sz="1800" dirty="0" err="1"/>
              <a:t>that</a:t>
            </a:r>
            <a:r>
              <a:rPr lang="sv-SE" sz="1800" dirty="0"/>
              <a:t> </a:t>
            </a:r>
            <a:r>
              <a:rPr lang="sv-SE" sz="1800" dirty="0" err="1"/>
              <a:t>schedules</a:t>
            </a:r>
            <a:r>
              <a:rPr lang="sv-SE" sz="1800" dirty="0"/>
              <a:t> all STAs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1043608" y="3537912"/>
            <a:ext cx="8086084" cy="2343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3691052" y="3243377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cxnSpLocks/>
          </p:cNvCxnSpPr>
          <p:nvPr/>
        </p:nvCxnSpPr>
        <p:spPr bwMode="auto">
          <a:xfrm>
            <a:off x="4482358" y="2947461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Oval 90"/>
          <p:cNvSpPr/>
          <p:nvPr/>
        </p:nvSpPr>
        <p:spPr bwMode="auto">
          <a:xfrm rot="20086774" flipV="1">
            <a:off x="4493804" y="3059354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4642102" y="3184333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4730157" y="3206817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4933860" y="3049854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655267" y="4561130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3759109" y="4477285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6" name="Straight Connector 75"/>
          <p:cNvCxnSpPr>
            <a:cxnSpLocks/>
            <a:stCxn id="75" idx="0"/>
            <a:endCxn id="75" idx="2"/>
          </p:cNvCxnSpPr>
          <p:nvPr/>
        </p:nvCxnSpPr>
        <p:spPr bwMode="auto">
          <a:xfrm>
            <a:off x="4493198" y="4477285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 rot="13588508">
            <a:off x="3883625" y="4705037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 rot="13588508">
            <a:off x="4508847" y="4751630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 rot="18114002">
            <a:off x="4825282" y="4720738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 bwMode="auto">
          <a:xfrm flipV="1">
            <a:off x="4498610" y="3591045"/>
            <a:ext cx="0" cy="8405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Oval 81"/>
          <p:cNvSpPr/>
          <p:nvPr/>
        </p:nvSpPr>
        <p:spPr bwMode="auto">
          <a:xfrm rot="17127277" flipV="1">
            <a:off x="3819165" y="3184951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94487" y="2946622"/>
            <a:ext cx="1517808" cy="2022807"/>
            <a:chOff x="1494487" y="2946622"/>
            <a:chExt cx="1517808" cy="2022807"/>
          </a:xfrm>
        </p:grpSpPr>
        <p:cxnSp>
          <p:nvCxnSpPr>
            <p:cNvPr id="16" name="Straight Arrow Connector 15"/>
            <p:cNvCxnSpPr>
              <a:cxnSpLocks/>
            </p:cNvCxnSpPr>
            <p:nvPr/>
          </p:nvCxnSpPr>
          <p:spPr bwMode="auto">
            <a:xfrm>
              <a:off x="1791242" y="3620827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7" name="Group 16"/>
            <p:cNvGrpSpPr/>
            <p:nvPr/>
          </p:nvGrpSpPr>
          <p:grpSpPr>
            <a:xfrm>
              <a:off x="1494487" y="2946622"/>
              <a:ext cx="1517808" cy="634470"/>
              <a:chOff x="1736253" y="3212975"/>
              <a:chExt cx="1909874" cy="634470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1736253" y="3212975"/>
                <a:ext cx="1909874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61" name="Straight Connector 60"/>
              <p:cNvCxnSpPr>
                <a:cxnSpLocks/>
              </p:cNvCxnSpPr>
              <p:nvPr/>
            </p:nvCxnSpPr>
            <p:spPr bwMode="auto">
              <a:xfrm>
                <a:off x="2707542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4" name="TextBox 113"/>
            <p:cNvSpPr txBox="1"/>
            <p:nvPr/>
          </p:nvSpPr>
          <p:spPr>
            <a:xfrm>
              <a:off x="2322912" y="304189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67" name="Oval 66"/>
            <p:cNvSpPr/>
            <p:nvPr/>
          </p:nvSpPr>
          <p:spPr bwMode="auto">
            <a:xfrm rot="17127277" flipV="1">
              <a:off x="1619714" y="3187218"/>
              <a:ext cx="450600" cy="8478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3941503" y="242051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03" name="Oval 102"/>
          <p:cNvSpPr/>
          <p:nvPr/>
        </p:nvSpPr>
        <p:spPr bwMode="auto">
          <a:xfrm rot="14709829" flipV="1">
            <a:off x="1793951" y="3189959"/>
            <a:ext cx="577822" cy="77615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101776" y="3254325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86" name="Straight Connector 85"/>
          <p:cNvCxnSpPr>
            <a:cxnSpLocks/>
          </p:cNvCxnSpPr>
          <p:nvPr/>
        </p:nvCxnSpPr>
        <p:spPr bwMode="auto">
          <a:xfrm>
            <a:off x="6893082" y="2958409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Oval 87"/>
          <p:cNvSpPr/>
          <p:nvPr/>
        </p:nvSpPr>
        <p:spPr bwMode="auto">
          <a:xfrm rot="20086774" flipV="1">
            <a:off x="6904528" y="3070302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7127277" flipV="1">
            <a:off x="7052826" y="3195281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4709829" flipV="1">
            <a:off x="7140881" y="3217765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Oval 96"/>
          <p:cNvSpPr/>
          <p:nvPr/>
        </p:nvSpPr>
        <p:spPr bwMode="auto">
          <a:xfrm rot="12496290" flipV="1">
            <a:off x="7344584" y="3060802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073155" y="5733612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6176997" y="5649767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0" name="Straight Connector 99"/>
          <p:cNvCxnSpPr>
            <a:cxnSpLocks/>
            <a:stCxn id="99" idx="0"/>
            <a:endCxn id="99" idx="2"/>
          </p:cNvCxnSpPr>
          <p:nvPr/>
        </p:nvCxnSpPr>
        <p:spPr bwMode="auto">
          <a:xfrm>
            <a:off x="6911086" y="5649767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Oval 101"/>
          <p:cNvSpPr/>
          <p:nvPr/>
        </p:nvSpPr>
        <p:spPr bwMode="auto">
          <a:xfrm rot="18011797">
            <a:off x="6301513" y="5877519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Oval 107"/>
          <p:cNvSpPr/>
          <p:nvPr/>
        </p:nvSpPr>
        <p:spPr bwMode="auto">
          <a:xfrm rot="13588508">
            <a:off x="6926735" y="592411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Oval 112"/>
          <p:cNvSpPr/>
          <p:nvPr/>
        </p:nvSpPr>
        <p:spPr bwMode="auto">
          <a:xfrm rot="18114002">
            <a:off x="7243170" y="589322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5" name="Straight Arrow Connector 114"/>
          <p:cNvCxnSpPr>
            <a:cxnSpLocks/>
          </p:cNvCxnSpPr>
          <p:nvPr/>
        </p:nvCxnSpPr>
        <p:spPr bwMode="auto">
          <a:xfrm flipV="1">
            <a:off x="6893082" y="3635495"/>
            <a:ext cx="0" cy="19446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6372586" y="241584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18" name="Oval 117"/>
          <p:cNvSpPr/>
          <p:nvPr/>
        </p:nvSpPr>
        <p:spPr bwMode="auto">
          <a:xfrm rot="14709829" flipV="1">
            <a:off x="6243889" y="3202122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4" name="Straight Arrow Connector 83"/>
          <p:cNvCxnSpPr>
            <a:cxnSpLocks/>
          </p:cNvCxnSpPr>
          <p:nvPr/>
        </p:nvCxnSpPr>
        <p:spPr bwMode="auto">
          <a:xfrm>
            <a:off x="2048515" y="3620827"/>
            <a:ext cx="29142" cy="25399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68" name="Group 67"/>
          <p:cNvGrpSpPr/>
          <p:nvPr/>
        </p:nvGrpSpPr>
        <p:grpSpPr>
          <a:xfrm>
            <a:off x="-20368" y="2427952"/>
            <a:ext cx="1262656" cy="1330015"/>
            <a:chOff x="-63889" y="2334634"/>
            <a:chExt cx="1262656" cy="1330015"/>
          </a:xfrm>
        </p:grpSpPr>
        <p:grpSp>
          <p:nvGrpSpPr>
            <p:cNvPr id="69" name="Group 68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106" name="Rectangle 105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104" name="TextBox 103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105" name="Straight Connector 104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1" name="Group 70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90" name="Straight Connector 89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1" name="TextBox 100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87" name="Straight Connector 86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9" name="TextBox 88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78" name="Straight Connector 77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3" name="TextBox 82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1527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75" grpId="0" animBg="1"/>
      <p:bldP spid="77" grpId="0" animBg="1"/>
      <p:bldP spid="79" grpId="0" animBg="1"/>
      <p:bldP spid="80" grpId="0" animBg="1"/>
      <p:bldP spid="82" grpId="0" animBg="1"/>
      <p:bldP spid="81" grpId="0"/>
      <p:bldP spid="103" grpId="0" animBg="1"/>
      <p:bldP spid="88" grpId="0" animBg="1"/>
      <p:bldP spid="88" grpId="1" animBg="1"/>
      <p:bldP spid="88" grpId="2" animBg="1"/>
      <p:bldP spid="95" grpId="0" animBg="1"/>
      <p:bldP spid="95" grpId="1" animBg="1"/>
      <p:bldP spid="95" grpId="2" animBg="1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99" grpId="0" animBg="1"/>
      <p:bldP spid="102" grpId="0" animBg="1"/>
      <p:bldP spid="108" grpId="0" animBg="1"/>
      <p:bldP spid="113" grpId="0" animBg="1"/>
      <p:bldP spid="117" grpId="0"/>
      <p:bldP spid="1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UL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2650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Significantly less training overhead (for same channel information) in many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Faster access to CSI estimates =&gt; more time for data transmission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Requires no CSI feedback and quantization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 directly estimates digital CEF (no STA feedback needed)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01204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Straw</a:t>
            </a:r>
            <a:r>
              <a:rPr lang="sv-SE" dirty="0"/>
              <a:t> Poll 1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Do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agree</a:t>
            </a:r>
            <a:r>
              <a:rPr lang="sv-SE" dirty="0"/>
              <a:t> on </a:t>
            </a:r>
            <a:r>
              <a:rPr lang="sv-SE" dirty="0" err="1"/>
              <a:t>including</a:t>
            </a:r>
            <a:r>
              <a:rPr lang="sv-SE" dirty="0"/>
              <a:t> the BRP UL </a:t>
            </a:r>
            <a:r>
              <a:rPr lang="sv-SE" dirty="0" err="1"/>
              <a:t>training</a:t>
            </a:r>
            <a:r>
              <a:rPr lang="sv-SE" dirty="0"/>
              <a:t> as an </a:t>
            </a:r>
            <a:r>
              <a:rPr lang="sv-SE" dirty="0" err="1"/>
              <a:t>optional</a:t>
            </a:r>
            <a:r>
              <a:rPr lang="sv-SE" dirty="0"/>
              <a:t> </a:t>
            </a:r>
            <a:r>
              <a:rPr lang="sv-SE" dirty="0" err="1"/>
              <a:t>mechanism</a:t>
            </a:r>
            <a:r>
              <a:rPr lang="sv-SE" dirty="0"/>
              <a:t> </a:t>
            </a:r>
            <a:r>
              <a:rPr lang="sv-SE" dirty="0" err="1"/>
              <a:t>into</a:t>
            </a:r>
            <a:r>
              <a:rPr lang="sv-SE" dirty="0"/>
              <a:t> the 11ay SFD draft?</a:t>
            </a:r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Y/N/A: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26800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Straw</a:t>
            </a:r>
            <a:r>
              <a:rPr lang="sv-SE" dirty="0"/>
              <a:t> Poll 2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Do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agree</a:t>
            </a:r>
            <a:r>
              <a:rPr lang="sv-SE" dirty="0"/>
              <a:t> on </a:t>
            </a:r>
            <a:r>
              <a:rPr lang="sv-SE" dirty="0" err="1"/>
              <a:t>including</a:t>
            </a:r>
            <a:r>
              <a:rPr lang="sv-SE" dirty="0"/>
              <a:t> the SLS UL </a:t>
            </a:r>
            <a:r>
              <a:rPr lang="sv-SE" dirty="0" err="1"/>
              <a:t>training</a:t>
            </a:r>
            <a:r>
              <a:rPr lang="sv-SE" dirty="0"/>
              <a:t> as an </a:t>
            </a:r>
            <a:r>
              <a:rPr lang="sv-SE" dirty="0" err="1"/>
              <a:t>optional</a:t>
            </a:r>
            <a:r>
              <a:rPr lang="sv-SE" dirty="0"/>
              <a:t> </a:t>
            </a:r>
            <a:r>
              <a:rPr lang="sv-SE" dirty="0" err="1"/>
              <a:t>mechanism</a:t>
            </a:r>
            <a:r>
              <a:rPr lang="sv-SE" dirty="0"/>
              <a:t> </a:t>
            </a:r>
            <a:r>
              <a:rPr lang="sv-SE" dirty="0" err="1"/>
              <a:t>into</a:t>
            </a:r>
            <a:r>
              <a:rPr lang="sv-SE" dirty="0"/>
              <a:t> the 11ay SFD draft?</a:t>
            </a:r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Y/N/A: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6474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[1] IEEE 802.11-17/0067r1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48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Introduction</a:t>
            </a:r>
            <a:r>
              <a:rPr lang="sv-SE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In </a:t>
            </a:r>
            <a:r>
              <a:rPr lang="sv-SE" dirty="0" err="1"/>
              <a:t>this</a:t>
            </a:r>
            <a:r>
              <a:rPr lang="sv-SE" dirty="0"/>
              <a:t> presentation,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present different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mechanisms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In </a:t>
            </a:r>
            <a:r>
              <a:rPr lang="sv-SE" dirty="0" err="1"/>
              <a:t>principle</a:t>
            </a:r>
            <a:r>
              <a:rPr lang="sv-SE" dirty="0"/>
              <a:t>, </a:t>
            </a:r>
            <a:r>
              <a:rPr lang="sv-SE" dirty="0" err="1"/>
              <a:t>one</a:t>
            </a:r>
            <a:r>
              <a:rPr lang="sv-SE" dirty="0"/>
              <a:t> is DL </a:t>
            </a:r>
            <a:r>
              <a:rPr lang="sv-SE" dirty="0" err="1"/>
              <a:t>based</a:t>
            </a:r>
            <a:r>
              <a:rPr lang="sv-SE" dirty="0"/>
              <a:t> and the </a:t>
            </a:r>
            <a:r>
              <a:rPr lang="sv-SE" dirty="0" err="1"/>
              <a:t>other</a:t>
            </a:r>
            <a:r>
              <a:rPr lang="sv-SE" dirty="0"/>
              <a:t> UL </a:t>
            </a:r>
            <a:r>
              <a:rPr lang="sv-SE" dirty="0" err="1"/>
              <a:t>based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The </a:t>
            </a:r>
            <a:r>
              <a:rPr lang="sv-SE" dirty="0" err="1"/>
              <a:t>methods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based</a:t>
            </a:r>
            <a:r>
              <a:rPr lang="sv-SE" dirty="0"/>
              <a:t> on </a:t>
            </a:r>
            <a:r>
              <a:rPr lang="sv-SE" dirty="0" err="1"/>
              <a:t>principles</a:t>
            </a:r>
            <a:r>
              <a:rPr lang="sv-SE" dirty="0"/>
              <a:t> from 11ad/</a:t>
            </a:r>
            <a:r>
              <a:rPr lang="sv-SE" dirty="0" err="1"/>
              <a:t>ay</a:t>
            </a:r>
            <a:r>
              <a:rPr lang="sv-SE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look at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an SLS </a:t>
            </a:r>
            <a:r>
              <a:rPr lang="sv-SE" dirty="0" err="1"/>
              <a:t>phase</a:t>
            </a:r>
            <a:r>
              <a:rPr lang="sv-SE" dirty="0"/>
              <a:t> and </a:t>
            </a:r>
            <a:r>
              <a:rPr lang="sv-SE" dirty="0" err="1"/>
              <a:t>without</a:t>
            </a:r>
            <a:r>
              <a:rPr lang="sv-SE" dirty="0"/>
              <a:t> SLS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Concerns</a:t>
            </a:r>
            <a:r>
              <a:rPr lang="sv-SE" dirty="0"/>
              <a:t> </a:t>
            </a:r>
            <a:r>
              <a:rPr lang="sv-SE" dirty="0" err="1"/>
              <a:t>raised</a:t>
            </a:r>
            <a:r>
              <a:rPr lang="sv-SE" dirty="0"/>
              <a:t> </a:t>
            </a:r>
            <a:r>
              <a:rPr lang="sv-SE" dirty="0" err="1"/>
              <a:t>during</a:t>
            </a:r>
            <a:r>
              <a:rPr lang="sv-SE" dirty="0"/>
              <a:t> last f2f meeting </a:t>
            </a:r>
            <a:r>
              <a:rPr lang="sv-SE" dirty="0" err="1"/>
              <a:t>regarding</a:t>
            </a:r>
            <a:r>
              <a:rPr lang="sv-SE" dirty="0"/>
              <a:t> UL trigger </a:t>
            </a:r>
            <a:r>
              <a:rPr lang="sv-SE" dirty="0" err="1"/>
              <a:t>frame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addressed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402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1594240" y="2122166"/>
            <a:ext cx="5290641" cy="662997"/>
            <a:chOff x="867836" y="2330514"/>
            <a:chExt cx="5290641" cy="662997"/>
          </a:xfrm>
        </p:grpSpPr>
        <p:grpSp>
          <p:nvGrpSpPr>
            <p:cNvPr id="9" name="Group 8"/>
            <p:cNvGrpSpPr/>
            <p:nvPr/>
          </p:nvGrpSpPr>
          <p:grpSpPr>
            <a:xfrm>
              <a:off x="3131840" y="2373982"/>
              <a:ext cx="936104" cy="576064"/>
              <a:chOff x="827584" y="2492896"/>
              <a:chExt cx="936104" cy="576064"/>
            </a:xfrm>
          </p:grpSpPr>
          <p:sp>
            <p:nvSpPr>
              <p:cNvPr id="7" name="Rectangle 6"/>
              <p:cNvSpPr/>
              <p:nvPr/>
            </p:nvSpPr>
            <p:spPr bwMode="auto">
              <a:xfrm>
                <a:off x="827584" y="2492896"/>
                <a:ext cx="936104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006133" y="2550095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4077453" y="2330514"/>
              <a:ext cx="508075" cy="662997"/>
              <a:chOff x="4669606" y="2373982"/>
              <a:chExt cx="508075" cy="662997"/>
            </a:xfrm>
          </p:grpSpPr>
          <p:sp>
            <p:nvSpPr>
              <p:cNvPr id="17" name="TextBox 16"/>
              <p:cNvSpPr txBox="1"/>
              <p:nvPr/>
            </p:nvSpPr>
            <p:spPr>
              <a:xfrm rot="5400000" flipH="1">
                <a:off x="4923396" y="2403164"/>
                <a:ext cx="46905" cy="461665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>
                <a:off x="4669606" y="2373982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14" name="Straight Connector 13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9" name="Straight Connector 18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" name="Straight Connector 22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5" name="Straight Connector 24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1" name="Group 30"/>
              <p:cNvGrpSpPr/>
              <p:nvPr/>
            </p:nvGrpSpPr>
            <p:grpSpPr>
              <a:xfrm>
                <a:off x="4669606" y="2516671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32" name="Straight Connector 31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3" name="Straight Connector 32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4" name="Straight Connector 33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5" name="Straight Connector 34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6" name="Group 35"/>
              <p:cNvGrpSpPr/>
              <p:nvPr/>
            </p:nvGrpSpPr>
            <p:grpSpPr>
              <a:xfrm>
                <a:off x="4669606" y="2918065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8" name="Straight Connector 37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9" name="Straight Connector 38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0" name="Straight Connector 39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42" name="Right Brace 41"/>
            <p:cNvSpPr/>
            <p:nvPr/>
          </p:nvSpPr>
          <p:spPr bwMode="auto">
            <a:xfrm>
              <a:off x="4627919" y="2359113"/>
              <a:ext cx="216024" cy="634398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4928397" y="2497590"/>
                  <a:ext cx="1230080" cy="27770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p>
                    </m:oMath>
                  </a14:m>
                  <a:r>
                    <a:rPr lang="sv-SE" sz="1800" dirty="0" err="1">
                      <a:solidFill>
                        <a:schemeClr val="tx1"/>
                      </a:solidFill>
                    </a:rPr>
                    <a:t>antennas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8397" y="2497590"/>
                  <a:ext cx="1230080" cy="277705"/>
                </a:xfrm>
                <a:prstGeom prst="rect">
                  <a:avLst/>
                </a:prstGeom>
                <a:blipFill>
                  <a:blip r:embed="rId2"/>
                  <a:stretch>
                    <a:fillRect l="-6436" t="-28889" r="-12376" b="-51111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5" name="Straight Connector 44"/>
            <p:cNvCxnSpPr/>
            <p:nvPr/>
          </p:nvCxnSpPr>
          <p:spPr bwMode="auto">
            <a:xfrm>
              <a:off x="2627784" y="2497590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2627784" y="2805367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 rot="5400000">
              <a:off x="2876571" y="2283376"/>
              <a:ext cx="140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48" name="Left Brace 47"/>
            <p:cNvSpPr/>
            <p:nvPr/>
          </p:nvSpPr>
          <p:spPr bwMode="auto">
            <a:xfrm>
              <a:off x="2434268" y="2473203"/>
              <a:ext cx="72008" cy="342096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867836" y="2473203"/>
                  <a:ext cx="1409617" cy="28238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Sup>
                        <m:sSub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𝑅𝐹</m:t>
                          </m:r>
                        </m:sub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bSup>
                    </m:oMath>
                  </a14:m>
                  <a:r>
                    <a:rPr lang="sv-SE" sz="1800" dirty="0"/>
                    <a:t> </a:t>
                  </a:r>
                  <a:r>
                    <a:rPr lang="sv-SE" sz="1800" dirty="0">
                      <a:solidFill>
                        <a:schemeClr val="tx1"/>
                      </a:solidFill>
                    </a:rPr>
                    <a:t>RF </a:t>
                  </a:r>
                  <a:r>
                    <a:rPr lang="sv-SE" sz="1800" dirty="0" err="1">
                      <a:solidFill>
                        <a:schemeClr val="tx1"/>
                      </a:solidFill>
                    </a:rPr>
                    <a:t>chains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7836" y="2473203"/>
                  <a:ext cx="1409617" cy="282385"/>
                </a:xfrm>
                <a:prstGeom prst="rect">
                  <a:avLst/>
                </a:prstGeom>
                <a:blipFill>
                  <a:blip r:embed="rId3"/>
                  <a:stretch>
                    <a:fillRect l="-5603" t="-26087" r="-9914" b="-50000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9" name="Group 58"/>
          <p:cNvGrpSpPr/>
          <p:nvPr/>
        </p:nvGrpSpPr>
        <p:grpSpPr>
          <a:xfrm>
            <a:off x="1511131" y="3402101"/>
            <a:ext cx="5375345" cy="662997"/>
            <a:chOff x="867836" y="2330514"/>
            <a:chExt cx="5375345" cy="662997"/>
          </a:xfrm>
        </p:grpSpPr>
        <p:grpSp>
          <p:nvGrpSpPr>
            <p:cNvPr id="60" name="Group 59"/>
            <p:cNvGrpSpPr/>
            <p:nvPr/>
          </p:nvGrpSpPr>
          <p:grpSpPr>
            <a:xfrm>
              <a:off x="3131840" y="2373982"/>
              <a:ext cx="953689" cy="576064"/>
              <a:chOff x="827584" y="2492896"/>
              <a:chExt cx="953689" cy="576064"/>
            </a:xfrm>
          </p:grpSpPr>
          <p:sp>
            <p:nvSpPr>
              <p:cNvPr id="85" name="Rectangle 84"/>
              <p:cNvSpPr/>
              <p:nvPr/>
            </p:nvSpPr>
            <p:spPr bwMode="auto">
              <a:xfrm>
                <a:off x="827584" y="2492896"/>
                <a:ext cx="936104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6" name="TextBox 85"/>
                  <p:cNvSpPr txBox="1"/>
                  <p:nvPr/>
                </p:nvSpPr>
                <p:spPr>
                  <a:xfrm>
                    <a:off x="863521" y="2550095"/>
                    <a:ext cx="917752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sv-SE" dirty="0">
                        <a:solidFill>
                          <a:schemeClr val="tx1"/>
                        </a:solidFill>
                      </a:rPr>
                      <a:t>STA </a:t>
                    </a:r>
                    <a14:m>
                      <m:oMath xmlns:m="http://schemas.openxmlformats.org/officeDocument/2006/math"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oMath>
                    </a14:m>
                    <a:endParaRPr lang="sv-SE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6" name="TextBox 8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63521" y="2550095"/>
                    <a:ext cx="917752" cy="461665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9934" t="-10526" r="-3311" b="-28947"/>
                    </a:stretch>
                  </a:blipFill>
                </p:spPr>
                <p:txBody>
                  <a:bodyPr/>
                  <a:lstStyle/>
                  <a:p>
                    <a:r>
                      <a:rPr lang="sv-S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1" name="Group 60"/>
            <p:cNvGrpSpPr/>
            <p:nvPr/>
          </p:nvGrpSpPr>
          <p:grpSpPr>
            <a:xfrm>
              <a:off x="4077453" y="2330514"/>
              <a:ext cx="508075" cy="662997"/>
              <a:chOff x="4669606" y="2373982"/>
              <a:chExt cx="508075" cy="662997"/>
            </a:xfrm>
          </p:grpSpPr>
          <p:sp>
            <p:nvSpPr>
              <p:cNvPr id="69" name="TextBox 68"/>
              <p:cNvSpPr txBox="1"/>
              <p:nvPr/>
            </p:nvSpPr>
            <p:spPr>
              <a:xfrm rot="5400000" flipH="1">
                <a:off x="4923396" y="2403164"/>
                <a:ext cx="46905" cy="461665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grpSp>
            <p:nvGrpSpPr>
              <p:cNvPr id="70" name="Group 69"/>
              <p:cNvGrpSpPr/>
              <p:nvPr/>
            </p:nvGrpSpPr>
            <p:grpSpPr>
              <a:xfrm>
                <a:off x="4669606" y="2373982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81" name="Straight Connector 80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2" name="Straight Connector 81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3" name="Straight Connector 82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4" name="Straight Connector 83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1" name="Group 70"/>
              <p:cNvGrpSpPr/>
              <p:nvPr/>
            </p:nvGrpSpPr>
            <p:grpSpPr>
              <a:xfrm>
                <a:off x="4669606" y="2516671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77" name="Straight Connector 76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8" name="Straight Connector 77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9" name="Straight Connector 78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0" name="Straight Connector 79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2" name="Group 71"/>
              <p:cNvGrpSpPr/>
              <p:nvPr/>
            </p:nvGrpSpPr>
            <p:grpSpPr>
              <a:xfrm>
                <a:off x="4669606" y="2918065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73" name="Straight Connector 72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4" name="Straight Connector 73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5" name="Straight Connector 74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6" name="Straight Connector 75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62" name="Right Brace 61"/>
            <p:cNvSpPr/>
            <p:nvPr/>
          </p:nvSpPr>
          <p:spPr bwMode="auto">
            <a:xfrm>
              <a:off x="4627919" y="2359113"/>
              <a:ext cx="216024" cy="634398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/>
                <p:cNvSpPr txBox="1"/>
                <p:nvPr/>
              </p:nvSpPr>
              <p:spPr>
                <a:xfrm>
                  <a:off x="4928397" y="2497590"/>
                  <a:ext cx="1314784" cy="27789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p>
                    </m:oMath>
                  </a14:m>
                  <a:r>
                    <a:rPr lang="sv-SE" sz="1800" dirty="0" err="1">
                      <a:solidFill>
                        <a:schemeClr val="tx1"/>
                      </a:solidFill>
                    </a:rPr>
                    <a:t>antennas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63" name="TextBox 6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8397" y="2497590"/>
                  <a:ext cx="1314784" cy="277897"/>
                </a:xfrm>
                <a:prstGeom prst="rect">
                  <a:avLst/>
                </a:prstGeom>
                <a:blipFill>
                  <a:blip r:embed="rId7"/>
                  <a:stretch>
                    <a:fillRect l="-6481" t="-28261" r="-10648" b="-50000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4" name="Straight Connector 63"/>
            <p:cNvCxnSpPr/>
            <p:nvPr/>
          </p:nvCxnSpPr>
          <p:spPr bwMode="auto">
            <a:xfrm>
              <a:off x="2627784" y="2497590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>
              <a:off x="2627784" y="2805367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6" name="TextBox 65"/>
            <p:cNvSpPr txBox="1"/>
            <p:nvPr/>
          </p:nvSpPr>
          <p:spPr>
            <a:xfrm rot="5400000">
              <a:off x="2876571" y="2283376"/>
              <a:ext cx="140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67" name="Left Brace 66"/>
            <p:cNvSpPr/>
            <p:nvPr/>
          </p:nvSpPr>
          <p:spPr bwMode="auto">
            <a:xfrm>
              <a:off x="2434268" y="2473203"/>
              <a:ext cx="72008" cy="342096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867836" y="2473203"/>
                  <a:ext cx="1494320" cy="28437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Sup>
                        <m:sSub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𝑅𝐹</m:t>
                          </m:r>
                        </m:sub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</m:oMath>
                  </a14:m>
                  <a:r>
                    <a:rPr lang="sv-SE" sz="1800" dirty="0"/>
                    <a:t> </a:t>
                  </a:r>
                  <a:r>
                    <a:rPr lang="sv-SE" sz="1800" dirty="0">
                      <a:solidFill>
                        <a:schemeClr val="tx1"/>
                      </a:solidFill>
                    </a:rPr>
                    <a:t>RF </a:t>
                  </a:r>
                  <a:r>
                    <a:rPr lang="sv-SE" sz="1800" dirty="0" err="1">
                      <a:solidFill>
                        <a:schemeClr val="tx1"/>
                      </a:solidFill>
                    </a:rPr>
                    <a:t>chains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7836" y="2473203"/>
                  <a:ext cx="1494320" cy="284373"/>
                </a:xfrm>
                <a:prstGeom prst="rect">
                  <a:avLst/>
                </a:prstGeom>
                <a:blipFill>
                  <a:blip r:embed="rId8"/>
                  <a:stretch>
                    <a:fillRect l="-5714" t="-25532" r="-8980" b="-48936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" name="TextBox 2"/>
          <p:cNvSpPr txBox="1"/>
          <p:nvPr/>
        </p:nvSpPr>
        <p:spPr>
          <a:xfrm>
            <a:off x="146469" y="4493172"/>
            <a:ext cx="907229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 err="1">
                <a:solidFill>
                  <a:schemeClr val="tx1"/>
                </a:solidFill>
              </a:rPr>
              <a:t>We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consider</a:t>
            </a:r>
            <a:r>
              <a:rPr lang="sv-SE" b="1" dirty="0">
                <a:solidFill>
                  <a:schemeClr val="tx1"/>
                </a:solidFill>
              </a:rPr>
              <a:t> a hybrid scenario (not </a:t>
            </a:r>
            <a:r>
              <a:rPr lang="sv-SE" b="1" dirty="0" err="1">
                <a:solidFill>
                  <a:schemeClr val="tx1"/>
                </a:solidFill>
              </a:rPr>
              <a:t>fully</a:t>
            </a:r>
            <a:r>
              <a:rPr lang="sv-SE" b="1" dirty="0">
                <a:solidFill>
                  <a:schemeClr val="tx1"/>
                </a:solidFill>
              </a:rPr>
              <a:t> digital)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 err="1">
                <a:solidFill>
                  <a:schemeClr val="tx1"/>
                </a:solidFill>
              </a:rPr>
              <a:t>Due</a:t>
            </a:r>
            <a:r>
              <a:rPr lang="sv-SE" b="1" dirty="0">
                <a:solidFill>
                  <a:schemeClr val="tx1"/>
                </a:solidFill>
              </a:rPr>
              <a:t> to </a:t>
            </a:r>
            <a:r>
              <a:rPr lang="sv-SE" b="1" dirty="0" err="1">
                <a:solidFill>
                  <a:schemeClr val="tx1"/>
                </a:solidFill>
              </a:rPr>
              <a:t>this</a:t>
            </a:r>
            <a:r>
              <a:rPr lang="sv-SE" b="1" dirty="0">
                <a:solidFill>
                  <a:schemeClr val="tx1"/>
                </a:solidFill>
              </a:rPr>
              <a:t>, </a:t>
            </a:r>
            <a:r>
              <a:rPr lang="sv-SE" b="1" dirty="0" err="1">
                <a:solidFill>
                  <a:schemeClr val="tx1"/>
                </a:solidFill>
              </a:rPr>
              <a:t>one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needs</a:t>
            </a:r>
            <a:r>
              <a:rPr lang="sv-SE" b="1" dirty="0">
                <a:solidFill>
                  <a:schemeClr val="tx1"/>
                </a:solidFill>
              </a:rPr>
              <a:t> to </a:t>
            </a:r>
            <a:r>
              <a:rPr lang="sv-SE" b="1" dirty="0" err="1">
                <a:solidFill>
                  <a:schemeClr val="tx1"/>
                </a:solidFill>
              </a:rPr>
              <a:t>find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good</a:t>
            </a:r>
            <a:r>
              <a:rPr lang="sv-SE" b="1" dirty="0">
                <a:solidFill>
                  <a:schemeClr val="tx1"/>
                </a:solidFill>
              </a:rPr>
              <a:t> analog </a:t>
            </a:r>
            <a:r>
              <a:rPr lang="sv-SE" b="1" dirty="0" err="1">
                <a:solidFill>
                  <a:schemeClr val="tx1"/>
                </a:solidFill>
              </a:rPr>
              <a:t>beams</a:t>
            </a:r>
            <a:r>
              <a:rPr lang="sv-SE" b="1" dirty="0">
                <a:solidFill>
                  <a:schemeClr val="tx1"/>
                </a:solidFill>
              </a:rPr>
              <a:t> (SLS, BRP, etc.)</a:t>
            </a:r>
            <a:br>
              <a:rPr lang="sv-SE" b="1" dirty="0">
                <a:solidFill>
                  <a:schemeClr val="tx1"/>
                </a:solidFill>
              </a:rPr>
            </a:br>
            <a:r>
              <a:rPr lang="sv-SE" b="1" dirty="0" err="1">
                <a:solidFill>
                  <a:schemeClr val="tx1"/>
                </a:solidFill>
              </a:rPr>
              <a:t>before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doing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any</a:t>
            </a:r>
            <a:r>
              <a:rPr lang="sv-SE" b="1" dirty="0">
                <a:solidFill>
                  <a:schemeClr val="tx1"/>
                </a:solidFill>
              </a:rPr>
              <a:t> digital </a:t>
            </a:r>
            <a:r>
              <a:rPr lang="sv-SE" b="1" dirty="0" err="1">
                <a:solidFill>
                  <a:schemeClr val="tx1"/>
                </a:solidFill>
              </a:rPr>
              <a:t>precoding</a:t>
            </a:r>
            <a:endParaRPr lang="sv-SE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>
                <a:solidFill>
                  <a:schemeClr val="tx1"/>
                </a:solidFill>
              </a:rPr>
              <a:t>The </a:t>
            </a:r>
            <a:r>
              <a:rPr lang="sv-SE" b="1" dirty="0" err="1">
                <a:solidFill>
                  <a:schemeClr val="tx1"/>
                </a:solidFill>
              </a:rPr>
              <a:t>proposed</a:t>
            </a:r>
            <a:r>
              <a:rPr lang="sv-SE" b="1" dirty="0">
                <a:solidFill>
                  <a:schemeClr val="tx1"/>
                </a:solidFill>
              </a:rPr>
              <a:t> UL </a:t>
            </a:r>
            <a:r>
              <a:rPr lang="sv-SE" b="1" dirty="0" err="1">
                <a:solidFill>
                  <a:schemeClr val="tx1"/>
                </a:solidFill>
              </a:rPr>
              <a:t>training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mechanism</a:t>
            </a:r>
            <a:r>
              <a:rPr lang="sv-SE" b="1" dirty="0">
                <a:solidFill>
                  <a:schemeClr val="tx1"/>
                </a:solidFill>
              </a:rPr>
              <a:t> is </a:t>
            </a:r>
            <a:r>
              <a:rPr lang="sv-SE" b="1" dirty="0" err="1">
                <a:solidFill>
                  <a:schemeClr val="tx1"/>
                </a:solidFill>
              </a:rPr>
              <a:t>useful</a:t>
            </a:r>
            <a:r>
              <a:rPr lang="sv-SE" b="1" dirty="0">
                <a:solidFill>
                  <a:schemeClr val="tx1"/>
                </a:solidFill>
              </a:rPr>
              <a:t> for the digital </a:t>
            </a:r>
            <a:br>
              <a:rPr lang="sv-SE" b="1" dirty="0">
                <a:solidFill>
                  <a:schemeClr val="tx1"/>
                </a:solidFill>
              </a:rPr>
            </a:br>
            <a:r>
              <a:rPr lang="sv-SE" b="1" dirty="0" err="1">
                <a:solidFill>
                  <a:schemeClr val="tx1"/>
                </a:solidFill>
              </a:rPr>
              <a:t>precoding</a:t>
            </a:r>
            <a:endParaRPr lang="sv-SE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346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Example</a:t>
            </a:r>
            <a:r>
              <a:rPr lang="sv-SE" dirty="0"/>
              <a:t>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In </a:t>
            </a:r>
            <a:r>
              <a:rPr lang="sv-SE" dirty="0" err="1"/>
              <a:t>our</a:t>
            </a:r>
            <a:r>
              <a:rPr lang="sv-SE" dirty="0"/>
              <a:t> presentation,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(for </a:t>
            </a:r>
            <a:r>
              <a:rPr lang="sv-SE" dirty="0" err="1"/>
              <a:t>simplicity</a:t>
            </a:r>
            <a:r>
              <a:rPr lang="sv-SE" dirty="0"/>
              <a:t>) </a:t>
            </a:r>
            <a:r>
              <a:rPr lang="sv-SE" dirty="0" err="1"/>
              <a:t>assume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AP has 4 RF </a:t>
            </a:r>
            <a:r>
              <a:rPr lang="sv-SE" dirty="0" err="1"/>
              <a:t>chains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Each</a:t>
            </a:r>
            <a:r>
              <a:rPr lang="sv-SE" dirty="0"/>
              <a:t> STA has 1 RF </a:t>
            </a:r>
            <a:r>
              <a:rPr lang="sv-SE" dirty="0" err="1"/>
              <a:t>chain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9471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204" y="3068960"/>
            <a:ext cx="7770813" cy="1065213"/>
          </a:xfrm>
        </p:spPr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Mechanisms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445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74" name="Straight Arrow Connector 73"/>
          <p:cNvCxnSpPr>
            <a:cxnSpLocks/>
          </p:cNvCxnSpPr>
          <p:nvPr/>
        </p:nvCxnSpPr>
        <p:spPr bwMode="auto">
          <a:xfrm flipH="1">
            <a:off x="1886418" y="3501008"/>
            <a:ext cx="2254" cy="941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>
            <a:off x="3791397" y="3591277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69" name="Group 68"/>
          <p:cNvGrpSpPr/>
          <p:nvPr/>
        </p:nvGrpSpPr>
        <p:grpSpPr>
          <a:xfrm>
            <a:off x="214303" y="4675103"/>
            <a:ext cx="741934" cy="518864"/>
            <a:chOff x="4986851" y="3068960"/>
            <a:chExt cx="741934" cy="518864"/>
          </a:xfrm>
        </p:grpSpPr>
        <p:sp>
          <p:nvSpPr>
            <p:cNvPr id="121" name="Oval 120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71" name="Straight Connector 70"/>
          <p:cNvCxnSpPr>
            <a:cxnSpLocks/>
            <a:stCxn id="122" idx="3"/>
          </p:cNvCxnSpPr>
          <p:nvPr/>
        </p:nvCxnSpPr>
        <p:spPr bwMode="auto">
          <a:xfrm flipV="1">
            <a:off x="956237" y="4919453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1707547" y="4504395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3600877" y="453445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5" name="Straight Connector 84"/>
          <p:cNvCxnSpPr>
            <a:cxnSpLocks/>
          </p:cNvCxnSpPr>
          <p:nvPr/>
        </p:nvCxnSpPr>
        <p:spPr bwMode="auto">
          <a:xfrm>
            <a:off x="4305357" y="4397915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Oval 85"/>
          <p:cNvSpPr/>
          <p:nvPr/>
        </p:nvSpPr>
        <p:spPr bwMode="auto">
          <a:xfrm rot="13588508">
            <a:off x="4299862" y="469678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Oval 86"/>
          <p:cNvSpPr/>
          <p:nvPr/>
        </p:nvSpPr>
        <p:spPr bwMode="auto">
          <a:xfrm rot="18114002">
            <a:off x="4652407" y="4675401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5506377" y="4504394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7453415" y="450439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7" name="Straight Connector 96"/>
          <p:cNvCxnSpPr>
            <a:cxnSpLocks/>
          </p:cNvCxnSpPr>
          <p:nvPr/>
        </p:nvCxnSpPr>
        <p:spPr bwMode="auto">
          <a:xfrm flipV="1">
            <a:off x="555536" y="4367855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TextBox 98"/>
          <p:cNvSpPr txBox="1"/>
          <p:nvPr/>
        </p:nvSpPr>
        <p:spPr>
          <a:xfrm>
            <a:off x="367903" y="4019348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00" name="Straight Arrow Connector 99"/>
          <p:cNvCxnSpPr>
            <a:cxnSpLocks/>
          </p:cNvCxnSpPr>
          <p:nvPr/>
        </p:nvCxnSpPr>
        <p:spPr bwMode="auto">
          <a:xfrm flipH="1">
            <a:off x="5750824" y="3551104"/>
            <a:ext cx="3170" cy="8067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826000" y="1706421"/>
            <a:ext cx="76678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tx1"/>
                </a:solidFill>
              </a:rPr>
              <a:t>Step 1 (SLS): </a:t>
            </a:r>
            <a:r>
              <a:rPr lang="sv-SE" sz="2000" b="1" dirty="0" err="1">
                <a:solidFill>
                  <a:schemeClr val="tx1"/>
                </a:solidFill>
              </a:rPr>
              <a:t>Find</a:t>
            </a:r>
            <a:r>
              <a:rPr lang="sv-SE" sz="2000" b="1" dirty="0">
                <a:solidFill>
                  <a:schemeClr val="tx1"/>
                </a:solidFill>
              </a:rPr>
              <a:t> best </a:t>
            </a:r>
            <a:r>
              <a:rPr lang="sv-SE" sz="2000" b="1" dirty="0" err="1">
                <a:solidFill>
                  <a:schemeClr val="tx1"/>
                </a:solidFill>
              </a:rPr>
              <a:t>transmit</a:t>
            </a:r>
            <a:r>
              <a:rPr lang="sv-SE" sz="2000" b="1" dirty="0">
                <a:solidFill>
                  <a:schemeClr val="tx1"/>
                </a:solidFill>
              </a:rPr>
              <a:t> and </a:t>
            </a:r>
            <a:r>
              <a:rPr lang="sv-SE" sz="2000" b="1" dirty="0" err="1">
                <a:solidFill>
                  <a:schemeClr val="tx1"/>
                </a:solidFill>
              </a:rPr>
              <a:t>receive</a:t>
            </a:r>
            <a:r>
              <a:rPr lang="sv-SE" sz="2000" b="1" dirty="0">
                <a:solidFill>
                  <a:schemeClr val="tx1"/>
                </a:solidFill>
              </a:rPr>
              <a:t> </a:t>
            </a:r>
            <a:r>
              <a:rPr lang="sv-SE" sz="2000" b="1" dirty="0" err="1">
                <a:solidFill>
                  <a:schemeClr val="tx1"/>
                </a:solidFill>
              </a:rPr>
              <a:t>beams</a:t>
            </a:r>
            <a:r>
              <a:rPr lang="sv-SE" sz="2000" b="1" dirty="0">
                <a:solidFill>
                  <a:schemeClr val="tx1"/>
                </a:solidFill>
              </a:rPr>
              <a:t> (</a:t>
            </a:r>
            <a:r>
              <a:rPr lang="sv-SE" sz="2000" b="1" dirty="0" err="1">
                <a:solidFill>
                  <a:schemeClr val="tx1"/>
                </a:solidFill>
              </a:rPr>
              <a:t>with</a:t>
            </a:r>
            <a:r>
              <a:rPr lang="sv-SE" sz="2000" b="1" dirty="0">
                <a:solidFill>
                  <a:schemeClr val="tx1"/>
                </a:solidFill>
              </a:rPr>
              <a:t> TRN-R)</a:t>
            </a:r>
            <a:br>
              <a:rPr lang="sv-SE" sz="2000" b="1" dirty="0">
                <a:solidFill>
                  <a:schemeClr val="tx1"/>
                </a:solidFill>
              </a:rPr>
            </a:br>
            <a:r>
              <a:rPr lang="sv-SE" sz="2000" b="1" dirty="0">
                <a:solidFill>
                  <a:schemeClr val="tx1"/>
                </a:solidFill>
              </a:rPr>
              <a:t>for MU-MIMO STAs</a:t>
            </a:r>
          </a:p>
        </p:txBody>
      </p:sp>
      <p:cxnSp>
        <p:nvCxnSpPr>
          <p:cNvPr id="70" name="Straight Connector 69"/>
          <p:cNvCxnSpPr>
            <a:cxnSpLocks/>
            <a:stCxn id="123" idx="3"/>
          </p:cNvCxnSpPr>
          <p:nvPr/>
        </p:nvCxnSpPr>
        <p:spPr bwMode="auto">
          <a:xfrm>
            <a:off x="944788" y="3376617"/>
            <a:ext cx="7999006" cy="189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1685419" y="2769948"/>
            <a:ext cx="1524658" cy="634470"/>
            <a:chOff x="1873417" y="3212975"/>
            <a:chExt cx="1524658" cy="634470"/>
          </a:xfrm>
        </p:grpSpPr>
        <p:sp>
          <p:nvSpPr>
            <p:cNvPr id="116" name="Oval 115"/>
            <p:cNvSpPr/>
            <p:nvPr/>
          </p:nvSpPr>
          <p:spPr bwMode="auto">
            <a:xfrm rot="20086774" flipV="1">
              <a:off x="1957539" y="3535018"/>
              <a:ext cx="617589" cy="723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9" name="Straight Connector 118"/>
            <p:cNvCxnSpPr>
              <a:stCxn id="118" idx="0"/>
              <a:endCxn id="118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0" name="TextBox 119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568678" y="2780289"/>
            <a:ext cx="1524658" cy="634470"/>
            <a:chOff x="1873417" y="3212975"/>
            <a:chExt cx="1524658" cy="634470"/>
          </a:xfrm>
        </p:grpSpPr>
        <p:sp>
          <p:nvSpPr>
            <p:cNvPr id="111" name="Oval 110"/>
            <p:cNvSpPr/>
            <p:nvPr/>
          </p:nvSpPr>
          <p:spPr bwMode="auto">
            <a:xfrm rot="17127277" flipV="1">
              <a:off x="2069291" y="3449968"/>
              <a:ext cx="450600" cy="8478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4" name="Straight Connector 113"/>
            <p:cNvCxnSpPr>
              <a:stCxn id="113" idx="0"/>
              <a:endCxn id="113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5" name="TextBox 114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7419114" y="2771350"/>
            <a:ext cx="1524658" cy="634470"/>
            <a:chOff x="1873417" y="3212975"/>
            <a:chExt cx="1524658" cy="634470"/>
          </a:xfrm>
        </p:grpSpPr>
        <p:sp>
          <p:nvSpPr>
            <p:cNvPr id="106" name="Oval 105"/>
            <p:cNvSpPr/>
            <p:nvPr/>
          </p:nvSpPr>
          <p:spPr bwMode="auto">
            <a:xfrm rot="12496290" flipV="1">
              <a:off x="1953117" y="3484548"/>
              <a:ext cx="577822" cy="776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9" name="Straight Connector 108"/>
            <p:cNvCxnSpPr>
              <a:stCxn id="108" idx="0"/>
              <a:endCxn id="108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0" name="TextBox 109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5486510" y="2783655"/>
            <a:ext cx="1524658" cy="634470"/>
            <a:chOff x="1873417" y="3212975"/>
            <a:chExt cx="1524658" cy="634470"/>
          </a:xfrm>
        </p:grpSpPr>
        <p:sp>
          <p:nvSpPr>
            <p:cNvPr id="101" name="Oval 100"/>
            <p:cNvSpPr/>
            <p:nvPr/>
          </p:nvSpPr>
          <p:spPr bwMode="auto">
            <a:xfrm rot="14709829" flipV="1">
              <a:off x="1953117" y="3484548"/>
              <a:ext cx="577822" cy="776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4" name="Straight Connector 103"/>
            <p:cNvCxnSpPr>
              <a:stCxn id="103" idx="0"/>
              <a:endCxn id="103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TextBox 104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sp>
        <p:nvSpPr>
          <p:cNvPr id="126" name="TextBox 125"/>
          <p:cNvSpPr txBox="1"/>
          <p:nvPr/>
        </p:nvSpPr>
        <p:spPr>
          <a:xfrm>
            <a:off x="1888672" y="229803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879567" y="230975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5750824" y="229802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7612866" y="231076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4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210057" y="5855021"/>
            <a:ext cx="741934" cy="518864"/>
            <a:chOff x="4986851" y="3068960"/>
            <a:chExt cx="741934" cy="518864"/>
          </a:xfrm>
        </p:grpSpPr>
        <p:sp>
          <p:nvSpPr>
            <p:cNvPr id="152" name="Oval 151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3" name="Straight Connector 132"/>
          <p:cNvCxnSpPr>
            <a:cxnSpLocks/>
            <a:stCxn id="153" idx="3"/>
          </p:cNvCxnSpPr>
          <p:nvPr/>
        </p:nvCxnSpPr>
        <p:spPr bwMode="auto">
          <a:xfrm flipV="1">
            <a:off x="951991" y="6099371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Oval 133"/>
          <p:cNvSpPr/>
          <p:nvPr/>
        </p:nvSpPr>
        <p:spPr bwMode="auto">
          <a:xfrm>
            <a:off x="1703301" y="568431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3596631" y="5714371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5502131" y="5684312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3" name="Straight Connector 142"/>
          <p:cNvCxnSpPr>
            <a:cxnSpLocks/>
          </p:cNvCxnSpPr>
          <p:nvPr/>
        </p:nvCxnSpPr>
        <p:spPr bwMode="auto">
          <a:xfrm>
            <a:off x="6206611" y="5547774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4" name="Oval 143"/>
          <p:cNvSpPr/>
          <p:nvPr/>
        </p:nvSpPr>
        <p:spPr bwMode="auto">
          <a:xfrm rot="13588508">
            <a:off x="6201116" y="5846641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5" name="Oval 144"/>
          <p:cNvSpPr/>
          <p:nvPr/>
        </p:nvSpPr>
        <p:spPr bwMode="auto">
          <a:xfrm rot="18114002">
            <a:off x="6553661" y="582526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6" name="Oval 145"/>
          <p:cNvSpPr/>
          <p:nvPr/>
        </p:nvSpPr>
        <p:spPr bwMode="auto">
          <a:xfrm>
            <a:off x="7449169" y="5684311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0" name="Straight Connector 149"/>
          <p:cNvCxnSpPr>
            <a:cxnSpLocks/>
          </p:cNvCxnSpPr>
          <p:nvPr/>
        </p:nvCxnSpPr>
        <p:spPr bwMode="auto">
          <a:xfrm flipV="1">
            <a:off x="551290" y="5547773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1" name="TextBox 150"/>
          <p:cNvSpPr txBox="1"/>
          <p:nvPr/>
        </p:nvSpPr>
        <p:spPr>
          <a:xfrm>
            <a:off x="363657" y="5199266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30" name="Straight Arrow Connector 129"/>
          <p:cNvCxnSpPr>
            <a:cxnSpLocks/>
          </p:cNvCxnSpPr>
          <p:nvPr/>
        </p:nvCxnSpPr>
        <p:spPr bwMode="auto">
          <a:xfrm>
            <a:off x="2087417" y="3485987"/>
            <a:ext cx="0" cy="20918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2" name="Group 11"/>
          <p:cNvGrpSpPr/>
          <p:nvPr/>
        </p:nvGrpSpPr>
        <p:grpSpPr>
          <a:xfrm>
            <a:off x="1806666" y="3955753"/>
            <a:ext cx="144016" cy="106441"/>
            <a:chOff x="2843808" y="4138529"/>
            <a:chExt cx="144016" cy="106441"/>
          </a:xfrm>
        </p:grpSpPr>
        <p:cxnSp>
          <p:nvCxnSpPr>
            <p:cNvPr id="9" name="Straight Connector 8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1" name="Group 130"/>
          <p:cNvGrpSpPr/>
          <p:nvPr/>
        </p:nvGrpSpPr>
        <p:grpSpPr>
          <a:xfrm>
            <a:off x="2006327" y="5143501"/>
            <a:ext cx="144016" cy="106441"/>
            <a:chOff x="2843808" y="4138529"/>
            <a:chExt cx="144016" cy="106441"/>
          </a:xfrm>
        </p:grpSpPr>
        <p:cxnSp>
          <p:nvCxnSpPr>
            <p:cNvPr id="154" name="Straight Connector 153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56" name="Straight Arrow Connector 155"/>
          <p:cNvCxnSpPr>
            <a:cxnSpLocks/>
          </p:cNvCxnSpPr>
          <p:nvPr/>
        </p:nvCxnSpPr>
        <p:spPr bwMode="auto">
          <a:xfrm>
            <a:off x="4045259" y="3591277"/>
            <a:ext cx="3586" cy="20519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57" name="Group 156"/>
          <p:cNvGrpSpPr/>
          <p:nvPr/>
        </p:nvGrpSpPr>
        <p:grpSpPr>
          <a:xfrm>
            <a:off x="3970676" y="5221607"/>
            <a:ext cx="144016" cy="106441"/>
            <a:chOff x="2843808" y="4138529"/>
            <a:chExt cx="144016" cy="106441"/>
          </a:xfrm>
        </p:grpSpPr>
        <p:cxnSp>
          <p:nvCxnSpPr>
            <p:cNvPr id="158" name="Straight Connector 157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0" name="Group 159"/>
          <p:cNvGrpSpPr/>
          <p:nvPr/>
        </p:nvGrpSpPr>
        <p:grpSpPr>
          <a:xfrm>
            <a:off x="5677231" y="3886442"/>
            <a:ext cx="144016" cy="106441"/>
            <a:chOff x="2843808" y="4138529"/>
            <a:chExt cx="144016" cy="106441"/>
          </a:xfrm>
        </p:grpSpPr>
        <p:cxnSp>
          <p:nvCxnSpPr>
            <p:cNvPr id="161" name="Straight Connector 160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63" name="Straight Arrow Connector 162"/>
          <p:cNvCxnSpPr>
            <a:cxnSpLocks/>
          </p:cNvCxnSpPr>
          <p:nvPr/>
        </p:nvCxnSpPr>
        <p:spPr bwMode="auto">
          <a:xfrm flipH="1">
            <a:off x="5932557" y="3551104"/>
            <a:ext cx="14642" cy="20267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/>
          <p:cNvCxnSpPr>
            <a:cxnSpLocks/>
          </p:cNvCxnSpPr>
          <p:nvPr/>
        </p:nvCxnSpPr>
        <p:spPr bwMode="auto">
          <a:xfrm flipH="1">
            <a:off x="7687944" y="3473491"/>
            <a:ext cx="2254" cy="941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66" name="Group 165"/>
          <p:cNvGrpSpPr/>
          <p:nvPr/>
        </p:nvGrpSpPr>
        <p:grpSpPr>
          <a:xfrm>
            <a:off x="7608192" y="3928236"/>
            <a:ext cx="144016" cy="106441"/>
            <a:chOff x="2843808" y="4138529"/>
            <a:chExt cx="144016" cy="106441"/>
          </a:xfrm>
        </p:grpSpPr>
        <p:cxnSp>
          <p:nvCxnSpPr>
            <p:cNvPr id="167" name="Straight Connector 166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167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72" name="Straight Arrow Connector 171"/>
          <p:cNvCxnSpPr>
            <a:cxnSpLocks/>
          </p:cNvCxnSpPr>
          <p:nvPr/>
        </p:nvCxnSpPr>
        <p:spPr bwMode="auto">
          <a:xfrm>
            <a:off x="7872715" y="3484836"/>
            <a:ext cx="3586" cy="20519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73" name="Group 172"/>
          <p:cNvGrpSpPr/>
          <p:nvPr/>
        </p:nvGrpSpPr>
        <p:grpSpPr>
          <a:xfrm>
            <a:off x="7798132" y="5115166"/>
            <a:ext cx="144016" cy="106441"/>
            <a:chOff x="2843808" y="4138529"/>
            <a:chExt cx="144016" cy="106441"/>
          </a:xfrm>
        </p:grpSpPr>
        <p:cxnSp>
          <p:nvCxnSpPr>
            <p:cNvPr id="174" name="Straight Connector 173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Straight Connector 174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7"/>
          <p:cNvGrpSpPr/>
          <p:nvPr/>
        </p:nvGrpSpPr>
        <p:grpSpPr>
          <a:xfrm>
            <a:off x="-63889" y="2334634"/>
            <a:ext cx="1262656" cy="1330015"/>
            <a:chOff x="-63889" y="2334634"/>
            <a:chExt cx="1262656" cy="1330015"/>
          </a:xfrm>
        </p:grpSpPr>
        <p:grpSp>
          <p:nvGrpSpPr>
            <p:cNvPr id="68" name="Group 67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123" name="Rectangle 122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66" name="TextBox 65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72" name="Straight Connector 71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" name="Group 6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73" name="Straight Connector 72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8" name="TextBox 97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35" name="Group 134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136" name="Straight Connector 135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37" name="TextBox 136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39" name="Group 138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140" name="Straight Connector 139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41" name="TextBox 140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726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4" grpId="0" animBg="1"/>
      <p:bldP spid="86" grpId="0" animBg="1"/>
      <p:bldP spid="87" grpId="0" animBg="1"/>
      <p:bldP spid="89" grpId="0" animBg="1"/>
      <p:bldP spid="93" grpId="0" animBg="1"/>
      <p:bldP spid="126" grpId="0"/>
      <p:bldP spid="127" grpId="0"/>
      <p:bldP spid="128" grpId="0"/>
      <p:bldP spid="129" grpId="0"/>
      <p:bldP spid="134" grpId="0" animBg="1"/>
      <p:bldP spid="138" grpId="0" animBg="1"/>
      <p:bldP spid="142" grpId="0" animBg="1"/>
      <p:bldP spid="144" grpId="0" animBg="1"/>
      <p:bldP spid="145" grpId="0" animBg="1"/>
      <p:bldP spid="1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3506"/>
            <a:ext cx="7770813" cy="7643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2-1: </a:t>
            </a:r>
            <a:r>
              <a:rPr lang="sv-SE" sz="1800" dirty="0" err="1"/>
              <a:t>Each</a:t>
            </a:r>
            <a:r>
              <a:rPr lang="sv-SE" sz="1800" dirty="0"/>
              <a:t> STA feedbacks best </a:t>
            </a:r>
            <a:r>
              <a:rPr lang="sv-SE" sz="1800" dirty="0" err="1"/>
              <a:t>transmit</a:t>
            </a:r>
            <a:r>
              <a:rPr lang="sv-SE" sz="1800" dirty="0"/>
              <a:t> </a:t>
            </a:r>
            <a:r>
              <a:rPr lang="sv-SE" sz="1800" dirty="0" err="1"/>
              <a:t>direction</a:t>
            </a:r>
            <a:r>
              <a:rPr lang="sv-SE" sz="1800" dirty="0"/>
              <a:t> (</a:t>
            </a:r>
            <a:r>
              <a:rPr lang="sv-SE" sz="1800" dirty="0" err="1"/>
              <a:t>along</a:t>
            </a:r>
            <a:r>
              <a:rPr lang="sv-SE" sz="1800" dirty="0"/>
              <a:t> </a:t>
            </a:r>
            <a:r>
              <a:rPr lang="sv-SE" sz="1800" dirty="0" err="1"/>
              <a:t>its</a:t>
            </a:r>
            <a:r>
              <a:rPr lang="sv-SE" sz="1800" dirty="0"/>
              <a:t> best TRN-R </a:t>
            </a:r>
            <a:r>
              <a:rPr lang="sv-SE" sz="1800" dirty="0" err="1"/>
              <a:t>beam</a:t>
            </a:r>
            <a:r>
              <a:rPr lang="sv-SE" sz="1800" dirty="0"/>
              <a:t>, </a:t>
            </a:r>
            <a:r>
              <a:rPr lang="sv-SE" sz="1800" dirty="0" err="1"/>
              <a:t>assuming</a:t>
            </a:r>
            <a:r>
              <a:rPr lang="sv-SE" sz="1800" dirty="0"/>
              <a:t> </a:t>
            </a:r>
            <a:r>
              <a:rPr lang="sv-SE" sz="1800" dirty="0" err="1"/>
              <a:t>reciprocity</a:t>
            </a:r>
            <a:r>
              <a:rPr lang="sv-SE" sz="1800" dirty="0"/>
              <a:t> [1]) via </a:t>
            </a:r>
            <a:r>
              <a:rPr lang="sv-SE" sz="1800" dirty="0" err="1"/>
              <a:t>scheduling</a:t>
            </a:r>
            <a:r>
              <a:rPr lang="sv-SE" sz="1800" dirty="0"/>
              <a:t> </a:t>
            </a:r>
            <a:r>
              <a:rPr lang="sv-SE" sz="1800" dirty="0" err="1"/>
              <a:t>during</a:t>
            </a:r>
            <a:r>
              <a:rPr lang="sv-SE" sz="1800" dirty="0"/>
              <a:t> step 1. AP is </a:t>
            </a:r>
            <a:r>
              <a:rPr lang="sv-SE" sz="1800" dirty="0" err="1"/>
              <a:t>receiving</a:t>
            </a:r>
            <a:r>
              <a:rPr lang="sv-SE" sz="1800" dirty="0"/>
              <a:t> in </a:t>
            </a:r>
            <a:r>
              <a:rPr lang="sv-SE" sz="1800" dirty="0" err="1"/>
              <a:t>omni</a:t>
            </a:r>
            <a:r>
              <a:rPr lang="sv-SE" sz="1800" dirty="0"/>
              <a:t> mode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142" name="Group 141"/>
          <p:cNvGrpSpPr/>
          <p:nvPr/>
        </p:nvGrpSpPr>
        <p:grpSpPr>
          <a:xfrm>
            <a:off x="144914" y="4088897"/>
            <a:ext cx="8852583" cy="1174619"/>
            <a:chOff x="234080" y="4298131"/>
            <a:chExt cx="8852583" cy="1174619"/>
          </a:xfrm>
        </p:grpSpPr>
        <p:grpSp>
          <p:nvGrpSpPr>
            <p:cNvPr id="11" name="Group 10"/>
            <p:cNvGrpSpPr/>
            <p:nvPr/>
          </p:nvGrpSpPr>
          <p:grpSpPr>
            <a:xfrm>
              <a:off x="234080" y="4953886"/>
              <a:ext cx="741934" cy="518864"/>
              <a:chOff x="4986851" y="3068960"/>
              <a:chExt cx="741934" cy="518864"/>
            </a:xfrm>
          </p:grpSpPr>
          <p:sp>
            <p:nvSpPr>
              <p:cNvPr id="63" name="Oval 62"/>
              <p:cNvSpPr/>
              <p:nvPr/>
            </p:nvSpPr>
            <p:spPr bwMode="auto">
              <a:xfrm>
                <a:off x="5004048" y="3068960"/>
                <a:ext cx="648072" cy="51886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4986851" y="3126159"/>
                <a:ext cx="7419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STA</a:t>
                </a:r>
              </a:p>
            </p:txBody>
          </p:sp>
        </p:grpSp>
        <p:cxnSp>
          <p:nvCxnSpPr>
            <p:cNvPr id="13" name="Straight Connector 12"/>
            <p:cNvCxnSpPr>
              <a:cxnSpLocks/>
              <a:stCxn id="64" idx="3"/>
            </p:cNvCxnSpPr>
            <p:nvPr/>
          </p:nvCxnSpPr>
          <p:spPr bwMode="auto">
            <a:xfrm flipV="1">
              <a:off x="976014" y="5198236"/>
              <a:ext cx="8110649" cy="436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>
              <a:cxnSpLocks/>
            </p:cNvCxnSpPr>
            <p:nvPr/>
          </p:nvCxnSpPr>
          <p:spPr bwMode="auto">
            <a:xfrm flipV="1">
              <a:off x="575313" y="4646638"/>
              <a:ext cx="0" cy="30820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387680" y="4298131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1392323" y="4688293"/>
              <a:ext cx="1572020" cy="516027"/>
              <a:chOff x="1542121" y="5806350"/>
              <a:chExt cx="1572020" cy="516027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1542121" y="5895242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1645963" y="5811397"/>
                <a:ext cx="1468178" cy="51098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56" name="Straight Connector 55"/>
              <p:cNvCxnSpPr>
                <a:cxnSpLocks/>
                <a:stCxn id="55" idx="0"/>
                <a:endCxn id="55" idx="2"/>
              </p:cNvCxnSpPr>
              <p:nvPr/>
            </p:nvCxnSpPr>
            <p:spPr bwMode="auto">
              <a:xfrm>
                <a:off x="2380052" y="5811397"/>
                <a:ext cx="0" cy="51098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4" name="Oval 23"/>
              <p:cNvSpPr/>
              <p:nvPr/>
            </p:nvSpPr>
            <p:spPr bwMode="auto">
              <a:xfrm rot="13588508">
                <a:off x="1770479" y="6039149"/>
                <a:ext cx="454310" cy="49392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2554027" y="5806350"/>
                <a:ext cx="3385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rgbClr val="00B050"/>
                    </a:solidFill>
                  </a:rPr>
                  <a:t>2</a:t>
                </a:r>
              </a:p>
            </p:txBody>
          </p:sp>
        </p:grpSp>
      </p:grpSp>
      <p:sp>
        <p:nvSpPr>
          <p:cNvPr id="44" name="TextBox 43"/>
          <p:cNvSpPr txBox="1"/>
          <p:nvPr/>
        </p:nvSpPr>
        <p:spPr>
          <a:xfrm>
            <a:off x="5592628" y="4912281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96" name="Straight Arrow Connector 95"/>
          <p:cNvCxnSpPr/>
          <p:nvPr/>
        </p:nvCxnSpPr>
        <p:spPr bwMode="auto">
          <a:xfrm flipV="1">
            <a:off x="2141088" y="3783684"/>
            <a:ext cx="0" cy="5765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978886" y="3696964"/>
            <a:ext cx="7999006" cy="189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1653622" y="3159928"/>
            <a:ext cx="3055111" cy="49767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07" name="Group 106"/>
          <p:cNvGrpSpPr/>
          <p:nvPr/>
        </p:nvGrpSpPr>
        <p:grpSpPr>
          <a:xfrm>
            <a:off x="144914" y="5921582"/>
            <a:ext cx="741934" cy="518864"/>
            <a:chOff x="4986851" y="3068960"/>
            <a:chExt cx="741934" cy="518864"/>
          </a:xfrm>
        </p:grpSpPr>
        <p:sp>
          <p:nvSpPr>
            <p:cNvPr id="139" name="Oval 138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08" name="Straight Connector 107"/>
          <p:cNvCxnSpPr>
            <a:cxnSpLocks/>
            <a:stCxn id="140" idx="3"/>
          </p:cNvCxnSpPr>
          <p:nvPr/>
        </p:nvCxnSpPr>
        <p:spPr bwMode="auto">
          <a:xfrm flipV="1">
            <a:off x="886848" y="616593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cxnSpLocks/>
          </p:cNvCxnSpPr>
          <p:nvPr/>
        </p:nvCxnSpPr>
        <p:spPr bwMode="auto">
          <a:xfrm flipV="1">
            <a:off x="486147" y="561433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298514" y="526582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370102" y="5900099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3436783" y="5604347"/>
            <a:ext cx="1474447" cy="634470"/>
            <a:chOff x="4155365" y="5649669"/>
            <a:chExt cx="1474447" cy="634470"/>
          </a:xfrm>
        </p:grpSpPr>
        <p:sp>
          <p:nvSpPr>
            <p:cNvPr id="129" name="TextBox 128"/>
            <p:cNvSpPr txBox="1"/>
            <p:nvPr/>
          </p:nvSpPr>
          <p:spPr>
            <a:xfrm>
              <a:off x="4155365" y="5945585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4155365" y="5649669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31" name="Straight Connector 130"/>
            <p:cNvCxnSpPr>
              <a:cxnSpLocks/>
              <a:stCxn id="130" idx="0"/>
              <a:endCxn id="130" idx="2"/>
            </p:cNvCxnSpPr>
            <p:nvPr/>
          </p:nvCxnSpPr>
          <p:spPr bwMode="auto">
            <a:xfrm>
              <a:off x="4892589" y="5649669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2" name="Oval 131"/>
            <p:cNvSpPr/>
            <p:nvPr/>
          </p:nvSpPr>
          <p:spPr bwMode="auto">
            <a:xfrm rot="18114002">
              <a:off x="4372890" y="5923759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088761" y="5694061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3</a:t>
              </a:r>
            </a:p>
          </p:txBody>
        </p:sp>
      </p:grpSp>
      <p:cxnSp>
        <p:nvCxnSpPr>
          <p:cNvPr id="148" name="Straight Arrow Connector 147"/>
          <p:cNvCxnSpPr>
            <a:cxnSpLocks/>
          </p:cNvCxnSpPr>
          <p:nvPr/>
        </p:nvCxnSpPr>
        <p:spPr bwMode="auto">
          <a:xfrm flipV="1">
            <a:off x="4174006" y="3783684"/>
            <a:ext cx="0" cy="16514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46" name="Group 45"/>
          <p:cNvGrpSpPr/>
          <p:nvPr/>
        </p:nvGrpSpPr>
        <p:grpSpPr>
          <a:xfrm>
            <a:off x="-94385" y="2609801"/>
            <a:ext cx="1262656" cy="1330015"/>
            <a:chOff x="-63889" y="2334634"/>
            <a:chExt cx="1262656" cy="1330015"/>
          </a:xfrm>
        </p:grpSpPr>
        <p:grpSp>
          <p:nvGrpSpPr>
            <p:cNvPr id="47" name="Group 46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67" name="Rectangle 66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61" name="TextBox 60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62" name="Straight Connector 61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9" name="Group 48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59" name="Straight Connector 5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0" name="TextBox 59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57" name="Straight Connector 56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8" name="TextBox 57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52" name="Straight Connector 51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3" name="TextBox 52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61778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7643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2-2: </a:t>
            </a:r>
            <a:r>
              <a:rPr lang="sv-SE" sz="1800" dirty="0" err="1"/>
              <a:t>Omni</a:t>
            </a:r>
            <a:r>
              <a:rPr lang="sv-SE" sz="1800" dirty="0"/>
              <a:t> reception at AP </a:t>
            </a:r>
            <a:r>
              <a:rPr lang="sv-SE" sz="1800" dirty="0" err="1"/>
              <a:t>could</a:t>
            </a:r>
            <a:r>
              <a:rPr lang="sv-SE" sz="1800" dirty="0"/>
              <a:t> be </a:t>
            </a:r>
            <a:r>
              <a:rPr lang="sv-SE" sz="1800" dirty="0" err="1"/>
              <a:t>replaced</a:t>
            </a:r>
            <a:r>
              <a:rPr lang="sv-SE" sz="1800" dirty="0"/>
              <a:t> by </a:t>
            </a:r>
            <a:r>
              <a:rPr lang="sv-SE" sz="1800" dirty="0" err="1"/>
              <a:t>directional</a:t>
            </a:r>
            <a:r>
              <a:rPr lang="sv-SE" sz="1800" dirty="0"/>
              <a:t> reception, as </a:t>
            </a:r>
            <a:r>
              <a:rPr lang="sv-SE" sz="1800" dirty="0" err="1"/>
              <a:t>introduced</a:t>
            </a:r>
            <a:r>
              <a:rPr lang="sv-SE" sz="1800" dirty="0"/>
              <a:t> in [1]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144914" y="4744652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886848" y="498900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486147" y="443740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98514" y="408889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422064" y="3813288"/>
            <a:ext cx="1262898" cy="1201575"/>
            <a:chOff x="1303157" y="3782957"/>
            <a:chExt cx="1262898" cy="1201575"/>
          </a:xfrm>
        </p:grpSpPr>
        <p:grpSp>
          <p:nvGrpSpPr>
            <p:cNvPr id="83" name="Group 82"/>
            <p:cNvGrpSpPr/>
            <p:nvPr/>
          </p:nvGrpSpPr>
          <p:grpSpPr>
            <a:xfrm>
              <a:off x="1303157" y="4473552"/>
              <a:ext cx="1262898" cy="510980"/>
              <a:chOff x="1542121" y="5800843"/>
              <a:chExt cx="1262898" cy="510980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1542121" y="5895242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2070930" y="5800843"/>
                <a:ext cx="734089" cy="51098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 rot="13588508">
                <a:off x="2219909" y="6047061"/>
                <a:ext cx="454310" cy="49392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2554027" y="5806350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96" name="Straight Arrow Connector 95"/>
            <p:cNvCxnSpPr/>
            <p:nvPr/>
          </p:nvCxnSpPr>
          <p:spPr bwMode="auto">
            <a:xfrm flipV="1">
              <a:off x="2198129" y="3782957"/>
              <a:ext cx="0" cy="5765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978886" y="3696964"/>
            <a:ext cx="7999006" cy="189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07" name="Group 106"/>
          <p:cNvGrpSpPr/>
          <p:nvPr/>
        </p:nvGrpSpPr>
        <p:grpSpPr>
          <a:xfrm>
            <a:off x="144914" y="5921582"/>
            <a:ext cx="741934" cy="518864"/>
            <a:chOff x="4986851" y="3068960"/>
            <a:chExt cx="741934" cy="518864"/>
          </a:xfrm>
        </p:grpSpPr>
        <p:sp>
          <p:nvSpPr>
            <p:cNvPr id="139" name="Oval 138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08" name="Straight Connector 107"/>
          <p:cNvCxnSpPr>
            <a:cxnSpLocks/>
            <a:stCxn id="140" idx="3"/>
          </p:cNvCxnSpPr>
          <p:nvPr/>
        </p:nvCxnSpPr>
        <p:spPr bwMode="auto">
          <a:xfrm flipV="1">
            <a:off x="886848" y="616593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cxnSpLocks/>
          </p:cNvCxnSpPr>
          <p:nvPr/>
        </p:nvCxnSpPr>
        <p:spPr bwMode="auto">
          <a:xfrm flipV="1">
            <a:off x="486147" y="561433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298514" y="526582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370102" y="5900099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978389" y="3772777"/>
            <a:ext cx="1369774" cy="2462613"/>
            <a:chOff x="4624852" y="3783684"/>
            <a:chExt cx="1369774" cy="2462613"/>
          </a:xfrm>
        </p:grpSpPr>
        <p:grpSp>
          <p:nvGrpSpPr>
            <p:cNvPr id="112" name="Group 111"/>
            <p:cNvGrpSpPr/>
            <p:nvPr/>
          </p:nvGrpSpPr>
          <p:grpSpPr>
            <a:xfrm>
              <a:off x="4624852" y="5611827"/>
              <a:ext cx="1118127" cy="634470"/>
              <a:chOff x="4155365" y="5649669"/>
              <a:chExt cx="1118127" cy="634470"/>
            </a:xfrm>
          </p:grpSpPr>
          <p:sp>
            <p:nvSpPr>
              <p:cNvPr id="129" name="TextBox 128"/>
              <p:cNvSpPr txBox="1"/>
              <p:nvPr/>
            </p:nvSpPr>
            <p:spPr>
              <a:xfrm>
                <a:off x="4155365" y="5945585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 bwMode="auto">
              <a:xfrm>
                <a:off x="4557363" y="5649669"/>
                <a:ext cx="716129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 bwMode="auto">
              <a:xfrm rot="18114002">
                <a:off x="4663943" y="5916560"/>
                <a:ext cx="454310" cy="45719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5088761" y="5694061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5384914" y="3783684"/>
              <a:ext cx="609712" cy="1714836"/>
              <a:chOff x="5384914" y="3783684"/>
              <a:chExt cx="609712" cy="1714836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5592628" y="491228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48" name="Straight Arrow Connector 147"/>
              <p:cNvCxnSpPr>
                <a:cxnSpLocks/>
              </p:cNvCxnSpPr>
              <p:nvPr/>
            </p:nvCxnSpPr>
            <p:spPr bwMode="auto">
              <a:xfrm flipV="1">
                <a:off x="5384914" y="3783684"/>
                <a:ext cx="565" cy="17148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</p:grpSp>
      <p:sp>
        <p:nvSpPr>
          <p:cNvPr id="46" name="Oval 45"/>
          <p:cNvSpPr/>
          <p:nvPr/>
        </p:nvSpPr>
        <p:spPr bwMode="auto">
          <a:xfrm rot="20086774" flipV="1">
            <a:off x="1461128" y="3351211"/>
            <a:ext cx="617589" cy="723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 rot="17127277" flipV="1">
            <a:off x="3139376" y="3387762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 rot="14709829" flipV="1">
            <a:off x="6908056" y="3350464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 rot="12496290" flipV="1">
            <a:off x="5369397" y="3364331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 rot="20086774" flipV="1">
            <a:off x="2248153" y="3355146"/>
            <a:ext cx="617589" cy="723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Oval 51"/>
          <p:cNvSpPr/>
          <p:nvPr/>
        </p:nvSpPr>
        <p:spPr bwMode="auto">
          <a:xfrm rot="17127277" flipV="1">
            <a:off x="3763690" y="3409136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 rot="12496290" flipV="1">
            <a:off x="4580385" y="3385256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 rot="14709829" flipV="1">
            <a:off x="6305374" y="3355527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20506" y="2806193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422064" y="280864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263779" y="280864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888093" y="281089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673216" y="281210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458339" y="280708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372200" y="2677957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973155" y="2677957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4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-56716" y="2639148"/>
            <a:ext cx="1262656" cy="1330015"/>
            <a:chOff x="-63889" y="2334634"/>
            <a:chExt cx="1262656" cy="1330015"/>
          </a:xfrm>
        </p:grpSpPr>
        <p:grpSp>
          <p:nvGrpSpPr>
            <p:cNvPr id="72" name="Group 71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86" name="Rectangle 85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84" name="TextBox 83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85" name="Straight Connector 84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4" name="Group 73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81" name="Straight Connector 80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2" name="TextBox 81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79" name="Straight Connector 7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0" name="TextBox 79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6" name="Group 75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77" name="Straight Connector 76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8" name="TextBox 77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81612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7" grpId="0" animBg="1"/>
      <p:bldP spid="17" grpId="0"/>
      <p:bldP spid="59" grpId="0"/>
      <p:bldP spid="60" grpId="0"/>
      <p:bldP spid="61" grpId="0"/>
      <p:bldP spid="62" grpId="0"/>
      <p:bldP spid="67" grpId="0"/>
      <p:bldP spid="69" grpId="0"/>
      <p:bldP spid="70" grpId="0"/>
    </p:bld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pared. xmlns="fb4050a4-637c-4513-a9e2-f3546918e5c9" xsi:nil="true"/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CatchAll xmlns="08b2df90-05d3-4030-90d4-c9feeb4a1cd9">
      <Value>4</Value>
      <Value>3</Value>
      <Value>2</Value>
      <Value>1</Value>
    </TaxCatchAll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  <_dlc_DocId xmlns="08b2df90-05d3-4030-90d4-c9feeb4a1cd9">Y4EHK2M7W7CH-1-459</_dlc_DocId>
    <_dlc_DocIdUrl xmlns="08b2df90-05d3-4030-90d4-c9feeb4a1cd9">
      <Url>https://ericoll.internal.ericsson.com/sites/TWIST/_layouts/DocIdRedir.aspx?ID=Y4EHK2M7W7CH-1-459</Url>
      <Description>Y4EHK2M7W7CH-1-459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065501-CF3D-4934-8919-4CD38DCA117A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fb4050a4-637c-4513-a9e2-f3546918e5c9"/>
    <ds:schemaRef ds:uri="http://purl.org/dc/dcmitype/"/>
    <ds:schemaRef ds:uri="http://www.w3.org/XML/1998/namespace"/>
    <ds:schemaRef ds:uri="08b2df90-05d3-4030-90d4-c9feeb4a1cd9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F81F866-6AEF-4016-8C05-E87D7BCF8C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282886-D2DA-4991-ADAE-99E974A6CDC5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21045BC3-A45D-4B12-AEF0-7FE1AB087978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65A659DD-7FB9-41B7-917B-D93534A15A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13581</TotalTime>
  <Words>1157</Words>
  <Application>Microsoft Office PowerPoint</Application>
  <PresentationFormat>On-screen Show (4:3)</PresentationFormat>
  <Paragraphs>383</Paragraphs>
  <Slides>26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 Unicode MS</vt:lpstr>
      <vt:lpstr>MS Gothic</vt:lpstr>
      <vt:lpstr>Arial</vt:lpstr>
      <vt:lpstr>Cambria Math</vt:lpstr>
      <vt:lpstr>Times New Roman</vt:lpstr>
      <vt:lpstr>802-11-Submission</vt:lpstr>
      <vt:lpstr>Document</vt:lpstr>
      <vt:lpstr>Training Protocols for DL MU-MIMO in 802.11ay</vt:lpstr>
      <vt:lpstr>Introduction </vt:lpstr>
      <vt:lpstr>Introduction </vt:lpstr>
      <vt:lpstr>Hardware Model</vt:lpstr>
      <vt:lpstr>Example Scenario</vt:lpstr>
      <vt:lpstr>Envisioned DL Training Mechanisms With SLS</vt:lpstr>
      <vt:lpstr>Envisioned DL training with SLS</vt:lpstr>
      <vt:lpstr>Envisioned DL training with SLS</vt:lpstr>
      <vt:lpstr>Envisioned DL training with SLS</vt:lpstr>
      <vt:lpstr>Envisioned DL training with SLS</vt:lpstr>
      <vt:lpstr>Envisioned DL training with SLS</vt:lpstr>
      <vt:lpstr>Envisioned DL training with SLS</vt:lpstr>
      <vt:lpstr>Envisioned UL Training With SLS</vt:lpstr>
      <vt:lpstr>Envisioned UL training with SLS</vt:lpstr>
      <vt:lpstr>Envisioned UL training with SLS</vt:lpstr>
      <vt:lpstr>Envisioned UL training with SLS</vt:lpstr>
      <vt:lpstr>Envisioned UL training with SLS</vt:lpstr>
      <vt:lpstr>Envisioned UL training with SLS</vt:lpstr>
      <vt:lpstr>Envisioned UL training with SLS</vt:lpstr>
      <vt:lpstr>Envisioned Training With BRP</vt:lpstr>
      <vt:lpstr>Envisioned DL training with BRP</vt:lpstr>
      <vt:lpstr>Envisioned UL training with BRP</vt:lpstr>
      <vt:lpstr>Benefits of UL Training</vt:lpstr>
      <vt:lpstr>Straw Poll 1 </vt:lpstr>
      <vt:lpstr>Straw Poll 2 </vt:lpstr>
      <vt:lpstr>References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Guido R. Hiertz</dc:creator>
  <cp:lastModifiedBy>Dzevdan Kapetanovic</cp:lastModifiedBy>
  <cp:revision>1062</cp:revision>
  <cp:lastPrinted>1601-01-01T00:00:00Z</cp:lastPrinted>
  <dcterms:created xsi:type="dcterms:W3CDTF">2016-05-11T14:59:10Z</dcterms:created>
  <dcterms:modified xsi:type="dcterms:W3CDTF">2017-03-13T01:17:04Z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0x010100BB337192E63E44A7A744CE7393F41F4E005E1FC8A6FAA4D54893A4DA807756C4D1</vt:lpwstr>
  </property>
  <property fmtid="{D5CDD505-2E9C-101B-9397-08002B2CF9AE}" pid="3" name="EriCOLLProjects">
    <vt:lpwstr/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Country">
    <vt:lpwstr/>
  </property>
  <property fmtid="{D5CDD505-2E9C-101B-9397-08002B2CF9AE}" pid="7" name="EriCOLLCompetence">
    <vt:lpwstr/>
  </property>
  <property fmtid="{D5CDD505-2E9C-101B-9397-08002B2CF9AE}" pid="8" name="EriCOLLProcess">
    <vt:lpwstr/>
  </property>
  <property fmtid="{D5CDD505-2E9C-101B-9397-08002B2CF9AE}" pid="9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10" name="EriCOLLCustomer">
    <vt:lpwstr/>
  </property>
  <property fmtid="{D5CDD505-2E9C-101B-9397-08002B2CF9AE}" pid="11" name="EriCOLLProducts">
    <vt:lpwstr/>
  </property>
  <property fmtid="{D5CDD505-2E9C-101B-9397-08002B2CF9AE}" pid="12" name="_dlc_DocIdItemGuid">
    <vt:lpwstr>e7809826-ca88-40f0-a96b-f442dd408c30</vt:lpwstr>
  </property>
</Properties>
</file>