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53" r:id="rId4"/>
    <p:sldId id="349" r:id="rId5"/>
    <p:sldId id="350" r:id="rId6"/>
    <p:sldId id="351" r:id="rId7"/>
    <p:sldId id="352" r:id="rId8"/>
    <p:sldId id="34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014" autoAdjust="0"/>
    <p:restoredTop sz="93117" autoAdjust="0"/>
  </p:normalViewPr>
  <p:slideViewPr>
    <p:cSldViewPr>
      <p:cViewPr varScale="1">
        <p:scale>
          <a:sx n="87" d="100"/>
          <a:sy n="87" d="100"/>
        </p:scale>
        <p:origin x="-610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 xxx,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38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latin typeface="Calibri" panose="020F0502020204030204" pitchFamily="34" charset="0"/>
              </a:rPr>
              <a:t>EDMG </a:t>
            </a:r>
            <a:r>
              <a:rPr lang="en-US" altLang="ja-JP" dirty="0" smtClean="0">
                <a:latin typeface="Calibri" panose="020F0502020204030204" pitchFamily="34" charset="0"/>
              </a:rPr>
              <a:t>Capabilities for LDPC codes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40037"/>
            <a:ext cx="91440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2017-3-14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0058" y="32585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893936"/>
              </p:ext>
            </p:extLst>
          </p:nvPr>
        </p:nvGraphicFramePr>
        <p:xfrm>
          <a:off x="587375" y="3684984"/>
          <a:ext cx="794226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5" name="Document" r:id="rId5" imgW="8516348" imgH="3445780" progId="Word.Document.8">
                  <p:embed/>
                </p:oleObj>
              </mc:Choice>
              <mc:Fallback>
                <p:oleObj name="Document" r:id="rId5" imgW="8516348" imgH="34457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3684984"/>
                        <a:ext cx="7942263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anose="020F0502020204030204" pitchFamily="34" charset="0"/>
              </a:rPr>
              <a:t>Introduction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58008" y="2132856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The proposal of length 1344 LDPC codes (long codes) [1] was approved and Draft IEEE802.11ay D0.2 [2] specifies in 30.3.6 regarding the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long code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matrices of code rates 1/2, 5/8, 3/4 and 13/16.</a:t>
            </a:r>
          </a:p>
          <a:p>
            <a:pPr marL="0" indent="0">
              <a:buNone/>
            </a:pP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Considering this situation, this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contribution discusses the necessity of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capabilities related to LDPC codes.</a:t>
            </a: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26268" y="620688"/>
            <a:ext cx="9378788" cy="850106"/>
          </a:xfrm>
        </p:spPr>
        <p:txBody>
          <a:bodyPr>
            <a:noAutofit/>
          </a:bodyPr>
          <a:lstStyle/>
          <a:p>
            <a:r>
              <a:rPr lang="en-US" altLang="ja-JP" sz="3200" dirty="0" smtClean="0">
                <a:latin typeface="Calibri" panose="020F0502020204030204" pitchFamily="34" charset="0"/>
              </a:rPr>
              <a:t>EDMG Capabilities Elements </a:t>
            </a:r>
            <a:endParaRPr kumimoji="1" lang="ja-JP" altLang="en-US" sz="3200" dirty="0">
              <a:latin typeface="Calibri" panose="020F0502020204030204" pitchFamily="34" charset="0"/>
            </a:endParaRPr>
          </a:p>
        </p:txBody>
      </p:sp>
      <p:sp>
        <p:nvSpPr>
          <p:cNvPr id="62" name="Rectangle 2"/>
          <p:cNvSpPr txBox="1">
            <a:spLocks noChangeArrowheads="1"/>
          </p:cNvSpPr>
          <p:nvPr/>
        </p:nvSpPr>
        <p:spPr>
          <a:xfrm>
            <a:off x="323528" y="1556792"/>
            <a:ext cx="7151948" cy="1224136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EDMG Capabilities element is specified in 9.4.250.1 of Draft IEEE802.11ay D0.2 [2].</a:t>
            </a:r>
            <a:endParaRPr lang="en-US" altLang="ja-JP" dirty="0">
              <a:latin typeface="Calibri" panose="020F050202020403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8" name="テキスト ボックス 10"/>
          <p:cNvSpPr txBox="1">
            <a:spLocks noChangeArrowheads="1"/>
          </p:cNvSpPr>
          <p:nvPr/>
        </p:nvSpPr>
        <p:spPr bwMode="auto">
          <a:xfrm>
            <a:off x="2195736" y="3903439"/>
            <a:ext cx="4622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EDMG Capabilities element format</a:t>
            </a:r>
            <a:endParaRPr lang="ja-JP" altLang="en-US" b="1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64719"/>
              </p:ext>
            </p:extLst>
          </p:nvPr>
        </p:nvGraphicFramePr>
        <p:xfrm>
          <a:off x="35496" y="2535287"/>
          <a:ext cx="8977848" cy="1450323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1008112"/>
                <a:gridCol w="936104"/>
                <a:gridCol w="1296144"/>
                <a:gridCol w="1296144"/>
                <a:gridCol w="1260778"/>
                <a:gridCol w="899462"/>
                <a:gridCol w="1345000"/>
              </a:tblGrid>
              <a:tr h="966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9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Element ID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ＭＳ 明朝"/>
                        </a:rPr>
                        <a:t>Length</a:t>
                      </a:r>
                      <a:endParaRPr lang="ja-JP" sz="18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Element ID Extension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Core Capabilities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Extended Capabilities 1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…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Extended Capabilities N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Octets: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1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1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1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4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Variable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…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ＭＳ 明朝"/>
                        </a:rPr>
                        <a:t>Variable</a:t>
                      </a:r>
                      <a:endParaRPr lang="ja-JP" sz="18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28364" y="4365104"/>
            <a:ext cx="8784976" cy="216024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A non-AP or non-PCP EDMG STA declares that it is an EDMG STA by transmitting the EDMG Capabilities element. The element is present in Announce, Association Request, Association Response, </a:t>
            </a:r>
            <a:r>
              <a:rPr lang="en-US" altLang="ja-JP" dirty="0" err="1" smtClean="0">
                <a:latin typeface="Calibri" panose="020F0502020204030204" pitchFamily="34" charset="0"/>
              </a:rPr>
              <a:t>Reasspciation</a:t>
            </a:r>
            <a:r>
              <a:rPr lang="en-US" altLang="ja-JP" dirty="0" smtClean="0">
                <a:latin typeface="Calibri" panose="020F0502020204030204" pitchFamily="34" charset="0"/>
              </a:rPr>
              <a:t> Request, </a:t>
            </a:r>
            <a:r>
              <a:rPr lang="en-US" altLang="ja-JP" dirty="0" err="1" smtClean="0">
                <a:latin typeface="Calibri" panose="020F0502020204030204" pitchFamily="34" charset="0"/>
              </a:rPr>
              <a:t>Reassociation</a:t>
            </a:r>
            <a:r>
              <a:rPr lang="en-US" altLang="ja-JP" dirty="0" smtClean="0">
                <a:latin typeface="Calibri" panose="020F0502020204030204" pitchFamily="34" charset="0"/>
              </a:rPr>
              <a:t> Response, Probe Request and Probe Response frames and can be present in DMG Beacon, Information Request, and Information Response frames. </a:t>
            </a:r>
            <a:endParaRPr lang="en-US" altLang="ja-JP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154652" cy="850106"/>
          </a:xfrm>
        </p:spPr>
        <p:txBody>
          <a:bodyPr>
            <a:noAutofit/>
          </a:bodyPr>
          <a:lstStyle/>
          <a:p>
            <a:r>
              <a:rPr lang="en-US" altLang="ja-JP" sz="3200" dirty="0" smtClean="0">
                <a:latin typeface="Calibri" panose="020F0502020204030204" pitchFamily="34" charset="0"/>
              </a:rPr>
              <a:t>Necessity </a:t>
            </a:r>
            <a:r>
              <a:rPr lang="en-US" altLang="ja-JP" sz="3200" dirty="0">
                <a:latin typeface="Calibri" panose="020F0502020204030204" pitchFamily="34" charset="0"/>
              </a:rPr>
              <a:t>of </a:t>
            </a:r>
            <a:r>
              <a:rPr lang="en-US" altLang="ja-JP" sz="3200" dirty="0" smtClean="0">
                <a:latin typeface="Calibri" panose="020F0502020204030204" pitchFamily="34" charset="0"/>
              </a:rPr>
              <a:t>EDMG Capabilities </a:t>
            </a:r>
            <a:r>
              <a:rPr lang="en-US" altLang="ja-JP" dirty="0">
                <a:latin typeface="Calibri" panose="020F0502020204030204" pitchFamily="34" charset="0"/>
              </a:rPr>
              <a:t>R</a:t>
            </a:r>
            <a:r>
              <a:rPr lang="en-US" altLang="ja-JP" sz="3200" dirty="0" smtClean="0">
                <a:latin typeface="Calibri" panose="020F0502020204030204" pitchFamily="34" charset="0"/>
              </a:rPr>
              <a:t>elated to LDPC Codes</a:t>
            </a:r>
            <a:endParaRPr kumimoji="1" lang="ja-JP" altLang="en-US" sz="3200" dirty="0">
              <a:latin typeface="Calibri" panose="020F0502020204030204" pitchFamily="34" charset="0"/>
            </a:endParaRPr>
          </a:p>
        </p:txBody>
      </p:sp>
      <p:sp>
        <p:nvSpPr>
          <p:cNvPr id="62" name="Rectangle 2"/>
          <p:cNvSpPr txBox="1">
            <a:spLocks noChangeArrowheads="1"/>
          </p:cNvSpPr>
          <p:nvPr/>
        </p:nvSpPr>
        <p:spPr>
          <a:xfrm>
            <a:off x="251520" y="1988840"/>
            <a:ext cx="8671744" cy="1224136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A </a:t>
            </a:r>
            <a:r>
              <a:rPr lang="en-US" altLang="ja-JP" dirty="0">
                <a:latin typeface="Calibri" panose="020F0502020204030204" pitchFamily="34" charset="0"/>
              </a:rPr>
              <a:t>transmitter needs to know whether receivers support optional capabilities or not. Therefore it is necessary for receivers to transmit EDMG capabilities in the 11ay capability exchange.</a:t>
            </a:r>
          </a:p>
        </p:txBody>
      </p:sp>
      <p:sp>
        <p:nvSpPr>
          <p:cNvPr id="72" name="Rectangle 2"/>
          <p:cNvSpPr txBox="1">
            <a:spLocks noChangeArrowheads="1"/>
          </p:cNvSpPr>
          <p:nvPr/>
        </p:nvSpPr>
        <p:spPr>
          <a:xfrm>
            <a:off x="251520" y="3645024"/>
            <a:ext cx="8784976" cy="1584176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We consider it necessary </a:t>
            </a:r>
            <a:r>
              <a:rPr lang="en-US" altLang="ja-JP" dirty="0">
                <a:latin typeface="Calibri" panose="020F0502020204030204" pitchFamily="34" charset="0"/>
              </a:rPr>
              <a:t>for receivers to transmit EDMG capabilities related to LDPC codes, because </a:t>
            </a:r>
            <a:r>
              <a:rPr lang="en-US" altLang="ja-JP" dirty="0" smtClean="0">
                <a:latin typeface="Calibri" panose="020F0502020204030204" pitchFamily="34" charset="0"/>
              </a:rPr>
              <a:t>a </a:t>
            </a:r>
            <a:r>
              <a:rPr lang="en-US" altLang="ja-JP" dirty="0">
                <a:latin typeface="Calibri" panose="020F0502020204030204" pitchFamily="34" charset="0"/>
              </a:rPr>
              <a:t>transmitter needs to know whether receivers have a capability of decoding LDPC long </a:t>
            </a:r>
            <a:r>
              <a:rPr lang="en-US" altLang="ja-JP" dirty="0" err="1">
                <a:latin typeface="Calibri" panose="020F0502020204030204" pitchFamily="34" charset="0"/>
              </a:rPr>
              <a:t>codeword</a:t>
            </a:r>
            <a:r>
              <a:rPr lang="en-US" altLang="ja-JP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7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44408" cy="908720"/>
          </a:xfrm>
        </p:spPr>
        <p:txBody>
          <a:bodyPr>
            <a:normAutofit fontScale="90000"/>
          </a:bodyPr>
          <a:lstStyle/>
          <a:p>
            <a:r>
              <a:rPr lang="en-US" altLang="ja-JP" sz="3600" dirty="0" smtClean="0">
                <a:latin typeface="Calibri" panose="020F0502020204030204" pitchFamily="34" charset="0"/>
              </a:rPr>
              <a:t>Definition of EDMG Capabilities Related to LDPC Codes</a:t>
            </a:r>
            <a:endParaRPr kumimoji="1" lang="ja-JP" altLang="en-US" sz="3600" dirty="0">
              <a:latin typeface="Calibri" panose="020F0502020204030204" pitchFamily="34" charset="0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/>
        </p:nvSpPr>
        <p:spPr>
          <a:xfrm>
            <a:off x="251520" y="2060848"/>
            <a:ext cx="8507288" cy="151216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To </a:t>
            </a:r>
            <a:r>
              <a:rPr lang="en-US" altLang="ja-JP" dirty="0">
                <a:latin typeface="Calibri" panose="020F0502020204030204" pitchFamily="34" charset="0"/>
              </a:rPr>
              <a:t>indicate whether receivers have a capability of decoding LDPC long </a:t>
            </a:r>
            <a:r>
              <a:rPr lang="en-US" altLang="ja-JP" dirty="0" err="1">
                <a:latin typeface="Calibri" panose="020F0502020204030204" pitchFamily="34" charset="0"/>
              </a:rPr>
              <a:t>codeword</a:t>
            </a:r>
            <a:r>
              <a:rPr lang="en-US" altLang="ja-JP" dirty="0">
                <a:latin typeface="Calibri" panose="020F0502020204030204" pitchFamily="34" charset="0"/>
              </a:rPr>
              <a:t>, long LDPC codes capability information (1bit) is  needed in the EDMG capabilities element.</a:t>
            </a:r>
          </a:p>
          <a:p>
            <a:pPr marL="0" indent="0">
              <a:buNone/>
            </a:pPr>
            <a:endParaRPr lang="en-US" altLang="ja-JP" sz="1400" dirty="0">
              <a:latin typeface="Calibri" panose="020F050202020403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15600"/>
              </p:ext>
            </p:extLst>
          </p:nvPr>
        </p:nvGraphicFramePr>
        <p:xfrm>
          <a:off x="472405" y="3645024"/>
          <a:ext cx="8137525" cy="118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629">
                  <a:extLst>
                    <a:ext uri="{9D8B030D-6E8A-4147-A177-3AD203B41FA5}"/>
                  </a:extLst>
                </a:gridCol>
                <a:gridCol w="1392073">
                  <a:extLst>
                    <a:ext uri="{9D8B030D-6E8A-4147-A177-3AD203B41FA5}"/>
                  </a:extLst>
                </a:gridCol>
                <a:gridCol w="5555823">
                  <a:extLst>
                    <a:ext uri="{9D8B030D-6E8A-4147-A177-3AD203B41FA5}"/>
                  </a:extLst>
                </a:gridCol>
              </a:tblGrid>
              <a:tr h="3658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71448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Long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LDPC codes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Supported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Set to 1 if the STA supports LDPC long cordword as specified in 30.3.6. Set to</a:t>
                      </a:r>
                      <a:r>
                        <a:rPr kumimoji="1" lang="en-US" altLang="ja-JP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0 o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therwise.</a:t>
                      </a:r>
                      <a:endParaRPr kumimoji="1" lang="ja-JP" altLang="ja-JP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7" marR="91447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" name="テキスト ボックス 10"/>
          <p:cNvSpPr txBox="1">
            <a:spLocks noChangeArrowheads="1"/>
          </p:cNvSpPr>
          <p:nvPr/>
        </p:nvSpPr>
        <p:spPr bwMode="auto">
          <a:xfrm>
            <a:off x="2306005" y="4919847"/>
            <a:ext cx="44703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  <a:latin typeface="Calibri" panose="020F0502020204030204" pitchFamily="34" charset="0"/>
                <a:cs typeface="Arial" charset="0"/>
              </a:rPr>
              <a:t>Proposed EDMG capabilities Field</a:t>
            </a:r>
            <a:endParaRPr lang="ja-JP" altLang="en-US" b="1" dirty="0">
              <a:solidFill>
                <a:schemeClr val="tx1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3" name="コンテンツ プレースホルダー 2"/>
          <p:cNvSpPr>
            <a:spLocks noGrp="1"/>
          </p:cNvSpPr>
          <p:nvPr/>
        </p:nvSpPr>
        <p:spPr>
          <a:xfrm>
            <a:off x="323528" y="5529157"/>
            <a:ext cx="8424936" cy="780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Note that, in Draft IEEE802.11ay D0.2 [2], (coding rate) 7/8 long LDPC code is not defined.</a:t>
            </a:r>
            <a:endParaRPr lang="en-US" altLang="ja-JP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08720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Summary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2744" y="1744217"/>
            <a:ext cx="8599736" cy="3989039"/>
          </a:xfrm>
        </p:spPr>
        <p:txBody>
          <a:bodyPr>
            <a:normAutofit/>
          </a:bodyPr>
          <a:lstStyle/>
          <a:p>
            <a:pPr marL="0" lvl="0" indent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n-US" altLang="ja-JP" sz="2500" b="0" kern="1200" dirty="0">
                <a:solidFill>
                  <a:prstClr val="black"/>
                </a:solidFill>
                <a:latin typeface="Calibri"/>
                <a:ea typeface="ＭＳ Ｐゴシック"/>
              </a:rPr>
              <a:t>It is proposed to include one bit related to LDPC codes in the  EDMG capabilities element. </a:t>
            </a:r>
          </a:p>
          <a:p>
            <a:pPr lvl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altLang="ja-JP" sz="2500" b="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Long </a:t>
            </a:r>
            <a:r>
              <a:rPr lang="en-US" altLang="ja-JP" sz="2500" b="0" kern="1200" dirty="0">
                <a:solidFill>
                  <a:prstClr val="black"/>
                </a:solidFill>
                <a:latin typeface="Calibri"/>
                <a:ea typeface="ＭＳ Ｐゴシック"/>
              </a:rPr>
              <a:t>LDPC codes capability information (1bit)</a:t>
            </a:r>
          </a:p>
          <a:p>
            <a:pPr marL="0" lvl="0" indent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</a:pPr>
            <a:endParaRPr lang="en-US" altLang="ja-JP" sz="2500" b="0" kern="1200" dirty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marL="0" lvl="0" indent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n-US" altLang="ja-JP" sz="2500" b="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7/8 long LDPC code is not yet defined and should be discussed.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4797152"/>
            <a:ext cx="8671744" cy="648072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endParaRPr lang="en-US" altLang="ja-JP" dirty="0">
              <a:latin typeface="Calibri" panose="020F0502020204030204" pitchFamily="34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95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08720"/>
          </a:xfrm>
        </p:spPr>
        <p:txBody>
          <a:bodyPr/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Straw poll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-180528" y="1628800"/>
            <a:ext cx="9217024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altLang="ja-JP" sz="2400" dirty="0">
                <a:latin typeface="Calibri" panose="020F0502020204030204" pitchFamily="34" charset="0"/>
              </a:rPr>
              <a:t>Do you agree </a:t>
            </a:r>
            <a:r>
              <a:rPr lang="en-US" altLang="ja-JP" sz="2400" dirty="0" smtClean="0">
                <a:latin typeface="Calibri" panose="020F0502020204030204" pitchFamily="34" charset="0"/>
              </a:rPr>
              <a:t>to add the following capability information in the EDMG capabilities element regarding LDPC codes into Draft IEEE802.11ay? 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n-US" altLang="ja-JP" sz="2400" dirty="0" smtClean="0">
              <a:latin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	</a:t>
            </a:r>
            <a:r>
              <a:rPr lang="en-US" altLang="ja-JP" sz="2400" dirty="0" smtClean="0">
                <a:latin typeface="Calibri" panose="020F0502020204030204" pitchFamily="34" charset="0"/>
              </a:rPr>
              <a:t>- Long LDPC codes capability information (1bit)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If the long LDPC codes capability field is set to 1, the STA supports 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LDPC long </a:t>
            </a:r>
            <a:r>
              <a:rPr lang="en-US" altLang="ja-JP" sz="2400" dirty="0" err="1" smtClean="0">
                <a:latin typeface="Calibri" panose="020F0502020204030204" pitchFamily="34" charset="0"/>
              </a:rPr>
              <a:t>codeword</a:t>
            </a:r>
            <a:r>
              <a:rPr lang="en-US" altLang="ja-JP" sz="2400" dirty="0" smtClean="0">
                <a:latin typeface="Calibri" panose="020F0502020204030204" pitchFamily="34" charset="0"/>
              </a:rPr>
              <a:t> for the supported MCSs. Otherwise, the STA 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does not support LDPC long </a:t>
            </a:r>
            <a:r>
              <a:rPr lang="en-US" altLang="ja-JP" sz="2400" dirty="0" err="1" smtClean="0">
                <a:latin typeface="Calibri" panose="020F0502020204030204" pitchFamily="34" charset="0"/>
              </a:rPr>
              <a:t>codeword</a:t>
            </a:r>
            <a:r>
              <a:rPr lang="en-US" altLang="ja-JP" sz="2400" dirty="0" smtClean="0">
                <a:latin typeface="Calibri" panose="020F0502020204030204" pitchFamily="34" charset="0"/>
              </a:rPr>
              <a:t>. </a:t>
            </a:r>
            <a:r>
              <a:rPr lang="ja-JP" altLang="en-US" sz="2400" dirty="0" smtClean="0">
                <a:latin typeface="Calibri" panose="020F0502020204030204" pitchFamily="34" charset="0"/>
              </a:rPr>
              <a:t>　　　</a:t>
            </a:r>
            <a:endParaRPr lang="en-US" altLang="ja-JP" sz="2400" dirty="0">
              <a:latin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8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76138" y="764704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latin typeface="Calibri" panose="020F0502020204030204" pitchFamily="34" charset="0"/>
              </a:rPr>
              <a:t>References</a:t>
            </a:r>
            <a:endParaRPr lang="ja-JP" altLang="en-US" kern="0" dirty="0">
              <a:latin typeface="Calibri" panose="020F050202020403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76138" y="1988840"/>
            <a:ext cx="7772400" cy="4176464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 smtClean="0">
                <a:latin typeface="Calibri" panose="020F0502020204030204" pitchFamily="34" charset="0"/>
                <a:ea typeface="宋体" charset="-122"/>
              </a:rPr>
              <a:t>11-16-0676-01-00ay-length-1344-ldpc-codes-for-11ay</a:t>
            </a:r>
            <a:endParaRPr lang="en-US" altLang="zh-CN" sz="1800" dirty="0">
              <a:latin typeface="Calibri" panose="020F0502020204030204" pitchFamily="34" charset="0"/>
              <a:ea typeface="宋体" charset="-122"/>
            </a:endParaRP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 smtClean="0">
                <a:latin typeface="Calibri" panose="020F0502020204030204" pitchFamily="34" charset="0"/>
                <a:ea typeface="宋体" charset="-122"/>
              </a:rPr>
              <a:t>Draft P802.11ay_D0.2</a:t>
            </a:r>
            <a:endParaRPr lang="en-US" altLang="zh-CN" sz="1800" dirty="0">
              <a:latin typeface="Calibri" panose="020F0502020204030204" pitchFamily="34" charset="0"/>
              <a:ea typeface="宋体" charset="-122"/>
            </a:endParaRPr>
          </a:p>
          <a:p>
            <a:pPr marL="0" indent="0" eaLnBrk="0" hangingPunct="0">
              <a:lnSpc>
                <a:spcPct val="150000"/>
              </a:lnSpc>
              <a:buNone/>
              <a:defRPr/>
            </a:pPr>
            <a:endParaRPr lang="en-US" altLang="zh-CN" sz="1800" dirty="0" smtClean="0">
              <a:latin typeface="Calibri" panose="020F0502020204030204" pitchFamily="34" charset="0"/>
              <a:ea typeface="宋体" charset="-122"/>
            </a:endParaRP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endParaRPr lang="en-US" altLang="zh-CN" sz="1800" dirty="0"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226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507</Words>
  <Application>Microsoft Office PowerPoint</Application>
  <PresentationFormat>画面に合わせる (4:3)</PresentationFormat>
  <Paragraphs>91</Paragraphs>
  <Slides>8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EDMG Capabilities for LDPC codes</vt:lpstr>
      <vt:lpstr>Introduction</vt:lpstr>
      <vt:lpstr>EDMG Capabilities Elements </vt:lpstr>
      <vt:lpstr>Necessity of EDMG Capabilities Related to LDPC Codes</vt:lpstr>
      <vt:lpstr>Definition of EDMG Capabilities Related to LDPC Codes</vt:lpstr>
      <vt:lpstr>Summary</vt:lpstr>
      <vt:lpstr>Straw poll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2016-05-16T21:07:06Z</dcterms:created>
  <dcterms:modified xsi:type="dcterms:W3CDTF">2017-03-14T23:55:05Z</dcterms:modified>
</cp:coreProperties>
</file>