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70" r:id="rId3"/>
    <p:sldId id="269" r:id="rId4"/>
    <p:sldId id="283" r:id="rId5"/>
    <p:sldId id="280" r:id="rId6"/>
    <p:sldId id="284" r:id="rId7"/>
    <p:sldId id="281" r:id="rId8"/>
    <p:sldId id="266" r:id="rId9"/>
    <p:sldId id="271" r:id="rId10"/>
    <p:sldId id="285" r:id="rId11"/>
    <p:sldId id="286" r:id="rId12"/>
    <p:sldId id="287" r:id="rId13"/>
    <p:sldId id="274" r:id="rId14"/>
    <p:sldId id="282" r:id="rId15"/>
    <p:sldId id="275" r:id="rId16"/>
    <p:sldId id="278" r:id="rId17"/>
    <p:sldId id="267" r:id="rId18"/>
    <p:sldId id="277" r:id="rId19"/>
    <p:sldId id="279" r:id="rId20"/>
    <p:sldId id="264" r:id="rId2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  <a:srgbClr val="C000C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109" d="100"/>
          <a:sy n="109" d="100"/>
        </p:scale>
        <p:origin x="-1590" y="-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802.11-17/0410r0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/>
              <a:t>March 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Kazuto Yano, ATR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&lt;#&gt;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802.11-17/0410r0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March 2017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Kazuto Yano, ATR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&lt;#&gt;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802.11-17/0410r0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/>
              <a:t>March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Kazuto Yano, ATR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802.11-17/0410r0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/>
              <a:t>March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Kazuto Yano, ATR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888892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802.11-17/0410r0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/>
              <a:t>March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Kazuto Yano, ATR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888892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802.11-17/0410r0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/>
              <a:t>March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Kazuto Yano, ATR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888892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802.11-17/0410r0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/>
              <a:t>March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Kazuto Yano, ATR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888892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802.11-17/0410r0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/>
              <a:t>March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Kazuto Yano, ATR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888892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802.11-17/0410r0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/>
              <a:t>March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Kazuto Yano, ATR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888892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802.11-17/0410r0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/>
              <a:t>March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Kazuto Yano, ATR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888892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802.11-17/0410r0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/>
              <a:t>March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Kazuto Yano, ATR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8888929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802.11-17/0410r0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/>
              <a:t>March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Kazuto Yano, ATR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888892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802.11-17/0410r0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/>
              <a:t>March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Kazuto Yano, ATR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888892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802.11-17/0410r0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/>
              <a:t>March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Kazuto Yano, ATR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8888929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802.11-17/0410r0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/>
              <a:t>March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Kazuto Yano, ATR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254468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802.11-17/0410r0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/>
              <a:t>March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Kazuto Yano, ATR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802.11-17/0410r0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/>
              <a:t>March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Kazuto Yano, ATR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88889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802.11-17/0410r0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/>
              <a:t>March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Kazuto Yano, ATR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888892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802.11-17/0410r0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/>
              <a:t>March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Kazuto Yano, ATR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888892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802.11-17/0410r0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/>
              <a:t>March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Kazuto Yano, ATR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888892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802.11-17/0410r0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/>
              <a:t>March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Kazuto Yano, ATR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888892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802.11-17/0410r0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/>
              <a:t>March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Kazuto Yano, ATR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88889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Kazuto Yano, ATR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&lt;#&gt;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Kazuto Yano, ATR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March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Kazuto Yano, ATR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March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Kazuto Yano, ATR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March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Kazuto Yano, ATR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March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Kazuto Yano, ATR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March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Kazuto Yano, ATR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Kazuto Yano, ATR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Kazuto Yano, ATR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March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Kazuto Yano, ATR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&lt;#&gt;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802.11-17/0410r0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/>
              <a:t>March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Kazuto Yano, ATR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914623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Review of existing approaches and use cases of obtaining transmission opportunity from multiple channels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30537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2017-03-12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495300" y="3054573"/>
          <a:ext cx="7753350" cy="2606675"/>
        </p:xfrm>
        <a:graphic>
          <a:graphicData uri="http://schemas.openxmlformats.org/presentationml/2006/ole">
            <p:oleObj spid="_x0000_s3080" name="Document" r:id="rId4" imgW="8262412" imgH="2775914" progId="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49247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Kazuto Yano, ATR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Benefit of current approaches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00808"/>
            <a:ext cx="7772400" cy="1224136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altLang="ja-JP" sz="2200" dirty="0"/>
              <a:t>When channel loads are imbalanced among channels, </a:t>
            </a:r>
            <a:r>
              <a:rPr lang="en-GB" altLang="ja-JP" sz="2200" dirty="0" err="1"/>
              <a:t>QoS</a:t>
            </a:r>
            <a:r>
              <a:rPr lang="en-GB" altLang="ja-JP" sz="2200" dirty="0"/>
              <a:t> can be improved by switching the primary channel from congested one to idle one by the current approaches.</a:t>
            </a:r>
          </a:p>
          <a:p>
            <a:pPr>
              <a:buFont typeface="Arial" pitchFamily="34" charset="0"/>
              <a:buChar char="•"/>
            </a:pPr>
            <a:r>
              <a:rPr lang="en-GB" altLang="ja-JP" sz="2200" dirty="0"/>
              <a:t>As many STAs taking these approaches, average channel load will be more balanced among channels. </a:t>
            </a:r>
            <a:endParaRPr lang="en-GB" sz="2200" dirty="0"/>
          </a:p>
        </p:txBody>
      </p:sp>
      <p:cxnSp>
        <p:nvCxnSpPr>
          <p:cNvPr id="39" name="直線矢印コネクタ 38"/>
          <p:cNvCxnSpPr/>
          <p:nvPr/>
        </p:nvCxnSpPr>
        <p:spPr bwMode="auto">
          <a:xfrm>
            <a:off x="5508104" y="6165304"/>
            <a:ext cx="2808312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0" name="直線矢印コネクタ 39"/>
          <p:cNvCxnSpPr/>
          <p:nvPr/>
        </p:nvCxnSpPr>
        <p:spPr bwMode="auto">
          <a:xfrm flipH="1" flipV="1">
            <a:off x="5508104" y="4725144"/>
            <a:ext cx="8384" cy="144854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テキスト ボックス 40"/>
          <p:cNvSpPr txBox="1"/>
          <p:nvPr/>
        </p:nvSpPr>
        <p:spPr>
          <a:xfrm>
            <a:off x="5585457" y="6114782"/>
            <a:ext cx="6303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err="1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ch.</a:t>
            </a:r>
            <a:r>
              <a:rPr kumimoji="1" lang="en-US" altLang="ja-JP" sz="1600" dirty="0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 a</a:t>
            </a:r>
            <a:endParaRPr kumimoji="1" lang="ja-JP" altLang="en-US" sz="1600" dirty="0">
              <a:solidFill>
                <a:schemeClr val="tx1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6488694" y="6114782"/>
            <a:ext cx="6303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err="1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ch.</a:t>
            </a:r>
            <a:r>
              <a:rPr kumimoji="1" lang="en-US" altLang="ja-JP" sz="1600" dirty="0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 b</a:t>
            </a:r>
            <a:endParaRPr kumimoji="1" lang="ja-JP" altLang="en-US" sz="1600" dirty="0">
              <a:solidFill>
                <a:schemeClr val="tx1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7360540" y="6114782"/>
            <a:ext cx="6190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err="1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ch.</a:t>
            </a:r>
            <a:r>
              <a:rPr kumimoji="1" lang="en-US" altLang="ja-JP" sz="1600" dirty="0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 c</a:t>
            </a:r>
            <a:endParaRPr kumimoji="1" lang="ja-JP" altLang="en-US" sz="1600" dirty="0">
              <a:solidFill>
                <a:schemeClr val="tx1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cxnSp>
        <p:nvCxnSpPr>
          <p:cNvPr id="46" name="直線コネクタ 45"/>
          <p:cNvCxnSpPr/>
          <p:nvPr/>
        </p:nvCxnSpPr>
        <p:spPr bwMode="auto">
          <a:xfrm>
            <a:off x="5508104" y="5085184"/>
            <a:ext cx="2808312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7" name="テキスト ボックス 46"/>
          <p:cNvSpPr txBox="1"/>
          <p:nvPr/>
        </p:nvSpPr>
        <p:spPr>
          <a:xfrm>
            <a:off x="5580112" y="5661248"/>
            <a:ext cx="648072" cy="432048"/>
          </a:xfrm>
          <a:prstGeom prst="rect">
            <a:avLst/>
          </a:prstGeom>
          <a:noFill/>
          <a:ln w="28575">
            <a:solidFill>
              <a:srgbClr val="0000FF"/>
            </a:solidFill>
          </a:ln>
        </p:spPr>
        <p:txBody>
          <a:bodyPr wrap="square" lIns="18000" tIns="18000" rIns="18000" bIns="18000" rtlCol="0" anchor="ctr">
            <a:noAutofit/>
          </a:bodyPr>
          <a:lstStyle/>
          <a:p>
            <a:pPr algn="ctr">
              <a:lnSpc>
                <a:spcPts val="1400"/>
              </a:lnSpc>
            </a:pPr>
            <a:r>
              <a:rPr kumimoji="1" lang="en-US" altLang="ja-JP" sz="1400" dirty="0">
                <a:solidFill>
                  <a:srgbClr val="0000FF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BSS 1</a:t>
            </a:r>
            <a:endParaRPr kumimoji="1" lang="ja-JP" altLang="en-US" sz="1400" dirty="0">
              <a:solidFill>
                <a:srgbClr val="0000FF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6447679" y="5877272"/>
            <a:ext cx="648072" cy="216024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lIns="18000" tIns="18000" rIns="18000" bIns="18000" rtlCol="0" anchor="ctr">
            <a:noAutofit/>
          </a:bodyPr>
          <a:lstStyle/>
          <a:p>
            <a:pPr algn="ctr">
              <a:lnSpc>
                <a:spcPts val="1400"/>
              </a:lnSpc>
            </a:pPr>
            <a:r>
              <a:rPr kumimoji="1" lang="en-US" altLang="ja-JP" sz="1400" dirty="0">
                <a:solidFill>
                  <a:srgbClr val="00B05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BSS 2</a:t>
            </a:r>
            <a:endParaRPr kumimoji="1" lang="ja-JP" altLang="en-US" sz="1400" dirty="0">
              <a:solidFill>
                <a:srgbClr val="00B050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7308304" y="5445224"/>
            <a:ext cx="648072" cy="648072"/>
          </a:xfrm>
          <a:prstGeom prst="rect">
            <a:avLst/>
          </a:prstGeom>
          <a:noFill/>
          <a:ln w="28575">
            <a:solidFill>
              <a:srgbClr val="C000C0"/>
            </a:solidFill>
          </a:ln>
        </p:spPr>
        <p:txBody>
          <a:bodyPr wrap="square" lIns="18000" tIns="18000" rIns="18000" bIns="18000" rtlCol="0" anchor="ctr">
            <a:noAutofit/>
          </a:bodyPr>
          <a:lstStyle/>
          <a:p>
            <a:pPr algn="ctr">
              <a:lnSpc>
                <a:spcPts val="1400"/>
              </a:lnSpc>
            </a:pPr>
            <a:r>
              <a:rPr kumimoji="1" lang="en-US" altLang="ja-JP" sz="1400" dirty="0">
                <a:solidFill>
                  <a:srgbClr val="C000C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BSS 3</a:t>
            </a:r>
            <a:endParaRPr kumimoji="1" lang="ja-JP" altLang="en-US" sz="1400" dirty="0">
              <a:solidFill>
                <a:srgbClr val="C000C0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4968411" y="4386590"/>
            <a:ext cx="10615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Resource</a:t>
            </a:r>
            <a:endParaRPr kumimoji="1" lang="ja-JP" altLang="en-US" sz="1600" dirty="0">
              <a:solidFill>
                <a:schemeClr val="tx1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4499992" y="4725144"/>
            <a:ext cx="9909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Total</a:t>
            </a:r>
          </a:p>
          <a:p>
            <a:pPr algn="ctr"/>
            <a:r>
              <a:rPr kumimoji="1" lang="en-US" altLang="ja-JP" sz="1600" dirty="0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available</a:t>
            </a:r>
          </a:p>
          <a:p>
            <a:pPr algn="ctr"/>
            <a:r>
              <a:rPr kumimoji="1" lang="en-US" altLang="ja-JP" sz="1600" dirty="0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resource</a:t>
            </a:r>
            <a:endParaRPr kumimoji="1" lang="ja-JP" altLang="en-US" sz="1600" dirty="0">
              <a:solidFill>
                <a:schemeClr val="tx1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6444208" y="5373216"/>
            <a:ext cx="648072" cy="43204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lIns="18000" tIns="18000" rIns="18000" bIns="18000" rtlCol="0" anchor="ctr">
            <a:noAutofit/>
          </a:bodyPr>
          <a:lstStyle/>
          <a:p>
            <a:pPr algn="ctr">
              <a:lnSpc>
                <a:spcPts val="1400"/>
              </a:lnSpc>
            </a:pPr>
            <a:r>
              <a:rPr kumimoji="1" lang="en-US" altLang="ja-JP" sz="1400" dirty="0">
                <a:solidFill>
                  <a:srgbClr val="FF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BSS 5</a:t>
            </a:r>
            <a:endParaRPr kumimoji="1" lang="ja-JP" altLang="en-US" sz="1400" dirty="0">
              <a:solidFill>
                <a:srgbClr val="FF0000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5580112" y="5373216"/>
            <a:ext cx="648072" cy="216024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txBody>
          <a:bodyPr wrap="square" lIns="18000" tIns="18000" rIns="18000" bIns="18000" rtlCol="0" anchor="ctr">
            <a:noAutofit/>
          </a:bodyPr>
          <a:lstStyle/>
          <a:p>
            <a:pPr algn="ctr">
              <a:lnSpc>
                <a:spcPts val="1400"/>
              </a:lnSpc>
            </a:pPr>
            <a:r>
              <a:rPr kumimoji="1" lang="en-US" altLang="ja-JP" sz="1400" dirty="0">
                <a:solidFill>
                  <a:srgbClr val="00B0F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BSS 4</a:t>
            </a:r>
            <a:endParaRPr kumimoji="1" lang="ja-JP" altLang="en-US" sz="1400" dirty="0">
              <a:solidFill>
                <a:srgbClr val="00B0F0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pic>
        <p:nvPicPr>
          <p:cNvPr id="60" name="Picture 3" descr="C:\cygwin64\home\yano\study\project\WLAN-CA\standardization\201703_plenary\my_presentation\measurement\2017年1月17日18_26_48_B_大阪駅busytime.tdms1.bin2.4GHz0.pn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1691680" y="3717032"/>
            <a:ext cx="2622340" cy="2298359"/>
          </a:xfrm>
          <a:prstGeom prst="rect">
            <a:avLst/>
          </a:prstGeom>
          <a:noFill/>
        </p:spPr>
      </p:pic>
      <p:sp>
        <p:nvSpPr>
          <p:cNvPr id="62" name="下カーブ矢印 61"/>
          <p:cNvSpPr/>
          <p:nvPr/>
        </p:nvSpPr>
        <p:spPr bwMode="auto">
          <a:xfrm>
            <a:off x="4427984" y="3954542"/>
            <a:ext cx="864096" cy="432048"/>
          </a:xfrm>
          <a:prstGeom prst="curved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5292080" y="3789040"/>
            <a:ext cx="2808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>
                <a:solidFill>
                  <a:srgbClr val="0000FF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Channel selection based on measured channel load</a:t>
            </a:r>
            <a:endParaRPr kumimoji="1" lang="ja-JP" altLang="en-US" sz="1600" dirty="0">
              <a:solidFill>
                <a:srgbClr val="0000FF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1781459" y="6042774"/>
            <a:ext cx="6303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err="1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ch</a:t>
            </a:r>
            <a:r>
              <a:rPr kumimoji="1" lang="en-US" altLang="ja-JP" sz="1600" dirty="0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. 1</a:t>
            </a:r>
            <a:endParaRPr kumimoji="1" lang="ja-JP" altLang="en-US" sz="1600" dirty="0">
              <a:solidFill>
                <a:schemeClr val="tx1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2627784" y="6042774"/>
            <a:ext cx="6303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err="1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ch</a:t>
            </a:r>
            <a:r>
              <a:rPr kumimoji="1" lang="en-US" altLang="ja-JP" sz="1600" dirty="0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. 6</a:t>
            </a:r>
            <a:endParaRPr kumimoji="1" lang="ja-JP" altLang="en-US" sz="1600" dirty="0">
              <a:solidFill>
                <a:schemeClr val="tx1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3395838" y="6042774"/>
            <a:ext cx="7441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err="1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ch</a:t>
            </a:r>
            <a:r>
              <a:rPr kumimoji="1" lang="en-US" altLang="ja-JP" sz="1600" dirty="0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. 11</a:t>
            </a:r>
            <a:endParaRPr kumimoji="1" lang="ja-JP" altLang="en-US" sz="1600" dirty="0">
              <a:solidFill>
                <a:schemeClr val="tx1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52321" y="4542219"/>
            <a:ext cx="16393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Measurement of average channel load</a:t>
            </a:r>
            <a:endParaRPr kumimoji="1" lang="ja-JP" altLang="en-US" sz="1600" dirty="0">
              <a:solidFill>
                <a:schemeClr val="tx1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cxnSp>
        <p:nvCxnSpPr>
          <p:cNvPr id="68" name="直線矢印コネクタ 67"/>
          <p:cNvCxnSpPr/>
          <p:nvPr/>
        </p:nvCxnSpPr>
        <p:spPr bwMode="auto">
          <a:xfrm>
            <a:off x="1547664" y="3717032"/>
            <a:ext cx="0" cy="2325742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Kazuto Yano, ATR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Limitation of current approaches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00808"/>
            <a:ext cx="7846640" cy="2880320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altLang="ja-JP" sz="2200" dirty="0"/>
              <a:t>The current 11aa and 11ai’s approaches will balance channel loads among channels. </a:t>
            </a:r>
          </a:p>
          <a:p>
            <a:pPr>
              <a:buFont typeface="Arial" pitchFamily="34" charset="0"/>
              <a:buChar char="•"/>
            </a:pPr>
            <a:r>
              <a:rPr lang="en-GB" altLang="ja-JP" sz="2200" dirty="0"/>
              <a:t>On the other hand, the total channel load is getting raised as the amount of traffic and the number of wireless LAN terminals increases.</a:t>
            </a:r>
          </a:p>
          <a:p>
            <a:pPr>
              <a:buFont typeface="Arial" pitchFamily="34" charset="0"/>
              <a:buChar char="•"/>
            </a:pPr>
            <a:r>
              <a:rPr lang="en-GB" altLang="ja-JP" sz="2200" dirty="0"/>
              <a:t>When the channel load is relatively high, </a:t>
            </a:r>
            <a:r>
              <a:rPr lang="en-US" altLang="ja-JP" sz="2200" dirty="0"/>
              <a:t>another </a:t>
            </a:r>
            <a:r>
              <a:rPr lang="en-GB" altLang="ja-JP" sz="2200" dirty="0"/>
              <a:t>approach will be necessary to further improve the </a:t>
            </a:r>
            <a:r>
              <a:rPr lang="en-GB" altLang="ja-JP" sz="2200" dirty="0" err="1"/>
              <a:t>QoS</a:t>
            </a:r>
            <a:r>
              <a:rPr lang="en-GB" altLang="ja-JP" sz="2200" dirty="0"/>
              <a:t> to meet the user’s demand.  </a:t>
            </a:r>
            <a:endParaRPr lang="en-GB" sz="22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Kazuto Yano, ATR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12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Short-term channel usage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16832"/>
            <a:ext cx="5182344" cy="3816424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altLang="ja-JP" sz="2200" dirty="0"/>
              <a:t>In a short time, there are some unused periods on a channel unless the channel is full-loaded. </a:t>
            </a:r>
          </a:p>
          <a:p>
            <a:pPr>
              <a:buFont typeface="Arial" pitchFamily="34" charset="0"/>
              <a:buChar char="•"/>
            </a:pPr>
            <a:r>
              <a:rPr lang="en-GB" altLang="ja-JP" sz="2200" dirty="0"/>
              <a:t>These unused periods randomly and independently occur among channels even after the channel load is balanced. </a:t>
            </a:r>
          </a:p>
          <a:p>
            <a:pPr>
              <a:buFont typeface="Arial" pitchFamily="34" charset="0"/>
              <a:buChar char="•"/>
            </a:pPr>
            <a:r>
              <a:rPr lang="en-GB" sz="2200" dirty="0" err="1"/>
              <a:t>QoS</a:t>
            </a:r>
            <a:r>
              <a:rPr lang="en-GB" sz="2200" dirty="0"/>
              <a:t> of each traffic will be improved if such </a:t>
            </a:r>
            <a:r>
              <a:rPr lang="en-GB" altLang="ja-JP" sz="2200" dirty="0"/>
              <a:t>unused periods are available. </a:t>
            </a:r>
            <a:endParaRPr lang="en-GB" sz="2200" dirty="0"/>
          </a:p>
        </p:txBody>
      </p:sp>
      <p:pic>
        <p:nvPicPr>
          <p:cNvPr id="7" name="Picture 4" descr="C:\cygwin64\home\yano\study\project\WLAN-CA\standardization\201703_plenary\my_presentation\measurement\cropped_2017年1月17日18_26_48_B_大阪駅busytime.tdms1.bin2.4GHz0.pn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6351043" y="1628800"/>
            <a:ext cx="2469429" cy="4307144"/>
          </a:xfrm>
          <a:prstGeom prst="rect">
            <a:avLst/>
          </a:prstGeom>
          <a:noFill/>
        </p:spPr>
      </p:pic>
      <p:sp>
        <p:nvSpPr>
          <p:cNvPr id="8" name="テキスト ボックス 7"/>
          <p:cNvSpPr txBox="1"/>
          <p:nvPr/>
        </p:nvSpPr>
        <p:spPr>
          <a:xfrm>
            <a:off x="6674282" y="5898758"/>
            <a:ext cx="6303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err="1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ch</a:t>
            </a:r>
            <a:r>
              <a:rPr kumimoji="1" lang="en-US" altLang="ja-JP" sz="1600" dirty="0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. 1</a:t>
            </a:r>
            <a:endParaRPr kumimoji="1" lang="ja-JP" altLang="en-US" sz="1600" dirty="0">
              <a:solidFill>
                <a:schemeClr val="tx1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952655" y="5898758"/>
            <a:ext cx="6303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err="1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ch</a:t>
            </a:r>
            <a:r>
              <a:rPr kumimoji="1" lang="en-US" altLang="ja-JP" sz="1600" dirty="0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. 6</a:t>
            </a:r>
            <a:endParaRPr kumimoji="1" lang="ja-JP" altLang="en-US" sz="1600" dirty="0">
              <a:solidFill>
                <a:srgbClr val="C000C0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Kazuto Yano, ATR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ja-JP" dirty="0" smtClean="0"/>
              <a:t>Another </a:t>
            </a:r>
            <a:r>
              <a:rPr lang="en-US" altLang="ja-JP" dirty="0"/>
              <a:t>approach [4]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93168"/>
            <a:ext cx="5398368" cy="3103984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altLang="ja-JP" sz="2200" dirty="0"/>
              <a:t>To utilize unused periods which occur randomly and independently in multiple channels, a STA performs CCA and the </a:t>
            </a:r>
            <a:r>
              <a:rPr lang="en-GB" altLang="ja-JP" sz="2200" dirty="0" err="1"/>
              <a:t>backoff</a:t>
            </a:r>
            <a:r>
              <a:rPr lang="en-GB" altLang="ja-JP" sz="2200" dirty="0"/>
              <a:t> process on multiple channels in parallel to quickly obtains transmission opportunity on an idle channel. </a:t>
            </a:r>
          </a:p>
          <a:p>
            <a:pPr>
              <a:buFont typeface="Times New Roman" pitchFamily="16" charset="0"/>
              <a:buChar char="•"/>
            </a:pPr>
            <a:r>
              <a:rPr lang="en-GB" sz="2200" b="1" dirty="0"/>
              <a:t>This approach will be effective whether channel load is balanced or not.</a:t>
            </a:r>
          </a:p>
        </p:txBody>
      </p:sp>
      <p:pic>
        <p:nvPicPr>
          <p:cNvPr id="21" name="Picture 4" descr="C:\cygwin64\home\yano\study\project\WLAN-CA\standardization\201703_plenary\my_presentation\measurement\cropped_2017年1月17日18_26_48_B_大阪駅busytime.tdms1.bin2.4GHz0.pn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6351043" y="1628800"/>
            <a:ext cx="2469429" cy="4307144"/>
          </a:xfrm>
          <a:prstGeom prst="rect">
            <a:avLst/>
          </a:prstGeom>
          <a:noFill/>
        </p:spPr>
      </p:pic>
      <p:sp>
        <p:nvSpPr>
          <p:cNvPr id="22" name="テキスト ボックス 21"/>
          <p:cNvSpPr txBox="1"/>
          <p:nvPr/>
        </p:nvSpPr>
        <p:spPr>
          <a:xfrm>
            <a:off x="6674282" y="5898758"/>
            <a:ext cx="6303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err="1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ch</a:t>
            </a:r>
            <a:r>
              <a:rPr kumimoji="1" lang="en-US" altLang="ja-JP" sz="1600" dirty="0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. 1</a:t>
            </a:r>
            <a:endParaRPr kumimoji="1" lang="ja-JP" altLang="en-US" sz="1600" dirty="0">
              <a:solidFill>
                <a:schemeClr val="tx1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547664" y="5157192"/>
            <a:ext cx="4104456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>
                <a:solidFill>
                  <a:srgbClr val="0000FF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Utilize these idle resources scattered in multiple channels for channel access.</a:t>
            </a:r>
            <a:endParaRPr kumimoji="1" lang="ja-JP" altLang="en-US" sz="1600" dirty="0">
              <a:solidFill>
                <a:srgbClr val="0000FF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 bwMode="auto">
          <a:xfrm>
            <a:off x="7736631" y="2564904"/>
            <a:ext cx="1008112" cy="144016"/>
          </a:xfrm>
          <a:prstGeom prst="rect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正方形/長方形 39"/>
          <p:cNvSpPr/>
          <p:nvPr/>
        </p:nvSpPr>
        <p:spPr bwMode="auto">
          <a:xfrm>
            <a:off x="6440487" y="2780928"/>
            <a:ext cx="1008112" cy="119026"/>
          </a:xfrm>
          <a:prstGeom prst="rect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正方形/長方形 40"/>
          <p:cNvSpPr/>
          <p:nvPr/>
        </p:nvSpPr>
        <p:spPr bwMode="auto">
          <a:xfrm>
            <a:off x="6440487" y="2996952"/>
            <a:ext cx="1008112" cy="97647"/>
          </a:xfrm>
          <a:prstGeom prst="rect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正方形/長方形 41"/>
          <p:cNvSpPr/>
          <p:nvPr/>
        </p:nvSpPr>
        <p:spPr bwMode="auto">
          <a:xfrm>
            <a:off x="6440487" y="3284984"/>
            <a:ext cx="1008112" cy="432048"/>
          </a:xfrm>
          <a:prstGeom prst="rect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正方形/長方形 43"/>
          <p:cNvSpPr/>
          <p:nvPr/>
        </p:nvSpPr>
        <p:spPr bwMode="auto">
          <a:xfrm>
            <a:off x="6440487" y="5013176"/>
            <a:ext cx="1008112" cy="72008"/>
          </a:xfrm>
          <a:prstGeom prst="rect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64" name="直線矢印コネクタ 63"/>
          <p:cNvCxnSpPr/>
          <p:nvPr/>
        </p:nvCxnSpPr>
        <p:spPr bwMode="auto">
          <a:xfrm flipH="1">
            <a:off x="5508104" y="5445224"/>
            <a:ext cx="1512168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24" name="正方形/長方形 23"/>
          <p:cNvSpPr/>
          <p:nvPr/>
        </p:nvSpPr>
        <p:spPr bwMode="auto">
          <a:xfrm>
            <a:off x="6440487" y="4895448"/>
            <a:ext cx="1008112" cy="45719"/>
          </a:xfrm>
          <a:prstGeom prst="rect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正方形/長方形 24"/>
          <p:cNvSpPr/>
          <p:nvPr/>
        </p:nvSpPr>
        <p:spPr bwMode="auto">
          <a:xfrm>
            <a:off x="6440487" y="5229200"/>
            <a:ext cx="1008112" cy="360040"/>
          </a:xfrm>
          <a:prstGeom prst="rect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正方形/長方形 25"/>
          <p:cNvSpPr/>
          <p:nvPr/>
        </p:nvSpPr>
        <p:spPr bwMode="auto">
          <a:xfrm>
            <a:off x="6440487" y="5759544"/>
            <a:ext cx="1008112" cy="45719"/>
          </a:xfrm>
          <a:prstGeom prst="rect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正方形/長方形 26"/>
          <p:cNvSpPr/>
          <p:nvPr/>
        </p:nvSpPr>
        <p:spPr bwMode="auto">
          <a:xfrm>
            <a:off x="6440487" y="5661248"/>
            <a:ext cx="1008112" cy="45719"/>
          </a:xfrm>
          <a:prstGeom prst="rect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正方形/長方形 28"/>
          <p:cNvSpPr/>
          <p:nvPr/>
        </p:nvSpPr>
        <p:spPr bwMode="auto">
          <a:xfrm>
            <a:off x="7736631" y="3140968"/>
            <a:ext cx="1008112" cy="72008"/>
          </a:xfrm>
          <a:prstGeom prst="rect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正方形/長方形 29"/>
          <p:cNvSpPr/>
          <p:nvPr/>
        </p:nvSpPr>
        <p:spPr bwMode="auto">
          <a:xfrm>
            <a:off x="7736631" y="4624252"/>
            <a:ext cx="1008112" cy="74604"/>
          </a:xfrm>
          <a:prstGeom prst="rect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正方形/長方形 31"/>
          <p:cNvSpPr/>
          <p:nvPr/>
        </p:nvSpPr>
        <p:spPr bwMode="auto">
          <a:xfrm>
            <a:off x="7736631" y="2204864"/>
            <a:ext cx="1008112" cy="45719"/>
          </a:xfrm>
          <a:prstGeom prst="rect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正方形/長方形 32"/>
          <p:cNvSpPr/>
          <p:nvPr/>
        </p:nvSpPr>
        <p:spPr bwMode="auto">
          <a:xfrm>
            <a:off x="7736631" y="2303160"/>
            <a:ext cx="1008112" cy="45719"/>
          </a:xfrm>
          <a:prstGeom prst="rect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7952655" y="5898758"/>
            <a:ext cx="6303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err="1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ch</a:t>
            </a:r>
            <a:r>
              <a:rPr kumimoji="1" lang="en-US" altLang="ja-JP" sz="1600" dirty="0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. 6</a:t>
            </a:r>
            <a:endParaRPr kumimoji="1" lang="ja-JP" altLang="en-US" sz="1600" dirty="0">
              <a:solidFill>
                <a:srgbClr val="C000C0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cxnSp>
        <p:nvCxnSpPr>
          <p:cNvPr id="38" name="直線矢印コネクタ 37"/>
          <p:cNvCxnSpPr/>
          <p:nvPr/>
        </p:nvCxnSpPr>
        <p:spPr bwMode="auto">
          <a:xfrm flipH="1">
            <a:off x="5508104" y="4653136"/>
            <a:ext cx="2664297" cy="792088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Kazuto Yano, ATR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ja-JP" dirty="0"/>
              <a:t>Use case of the new approach (1)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1591816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altLang="ja-JP" sz="2200" dirty="0"/>
              <a:t>By employing the new approach, a STA can obtain more transmission opportunities, and thus achievable throughput will be increased. </a:t>
            </a:r>
          </a:p>
          <a:p>
            <a:pPr>
              <a:buFont typeface="Times New Roman" pitchFamily="16" charset="0"/>
              <a:buChar char="•"/>
            </a:pPr>
            <a:r>
              <a:rPr lang="en-GB" altLang="ja-JP" sz="2200" dirty="0"/>
              <a:t>This approach will enhance the robustness of </a:t>
            </a:r>
            <a:r>
              <a:rPr lang="en-GB" altLang="ja-JP" sz="2200" dirty="0" err="1"/>
              <a:t>QoS</a:t>
            </a:r>
            <a:r>
              <a:rPr lang="en-GB" altLang="ja-JP" sz="2200" dirty="0"/>
              <a:t> support to </a:t>
            </a:r>
            <a:r>
              <a:rPr lang="en-GB" altLang="ja-JP" sz="2200" dirty="0" err="1"/>
              <a:t>QoS</a:t>
            </a:r>
            <a:r>
              <a:rPr lang="en-GB" altLang="ja-JP" sz="2200" dirty="0"/>
              <a:t> traffic in </a:t>
            </a:r>
            <a:r>
              <a:rPr lang="en-US" altLang="ja-JP" sz="2200" dirty="0"/>
              <a:t>relatively high-load situations </a:t>
            </a:r>
            <a:r>
              <a:rPr lang="en-GB" altLang="ja-JP" sz="2200" dirty="0"/>
              <a:t>whether or not the average channel load is balanced by current approaches.</a:t>
            </a:r>
          </a:p>
          <a:p>
            <a:pPr>
              <a:buFont typeface="Times New Roman" pitchFamily="16" charset="0"/>
              <a:buChar char="•"/>
            </a:pPr>
            <a:r>
              <a:rPr lang="en-GB" altLang="ja-JP" sz="2200" dirty="0"/>
              <a:t>This new approach would be more effective when there are many unmanaged BSSs, for example, in a </a:t>
            </a:r>
            <a:r>
              <a:rPr lang="en-US" altLang="ja-JP" sz="2200" dirty="0"/>
              <a:t>condominium building</a:t>
            </a:r>
            <a:r>
              <a:rPr lang="en-GB" altLang="ja-JP" sz="2200" dirty="0"/>
              <a:t> or a public space where many mobile routers are operated. </a:t>
            </a:r>
            <a:endParaRPr lang="en-GB" sz="22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300192" y="6453336"/>
            <a:ext cx="2255826" cy="180975"/>
          </a:xfrm>
        </p:spPr>
        <p:txBody>
          <a:bodyPr/>
          <a:lstStyle/>
          <a:p>
            <a:r>
              <a:rPr lang="en-GB"/>
              <a:t>Kazuto Yano, ATR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ja-JP" dirty="0"/>
              <a:t>Use case of the new approach (2)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103984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altLang="ja-JP" sz="2200" dirty="0"/>
              <a:t>Transmission delay will be reduced by the new approach. It will help to support </a:t>
            </a:r>
            <a:r>
              <a:rPr lang="en-GB" altLang="ja-JP" sz="2200" dirty="0" err="1"/>
              <a:t>QoS</a:t>
            </a:r>
            <a:r>
              <a:rPr lang="en-GB" altLang="ja-JP" sz="2200" dirty="0"/>
              <a:t> traffic with severe requirement on latency.</a:t>
            </a:r>
          </a:p>
        </p:txBody>
      </p:sp>
      <p:cxnSp>
        <p:nvCxnSpPr>
          <p:cNvPr id="28" name="直線矢印コネクタ 27"/>
          <p:cNvCxnSpPr/>
          <p:nvPr/>
        </p:nvCxnSpPr>
        <p:spPr bwMode="auto">
          <a:xfrm>
            <a:off x="1915857" y="5639762"/>
            <a:ext cx="6112527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直線矢印コネクタ 28"/>
          <p:cNvCxnSpPr/>
          <p:nvPr/>
        </p:nvCxnSpPr>
        <p:spPr bwMode="auto">
          <a:xfrm flipV="1">
            <a:off x="1907704" y="3623538"/>
            <a:ext cx="0" cy="201622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1" name="テキスト ボックス 30"/>
          <p:cNvSpPr txBox="1"/>
          <p:nvPr/>
        </p:nvSpPr>
        <p:spPr>
          <a:xfrm>
            <a:off x="113698" y="3830851"/>
            <a:ext cx="17812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err="1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ch</a:t>
            </a:r>
            <a:r>
              <a:rPr kumimoji="1" lang="en-US" altLang="ja-JP" sz="1600" dirty="0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. a</a:t>
            </a:r>
          </a:p>
          <a:p>
            <a:pPr algn="ctr"/>
            <a:r>
              <a:rPr kumimoji="1" lang="en-US" altLang="ja-JP" sz="1600" dirty="0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(primary channel)</a:t>
            </a:r>
            <a:endParaRPr kumimoji="1" lang="ja-JP" altLang="en-US" sz="1600" dirty="0">
              <a:solidFill>
                <a:schemeClr val="tx1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07504" y="5013176"/>
            <a:ext cx="17924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err="1">
                <a:solidFill>
                  <a:srgbClr val="00B0F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ch</a:t>
            </a:r>
            <a:r>
              <a:rPr kumimoji="1" lang="en-US" altLang="ja-JP" sz="1600" dirty="0">
                <a:solidFill>
                  <a:srgbClr val="00B0F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. b</a:t>
            </a:r>
          </a:p>
          <a:p>
            <a:pPr algn="ctr"/>
            <a:r>
              <a:rPr kumimoji="1" lang="en-US" altLang="ja-JP" sz="1600" dirty="0">
                <a:solidFill>
                  <a:srgbClr val="00B0F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(another channel)</a:t>
            </a: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8108545" y="5495746"/>
            <a:ext cx="6399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Time</a:t>
            </a:r>
            <a:endParaRPr kumimoji="1" lang="ja-JP" altLang="en-US" sz="1600" dirty="0">
              <a:solidFill>
                <a:schemeClr val="tx1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713165" y="3284984"/>
            <a:ext cx="45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err="1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ch</a:t>
            </a:r>
            <a:r>
              <a:rPr kumimoji="1" lang="en-US" altLang="ja-JP" sz="1600" dirty="0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.</a:t>
            </a:r>
            <a:endParaRPr kumimoji="1" lang="ja-JP" altLang="en-US" sz="1600" dirty="0">
              <a:solidFill>
                <a:schemeClr val="tx1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4220113" y="5135706"/>
            <a:ext cx="1224136" cy="288032"/>
          </a:xfrm>
          <a:prstGeom prst="rect">
            <a:avLst/>
          </a:prstGeom>
          <a:noFill/>
          <a:ln w="19050">
            <a:solidFill>
              <a:srgbClr val="FF0000"/>
            </a:solidFill>
            <a:prstDash val="solid"/>
          </a:ln>
        </p:spPr>
        <p:txBody>
          <a:bodyPr wrap="square" lIns="18000" tIns="18000" rIns="18000" bIns="18000" rtlCol="0" anchor="ctr">
            <a:noAutofit/>
          </a:bodyPr>
          <a:lstStyle/>
          <a:p>
            <a:pPr algn="ctr">
              <a:lnSpc>
                <a:spcPts val="1400"/>
              </a:lnSpc>
            </a:pPr>
            <a:r>
              <a:rPr kumimoji="1" lang="en-US" altLang="ja-JP" sz="1400" dirty="0">
                <a:solidFill>
                  <a:srgbClr val="FF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Transmission</a:t>
            </a:r>
            <a:endParaRPr kumimoji="1" lang="ja-JP" altLang="en-US" sz="1400" dirty="0">
              <a:solidFill>
                <a:srgbClr val="FF0000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1987865" y="5135706"/>
            <a:ext cx="1224136" cy="288032"/>
          </a:xfrm>
          <a:prstGeom prst="rect">
            <a:avLst/>
          </a:prstGeom>
          <a:noFill/>
          <a:ln w="19050">
            <a:solidFill>
              <a:schemeClr val="tx1"/>
            </a:solidFill>
            <a:prstDash val="solid"/>
          </a:ln>
        </p:spPr>
        <p:txBody>
          <a:bodyPr wrap="square" lIns="18000" tIns="18000" rIns="18000" bIns="18000" rtlCol="0" anchor="ctr">
            <a:noAutofit/>
          </a:bodyPr>
          <a:lstStyle/>
          <a:p>
            <a:pPr algn="ctr">
              <a:lnSpc>
                <a:spcPts val="1400"/>
              </a:lnSpc>
            </a:pPr>
            <a:r>
              <a:rPr kumimoji="1" lang="en-US" altLang="ja-JP" sz="1400" dirty="0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Busy</a:t>
            </a:r>
            <a:endParaRPr kumimoji="1" lang="ja-JP" altLang="en-US" sz="1400" dirty="0">
              <a:solidFill>
                <a:schemeClr val="tx1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3284009" y="5135706"/>
            <a:ext cx="864096" cy="288032"/>
          </a:xfrm>
          <a:prstGeom prst="rect">
            <a:avLst/>
          </a:prstGeom>
          <a:noFill/>
          <a:ln w="19050">
            <a:solidFill>
              <a:srgbClr val="C000C0"/>
            </a:solidFill>
            <a:prstDash val="dash"/>
          </a:ln>
        </p:spPr>
        <p:txBody>
          <a:bodyPr wrap="square" lIns="18000" tIns="18000" rIns="18000" bIns="18000" rtlCol="0" anchor="ctr">
            <a:noAutofit/>
          </a:bodyPr>
          <a:lstStyle/>
          <a:p>
            <a:pPr algn="ctr">
              <a:lnSpc>
                <a:spcPts val="1400"/>
              </a:lnSpc>
            </a:pPr>
            <a:r>
              <a:rPr kumimoji="1" lang="en-US" altLang="ja-JP" sz="1400" dirty="0" err="1">
                <a:solidFill>
                  <a:srgbClr val="C000C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Backoff</a:t>
            </a:r>
            <a:endParaRPr kumimoji="1" lang="ja-JP" altLang="en-US" sz="1400" dirty="0">
              <a:solidFill>
                <a:srgbClr val="C000C0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6596377" y="3983578"/>
            <a:ext cx="1224136" cy="288032"/>
          </a:xfrm>
          <a:prstGeom prst="rect">
            <a:avLst/>
          </a:prstGeom>
          <a:noFill/>
          <a:ln w="19050">
            <a:solidFill>
              <a:srgbClr val="FF0000"/>
            </a:solidFill>
            <a:prstDash val="solid"/>
          </a:ln>
        </p:spPr>
        <p:txBody>
          <a:bodyPr wrap="square" lIns="18000" tIns="18000" rIns="18000" bIns="18000" rtlCol="0" anchor="ctr">
            <a:noAutofit/>
          </a:bodyPr>
          <a:lstStyle/>
          <a:p>
            <a:pPr algn="ctr">
              <a:lnSpc>
                <a:spcPts val="1400"/>
              </a:lnSpc>
            </a:pPr>
            <a:r>
              <a:rPr kumimoji="1" lang="en-US" altLang="ja-JP" sz="1400" dirty="0">
                <a:solidFill>
                  <a:srgbClr val="FF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Transmission</a:t>
            </a:r>
            <a:endParaRPr kumimoji="1" lang="ja-JP" altLang="en-US" sz="1400" dirty="0">
              <a:solidFill>
                <a:srgbClr val="FF0000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1987865" y="3983578"/>
            <a:ext cx="3600400" cy="288032"/>
          </a:xfrm>
          <a:prstGeom prst="rect">
            <a:avLst/>
          </a:prstGeom>
          <a:noFill/>
          <a:ln w="19050">
            <a:solidFill>
              <a:schemeClr val="tx1"/>
            </a:solidFill>
            <a:prstDash val="solid"/>
          </a:ln>
        </p:spPr>
        <p:txBody>
          <a:bodyPr wrap="square" lIns="18000" tIns="18000" rIns="18000" bIns="18000" rtlCol="0" anchor="ctr">
            <a:noAutofit/>
          </a:bodyPr>
          <a:lstStyle/>
          <a:p>
            <a:pPr algn="ctr">
              <a:lnSpc>
                <a:spcPts val="1400"/>
              </a:lnSpc>
            </a:pPr>
            <a:r>
              <a:rPr kumimoji="1" lang="en-US" altLang="ja-JP" sz="1400" dirty="0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Busy</a:t>
            </a:r>
            <a:endParaRPr kumimoji="1" lang="ja-JP" altLang="en-US" sz="1400" dirty="0">
              <a:solidFill>
                <a:schemeClr val="tx1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5660273" y="3983578"/>
            <a:ext cx="864096" cy="288032"/>
          </a:xfrm>
          <a:prstGeom prst="rect">
            <a:avLst/>
          </a:prstGeom>
          <a:noFill/>
          <a:ln w="19050">
            <a:solidFill>
              <a:srgbClr val="C000C0"/>
            </a:solidFill>
            <a:prstDash val="dash"/>
          </a:ln>
        </p:spPr>
        <p:txBody>
          <a:bodyPr wrap="square" lIns="18000" tIns="18000" rIns="18000" bIns="18000" rtlCol="0" anchor="ctr">
            <a:noAutofit/>
          </a:bodyPr>
          <a:lstStyle/>
          <a:p>
            <a:pPr algn="ctr">
              <a:lnSpc>
                <a:spcPts val="1400"/>
              </a:lnSpc>
            </a:pPr>
            <a:r>
              <a:rPr kumimoji="1" lang="en-US" altLang="ja-JP" sz="1400" dirty="0" err="1">
                <a:solidFill>
                  <a:srgbClr val="C000C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Backoff</a:t>
            </a:r>
            <a:endParaRPr kumimoji="1" lang="ja-JP" altLang="en-US" sz="1400" dirty="0">
              <a:solidFill>
                <a:srgbClr val="C000C0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cxnSp>
        <p:nvCxnSpPr>
          <p:cNvPr id="78" name="直線コネクタ 77"/>
          <p:cNvCxnSpPr/>
          <p:nvPr/>
        </p:nvCxnSpPr>
        <p:spPr bwMode="auto">
          <a:xfrm>
            <a:off x="1907704" y="4487634"/>
            <a:ext cx="5976664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81" name="直線コネクタ 80"/>
          <p:cNvCxnSpPr/>
          <p:nvPr/>
        </p:nvCxnSpPr>
        <p:spPr bwMode="auto">
          <a:xfrm flipV="1">
            <a:off x="7812360" y="4415626"/>
            <a:ext cx="0" cy="108012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84" name="直線コネクタ 83"/>
          <p:cNvCxnSpPr/>
          <p:nvPr/>
        </p:nvCxnSpPr>
        <p:spPr bwMode="auto">
          <a:xfrm flipV="1">
            <a:off x="5436096" y="4991690"/>
            <a:ext cx="0" cy="5040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直線コネクタ 85"/>
          <p:cNvCxnSpPr/>
          <p:nvPr/>
        </p:nvCxnSpPr>
        <p:spPr bwMode="auto">
          <a:xfrm>
            <a:off x="5508104" y="5279722"/>
            <a:ext cx="2232248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0000FF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88" name="テキスト ボックス 87"/>
          <p:cNvSpPr txBox="1"/>
          <p:nvPr/>
        </p:nvSpPr>
        <p:spPr>
          <a:xfrm>
            <a:off x="5652120" y="4703658"/>
            <a:ext cx="18822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>
                <a:solidFill>
                  <a:srgbClr val="0000FF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Reduced</a:t>
            </a:r>
          </a:p>
          <a:p>
            <a:pPr algn="ctr"/>
            <a:r>
              <a:rPr kumimoji="1" lang="en-US" altLang="ja-JP" sz="1600" dirty="0">
                <a:solidFill>
                  <a:srgbClr val="0000FF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transmission delay</a:t>
            </a:r>
            <a:endParaRPr kumimoji="1" lang="ja-JP" altLang="en-US" sz="1600" dirty="0">
              <a:solidFill>
                <a:srgbClr val="0000FF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Kazuto Yano, ATR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16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ja-JP" dirty="0"/>
              <a:t>Summary (1/2)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altLang="ja-JP" sz="2200" dirty="0"/>
              <a:t>IEEE 802.11aa defines a procedure to manage OBSS. By using this, efficient resource sharing among BSSs is enabled. </a:t>
            </a:r>
          </a:p>
          <a:p>
            <a:pPr>
              <a:buFont typeface="Times New Roman" pitchFamily="16" charset="0"/>
              <a:buChar char="•"/>
            </a:pPr>
            <a:r>
              <a:rPr lang="en-US" altLang="ja-JP" sz="2200" dirty="0"/>
              <a:t>If a STA finds another BSS with enough available resource, and quickly sets up a link to the BSS by FILS defined in IEEE 802.11ai, the overload situation might be avoided. </a:t>
            </a:r>
          </a:p>
          <a:p>
            <a:pPr>
              <a:buFont typeface="Arial" pitchFamily="34" charset="0"/>
              <a:buChar char="•"/>
            </a:pPr>
            <a:r>
              <a:rPr lang="en-US" altLang="ja-JP" sz="2200" dirty="0"/>
              <a:t>On the other hand, </a:t>
            </a:r>
            <a:r>
              <a:rPr lang="en-GB" altLang="ja-JP" sz="2200" dirty="0"/>
              <a:t>the total channel load is getting raised as the amount of traffic and the number of wireless LAN terminals increases.</a:t>
            </a:r>
          </a:p>
          <a:p>
            <a:pPr>
              <a:buFont typeface="Arial" pitchFamily="34" charset="0"/>
              <a:buChar char="•"/>
            </a:pPr>
            <a:r>
              <a:rPr lang="en-GB" altLang="ja-JP" sz="2200" dirty="0"/>
              <a:t>When the channel load is relatively high, </a:t>
            </a:r>
            <a:r>
              <a:rPr lang="en-US" altLang="ja-JP" sz="2200" dirty="0"/>
              <a:t>another </a:t>
            </a:r>
            <a:r>
              <a:rPr lang="en-GB" altLang="ja-JP" sz="2200" dirty="0"/>
              <a:t>approach will be necessary to further improve the </a:t>
            </a:r>
            <a:r>
              <a:rPr lang="en-GB" altLang="ja-JP" sz="2200" dirty="0" err="1"/>
              <a:t>QoS</a:t>
            </a:r>
            <a:r>
              <a:rPr lang="en-GB" altLang="ja-JP" sz="2200" dirty="0"/>
              <a:t> to meet the user’s demand.  </a:t>
            </a:r>
          </a:p>
          <a:p>
            <a:pPr>
              <a:buFont typeface="Times New Roman" pitchFamily="16" charset="0"/>
              <a:buChar char="•"/>
            </a:pPr>
            <a:endParaRPr lang="en-US" altLang="ja-JP" sz="22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Kazuto Yano, ATR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17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ja-JP" dirty="0"/>
              <a:t>Summary (2/2)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lvl="0">
              <a:buFont typeface="Times New Roman" pitchFamily="16" charset="0"/>
              <a:buChar char="•"/>
            </a:pPr>
            <a:r>
              <a:rPr lang="en-US" altLang="ja-JP" sz="2200" dirty="0"/>
              <a:t>The new approach obtains</a:t>
            </a:r>
            <a:r>
              <a:rPr lang="en-GB" altLang="ja-JP" sz="2200" dirty="0"/>
              <a:t> transmission opportunity on a idle channel by performing CCA on</a:t>
            </a:r>
            <a:r>
              <a:rPr lang="en-US" altLang="ja-JP" sz="2200" dirty="0"/>
              <a:t> multiple channels in parallel.</a:t>
            </a:r>
          </a:p>
          <a:p>
            <a:pPr>
              <a:buFont typeface="Times New Roman" pitchFamily="16" charset="0"/>
              <a:buChar char="•"/>
            </a:pPr>
            <a:r>
              <a:rPr lang="en-GB" altLang="ja-JP" sz="2200" dirty="0"/>
              <a:t>This approach will enhance the robustness of </a:t>
            </a:r>
            <a:r>
              <a:rPr lang="en-GB" altLang="ja-JP" sz="2200" dirty="0" err="1"/>
              <a:t>QoS</a:t>
            </a:r>
            <a:r>
              <a:rPr lang="en-GB" altLang="ja-JP" sz="2200" dirty="0"/>
              <a:t> support to </a:t>
            </a:r>
            <a:r>
              <a:rPr lang="en-GB" altLang="ja-JP" sz="2200" dirty="0" err="1"/>
              <a:t>QoS</a:t>
            </a:r>
            <a:r>
              <a:rPr lang="en-GB" altLang="ja-JP" sz="2200" dirty="0"/>
              <a:t> traffic in </a:t>
            </a:r>
            <a:r>
              <a:rPr lang="en-US" altLang="ja-JP" sz="2200" dirty="0"/>
              <a:t>relatively high-load situations </a:t>
            </a:r>
            <a:r>
              <a:rPr lang="en-GB" altLang="ja-JP" sz="2200" dirty="0"/>
              <a:t>whether or not  the average channel load is balanced by current approaches.</a:t>
            </a:r>
          </a:p>
          <a:p>
            <a:pPr>
              <a:buFont typeface="Times New Roman" pitchFamily="16" charset="0"/>
              <a:buChar char="•"/>
            </a:pPr>
            <a:r>
              <a:rPr lang="en-GB" altLang="ja-JP" sz="2200" dirty="0"/>
              <a:t>This new approach would be more effective when there are many unmanaged BSSs.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Kazuto Yano, ATR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18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Straw Poll #1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altLang="ja-JP" dirty="0"/>
              <a:t>Do you agree that there are issues in </a:t>
            </a:r>
            <a:r>
              <a:rPr lang="en-GB" altLang="ja-JP" dirty="0" smtClean="0"/>
              <a:t>balanced and </a:t>
            </a:r>
            <a:r>
              <a:rPr lang="en-US" altLang="ja-JP" dirty="0" smtClean="0"/>
              <a:t>relatively </a:t>
            </a:r>
            <a:r>
              <a:rPr lang="en-US" altLang="ja-JP" dirty="0"/>
              <a:t>high-load situations</a:t>
            </a:r>
            <a:r>
              <a:rPr lang="en-GB" altLang="ja-JP" dirty="0"/>
              <a:t>, and it is hard to overcome only by existing approaches in IEEE 802.11 wireless LAN in some cases?</a:t>
            </a:r>
            <a:endParaRPr lang="en-US" altLang="ja-JP" sz="2800" dirty="0"/>
          </a:p>
          <a:p>
            <a:pPr>
              <a:buFont typeface="Arial" panose="020B0604020202020204" pitchFamily="34" charset="0"/>
              <a:buChar char="•"/>
            </a:pPr>
            <a:endParaRPr lang="en-US" altLang="ja-JP" sz="2800" dirty="0"/>
          </a:p>
          <a:p>
            <a:pPr marL="457200" lvl="1" indent="0"/>
            <a:r>
              <a:rPr lang="en-US" altLang="ja-JP" sz="2400" b="1" dirty="0"/>
              <a:t>Y:</a:t>
            </a:r>
          </a:p>
          <a:p>
            <a:pPr marL="457200" lvl="1" indent="0"/>
            <a:r>
              <a:rPr lang="en-US" altLang="ja-JP" sz="2400" b="1" dirty="0"/>
              <a:t>N:</a:t>
            </a:r>
          </a:p>
          <a:p>
            <a:pPr marL="457200" lvl="1" indent="0"/>
            <a:r>
              <a:rPr lang="en-US" altLang="ja-JP" sz="2400" b="1" dirty="0"/>
              <a:t>Need more information</a:t>
            </a:r>
          </a:p>
          <a:p>
            <a:pPr marL="457200" lvl="1" indent="0"/>
            <a:r>
              <a:rPr lang="en-US" altLang="ja-JP" sz="2400" b="1" dirty="0"/>
              <a:t>Don’t care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Kazuto Yano, ATR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19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Straw Poll #2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altLang="ja-JP" dirty="0"/>
              <a:t>Do you think that IEEE 802.11 wireless LAN should have a new way to overcome some </a:t>
            </a:r>
            <a:r>
              <a:rPr lang="en-US" altLang="ja-JP" dirty="0"/>
              <a:t>relatively high-load situations</a:t>
            </a:r>
            <a:r>
              <a:rPr lang="en-US" altLang="ja-JP" sz="2800" dirty="0"/>
              <a:t>?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sz="2800" dirty="0"/>
          </a:p>
          <a:p>
            <a:pPr marL="457200" lvl="1" indent="0"/>
            <a:r>
              <a:rPr lang="en-US" altLang="ja-JP" sz="2400" b="1" dirty="0"/>
              <a:t>Yes</a:t>
            </a:r>
          </a:p>
          <a:p>
            <a:pPr marL="457200" lvl="1" indent="0"/>
            <a:r>
              <a:rPr lang="en-US" altLang="ja-JP" sz="2400" b="1" dirty="0"/>
              <a:t>No</a:t>
            </a:r>
          </a:p>
          <a:p>
            <a:pPr marL="457200" lvl="1" indent="0"/>
            <a:r>
              <a:rPr lang="en-US" altLang="ja-JP" sz="2400" b="1" dirty="0"/>
              <a:t>Need further study/information</a:t>
            </a:r>
          </a:p>
          <a:p>
            <a:pPr marL="457200" lvl="1" indent="0"/>
            <a:r>
              <a:rPr lang="en-US" altLang="ja-JP" sz="2400" b="1" dirty="0"/>
              <a:t>Don’t care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Kazuto Yano, ATR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Abstract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ja-JP" sz="2200" dirty="0"/>
              <a:t>This presentation:</a:t>
            </a:r>
          </a:p>
          <a:p>
            <a:pPr lvl="1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ja-JP" sz="2200" b="1" dirty="0"/>
              <a:t>shows an example of spectrum usage in 2.4 GHz unlicensed band measured at a terminal station in Japan,</a:t>
            </a:r>
          </a:p>
          <a:p>
            <a:pPr lvl="1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ja-JP" sz="2200" b="1" dirty="0"/>
              <a:t>briefly reviews current approaches such as IEEE 802.11aa and 11ai to select a good channel, </a:t>
            </a:r>
          </a:p>
          <a:p>
            <a:pPr lvl="1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ja-JP" sz="2200" b="1" dirty="0"/>
              <a:t>shows the limitation of above approaches, </a:t>
            </a:r>
          </a:p>
          <a:p>
            <a:pPr lvl="1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ja-JP" sz="2200" b="1" dirty="0"/>
              <a:t>also shows some use cases in which the new approach is necessary.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Kazuto Yano, ATR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20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[1] Cisco, “</a:t>
            </a:r>
            <a:r>
              <a:rPr lang="en-US" altLang="ja-JP" dirty="0"/>
              <a:t>Cisco Visual Networking Index: Global Mobile Data Traffic Forecast Update, 2016–2021,</a:t>
            </a:r>
            <a:r>
              <a:rPr lang="en-US" dirty="0"/>
              <a:t>” Cisco White Paper </a:t>
            </a:r>
            <a:r>
              <a:rPr lang="en-US" altLang="ja-JP" dirty="0"/>
              <a:t>C11-738429-00, February 2017. </a:t>
            </a:r>
            <a:endParaRPr lang="en-US" dirty="0"/>
          </a:p>
          <a:p>
            <a:r>
              <a:rPr lang="en-US" dirty="0"/>
              <a:t>[2] IEEE 802.11-2012.</a:t>
            </a:r>
          </a:p>
          <a:p>
            <a:r>
              <a:rPr lang="en-US" dirty="0"/>
              <a:t>[3] doc. IEEE 802.11-14/1437r1. </a:t>
            </a:r>
          </a:p>
          <a:p>
            <a:r>
              <a:rPr lang="en-US" dirty="0"/>
              <a:t>[4] doc. IEEE 802.11-17/0129r3.</a:t>
            </a:r>
          </a:p>
          <a:p>
            <a:r>
              <a:rPr lang="en-US" altLang="ja-JP" dirty="0"/>
              <a:t>[5] doc. IEEE 802.11-17/0146r0.</a:t>
            </a:r>
          </a:p>
          <a:p>
            <a:r>
              <a:rPr lang="en-US" altLang="ja-JP" dirty="0"/>
              <a:t>[6] IEEE 802.11aa-2012.</a:t>
            </a:r>
          </a:p>
          <a:p>
            <a:r>
              <a:rPr lang="en-US" altLang="ja-JP" dirty="0"/>
              <a:t>[7] IEEE 802.11 </a:t>
            </a:r>
            <a:r>
              <a:rPr lang="en-US" altLang="ja-JP" dirty="0" err="1"/>
              <a:t>TGai</a:t>
            </a:r>
            <a:r>
              <a:rPr lang="en-US" altLang="ja-JP" dirty="0"/>
              <a:t> D10.0.</a:t>
            </a:r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Kazuto Yano, ATR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Background (1)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1519808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altLang="ja-JP" sz="2200" dirty="0"/>
              <a:t>The amount of wireless LAN traffic is still increasing. It is forecasted that the amount of the traffic will become four times larger from 2015 to 2020 [1]. Thus, enhancement of system throughput of the wireless LAN is still necessary. </a:t>
            </a:r>
          </a:p>
        </p:txBody>
      </p:sp>
      <p:pic>
        <p:nvPicPr>
          <p:cNvPr id="16386" name="Picture 2" descr="C:\cygwin64\home\yano\study\project\WLAN-CA\standardization\201703_plenary\my_presentation\cisco_whitepaper_fig2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4595" y="3429000"/>
            <a:ext cx="6339773" cy="2614501"/>
          </a:xfrm>
          <a:prstGeom prst="rect">
            <a:avLst/>
          </a:prstGeom>
          <a:noFill/>
        </p:spPr>
      </p:pic>
      <p:sp>
        <p:nvSpPr>
          <p:cNvPr id="8" name="テキスト ボックス 7"/>
          <p:cNvSpPr txBox="1"/>
          <p:nvPr/>
        </p:nvSpPr>
        <p:spPr>
          <a:xfrm>
            <a:off x="2531961" y="6042774"/>
            <a:ext cx="40927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Growth of IP traffic forecasted by Cisco [1].</a:t>
            </a:r>
            <a:endParaRPr kumimoji="1" lang="ja-JP" altLang="en-US" sz="1600" dirty="0">
              <a:solidFill>
                <a:schemeClr val="tx1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Kazuto Yano, ATR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Background (2)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altLang="ja-JP" sz="2200" dirty="0"/>
              <a:t>In current IEEE 802.11 wireless LAN, a BSS sets one primary channel on which each STA invokes the back-off procedure to transmit its data [2].</a:t>
            </a:r>
          </a:p>
          <a:p>
            <a:pPr>
              <a:buFont typeface="Times New Roman" pitchFamily="16" charset="0"/>
              <a:buChar char="•"/>
            </a:pPr>
            <a:r>
              <a:rPr lang="en-GB" altLang="ja-JP" sz="2200" dirty="0"/>
              <a:t>If the primary channel is congested, the STA hardly transmits its data even if other channels are vacant</a:t>
            </a:r>
            <a:r>
              <a:rPr lang="ja-JP" altLang="en-US" sz="2200" dirty="0"/>
              <a:t> </a:t>
            </a:r>
            <a:r>
              <a:rPr lang="en-US" altLang="ja-JP" sz="2200" dirty="0"/>
              <a:t>[3]</a:t>
            </a:r>
            <a:r>
              <a:rPr lang="en-GB" altLang="ja-JP" sz="2200" dirty="0"/>
              <a:t>.</a:t>
            </a:r>
          </a:p>
          <a:p>
            <a:pPr>
              <a:buFont typeface="Times New Roman" pitchFamily="16" charset="0"/>
              <a:buChar char="•"/>
            </a:pPr>
            <a:r>
              <a:rPr lang="en-GB" altLang="ja-JP" sz="2200" dirty="0"/>
              <a:t>In the previous WNG SC session, we presented a new approach to overcome this issue by instantly obtaining transmission opportunity from vacant channels in the same or another frequency band [4].</a:t>
            </a:r>
          </a:p>
          <a:p>
            <a:pPr>
              <a:buFont typeface="Times New Roman" pitchFamily="16" charset="0"/>
              <a:buChar char="•"/>
            </a:pPr>
            <a:r>
              <a:rPr lang="en-GB" altLang="ja-JP" sz="2200" dirty="0"/>
              <a:t>A comment that IEEE 802.</a:t>
            </a:r>
            <a:r>
              <a:rPr lang="en-US" altLang="ja-JP" sz="2000" dirty="0"/>
              <a:t>11aa started with this problem by selecting the channel correctly was given</a:t>
            </a:r>
            <a:r>
              <a:rPr lang="en-GB" altLang="ja-JP" sz="2200" dirty="0"/>
              <a:t> for the previous presentation [5].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Kazuto Yano, ATR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ja-JP" dirty="0"/>
              <a:t>Issue of congested primary channel on current IEEE 802.11 wireless LAN [3, 4]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altLang="ja-JP" sz="2200" dirty="0"/>
              <a:t>In the current IEEE 802.11 wireless LAN, a BSS sets one primary channel on which each STA invokes the back-off procedure to transmit its data [2].</a:t>
            </a:r>
          </a:p>
          <a:p>
            <a:pPr>
              <a:buFont typeface="Times New Roman" pitchFamily="16" charset="0"/>
              <a:buChar char="•"/>
            </a:pPr>
            <a:r>
              <a:rPr lang="en-GB" altLang="ja-JP" sz="2200" dirty="0"/>
              <a:t>If the primary channel is congested, the STA hardly transmits its data even if other channels are vacant</a:t>
            </a:r>
            <a:r>
              <a:rPr lang="ja-JP" altLang="en-US" sz="2200" dirty="0"/>
              <a:t> </a:t>
            </a:r>
            <a:r>
              <a:rPr lang="en-US" altLang="ja-JP" sz="2200" dirty="0"/>
              <a:t>[3]</a:t>
            </a:r>
            <a:r>
              <a:rPr lang="en-GB" altLang="ja-JP" sz="2200" dirty="0"/>
              <a:t>, and such unused resources cannot be available unless changing the primary channel.</a:t>
            </a:r>
          </a:p>
        </p:txBody>
      </p:sp>
      <p:sp>
        <p:nvSpPr>
          <p:cNvPr id="8" name="フリーフォーム 7"/>
          <p:cNvSpPr/>
          <p:nvPr/>
        </p:nvSpPr>
        <p:spPr bwMode="auto">
          <a:xfrm>
            <a:off x="1259632" y="5322694"/>
            <a:ext cx="1080120" cy="432048"/>
          </a:xfrm>
          <a:custGeom>
            <a:avLst/>
            <a:gdLst>
              <a:gd name="connsiteX0" fmla="*/ 287676 w 1571946"/>
              <a:gd name="connsiteY0" fmla="*/ 10274 h 678094"/>
              <a:gd name="connsiteX1" fmla="*/ 0 w 1571946"/>
              <a:gd name="connsiteY1" fmla="*/ 636998 h 678094"/>
              <a:gd name="connsiteX2" fmla="*/ 1571946 w 1571946"/>
              <a:gd name="connsiteY2" fmla="*/ 678094 h 678094"/>
              <a:gd name="connsiteX3" fmla="*/ 1263721 w 1571946"/>
              <a:gd name="connsiteY3" fmla="*/ 0 h 678094"/>
              <a:gd name="connsiteX4" fmla="*/ 287676 w 1571946"/>
              <a:gd name="connsiteY4" fmla="*/ 10274 h 678094"/>
              <a:gd name="connsiteX0" fmla="*/ 287676 w 1327144"/>
              <a:gd name="connsiteY0" fmla="*/ 10274 h 880920"/>
              <a:gd name="connsiteX1" fmla="*/ 0 w 1327144"/>
              <a:gd name="connsiteY1" fmla="*/ 636998 h 880920"/>
              <a:gd name="connsiteX2" fmla="*/ 1327144 w 1327144"/>
              <a:gd name="connsiteY2" fmla="*/ 880920 h 880920"/>
              <a:gd name="connsiteX3" fmla="*/ 1263721 w 1327144"/>
              <a:gd name="connsiteY3" fmla="*/ 0 h 880920"/>
              <a:gd name="connsiteX4" fmla="*/ 287676 w 1327144"/>
              <a:gd name="connsiteY4" fmla="*/ 10274 h 880920"/>
              <a:gd name="connsiteX0" fmla="*/ 40652 w 1080120"/>
              <a:gd name="connsiteY0" fmla="*/ 10274 h 880920"/>
              <a:gd name="connsiteX1" fmla="*/ 0 w 1080120"/>
              <a:gd name="connsiteY1" fmla="*/ 880920 h 880920"/>
              <a:gd name="connsiteX2" fmla="*/ 1080120 w 1080120"/>
              <a:gd name="connsiteY2" fmla="*/ 880920 h 880920"/>
              <a:gd name="connsiteX3" fmla="*/ 1016697 w 1080120"/>
              <a:gd name="connsiteY3" fmla="*/ 0 h 880920"/>
              <a:gd name="connsiteX4" fmla="*/ 40652 w 1080120"/>
              <a:gd name="connsiteY4" fmla="*/ 10274 h 880920"/>
              <a:gd name="connsiteX0" fmla="*/ 72008 w 1080120"/>
              <a:gd name="connsiteY0" fmla="*/ 448872 h 880920"/>
              <a:gd name="connsiteX1" fmla="*/ 0 w 1080120"/>
              <a:gd name="connsiteY1" fmla="*/ 880920 h 880920"/>
              <a:gd name="connsiteX2" fmla="*/ 1080120 w 1080120"/>
              <a:gd name="connsiteY2" fmla="*/ 880920 h 880920"/>
              <a:gd name="connsiteX3" fmla="*/ 1016697 w 1080120"/>
              <a:gd name="connsiteY3" fmla="*/ 0 h 880920"/>
              <a:gd name="connsiteX4" fmla="*/ 72008 w 1080120"/>
              <a:gd name="connsiteY4" fmla="*/ 448872 h 880920"/>
              <a:gd name="connsiteX0" fmla="*/ 72008 w 1080120"/>
              <a:gd name="connsiteY0" fmla="*/ 0 h 432048"/>
              <a:gd name="connsiteX1" fmla="*/ 0 w 1080120"/>
              <a:gd name="connsiteY1" fmla="*/ 432048 h 432048"/>
              <a:gd name="connsiteX2" fmla="*/ 1080120 w 1080120"/>
              <a:gd name="connsiteY2" fmla="*/ 432048 h 432048"/>
              <a:gd name="connsiteX3" fmla="*/ 1008112 w 1080120"/>
              <a:gd name="connsiteY3" fmla="*/ 0 h 432048"/>
              <a:gd name="connsiteX4" fmla="*/ 72008 w 1080120"/>
              <a:gd name="connsiteY4" fmla="*/ 0 h 432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80120" h="432048">
                <a:moveTo>
                  <a:pt x="72008" y="0"/>
                </a:moveTo>
                <a:lnTo>
                  <a:pt x="0" y="432048"/>
                </a:lnTo>
                <a:lnTo>
                  <a:pt x="1080120" y="432048"/>
                </a:lnTo>
                <a:lnTo>
                  <a:pt x="1008112" y="0"/>
                </a:lnTo>
                <a:lnTo>
                  <a:pt x="72008" y="0"/>
                </a:lnTo>
                <a:close/>
              </a:path>
            </a:pathLst>
          </a:custGeom>
          <a:solidFill>
            <a:srgbClr val="FFFF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cxnSp>
        <p:nvCxnSpPr>
          <p:cNvPr id="9" name="直線コネクタ 8"/>
          <p:cNvCxnSpPr/>
          <p:nvPr/>
        </p:nvCxnSpPr>
        <p:spPr bwMode="auto">
          <a:xfrm>
            <a:off x="1043608" y="5754742"/>
            <a:ext cx="6984776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直線コネクタ 9"/>
          <p:cNvCxnSpPr/>
          <p:nvPr/>
        </p:nvCxnSpPr>
        <p:spPr bwMode="auto">
          <a:xfrm>
            <a:off x="1259632" y="5538718"/>
            <a:ext cx="0" cy="432048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直線コネクタ 10"/>
          <p:cNvCxnSpPr/>
          <p:nvPr/>
        </p:nvCxnSpPr>
        <p:spPr bwMode="auto">
          <a:xfrm>
            <a:off x="2339752" y="5538718"/>
            <a:ext cx="0" cy="432048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直線コネクタ 11"/>
          <p:cNvCxnSpPr/>
          <p:nvPr/>
        </p:nvCxnSpPr>
        <p:spPr bwMode="auto">
          <a:xfrm>
            <a:off x="3419872" y="5538718"/>
            <a:ext cx="0" cy="432048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直線コネクタ 12"/>
          <p:cNvCxnSpPr/>
          <p:nvPr/>
        </p:nvCxnSpPr>
        <p:spPr bwMode="auto">
          <a:xfrm>
            <a:off x="4499992" y="5538718"/>
            <a:ext cx="0" cy="432048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直線コネクタ 13"/>
          <p:cNvCxnSpPr/>
          <p:nvPr/>
        </p:nvCxnSpPr>
        <p:spPr bwMode="auto">
          <a:xfrm>
            <a:off x="5580112" y="5538718"/>
            <a:ext cx="0" cy="432048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直線コネクタ 14"/>
          <p:cNvCxnSpPr/>
          <p:nvPr/>
        </p:nvCxnSpPr>
        <p:spPr bwMode="auto">
          <a:xfrm>
            <a:off x="6660232" y="5538718"/>
            <a:ext cx="0" cy="432048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テキスト ボックス 15"/>
          <p:cNvSpPr txBox="1"/>
          <p:nvPr/>
        </p:nvSpPr>
        <p:spPr>
          <a:xfrm>
            <a:off x="1462832" y="5826750"/>
            <a:ext cx="6303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err="1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ch.</a:t>
            </a:r>
            <a:r>
              <a:rPr kumimoji="1" lang="en-US" altLang="ja-JP" sz="1600" dirty="0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 a</a:t>
            </a:r>
            <a:endParaRPr kumimoji="1" lang="ja-JP" altLang="en-US" sz="1600" dirty="0">
              <a:solidFill>
                <a:schemeClr val="tx1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586371" y="5826750"/>
            <a:ext cx="6303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err="1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ch.</a:t>
            </a:r>
            <a:r>
              <a:rPr kumimoji="1" lang="en-US" altLang="ja-JP" sz="1600" dirty="0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 b</a:t>
            </a:r>
            <a:endParaRPr kumimoji="1" lang="ja-JP" altLang="en-US" sz="1600" dirty="0">
              <a:solidFill>
                <a:schemeClr val="tx1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672102" y="5826750"/>
            <a:ext cx="6190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err="1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ch.</a:t>
            </a:r>
            <a:r>
              <a:rPr kumimoji="1" lang="en-US" altLang="ja-JP" sz="1600" dirty="0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 c</a:t>
            </a:r>
            <a:endParaRPr kumimoji="1" lang="ja-JP" altLang="en-US" sz="1600" dirty="0">
              <a:solidFill>
                <a:schemeClr val="tx1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746611" y="5826750"/>
            <a:ext cx="6303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err="1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ch.</a:t>
            </a:r>
            <a:r>
              <a:rPr kumimoji="1" lang="en-US" altLang="ja-JP" sz="1600" dirty="0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 d</a:t>
            </a:r>
            <a:endParaRPr kumimoji="1" lang="ja-JP" altLang="en-US" sz="1600" dirty="0">
              <a:solidFill>
                <a:schemeClr val="tx1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826731" y="5826750"/>
            <a:ext cx="6303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err="1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ch.</a:t>
            </a:r>
            <a:r>
              <a:rPr kumimoji="1" lang="en-US" altLang="ja-JP" sz="1600" dirty="0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 e</a:t>
            </a:r>
            <a:endParaRPr kumimoji="1" lang="ja-JP" altLang="en-US" sz="1600" dirty="0">
              <a:solidFill>
                <a:schemeClr val="tx1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934905" y="5826750"/>
            <a:ext cx="5741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err="1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ch.</a:t>
            </a:r>
            <a:r>
              <a:rPr kumimoji="1" lang="en-US" altLang="ja-JP" sz="1600" dirty="0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 f</a:t>
            </a:r>
            <a:endParaRPr kumimoji="1" lang="ja-JP" altLang="en-US" sz="1600" dirty="0">
              <a:solidFill>
                <a:schemeClr val="tx1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cxnSp>
        <p:nvCxnSpPr>
          <p:cNvPr id="22" name="直線コネクタ 21"/>
          <p:cNvCxnSpPr/>
          <p:nvPr/>
        </p:nvCxnSpPr>
        <p:spPr bwMode="auto">
          <a:xfrm>
            <a:off x="7740352" y="5538718"/>
            <a:ext cx="0" cy="432048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テキスト ボックス 22"/>
          <p:cNvSpPr txBox="1"/>
          <p:nvPr/>
        </p:nvSpPr>
        <p:spPr>
          <a:xfrm>
            <a:off x="1469244" y="5394702"/>
            <a:ext cx="6174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busy</a:t>
            </a:r>
            <a:endParaRPr kumimoji="1" lang="ja-JP" altLang="en-US" sz="1600" dirty="0">
              <a:solidFill>
                <a:schemeClr val="tx1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650493" y="5394702"/>
            <a:ext cx="5020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idle</a:t>
            </a:r>
            <a:endParaRPr kumimoji="1" lang="ja-JP" altLang="en-US" sz="1600" dirty="0">
              <a:solidFill>
                <a:schemeClr val="tx1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730612" y="5394702"/>
            <a:ext cx="5020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idle</a:t>
            </a:r>
            <a:endParaRPr kumimoji="1" lang="ja-JP" altLang="en-US" sz="1600" dirty="0">
              <a:solidFill>
                <a:schemeClr val="tx1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810733" y="5394702"/>
            <a:ext cx="5020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idle</a:t>
            </a:r>
            <a:endParaRPr kumimoji="1" lang="ja-JP" altLang="en-US" sz="1600" dirty="0">
              <a:solidFill>
                <a:schemeClr val="tx1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890852" y="5394702"/>
            <a:ext cx="5020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idle</a:t>
            </a:r>
            <a:endParaRPr kumimoji="1" lang="ja-JP" altLang="en-US" sz="1600" dirty="0">
              <a:solidFill>
                <a:schemeClr val="tx1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6970973" y="5394702"/>
            <a:ext cx="5020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idle</a:t>
            </a:r>
            <a:endParaRPr kumimoji="1" lang="ja-JP" altLang="en-US" sz="1600" dirty="0">
              <a:solidFill>
                <a:schemeClr val="tx1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970085" y="6114782"/>
            <a:ext cx="16434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>
                <a:solidFill>
                  <a:srgbClr val="FF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primary channel</a:t>
            </a:r>
            <a:endParaRPr kumimoji="1" lang="ja-JP" altLang="en-US" sz="1600" dirty="0">
              <a:solidFill>
                <a:srgbClr val="FF0000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cxnSp>
        <p:nvCxnSpPr>
          <p:cNvPr id="30" name="直線コネクタ 29"/>
          <p:cNvCxnSpPr/>
          <p:nvPr/>
        </p:nvCxnSpPr>
        <p:spPr bwMode="auto">
          <a:xfrm flipV="1">
            <a:off x="2339752" y="5229200"/>
            <a:ext cx="432048" cy="21602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テキスト ボックス 30"/>
          <p:cNvSpPr txBox="1"/>
          <p:nvPr/>
        </p:nvSpPr>
        <p:spPr>
          <a:xfrm>
            <a:off x="1835696" y="4869160"/>
            <a:ext cx="63129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Another STA cannot transmit its data if the primary channel is busy.</a:t>
            </a:r>
            <a:endParaRPr kumimoji="1" lang="ja-JP" altLang="en-US" sz="1600" dirty="0">
              <a:solidFill>
                <a:schemeClr val="tx1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7973336" y="5301208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…</a:t>
            </a:r>
            <a:endParaRPr kumimoji="1" lang="ja-JP" altLang="en-US" sz="1600" dirty="0">
              <a:solidFill>
                <a:schemeClr val="tx1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7982024" y="5765194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…</a:t>
            </a:r>
            <a:endParaRPr kumimoji="1" lang="ja-JP" altLang="en-US" sz="1600" dirty="0">
              <a:solidFill>
                <a:schemeClr val="tx1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Kazuto Yano, ATR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ja-JP" dirty="0"/>
              <a:t>Example of channel usage at a </a:t>
            </a:r>
            <a:r>
              <a:rPr lang="en-US" altLang="ja-JP" dirty="0" smtClean="0"/>
              <a:t>railway terminal </a:t>
            </a:r>
            <a:r>
              <a:rPr lang="en-US" altLang="ja-JP" dirty="0"/>
              <a:t>station in Japan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16832"/>
            <a:ext cx="7772400" cy="943744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altLang="ja-JP" sz="2200" dirty="0"/>
              <a:t>In some “busy locations,” radio channels are heavily congested. The congestion will become more severe in future.</a:t>
            </a:r>
          </a:p>
        </p:txBody>
      </p:sp>
      <p:pic>
        <p:nvPicPr>
          <p:cNvPr id="34" name="Picture 3" descr="C:\cygwin64\home\yano\study\project\WLAN-CA\standardization\201703_plenary\my_presentation\measurement\2017年1月17日18_26_48_B_大阪駅busytime.tdms1.bin2.4GHz0.pn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1181455" y="2954070"/>
            <a:ext cx="3276600" cy="2871787"/>
          </a:xfrm>
          <a:prstGeom prst="rect">
            <a:avLst/>
          </a:prstGeom>
          <a:noFill/>
        </p:spPr>
      </p:pic>
      <p:sp>
        <p:nvSpPr>
          <p:cNvPr id="35" name="テキスト ボックス 34"/>
          <p:cNvSpPr txBox="1"/>
          <p:nvPr/>
        </p:nvSpPr>
        <p:spPr>
          <a:xfrm>
            <a:off x="1271234" y="5834390"/>
            <a:ext cx="6303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err="1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ch</a:t>
            </a:r>
            <a:r>
              <a:rPr kumimoji="1" lang="en-US" altLang="ja-JP" sz="1600" dirty="0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. 1</a:t>
            </a:r>
            <a:endParaRPr kumimoji="1" lang="ja-JP" altLang="en-US" sz="1600" dirty="0">
              <a:solidFill>
                <a:schemeClr val="tx1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2117559" y="5834390"/>
            <a:ext cx="6303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err="1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ch</a:t>
            </a:r>
            <a:r>
              <a:rPr kumimoji="1" lang="en-US" altLang="ja-JP" sz="1600" dirty="0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. 6</a:t>
            </a:r>
            <a:endParaRPr kumimoji="1" lang="ja-JP" altLang="en-US" sz="1600" dirty="0">
              <a:solidFill>
                <a:schemeClr val="tx1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2885613" y="5834390"/>
            <a:ext cx="7441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err="1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ch</a:t>
            </a:r>
            <a:r>
              <a:rPr kumimoji="1" lang="en-US" altLang="ja-JP" sz="1600" dirty="0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. 11</a:t>
            </a:r>
            <a:endParaRPr kumimoji="1" lang="ja-JP" altLang="en-US" sz="1600" dirty="0">
              <a:solidFill>
                <a:schemeClr val="tx1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79512" y="4178206"/>
            <a:ext cx="8579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30 min.</a:t>
            </a:r>
            <a:endParaRPr kumimoji="1" lang="ja-JP" altLang="en-US" sz="1600" dirty="0">
              <a:solidFill>
                <a:schemeClr val="tx1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cxnSp>
        <p:nvCxnSpPr>
          <p:cNvPr id="40" name="直線矢印コネクタ 39"/>
          <p:cNvCxnSpPr/>
          <p:nvPr/>
        </p:nvCxnSpPr>
        <p:spPr bwMode="auto">
          <a:xfrm>
            <a:off x="1037439" y="2954070"/>
            <a:ext cx="0" cy="288032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43" name="テキスト ボックス 42"/>
          <p:cNvSpPr txBox="1"/>
          <p:nvPr/>
        </p:nvSpPr>
        <p:spPr>
          <a:xfrm>
            <a:off x="218019" y="6114782"/>
            <a:ext cx="87206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Spectrogram of 2.4 GHz band measured in a “rush-hour” at a </a:t>
            </a:r>
            <a:r>
              <a:rPr kumimoji="1" lang="en-US" altLang="ja-JP" sz="1600" dirty="0" smtClean="0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railway terminal </a:t>
            </a:r>
            <a:r>
              <a:rPr kumimoji="1" lang="en-US" altLang="ja-JP" sz="1600" dirty="0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station in Japan.</a:t>
            </a:r>
            <a:endParaRPr kumimoji="1" lang="ja-JP" altLang="en-US" sz="1600" dirty="0">
              <a:solidFill>
                <a:schemeClr val="tx1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749407" y="2644552"/>
            <a:ext cx="5725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time</a:t>
            </a:r>
            <a:endParaRPr kumimoji="1" lang="ja-JP" altLang="en-US" sz="1600" dirty="0">
              <a:solidFill>
                <a:schemeClr val="tx1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pic>
        <p:nvPicPr>
          <p:cNvPr id="45" name="Picture 3" descr="C:\cygwin64\home\yano\study\project\WLAN-CA\standardization\201703_plenary\my_presentation\measurement\2017年1月17日18_26_48_B_大阪駅busytime.tdms1.bin2.4GHz0.png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5543873" y="2946430"/>
            <a:ext cx="3276599" cy="2871786"/>
          </a:xfrm>
          <a:prstGeom prst="rect">
            <a:avLst/>
          </a:prstGeom>
          <a:noFill/>
        </p:spPr>
      </p:pic>
      <p:sp>
        <p:nvSpPr>
          <p:cNvPr id="46" name="テキスト ボックス 45"/>
          <p:cNvSpPr txBox="1"/>
          <p:nvPr/>
        </p:nvSpPr>
        <p:spPr>
          <a:xfrm>
            <a:off x="5711316" y="5826750"/>
            <a:ext cx="6303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err="1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ch</a:t>
            </a:r>
            <a:r>
              <a:rPr kumimoji="1" lang="en-US" altLang="ja-JP" sz="1600" dirty="0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. 1</a:t>
            </a:r>
            <a:endParaRPr kumimoji="1" lang="ja-JP" altLang="en-US" sz="1600" dirty="0">
              <a:solidFill>
                <a:schemeClr val="tx1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6485633" y="5826750"/>
            <a:ext cx="6303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err="1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ch</a:t>
            </a:r>
            <a:r>
              <a:rPr kumimoji="1" lang="en-US" altLang="ja-JP" sz="1600" dirty="0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. 6</a:t>
            </a:r>
            <a:endParaRPr kumimoji="1" lang="ja-JP" altLang="en-US" sz="1600" dirty="0">
              <a:solidFill>
                <a:schemeClr val="tx1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7158252" y="5826750"/>
            <a:ext cx="7441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err="1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ch</a:t>
            </a:r>
            <a:r>
              <a:rPr kumimoji="1" lang="en-US" altLang="ja-JP" sz="1600" dirty="0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. 11</a:t>
            </a:r>
            <a:endParaRPr kumimoji="1" lang="ja-JP" altLang="en-US" sz="1600" dirty="0">
              <a:solidFill>
                <a:schemeClr val="tx1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4559188" y="4170566"/>
            <a:ext cx="8579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500 ms</a:t>
            </a:r>
            <a:endParaRPr kumimoji="1" lang="ja-JP" altLang="en-US" sz="1600" dirty="0">
              <a:solidFill>
                <a:schemeClr val="tx1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cxnSp>
        <p:nvCxnSpPr>
          <p:cNvPr id="50" name="直線矢印コネクタ 49"/>
          <p:cNvCxnSpPr/>
          <p:nvPr/>
        </p:nvCxnSpPr>
        <p:spPr bwMode="auto">
          <a:xfrm>
            <a:off x="5399857" y="2946430"/>
            <a:ext cx="0" cy="288032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51" name="テキスト ボックス 50"/>
          <p:cNvSpPr txBox="1"/>
          <p:nvPr/>
        </p:nvSpPr>
        <p:spPr>
          <a:xfrm>
            <a:off x="5111825" y="2636912"/>
            <a:ext cx="5725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time</a:t>
            </a:r>
            <a:endParaRPr kumimoji="1" lang="ja-JP" altLang="en-US" sz="1600" dirty="0">
              <a:solidFill>
                <a:schemeClr val="tx1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Kazuto Yano, ATR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ja-JP" dirty="0"/>
              <a:t>Possible approaches to overcome this issue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altLang="ja-JP" sz="2200" dirty="0"/>
              <a:t>An AP selects a channel with enough available resource by using </a:t>
            </a:r>
            <a:r>
              <a:rPr lang="en-GB" altLang="ja-JP" sz="2200" dirty="0" err="1"/>
              <a:t>QLoad</a:t>
            </a:r>
            <a:r>
              <a:rPr lang="en-GB" altLang="ja-JP" sz="2200" dirty="0"/>
              <a:t> Report for management of OBSS defined in IEEE 802.11aa [6]. </a:t>
            </a:r>
          </a:p>
          <a:p>
            <a:pPr>
              <a:buFont typeface="Times New Roman" pitchFamily="16" charset="0"/>
              <a:buChar char="•"/>
            </a:pPr>
            <a:r>
              <a:rPr lang="en-GB" altLang="ja-JP" sz="2200" dirty="0"/>
              <a:t>A non-AP STA searches a BSS with enough available resource by channel scanning and quickly sets up a link to the BSS by FILS defined in IEEE 802.11ai [7].</a:t>
            </a:r>
          </a:p>
          <a:p>
            <a:pPr>
              <a:buFont typeface="Times New Roman" pitchFamily="16" charset="0"/>
              <a:buChar char="•"/>
            </a:pPr>
            <a:r>
              <a:rPr lang="en-GB" altLang="ja-JP" sz="2200" dirty="0"/>
              <a:t>A STA instantly obtains transmission opportunity on another idle channel even when the primary channel is busy by performing CCA in parallel on multiple channels.</a:t>
            </a:r>
            <a:r>
              <a:rPr lang="en-GB" altLang="ja-JP" sz="2200" dirty="0">
                <a:solidFill>
                  <a:srgbClr val="FF0000"/>
                </a:solidFill>
              </a:rPr>
              <a:t> (new approach)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Kazuto Yano, ATR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Using OBSS management in IEEE 802.11aa</a:t>
            </a:r>
            <a:r>
              <a:rPr lang="ja-JP" altLang="en-US" dirty="0"/>
              <a:t> </a:t>
            </a:r>
            <a:r>
              <a:rPr lang="en-US" altLang="ja-JP" dirty="0"/>
              <a:t>[6]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1196" y="1981200"/>
            <a:ext cx="8141608" cy="3103984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altLang="ja-JP" sz="2200" dirty="0"/>
              <a:t>IEEE 802.11aa defines a procedure to manage OBSS by using </a:t>
            </a:r>
            <a:r>
              <a:rPr lang="en-GB" altLang="ja-JP" sz="2200" dirty="0" err="1"/>
              <a:t>QLoad</a:t>
            </a:r>
            <a:r>
              <a:rPr lang="en-GB" altLang="ja-JP" sz="2200" dirty="0"/>
              <a:t> Report. It includes several information related with channel sharing policy, the number of allocated streams of </a:t>
            </a:r>
            <a:r>
              <a:rPr lang="en-GB" altLang="ja-JP" sz="2200" dirty="0" err="1"/>
              <a:t>QoS</a:t>
            </a:r>
            <a:r>
              <a:rPr lang="en-GB" altLang="ja-JP" sz="2200" dirty="0"/>
              <a:t> traffic,  amount of peak </a:t>
            </a:r>
            <a:r>
              <a:rPr lang="en-GB" altLang="ja-JP" sz="2200" dirty="0" err="1"/>
              <a:t>QoS</a:t>
            </a:r>
            <a:r>
              <a:rPr lang="en-GB" altLang="ja-JP" sz="2200" dirty="0"/>
              <a:t> traffic, and so on.</a:t>
            </a:r>
          </a:p>
          <a:p>
            <a:pPr>
              <a:buFont typeface="Times New Roman" pitchFamily="16" charset="0"/>
              <a:buChar char="•"/>
            </a:pPr>
            <a:r>
              <a:rPr lang="en-GB" altLang="ja-JP" sz="2200" dirty="0"/>
              <a:t>IEEE 802.11aa also shows some examples of channel selection procedure using the </a:t>
            </a:r>
            <a:r>
              <a:rPr lang="en-GB" altLang="ja-JP" sz="2200" dirty="0" err="1"/>
              <a:t>QLoad</a:t>
            </a:r>
            <a:r>
              <a:rPr lang="en-GB" altLang="ja-JP" sz="2200" dirty="0"/>
              <a:t> Report for efficient resource sharing among BSSs.</a:t>
            </a:r>
            <a:endParaRPr lang="en-GB" sz="2200" dirty="0"/>
          </a:p>
        </p:txBody>
      </p:sp>
      <p:pic>
        <p:nvPicPr>
          <p:cNvPr id="7" name="Picture 152" descr="C:\Users\yano\AppData\Local\Microsoft\Windows\Temporary Internet Files\Content.IE5\RVZS0AZZ\MC900396920[1].wmf"/>
          <p:cNvPicPr>
            <a:picLocks noChangeAspect="1" noChangeArrowheads="1"/>
          </p:cNvPicPr>
          <p:nvPr/>
        </p:nvPicPr>
        <p:blipFill>
          <a:blip r:embed="rId3" cstate="print">
            <a:lum bright="10000"/>
          </a:blip>
          <a:srcRect/>
          <a:stretch>
            <a:fillRect/>
          </a:stretch>
        </p:blipFill>
        <p:spPr bwMode="auto">
          <a:xfrm>
            <a:off x="8181581" y="4434084"/>
            <a:ext cx="461223" cy="723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52" descr="C:\Users\yano\AppData\Local\Microsoft\Windows\Temporary Internet Files\Content.IE5\RVZS0AZZ\MC900396920[1].wmf"/>
          <p:cNvPicPr>
            <a:picLocks noChangeAspect="1" noChangeArrowheads="1"/>
          </p:cNvPicPr>
          <p:nvPr/>
        </p:nvPicPr>
        <p:blipFill>
          <a:blip r:embed="rId3" cstate="print">
            <a:lum bright="10000"/>
          </a:blip>
          <a:srcRect/>
          <a:stretch>
            <a:fillRect/>
          </a:stretch>
        </p:blipFill>
        <p:spPr bwMode="auto">
          <a:xfrm>
            <a:off x="4221141" y="5082156"/>
            <a:ext cx="461223" cy="723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52" descr="C:\Users\yano\AppData\Local\Microsoft\Windows\Temporary Internet Files\Content.IE5\RVZS0AZZ\MC900396920[1].wmf"/>
          <p:cNvPicPr>
            <a:picLocks noChangeAspect="1" noChangeArrowheads="1"/>
          </p:cNvPicPr>
          <p:nvPr/>
        </p:nvPicPr>
        <p:blipFill>
          <a:blip r:embed="rId3" cstate="print">
            <a:lum bright="10000"/>
          </a:blip>
          <a:srcRect/>
          <a:stretch>
            <a:fillRect/>
          </a:stretch>
        </p:blipFill>
        <p:spPr bwMode="auto">
          <a:xfrm>
            <a:off x="7216302" y="5586212"/>
            <a:ext cx="461223" cy="723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円/楕円 9"/>
          <p:cNvSpPr/>
          <p:nvPr/>
        </p:nvSpPr>
        <p:spPr bwMode="auto">
          <a:xfrm>
            <a:off x="7893549" y="5298180"/>
            <a:ext cx="108000" cy="1080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円/楕円 10"/>
          <p:cNvSpPr/>
          <p:nvPr/>
        </p:nvSpPr>
        <p:spPr bwMode="auto">
          <a:xfrm>
            <a:off x="7749533" y="5442196"/>
            <a:ext cx="108000" cy="1080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円/楕円 11"/>
          <p:cNvSpPr/>
          <p:nvPr/>
        </p:nvSpPr>
        <p:spPr bwMode="auto">
          <a:xfrm>
            <a:off x="7605517" y="5586212"/>
            <a:ext cx="108000" cy="1080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4" name="直線矢印コネクタ 13"/>
          <p:cNvCxnSpPr>
            <a:stCxn id="7" idx="1"/>
          </p:cNvCxnSpPr>
          <p:nvPr/>
        </p:nvCxnSpPr>
        <p:spPr bwMode="auto">
          <a:xfrm flipH="1">
            <a:off x="4538348" y="4795638"/>
            <a:ext cx="3643233" cy="577578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直線矢印コネクタ 14"/>
          <p:cNvCxnSpPr>
            <a:stCxn id="9" idx="1"/>
          </p:cNvCxnSpPr>
          <p:nvPr/>
        </p:nvCxnSpPr>
        <p:spPr bwMode="auto">
          <a:xfrm flipH="1" flipV="1">
            <a:off x="4610356" y="5517232"/>
            <a:ext cx="2605946" cy="43053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テキスト ボックス 21"/>
          <p:cNvSpPr txBox="1"/>
          <p:nvPr/>
        </p:nvSpPr>
        <p:spPr>
          <a:xfrm rot="521029">
            <a:off x="4911441" y="5824029"/>
            <a:ext cx="2182008" cy="338554"/>
          </a:xfrm>
          <a:prstGeom prst="rect">
            <a:avLst/>
          </a:prstGeom>
          <a:noFill/>
          <a:ln w="19050"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600" dirty="0" err="1">
                <a:solidFill>
                  <a:srgbClr val="0000FF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QLoad</a:t>
            </a:r>
            <a:r>
              <a:rPr kumimoji="1" lang="en-US" altLang="ja-JP" sz="1600" dirty="0">
                <a:solidFill>
                  <a:srgbClr val="0000FF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 report element</a:t>
            </a:r>
            <a:endParaRPr kumimoji="1" lang="ja-JP" altLang="en-US" sz="1600" dirty="0">
              <a:solidFill>
                <a:srgbClr val="0000FF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 rot="21095369">
            <a:off x="5242093" y="4667400"/>
            <a:ext cx="2182008" cy="338554"/>
          </a:xfrm>
          <a:prstGeom prst="rect">
            <a:avLst/>
          </a:prstGeom>
          <a:noFill/>
          <a:ln w="19050"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600" dirty="0" err="1">
                <a:solidFill>
                  <a:srgbClr val="0000FF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QLoad</a:t>
            </a:r>
            <a:r>
              <a:rPr kumimoji="1" lang="en-US" altLang="ja-JP" sz="1600" dirty="0">
                <a:solidFill>
                  <a:srgbClr val="0000FF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 report element</a:t>
            </a:r>
            <a:endParaRPr kumimoji="1" lang="ja-JP" altLang="en-US" sz="1600" dirty="0">
              <a:solidFill>
                <a:srgbClr val="0000FF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4021987" y="6042774"/>
            <a:ext cx="45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err="1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ch</a:t>
            </a:r>
            <a:r>
              <a:rPr kumimoji="1" lang="en-US" altLang="ja-JP" sz="1600" dirty="0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.</a:t>
            </a:r>
            <a:endParaRPr kumimoji="1" lang="ja-JP" altLang="en-US" sz="1600" dirty="0">
              <a:solidFill>
                <a:schemeClr val="tx1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4178308" y="5733256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AP</a:t>
            </a:r>
            <a:endParaRPr kumimoji="1" lang="ja-JP" altLang="en-US" sz="1600" dirty="0">
              <a:solidFill>
                <a:schemeClr val="tx1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8066740" y="5157192"/>
            <a:ext cx="7537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AP in</a:t>
            </a:r>
          </a:p>
          <a:p>
            <a:pPr algn="ctr"/>
            <a:r>
              <a:rPr kumimoji="1" lang="en-US" altLang="ja-JP" sz="1600" dirty="0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OBSS</a:t>
            </a:r>
            <a:endParaRPr kumimoji="1" lang="ja-JP" altLang="en-US" sz="1600" dirty="0">
              <a:solidFill>
                <a:schemeClr val="tx1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7529032" y="5949280"/>
            <a:ext cx="7537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AP in</a:t>
            </a:r>
          </a:p>
          <a:p>
            <a:pPr algn="ctr"/>
            <a:r>
              <a:rPr kumimoji="1" lang="en-US" altLang="ja-JP" sz="1600" dirty="0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OBSS</a:t>
            </a:r>
            <a:endParaRPr kumimoji="1" lang="ja-JP" altLang="en-US" sz="1600" dirty="0">
              <a:solidFill>
                <a:schemeClr val="tx1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cxnSp>
        <p:nvCxnSpPr>
          <p:cNvPr id="37" name="直線矢印コネクタ 36"/>
          <p:cNvCxnSpPr/>
          <p:nvPr/>
        </p:nvCxnSpPr>
        <p:spPr bwMode="auto">
          <a:xfrm>
            <a:off x="1225980" y="6237312"/>
            <a:ext cx="2808312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直線矢印コネクタ 37"/>
          <p:cNvCxnSpPr/>
          <p:nvPr/>
        </p:nvCxnSpPr>
        <p:spPr bwMode="auto">
          <a:xfrm flipH="1" flipV="1">
            <a:off x="1225980" y="4797152"/>
            <a:ext cx="8384" cy="144854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2" name="テキスト ボックス 41"/>
          <p:cNvSpPr txBox="1"/>
          <p:nvPr/>
        </p:nvSpPr>
        <p:spPr>
          <a:xfrm>
            <a:off x="1303333" y="6165304"/>
            <a:ext cx="6303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err="1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ch.</a:t>
            </a:r>
            <a:r>
              <a:rPr kumimoji="1" lang="en-US" altLang="ja-JP" sz="1600" dirty="0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 a</a:t>
            </a:r>
            <a:endParaRPr kumimoji="1" lang="ja-JP" altLang="en-US" sz="1600" dirty="0">
              <a:solidFill>
                <a:schemeClr val="tx1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2206570" y="6165304"/>
            <a:ext cx="6303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err="1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ch.</a:t>
            </a:r>
            <a:r>
              <a:rPr kumimoji="1" lang="en-US" altLang="ja-JP" sz="1600" dirty="0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 b</a:t>
            </a:r>
            <a:endParaRPr kumimoji="1" lang="ja-JP" altLang="en-US" sz="1600" dirty="0">
              <a:solidFill>
                <a:schemeClr val="tx1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3078416" y="6165304"/>
            <a:ext cx="6190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err="1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ch.</a:t>
            </a:r>
            <a:r>
              <a:rPr kumimoji="1" lang="en-US" altLang="ja-JP" sz="1600" dirty="0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 c</a:t>
            </a:r>
            <a:endParaRPr kumimoji="1" lang="ja-JP" altLang="en-US" sz="1600" dirty="0">
              <a:solidFill>
                <a:schemeClr val="tx1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cxnSp>
        <p:nvCxnSpPr>
          <p:cNvPr id="49" name="直線コネクタ 48"/>
          <p:cNvCxnSpPr/>
          <p:nvPr/>
        </p:nvCxnSpPr>
        <p:spPr bwMode="auto">
          <a:xfrm>
            <a:off x="1225980" y="5157192"/>
            <a:ext cx="2808312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0" name="テキスト ボックス 49"/>
          <p:cNvSpPr txBox="1"/>
          <p:nvPr/>
        </p:nvSpPr>
        <p:spPr>
          <a:xfrm>
            <a:off x="1297988" y="5373216"/>
            <a:ext cx="648072" cy="792088"/>
          </a:xfrm>
          <a:prstGeom prst="rect">
            <a:avLst/>
          </a:prstGeom>
          <a:noFill/>
          <a:ln w="19050">
            <a:solidFill>
              <a:srgbClr val="0000FF"/>
            </a:solidFill>
          </a:ln>
        </p:spPr>
        <p:txBody>
          <a:bodyPr wrap="square" lIns="18000" tIns="18000" rIns="18000" bIns="18000" rtlCol="0" anchor="ctr">
            <a:noAutofit/>
          </a:bodyPr>
          <a:lstStyle/>
          <a:p>
            <a:pPr algn="ctr">
              <a:lnSpc>
                <a:spcPts val="1400"/>
              </a:lnSpc>
            </a:pPr>
            <a:r>
              <a:rPr kumimoji="1" lang="en-US" altLang="ja-JP" sz="1400" dirty="0">
                <a:solidFill>
                  <a:srgbClr val="0000FF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OBSS</a:t>
            </a:r>
          </a:p>
          <a:p>
            <a:pPr algn="ctr">
              <a:lnSpc>
                <a:spcPts val="1400"/>
              </a:lnSpc>
            </a:pPr>
            <a:r>
              <a:rPr kumimoji="1" lang="en-US" altLang="ja-JP" sz="1400" dirty="0">
                <a:solidFill>
                  <a:srgbClr val="0000FF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load</a:t>
            </a:r>
            <a:endParaRPr kumimoji="1" lang="ja-JP" altLang="en-US" sz="1400" dirty="0">
              <a:solidFill>
                <a:srgbClr val="0000FF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2165555" y="5805264"/>
            <a:ext cx="648072" cy="360040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txBody>
          <a:bodyPr wrap="square" lIns="18000" tIns="18000" rIns="18000" bIns="18000" rtlCol="0" anchor="ctr">
            <a:noAutofit/>
          </a:bodyPr>
          <a:lstStyle/>
          <a:p>
            <a:pPr algn="ctr">
              <a:lnSpc>
                <a:spcPts val="1400"/>
              </a:lnSpc>
            </a:pPr>
            <a:r>
              <a:rPr kumimoji="1" lang="en-US" altLang="ja-JP" sz="1400" dirty="0">
                <a:solidFill>
                  <a:srgbClr val="00B05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OBSS</a:t>
            </a:r>
          </a:p>
          <a:p>
            <a:pPr algn="ctr">
              <a:lnSpc>
                <a:spcPts val="1400"/>
              </a:lnSpc>
            </a:pPr>
            <a:r>
              <a:rPr kumimoji="1" lang="en-US" altLang="ja-JP" sz="1400" dirty="0">
                <a:solidFill>
                  <a:srgbClr val="00B05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load</a:t>
            </a:r>
            <a:endParaRPr kumimoji="1" lang="ja-JP" altLang="en-US" sz="1400" dirty="0">
              <a:solidFill>
                <a:srgbClr val="00B050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3026180" y="5517232"/>
            <a:ext cx="648072" cy="648072"/>
          </a:xfrm>
          <a:prstGeom prst="rect">
            <a:avLst/>
          </a:prstGeom>
          <a:noFill/>
          <a:ln w="19050">
            <a:solidFill>
              <a:srgbClr val="C000C0"/>
            </a:solidFill>
          </a:ln>
        </p:spPr>
        <p:txBody>
          <a:bodyPr wrap="square" lIns="18000" tIns="18000" rIns="18000" bIns="18000" rtlCol="0" anchor="ctr">
            <a:noAutofit/>
          </a:bodyPr>
          <a:lstStyle/>
          <a:p>
            <a:pPr algn="ctr">
              <a:lnSpc>
                <a:spcPts val="1400"/>
              </a:lnSpc>
            </a:pPr>
            <a:r>
              <a:rPr kumimoji="1" lang="en-US" altLang="ja-JP" sz="1400" dirty="0">
                <a:solidFill>
                  <a:srgbClr val="C000C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OBSS</a:t>
            </a:r>
          </a:p>
          <a:p>
            <a:pPr algn="ctr">
              <a:lnSpc>
                <a:spcPts val="1400"/>
              </a:lnSpc>
            </a:pPr>
            <a:r>
              <a:rPr kumimoji="1" lang="en-US" altLang="ja-JP" sz="1400" dirty="0">
                <a:solidFill>
                  <a:srgbClr val="C000C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load</a:t>
            </a:r>
            <a:endParaRPr kumimoji="1" lang="ja-JP" altLang="en-US" sz="1400" dirty="0">
              <a:solidFill>
                <a:srgbClr val="C000C0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3674252" y="4653136"/>
            <a:ext cx="648072" cy="432048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lIns="18000" tIns="18000" rIns="18000" bIns="18000" rtlCol="0" anchor="ctr">
            <a:noAutofit/>
          </a:bodyPr>
          <a:lstStyle/>
          <a:p>
            <a:pPr algn="ctr">
              <a:lnSpc>
                <a:spcPts val="1400"/>
              </a:lnSpc>
            </a:pPr>
            <a:r>
              <a:rPr kumimoji="1" lang="en-US" altLang="ja-JP" sz="1400" dirty="0">
                <a:solidFill>
                  <a:srgbClr val="FF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own</a:t>
            </a:r>
          </a:p>
          <a:p>
            <a:pPr algn="ctr">
              <a:lnSpc>
                <a:spcPts val="1400"/>
              </a:lnSpc>
            </a:pPr>
            <a:r>
              <a:rPr kumimoji="1" lang="en-US" altLang="ja-JP" sz="1400" dirty="0">
                <a:solidFill>
                  <a:srgbClr val="FF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load</a:t>
            </a:r>
            <a:endParaRPr kumimoji="1" lang="ja-JP" altLang="en-US" sz="1400" dirty="0">
              <a:solidFill>
                <a:srgbClr val="FF0000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686287" y="4458598"/>
            <a:ext cx="10615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Resource</a:t>
            </a:r>
            <a:endParaRPr kumimoji="1" lang="ja-JP" altLang="en-US" sz="1600" dirty="0">
              <a:solidFill>
                <a:schemeClr val="tx1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217868" y="4797152"/>
            <a:ext cx="9909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Total</a:t>
            </a:r>
          </a:p>
          <a:p>
            <a:pPr algn="ctr"/>
            <a:r>
              <a:rPr kumimoji="1" lang="en-US" altLang="ja-JP" sz="1600" dirty="0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available</a:t>
            </a:r>
          </a:p>
          <a:p>
            <a:pPr algn="ctr"/>
            <a:r>
              <a:rPr kumimoji="1" lang="en-US" altLang="ja-JP" sz="1600" dirty="0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resource</a:t>
            </a:r>
            <a:endParaRPr kumimoji="1" lang="ja-JP" altLang="en-US" sz="1600" dirty="0">
              <a:solidFill>
                <a:schemeClr val="tx1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2162084" y="5301208"/>
            <a:ext cx="648072" cy="432048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lIns="18000" tIns="18000" rIns="18000" bIns="18000" rtlCol="0" anchor="ctr">
            <a:noAutofit/>
          </a:bodyPr>
          <a:lstStyle/>
          <a:p>
            <a:pPr algn="ctr">
              <a:lnSpc>
                <a:spcPts val="1400"/>
              </a:lnSpc>
            </a:pPr>
            <a:r>
              <a:rPr kumimoji="1" lang="en-US" altLang="ja-JP" sz="1400" dirty="0">
                <a:solidFill>
                  <a:srgbClr val="FF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own</a:t>
            </a:r>
          </a:p>
          <a:p>
            <a:pPr algn="ctr">
              <a:lnSpc>
                <a:spcPts val="1400"/>
              </a:lnSpc>
            </a:pPr>
            <a:r>
              <a:rPr kumimoji="1" lang="en-US" altLang="ja-JP" sz="1400" dirty="0">
                <a:solidFill>
                  <a:srgbClr val="FF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load</a:t>
            </a:r>
            <a:endParaRPr kumimoji="1" lang="ja-JP" altLang="en-US" sz="1400" dirty="0">
              <a:solidFill>
                <a:srgbClr val="FF0000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1722696" y="4581128"/>
            <a:ext cx="18117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>
                <a:solidFill>
                  <a:srgbClr val="FF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Channel selection</a:t>
            </a:r>
            <a:endParaRPr kumimoji="1" lang="ja-JP" altLang="en-US" sz="1600" dirty="0">
              <a:solidFill>
                <a:srgbClr val="FF0000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Kazuto Yano, ATR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Using FILS in IEEE 802.11ai</a:t>
            </a:r>
            <a:r>
              <a:rPr lang="ja-JP" altLang="en-US" dirty="0"/>
              <a:t> </a:t>
            </a:r>
            <a:r>
              <a:rPr lang="en-US" altLang="ja-JP" dirty="0"/>
              <a:t>[7]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00808"/>
            <a:ext cx="7772400" cy="1951856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altLang="ja-JP" sz="2200" dirty="0"/>
              <a:t>IEEE 802.11ai provide FILS</a:t>
            </a:r>
            <a:r>
              <a:rPr lang="en-US" altLang="ja-JP" sz="2200" dirty="0"/>
              <a:t> to minimize initial link setup time.</a:t>
            </a:r>
          </a:p>
          <a:p>
            <a:pPr>
              <a:buFont typeface="Arial" pitchFamily="34" charset="0"/>
              <a:buChar char="•"/>
            </a:pPr>
            <a:r>
              <a:rPr lang="en-US" sz="2200" dirty="0"/>
              <a:t>If a non-AP STA obtains BSS load information from several BSSs by channel scan and sets up a link to a BSS with a low load, an overload situation might be avoided.</a:t>
            </a:r>
          </a:p>
        </p:txBody>
      </p:sp>
      <p:pic>
        <p:nvPicPr>
          <p:cNvPr id="7" name="Picture 152" descr="C:\Users\yano\AppData\Local\Microsoft\Windows\Temporary Internet Files\Content.IE5\RVZS0AZZ\MC900396920[1].wmf"/>
          <p:cNvPicPr>
            <a:picLocks noChangeAspect="1" noChangeArrowheads="1"/>
          </p:cNvPicPr>
          <p:nvPr/>
        </p:nvPicPr>
        <p:blipFill>
          <a:blip r:embed="rId3" cstate="print">
            <a:lum bright="10000"/>
          </a:blip>
          <a:srcRect/>
          <a:stretch>
            <a:fillRect/>
          </a:stretch>
        </p:blipFill>
        <p:spPr bwMode="auto">
          <a:xfrm>
            <a:off x="1979712" y="3861048"/>
            <a:ext cx="461223" cy="723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52" descr="C:\Users\yano\AppData\Local\Microsoft\Windows\Temporary Internet Files\Content.IE5\RVZS0AZZ\MC900396920[1].wmf"/>
          <p:cNvPicPr>
            <a:picLocks noChangeAspect="1" noChangeArrowheads="1"/>
          </p:cNvPicPr>
          <p:nvPr/>
        </p:nvPicPr>
        <p:blipFill>
          <a:blip r:embed="rId3" cstate="print">
            <a:lum bright="10000"/>
          </a:blip>
          <a:srcRect/>
          <a:stretch>
            <a:fillRect/>
          </a:stretch>
        </p:blipFill>
        <p:spPr bwMode="auto">
          <a:xfrm>
            <a:off x="7668344" y="3789040"/>
            <a:ext cx="461223" cy="723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直線矢印コネクタ 8"/>
          <p:cNvCxnSpPr>
            <a:stCxn id="8" idx="1"/>
            <a:endCxn id="11" idx="3"/>
          </p:cNvCxnSpPr>
          <p:nvPr/>
        </p:nvCxnSpPr>
        <p:spPr bwMode="auto">
          <a:xfrm flipH="1">
            <a:off x="5374382" y="4150594"/>
            <a:ext cx="2293962" cy="399677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テキスト ボックス 9"/>
          <p:cNvSpPr txBox="1"/>
          <p:nvPr/>
        </p:nvSpPr>
        <p:spPr>
          <a:xfrm rot="359724">
            <a:off x="2530517" y="3989297"/>
            <a:ext cx="2109873" cy="338554"/>
          </a:xfrm>
          <a:prstGeom prst="rect">
            <a:avLst/>
          </a:prstGeom>
          <a:noFill/>
          <a:ln w="19050"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rgbClr val="0000FF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BSS load information</a:t>
            </a:r>
            <a:endParaRPr kumimoji="1" lang="ja-JP" altLang="en-US" sz="1600" dirty="0">
              <a:solidFill>
                <a:srgbClr val="0000FF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pic>
        <p:nvPicPr>
          <p:cNvPr id="11" name="Picture 160" descr="C:\Users\yano\AppData\Local\Microsoft\Windows\Temporary Internet Files\Content.IE5\RVZS0AZZ\MC900433923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4293096"/>
            <a:ext cx="51435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" name="直線矢印コネクタ 12"/>
          <p:cNvCxnSpPr/>
          <p:nvPr/>
        </p:nvCxnSpPr>
        <p:spPr bwMode="auto">
          <a:xfrm>
            <a:off x="2411760" y="4293096"/>
            <a:ext cx="2376264" cy="21602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テキスト ボックス 14"/>
          <p:cNvSpPr txBox="1"/>
          <p:nvPr/>
        </p:nvSpPr>
        <p:spPr>
          <a:xfrm rot="21063500">
            <a:off x="5449586" y="3950950"/>
            <a:ext cx="2109873" cy="338554"/>
          </a:xfrm>
          <a:prstGeom prst="rect">
            <a:avLst/>
          </a:prstGeom>
          <a:noFill/>
          <a:ln w="19050"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rgbClr val="0000FF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BSS load information</a:t>
            </a:r>
            <a:endParaRPr kumimoji="1" lang="ja-JP" altLang="en-US" sz="1600" dirty="0">
              <a:solidFill>
                <a:srgbClr val="0000FF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cxnSp>
        <p:nvCxnSpPr>
          <p:cNvPr id="17" name="直線コネクタ 16"/>
          <p:cNvCxnSpPr/>
          <p:nvPr/>
        </p:nvCxnSpPr>
        <p:spPr bwMode="auto">
          <a:xfrm>
            <a:off x="1187624" y="4800180"/>
            <a:ext cx="2808312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pic>
        <p:nvPicPr>
          <p:cNvPr id="18" name="Picture 152" descr="C:\Users\yano\AppData\Local\Microsoft\Windows\Temporary Internet Files\Content.IE5\RVZS0AZZ\MC900396920[1].wmf"/>
          <p:cNvPicPr>
            <a:picLocks noChangeAspect="1" noChangeArrowheads="1"/>
          </p:cNvPicPr>
          <p:nvPr/>
        </p:nvPicPr>
        <p:blipFill>
          <a:blip r:embed="rId3" cstate="print">
            <a:lum bright="10000"/>
          </a:blip>
          <a:srcRect/>
          <a:stretch>
            <a:fillRect/>
          </a:stretch>
        </p:blipFill>
        <p:spPr bwMode="auto">
          <a:xfrm>
            <a:off x="7783185" y="5292497"/>
            <a:ext cx="461223" cy="723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9" name="直線矢印コネクタ 18"/>
          <p:cNvCxnSpPr/>
          <p:nvPr/>
        </p:nvCxnSpPr>
        <p:spPr bwMode="auto">
          <a:xfrm>
            <a:off x="1187624" y="5880300"/>
            <a:ext cx="2808312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直線矢印コネクタ 19"/>
          <p:cNvCxnSpPr/>
          <p:nvPr/>
        </p:nvCxnSpPr>
        <p:spPr bwMode="auto">
          <a:xfrm flipH="1" flipV="1">
            <a:off x="1187624" y="4509120"/>
            <a:ext cx="8384" cy="137956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1" name="テキスト ボックス 20"/>
          <p:cNvSpPr txBox="1"/>
          <p:nvPr/>
        </p:nvSpPr>
        <p:spPr>
          <a:xfrm>
            <a:off x="1264977" y="5898758"/>
            <a:ext cx="6303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err="1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ch.</a:t>
            </a:r>
            <a:r>
              <a:rPr kumimoji="1" lang="en-US" altLang="ja-JP" sz="1600" dirty="0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 a</a:t>
            </a:r>
            <a:endParaRPr kumimoji="1" lang="ja-JP" altLang="en-US" sz="1600" dirty="0">
              <a:solidFill>
                <a:schemeClr val="tx1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168214" y="5898758"/>
            <a:ext cx="6303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err="1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ch.</a:t>
            </a:r>
            <a:r>
              <a:rPr kumimoji="1" lang="en-US" altLang="ja-JP" sz="1600" dirty="0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 b</a:t>
            </a:r>
            <a:endParaRPr kumimoji="1" lang="ja-JP" altLang="en-US" sz="1600" dirty="0">
              <a:solidFill>
                <a:schemeClr val="tx1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040060" y="5898758"/>
            <a:ext cx="6190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err="1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ch.</a:t>
            </a:r>
            <a:r>
              <a:rPr kumimoji="1" lang="en-US" altLang="ja-JP" sz="1600" dirty="0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 c</a:t>
            </a:r>
            <a:endParaRPr kumimoji="1" lang="ja-JP" altLang="en-US" sz="1600" dirty="0">
              <a:solidFill>
                <a:schemeClr val="tx1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259632" y="5016204"/>
            <a:ext cx="648072" cy="792088"/>
          </a:xfrm>
          <a:prstGeom prst="rect">
            <a:avLst/>
          </a:prstGeom>
          <a:noFill/>
          <a:ln w="19050">
            <a:solidFill>
              <a:srgbClr val="0000FF"/>
            </a:solidFill>
          </a:ln>
        </p:spPr>
        <p:txBody>
          <a:bodyPr wrap="square" lIns="18000" tIns="18000" rIns="18000" bIns="18000" rtlCol="0" anchor="ctr">
            <a:noAutofit/>
          </a:bodyPr>
          <a:lstStyle/>
          <a:p>
            <a:pPr algn="ctr">
              <a:lnSpc>
                <a:spcPts val="1400"/>
              </a:lnSpc>
            </a:pPr>
            <a:r>
              <a:rPr kumimoji="1" lang="en-US" altLang="ja-JP" sz="1400" dirty="0">
                <a:solidFill>
                  <a:srgbClr val="0000FF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BSS</a:t>
            </a:r>
            <a:r>
              <a:rPr kumimoji="1" lang="ja-JP" altLang="en-US" sz="1400" dirty="0">
                <a:solidFill>
                  <a:srgbClr val="0000FF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 </a:t>
            </a:r>
            <a:r>
              <a:rPr kumimoji="1" lang="en-US" altLang="ja-JP" sz="1400" dirty="0">
                <a:solidFill>
                  <a:srgbClr val="0000FF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1</a:t>
            </a:r>
          </a:p>
          <a:p>
            <a:pPr algn="ctr">
              <a:lnSpc>
                <a:spcPts val="1400"/>
              </a:lnSpc>
            </a:pPr>
            <a:r>
              <a:rPr kumimoji="1" lang="en-US" altLang="ja-JP" sz="1400" dirty="0">
                <a:solidFill>
                  <a:srgbClr val="0000FF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load</a:t>
            </a:r>
            <a:endParaRPr kumimoji="1" lang="ja-JP" altLang="en-US" sz="1400" dirty="0">
              <a:solidFill>
                <a:srgbClr val="0000FF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127199" y="5229200"/>
            <a:ext cx="648072" cy="579092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txBody>
          <a:bodyPr wrap="square" lIns="18000" tIns="18000" rIns="18000" bIns="18000" rtlCol="0" anchor="ctr">
            <a:noAutofit/>
          </a:bodyPr>
          <a:lstStyle/>
          <a:p>
            <a:pPr algn="ctr">
              <a:lnSpc>
                <a:spcPts val="1400"/>
              </a:lnSpc>
            </a:pPr>
            <a:r>
              <a:rPr kumimoji="1" lang="en-US" altLang="ja-JP" sz="1400" dirty="0">
                <a:solidFill>
                  <a:srgbClr val="00B05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BSS 2</a:t>
            </a:r>
          </a:p>
          <a:p>
            <a:pPr algn="ctr">
              <a:lnSpc>
                <a:spcPts val="1400"/>
              </a:lnSpc>
            </a:pPr>
            <a:r>
              <a:rPr kumimoji="1" lang="en-US" altLang="ja-JP" sz="1400" dirty="0">
                <a:solidFill>
                  <a:srgbClr val="00B05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load</a:t>
            </a:r>
            <a:endParaRPr kumimoji="1" lang="ja-JP" altLang="en-US" sz="1400" dirty="0">
              <a:solidFill>
                <a:srgbClr val="00B050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987824" y="5373216"/>
            <a:ext cx="648072" cy="435076"/>
          </a:xfrm>
          <a:prstGeom prst="rect">
            <a:avLst/>
          </a:prstGeom>
          <a:noFill/>
          <a:ln w="19050">
            <a:solidFill>
              <a:srgbClr val="C000C0"/>
            </a:solidFill>
          </a:ln>
        </p:spPr>
        <p:txBody>
          <a:bodyPr wrap="square" lIns="18000" tIns="18000" rIns="18000" bIns="18000" rtlCol="0" anchor="ctr">
            <a:noAutofit/>
          </a:bodyPr>
          <a:lstStyle/>
          <a:p>
            <a:pPr algn="ctr">
              <a:lnSpc>
                <a:spcPts val="1400"/>
              </a:lnSpc>
            </a:pPr>
            <a:r>
              <a:rPr kumimoji="1" lang="en-US" altLang="ja-JP" sz="1400" dirty="0">
                <a:solidFill>
                  <a:srgbClr val="C000C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BSS 3</a:t>
            </a:r>
          </a:p>
          <a:p>
            <a:pPr algn="ctr">
              <a:lnSpc>
                <a:spcPts val="1400"/>
              </a:lnSpc>
            </a:pPr>
            <a:r>
              <a:rPr kumimoji="1" lang="en-US" altLang="ja-JP" sz="1400" dirty="0">
                <a:solidFill>
                  <a:srgbClr val="C000C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load</a:t>
            </a:r>
            <a:endParaRPr kumimoji="1" lang="ja-JP" altLang="en-US" sz="1400" dirty="0">
              <a:solidFill>
                <a:srgbClr val="C000C0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3983631" y="5685762"/>
            <a:ext cx="45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err="1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ch</a:t>
            </a:r>
            <a:r>
              <a:rPr kumimoji="1" lang="en-US" altLang="ja-JP" sz="1600" dirty="0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.</a:t>
            </a:r>
            <a:endParaRPr kumimoji="1" lang="ja-JP" altLang="en-US" sz="1600" dirty="0">
              <a:solidFill>
                <a:schemeClr val="tx1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79512" y="4440140"/>
            <a:ext cx="9909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Total</a:t>
            </a:r>
          </a:p>
          <a:p>
            <a:pPr algn="ctr"/>
            <a:r>
              <a:rPr kumimoji="1" lang="en-US" altLang="ja-JP" sz="1600" dirty="0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available</a:t>
            </a:r>
          </a:p>
          <a:p>
            <a:pPr algn="ctr"/>
            <a:r>
              <a:rPr kumimoji="1" lang="en-US" altLang="ja-JP" sz="1600" dirty="0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resource</a:t>
            </a:r>
            <a:endParaRPr kumimoji="1" lang="ja-JP" altLang="en-US" sz="1600" dirty="0">
              <a:solidFill>
                <a:schemeClr val="tx1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8061676" y="5229200"/>
            <a:ext cx="9028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>
                <a:solidFill>
                  <a:srgbClr val="C000C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AP</a:t>
            </a:r>
          </a:p>
          <a:p>
            <a:pPr algn="ctr"/>
            <a:r>
              <a:rPr kumimoji="1" lang="en-US" altLang="ja-JP" sz="1600" dirty="0">
                <a:solidFill>
                  <a:srgbClr val="C000C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(BSS 3)</a:t>
            </a:r>
            <a:endParaRPr kumimoji="1" lang="ja-JP" altLang="en-US" sz="1600" dirty="0">
              <a:solidFill>
                <a:srgbClr val="C000C0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702179" y="4170566"/>
            <a:ext cx="10615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Resource</a:t>
            </a:r>
            <a:endParaRPr kumimoji="1" lang="ja-JP" altLang="en-US" sz="1600" dirty="0">
              <a:solidFill>
                <a:schemeClr val="tx1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7956376" y="3933056"/>
            <a:ext cx="9028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>
                <a:solidFill>
                  <a:srgbClr val="00B05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AP</a:t>
            </a:r>
          </a:p>
          <a:p>
            <a:pPr algn="ctr"/>
            <a:r>
              <a:rPr kumimoji="1" lang="en-US" altLang="ja-JP" sz="1600" dirty="0">
                <a:solidFill>
                  <a:srgbClr val="00B05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(BSS 2)</a:t>
            </a:r>
            <a:endParaRPr kumimoji="1" lang="ja-JP" altLang="en-US" sz="1600" dirty="0">
              <a:solidFill>
                <a:srgbClr val="00B050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043608" y="3717032"/>
            <a:ext cx="12330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>
                <a:solidFill>
                  <a:srgbClr val="0000FF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AP (BSS 1)</a:t>
            </a:r>
            <a:endParaRPr kumimoji="1" lang="ja-JP" altLang="en-US" sz="1600" dirty="0">
              <a:solidFill>
                <a:srgbClr val="0000FF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 rot="1293613">
            <a:off x="5714093" y="4946871"/>
            <a:ext cx="2109873" cy="338554"/>
          </a:xfrm>
          <a:prstGeom prst="rect">
            <a:avLst/>
          </a:prstGeom>
          <a:noFill/>
          <a:ln w="190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solidFill>
                  <a:srgbClr val="0000FF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BSS load information</a:t>
            </a:r>
            <a:endParaRPr kumimoji="1" lang="ja-JP" altLang="en-US" sz="1600" dirty="0">
              <a:solidFill>
                <a:srgbClr val="0000FF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cxnSp>
        <p:nvCxnSpPr>
          <p:cNvPr id="43" name="直線矢印コネクタ 42"/>
          <p:cNvCxnSpPr/>
          <p:nvPr/>
        </p:nvCxnSpPr>
        <p:spPr bwMode="auto">
          <a:xfrm flipH="1" flipV="1">
            <a:off x="5292080" y="4797152"/>
            <a:ext cx="2448273" cy="936105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9" name="直線矢印コネクタ 48"/>
          <p:cNvCxnSpPr/>
          <p:nvPr/>
        </p:nvCxnSpPr>
        <p:spPr bwMode="auto">
          <a:xfrm>
            <a:off x="5220072" y="4941168"/>
            <a:ext cx="2520280" cy="93610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テキスト ボックス 50"/>
          <p:cNvSpPr txBox="1"/>
          <p:nvPr/>
        </p:nvSpPr>
        <p:spPr>
          <a:xfrm rot="1293613">
            <a:off x="5443892" y="5431113"/>
            <a:ext cx="1555271" cy="338554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solidFill>
                  <a:srgbClr val="FF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Fast link setup</a:t>
            </a:r>
            <a:endParaRPr kumimoji="1" lang="ja-JP" altLang="en-US" sz="1600" dirty="0">
              <a:solidFill>
                <a:srgbClr val="FF0000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52" name="円/楕円 51"/>
          <p:cNvSpPr/>
          <p:nvPr/>
        </p:nvSpPr>
        <p:spPr bwMode="auto">
          <a:xfrm>
            <a:off x="2843808" y="5013176"/>
            <a:ext cx="936104" cy="1296144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3635896" y="4941168"/>
            <a:ext cx="9813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>
                <a:solidFill>
                  <a:srgbClr val="FF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Selected</a:t>
            </a:r>
            <a:endParaRPr kumimoji="1" lang="ja-JP" altLang="en-US" sz="1600" dirty="0">
              <a:solidFill>
                <a:srgbClr val="FF0000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1217</TotalTime>
  <Words>1922</Words>
  <Application>Microsoft Office PowerPoint</Application>
  <PresentationFormat>画面に合わせる (4:3)</PresentationFormat>
  <Paragraphs>336</Paragraphs>
  <Slides>20</Slides>
  <Notes>20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20</vt:i4>
      </vt:variant>
    </vt:vector>
  </HeadingPairs>
  <TitlesOfParts>
    <vt:vector size="22" baseType="lpstr">
      <vt:lpstr>802-11-Submission</vt:lpstr>
      <vt:lpstr>Document</vt:lpstr>
      <vt:lpstr>Review of existing approaches and use cases of obtaining transmission opportunity from multiple channels</vt:lpstr>
      <vt:lpstr>Abstract</vt:lpstr>
      <vt:lpstr>Background (1)</vt:lpstr>
      <vt:lpstr>Background (2)</vt:lpstr>
      <vt:lpstr>Issue of congested primary channel on current IEEE 802.11 wireless LAN [3, 4]</vt:lpstr>
      <vt:lpstr>Example of channel usage at a railway terminal station in Japan</vt:lpstr>
      <vt:lpstr>Possible approaches to overcome this issue</vt:lpstr>
      <vt:lpstr>Using OBSS management in IEEE 802.11aa [6]</vt:lpstr>
      <vt:lpstr>Using FILS in IEEE 802.11ai [7]</vt:lpstr>
      <vt:lpstr>Benefit of current approaches</vt:lpstr>
      <vt:lpstr>Limitation of current approaches</vt:lpstr>
      <vt:lpstr>Short-term channel usage</vt:lpstr>
      <vt:lpstr>Another approach [4]</vt:lpstr>
      <vt:lpstr>Use case of the new approach (1)</vt:lpstr>
      <vt:lpstr>Use case of the new approach (2)</vt:lpstr>
      <vt:lpstr>Summary (1/2)</vt:lpstr>
      <vt:lpstr>Summary (2/2)</vt:lpstr>
      <vt:lpstr>Straw Poll #1</vt:lpstr>
      <vt:lpstr>Straw Poll #2</vt:lpstr>
      <vt:lpstr>References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of existing approaches and use cases of obtaining transmission opportunity from multiple channels</dc:title>
  <dc:creator>Kazuto Yano</dc:creator>
  <cp:lastModifiedBy>yano</cp:lastModifiedBy>
  <cp:revision>714</cp:revision>
  <cp:lastPrinted>1601-01-01T00:00:00Z</cp:lastPrinted>
  <dcterms:created xsi:type="dcterms:W3CDTF">2017-01-04T01:17:49Z</dcterms:created>
  <dcterms:modified xsi:type="dcterms:W3CDTF">2017-03-12T07:49:29Z</dcterms:modified>
</cp:coreProperties>
</file>