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75" r:id="rId4"/>
    <p:sldId id="296" r:id="rId5"/>
    <p:sldId id="307" r:id="rId6"/>
    <p:sldId id="310" r:id="rId7"/>
    <p:sldId id="269" r:id="rId8"/>
    <p:sldId id="277" r:id="rId9"/>
    <p:sldId id="308" r:id="rId10"/>
    <p:sldId id="304" r:id="rId11"/>
    <p:sldId id="303" r:id="rId12"/>
    <p:sldId id="291" r:id="rId13"/>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1" autoAdjust="0"/>
    <p:restoredTop sz="84228" autoAdjust="0"/>
  </p:normalViewPr>
  <p:slideViewPr>
    <p:cSldViewPr>
      <p:cViewPr varScale="1">
        <p:scale>
          <a:sx n="65" d="100"/>
          <a:sy n="65" d="100"/>
        </p:scale>
        <p:origin x="816" y="72"/>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802.11-17/0407r1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March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Ben Rolfe (BCA); 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802.11-17/0407r1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March 2017</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Ben Rolfe (BCA); 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802.11-17/0407r1</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2017</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802.11-17/0407r1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smtClean="0"/>
              <a:t>doc.: IEEE 802.11-17/0407r1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12</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802.11-17/0407r1</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March 2017</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802.11-17/0407r1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we have only one open bank</a:t>
            </a:r>
            <a:r>
              <a:rPr lang="en-US" baseline="0" dirty="0" smtClean="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The </a:t>
            </a:r>
            <a:r>
              <a:rPr lang="en-US" sz="1200" dirty="0" smtClean="0">
                <a:solidFill>
                  <a:srgbClr val="060606"/>
                </a:solidFill>
                <a:latin typeface="Arial"/>
                <a:ea typeface="Times New Roman"/>
                <a:cs typeface="Times New Roman"/>
              </a:rPr>
              <a:t>74332 - 802.11/.15 Face-to-Face Checking account was closed on November 30, 2015.</a:t>
            </a:r>
            <a:endParaRPr lang="en-US" sz="2400" dirty="0" smtClean="0">
              <a:latin typeface="Times New Roman"/>
              <a:ea typeface="Times New Roman"/>
              <a:cs typeface="Times New Roman"/>
            </a:endParaRPr>
          </a:p>
          <a:p>
            <a:endParaRPr lang="en-US" dirty="0" smtClean="0"/>
          </a:p>
          <a:p>
            <a:r>
              <a:rPr lang="en-US" dirty="0" smtClean="0"/>
              <a:t>2016 May has </a:t>
            </a:r>
            <a:r>
              <a:rPr lang="en-US" dirty="0" smtClean="0">
                <a:effectLst/>
              </a:rPr>
              <a:t>$2k for the Audit</a:t>
            </a:r>
            <a:r>
              <a:rPr lang="en-US" baseline="0" dirty="0" smtClean="0">
                <a:effectLst/>
              </a:rPr>
              <a:t> still pending</a:t>
            </a:r>
            <a:endParaRPr lang="en-US" dirty="0"/>
          </a:p>
        </p:txBody>
      </p:sp>
      <p:sp>
        <p:nvSpPr>
          <p:cNvPr id="4" name="Header Placeholder 3"/>
          <p:cNvSpPr>
            <a:spLocks noGrp="1"/>
          </p:cNvSpPr>
          <p:nvPr>
            <p:ph type="hdr" idx="10"/>
          </p:nvPr>
        </p:nvSpPr>
        <p:spPr/>
        <p:txBody>
          <a:bodyPr/>
          <a:lstStyle/>
          <a:p>
            <a:pPr>
              <a:defRPr/>
            </a:pPr>
            <a:r>
              <a:rPr lang="en-US" smtClean="0"/>
              <a:t>doc.: IEEE 802.11-17/0407r1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400" dirty="0" smtClean="0"/>
              <a:t>Meeting was to be held at Hyatt Regency Atlanta</a:t>
            </a:r>
            <a:r>
              <a:rPr lang="en-US" sz="1400" baseline="0" dirty="0" smtClean="0"/>
              <a:t> and moved to Grand Hyatt Atlanta - Buckhead</a:t>
            </a:r>
            <a:endParaRPr lang="en-US" sz="1400" dirty="0" smtClean="0"/>
          </a:p>
          <a:p>
            <a:r>
              <a:rPr lang="en-US" sz="1400" dirty="0" smtClean="0"/>
              <a:t>Note that the meeting fees were reduced to take advantage</a:t>
            </a:r>
            <a:r>
              <a:rPr lang="en-US" sz="1400" baseline="0" dirty="0" smtClean="0"/>
              <a:t> of the Hyatt Regency Atlanta penalty $69.810</a:t>
            </a:r>
          </a:p>
          <a:p>
            <a:r>
              <a:rPr lang="en-US" sz="1400" baseline="0" dirty="0" smtClean="0"/>
              <a:t>The Budget for the meeting does not include the penalty, but the Income report does include the budget values and the penalty.</a:t>
            </a:r>
          </a:p>
          <a:p>
            <a:endParaRPr lang="en-US" sz="1400" baseline="0" dirty="0" smtClean="0"/>
          </a:p>
          <a:p>
            <a:endParaRPr lang="en-US" sz="1400" baseline="0" dirty="0" smtClean="0"/>
          </a:p>
          <a:p>
            <a:endParaRPr lang="en-US" sz="1400" dirty="0"/>
          </a:p>
        </p:txBody>
      </p:sp>
      <p:sp>
        <p:nvSpPr>
          <p:cNvPr id="4" name="Header Placeholder 3"/>
          <p:cNvSpPr>
            <a:spLocks noGrp="1"/>
          </p:cNvSpPr>
          <p:nvPr>
            <p:ph type="hdr" idx="10"/>
          </p:nvPr>
        </p:nvSpPr>
        <p:spPr/>
        <p:txBody>
          <a:bodyPr/>
          <a:lstStyle/>
          <a:p>
            <a:pPr>
              <a:defRPr/>
            </a:pPr>
            <a:r>
              <a:rPr lang="en-US" smtClean="0"/>
              <a:t>doc.: IEEE 802.11-17/0407r1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3448126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the meeting fees were reduced to take advantage</a:t>
            </a:r>
            <a:r>
              <a:rPr lang="en-US" baseline="0" dirty="0" smtClean="0"/>
              <a:t> of the Hyatt Regency Atlanta penalty $69.810</a:t>
            </a:r>
            <a:endParaRPr lang="en-US" dirty="0"/>
          </a:p>
        </p:txBody>
      </p:sp>
      <p:sp>
        <p:nvSpPr>
          <p:cNvPr id="4" name="Header Placeholder 3"/>
          <p:cNvSpPr>
            <a:spLocks noGrp="1"/>
          </p:cNvSpPr>
          <p:nvPr>
            <p:ph type="hdr" idx="10"/>
          </p:nvPr>
        </p:nvSpPr>
        <p:spPr/>
        <p:txBody>
          <a:bodyPr/>
          <a:lstStyle/>
          <a:p>
            <a:pPr>
              <a:defRPr/>
            </a:pPr>
            <a:r>
              <a:rPr lang="en-US" smtClean="0"/>
              <a:t>doc.: IEEE 802.11-17/0407r1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3116347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114.696.00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Surplus paid to IEEE 802 = $</a:t>
            </a:r>
            <a:r>
              <a:rPr lang="en-US" dirty="0" smtClean="0">
                <a:effectLst/>
              </a:rPr>
              <a:t>27,014.06 </a:t>
            </a:r>
            <a:endParaRPr lang="en-US" sz="1200" b="0" kern="1200" baseline="0" dirty="0" smtClean="0">
              <a:solidFill>
                <a:srgbClr val="000000"/>
              </a:solidFill>
              <a:latin typeface="Times New Roman" pitchFamily="16" charset="0"/>
              <a:ea typeface="+mn-ea"/>
              <a:cs typeface="+mn-cs"/>
            </a:endParaRP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2017 January Interim session - Miscellaneous Income</a:t>
            </a:r>
            <a:r>
              <a:rPr lang="en-US" baseline="0" dirty="0" smtClean="0"/>
              <a:t> is the penalty that the Hyatt Regency Atlanta paid for cancelling the meeting.</a:t>
            </a:r>
          </a:p>
          <a:p>
            <a:r>
              <a:rPr lang="en-US" baseline="0" dirty="0" smtClean="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smtClean="0"/>
              <a:t>doc.: IEEE 802.11-17/0407r1</a:t>
            </a:r>
            <a:endParaRPr lang="en-US" dirty="0"/>
          </a:p>
        </p:txBody>
      </p:sp>
      <p:sp>
        <p:nvSpPr>
          <p:cNvPr id="5" name="Date Placeholder 4"/>
          <p:cNvSpPr>
            <a:spLocks noGrp="1"/>
          </p:cNvSpPr>
          <p:nvPr>
            <p:ph type="dt" idx="11"/>
          </p:nvPr>
        </p:nvSpPr>
        <p:spPr/>
        <p:txBody>
          <a:bodyPr/>
          <a:lstStyle/>
          <a:p>
            <a:pPr>
              <a:defRPr/>
            </a:pPr>
            <a:r>
              <a:rPr lang="en-US" smtClean="0"/>
              <a:t>March 2017</a:t>
            </a:r>
            <a:endParaRPr lang="en-US" dirty="0"/>
          </a:p>
        </p:txBody>
      </p:sp>
      <p:sp>
        <p:nvSpPr>
          <p:cNvPr id="6" name="Footer Placeholder 5"/>
          <p:cNvSpPr>
            <a:spLocks noGrp="1"/>
          </p:cNvSpPr>
          <p:nvPr>
            <p:ph type="ftr" idx="12"/>
          </p:nvPr>
        </p:nvSpPr>
        <p:spPr/>
        <p:txBody>
          <a:bodyPr/>
          <a:lstStyle/>
          <a:p>
            <a:pPr>
              <a:defRPr/>
            </a:pPr>
            <a:r>
              <a:rPr lang="en-US" smtClean="0"/>
              <a:t>Ben Rolfe (BCA); 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3816065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2017</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March 2017</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March 2017</a:t>
            </a:r>
            <a:endParaRPr lang="en-GB" dirty="0"/>
          </a:p>
        </p:txBody>
      </p:sp>
      <p:sp>
        <p:nvSpPr>
          <p:cNvPr id="1028" name="Rectangle 4"/>
          <p:cNvSpPr>
            <a:spLocks noGrp="1" noChangeArrowheads="1"/>
          </p:cNvSpPr>
          <p:nvPr>
            <p:ph type="ftr"/>
          </p:nvPr>
        </p:nvSpPr>
        <p:spPr bwMode="auto">
          <a:xfrm>
            <a:off x="5486400" y="6475413"/>
            <a:ext cx="30559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smtClean="0"/>
              <a:t>Ben Rolfe (BCA);   Jon Rosdahl (Qualcomm)</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11-17-0407r1</a:t>
            </a:r>
            <a:endParaRPr lang="en-GB" sz="1800" b="1" dirty="0" smtClean="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2017</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a:t>
            </a:r>
            <a:r>
              <a:rPr lang="en-US" dirty="0" smtClean="0"/>
              <a:t>March 2017 </a:t>
            </a:r>
            <a:br>
              <a:rPr lang="en-US" dirty="0" smtClean="0"/>
            </a:br>
            <a:r>
              <a:rPr lang="en-US" dirty="0" smtClean="0"/>
              <a:t>- Vancouver</a:t>
            </a:r>
            <a:endParaRPr lang="en-GB" dirty="0" smtClean="0"/>
          </a:p>
        </p:txBody>
      </p:sp>
      <p:sp>
        <p:nvSpPr>
          <p:cNvPr id="1033" name="Rectangle 2"/>
          <p:cNvSpPr>
            <a:spLocks noGrp="1" noChangeArrowheads="1"/>
          </p:cNvSpPr>
          <p:nvPr>
            <p:ph type="body" idx="1"/>
          </p:nvPr>
        </p:nvSpPr>
        <p:spPr>
          <a:xfrm>
            <a:off x="685800" y="1672209"/>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a:t>
            </a:r>
            <a:r>
              <a:rPr lang="en-GB" sz="2000" b="0" dirty="0" smtClean="0"/>
              <a:t>2017-03-13</a:t>
            </a:r>
            <a:endParaRPr lang="en-GB" sz="2000" b="0" dirty="0" smtClean="0"/>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245"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5715000" y="6475413"/>
            <a:ext cx="2827338" cy="294931"/>
          </a:xfrm>
        </p:spPr>
        <p:txBody>
          <a:bodyPr/>
          <a:lstStyle/>
          <a:p>
            <a:pPr>
              <a:defRPr/>
            </a:pPr>
            <a:r>
              <a:rPr lang="en-GB" smtClean="0"/>
              <a:t>Ben Rolfe (BCA);   Jon Rosdahl (Qualcomm)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10</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smtClean="0">
                <a:solidFill>
                  <a:schemeClr val="tx1"/>
                </a:solidFill>
              </a:rPr>
              <a:t>2016 Meeting Income Report</a:t>
            </a:r>
          </a:p>
        </p:txBody>
      </p:sp>
      <p:graphicFrame>
        <p:nvGraphicFramePr>
          <p:cNvPr id="6" name="Table 5"/>
          <p:cNvGraphicFramePr>
            <a:graphicFrameLocks noGrp="1"/>
          </p:cNvGraphicFramePr>
          <p:nvPr>
            <p:extLst>
              <p:ext uri="{D42A27DB-BD31-4B8C-83A1-F6EECF244321}">
                <p14:modId xmlns:p14="http://schemas.microsoft.com/office/powerpoint/2010/main" val="2486343961"/>
              </p:ext>
            </p:extLst>
          </p:nvPr>
        </p:nvGraphicFramePr>
        <p:xfrm>
          <a:off x="762001" y="1029068"/>
          <a:ext cx="7845423" cy="5230953"/>
        </p:xfrm>
        <a:graphic>
          <a:graphicData uri="http://schemas.openxmlformats.org/drawingml/2006/table">
            <a:tbl>
              <a:tblPr/>
              <a:tblGrid>
                <a:gridCol w="1767261"/>
                <a:gridCol w="956094"/>
                <a:gridCol w="1280517"/>
                <a:gridCol w="1280517"/>
                <a:gridCol w="1280517"/>
                <a:gridCol w="1280517"/>
              </a:tblGrid>
              <a:tr h="428417">
                <a:tc>
                  <a:txBody>
                    <a:bodyPr/>
                    <a:lstStyle/>
                    <a:p>
                      <a:pPr algn="l" fontAlgn="b"/>
                      <a:endParaRPr lang="en-US" sz="1000" b="1" i="0" u="none" strike="noStrike" dirty="0">
                        <a:effectLst/>
                        <a:latin typeface="Arial" panose="020B0604020202020204" pitchFamily="34" charset="0"/>
                      </a:endParaRP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 </a:t>
                      </a:r>
                      <a:r>
                        <a:rPr lang="en-US" sz="1200" b="1" i="0" u="none" strike="noStrike" dirty="0" smtClean="0">
                          <a:effectLst/>
                          <a:latin typeface="Arial" panose="020B0604020202020204" pitchFamily="34" charset="0"/>
                        </a:rPr>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Misc.</a:t>
                      </a:r>
                      <a:endParaRPr lang="en-US" sz="1200" b="1" i="0" u="none" strike="noStrike" dirty="0">
                        <a:effectLst/>
                        <a:latin typeface="Arial" panose="020B0604020202020204" pitchFamily="34" charset="0"/>
                      </a:endParaRP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2016-01 </a:t>
                      </a:r>
                      <a:r>
                        <a:rPr lang="en-US" sz="1200" b="1" i="0" u="none" strike="noStrike" dirty="0" smtClean="0">
                          <a:effectLst/>
                          <a:latin typeface="Arial" panose="020B0604020202020204" pitchFamily="34" charset="0"/>
                        </a:rPr>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Atlanta</a:t>
                      </a:r>
                      <a:r>
                        <a:rPr lang="en-US" sz="1200" b="1" i="0" u="none" strike="noStrike" dirty="0">
                          <a:effectLst/>
                          <a:latin typeface="Arial" panose="020B0604020202020204" pitchFamily="34" charset="0"/>
                        </a:rPr>
                        <a:t>, GA</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2016-05 Waikoloa, HI</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2016-09 </a:t>
                      </a:r>
                      <a:r>
                        <a:rPr lang="en-US" sz="1200" b="1" i="0" u="none" strike="noStrike" dirty="0" smtClean="0">
                          <a:effectLst/>
                          <a:latin typeface="Arial" panose="020B0604020202020204" pitchFamily="34" charset="0"/>
                        </a:rPr>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Warsaw</a:t>
                      </a:r>
                      <a:r>
                        <a:rPr lang="en-US" sz="1200" b="1" i="0" u="none" strike="noStrike" dirty="0">
                          <a:effectLst/>
                          <a:latin typeface="Arial" panose="020B0604020202020204" pitchFamily="34" charset="0"/>
                        </a:rPr>
                        <a:t>, Poland</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Total</a:t>
                      </a:r>
                    </a:p>
                  </a:txBody>
                  <a:tcPr marL="6894" marR="6894" marT="6894" marB="0" anchor="b">
                    <a:lnL>
                      <a:noFill/>
                    </a:lnL>
                    <a:lnR>
                      <a:noFill/>
                    </a:lnR>
                    <a:lnT>
                      <a:noFill/>
                    </a:lnT>
                    <a:lnB>
                      <a:noFill/>
                    </a:lnB>
                    <a:solidFill>
                      <a:srgbClr val="D0D0D0"/>
                    </a:solidFill>
                  </a:tcPr>
                </a:tc>
              </a:tr>
              <a:tr h="223462">
                <a:tc>
                  <a:txBody>
                    <a:bodyPr/>
                    <a:lstStyle/>
                    <a:p>
                      <a:pPr algn="l" fontAlgn="b"/>
                      <a:r>
                        <a:rPr lang="en-US" sz="1000" b="1" i="0" u="none" strike="noStrike">
                          <a:effectLst/>
                          <a:latin typeface="Arial" panose="020B0604020202020204" pitchFamily="34" charset="0"/>
                        </a:rPr>
                        <a:t> </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r>
              <a:tr h="191890">
                <a:tc gridSpan="2">
                  <a:txBody>
                    <a:bodyPr/>
                    <a:lstStyle/>
                    <a:p>
                      <a:pPr algn="l" fontAlgn="ctr"/>
                      <a:r>
                        <a:rPr lang="en-US" sz="1100" b="1" i="0" u="none" strike="noStrike" dirty="0">
                          <a:solidFill>
                            <a:srgbClr val="000000"/>
                          </a:solidFill>
                          <a:effectLst/>
                          <a:latin typeface="Arial" panose="020B0604020202020204" pitchFamily="34" charset="0"/>
                        </a:rPr>
                        <a:t>Ordinary Income/Expense</a:t>
                      </a:r>
                    </a:p>
                  </a:txBody>
                  <a:tcPr marL="6894" marR="6894" marT="6894" marB="0" anchor="ctr">
                    <a:lnL>
                      <a:noFill/>
                    </a:lnL>
                    <a:lnR>
                      <a:noFill/>
                    </a:lnR>
                    <a:lnT>
                      <a:noFill/>
                    </a:lnT>
                    <a:lnB>
                      <a:noFill/>
                    </a:lnB>
                  </a:tcPr>
                </a:tc>
                <a:tc hMerge="1">
                  <a:txBody>
                    <a:bodyPr/>
                    <a:lstStyle/>
                    <a:p>
                      <a:endParaRPr lang="en-US"/>
                    </a:p>
                  </a:txBody>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r>
              <a:tr h="108363">
                <a:tc>
                  <a:txBody>
                    <a:bodyPr/>
                    <a:lstStyle/>
                    <a:p>
                      <a:pPr algn="l" fontAlgn="b"/>
                      <a:r>
                        <a:rPr lang="en-US" sz="1100" b="1" i="0" u="none" strike="noStrike" dirty="0">
                          <a:solidFill>
                            <a:srgbClr val="000000"/>
                          </a:solidFill>
                          <a:effectLst/>
                          <a:latin typeface="Arial" panose="020B0604020202020204" pitchFamily="34" charset="0"/>
                        </a:rPr>
                        <a:t>Income</a:t>
                      </a:r>
                    </a:p>
                  </a:txBody>
                  <a:tcPr marL="62050" marR="6894" marT="6894" marB="0" anchor="b">
                    <a:lnL>
                      <a:noFill/>
                    </a:lnL>
                    <a:lnR>
                      <a:noFill/>
                    </a:lnR>
                    <a:lnT>
                      <a:noFill/>
                    </a:lnT>
                    <a:lnB>
                      <a:noFill/>
                    </a:lnB>
                  </a:tcPr>
                </a:tc>
                <a:tc>
                  <a:txBody>
                    <a:bodyPr/>
                    <a:lstStyle/>
                    <a:p>
                      <a:endParaRPr lang="en-US" dirty="0"/>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c>
                  <a:txBody>
                    <a:bodyPr/>
                    <a:lstStyle/>
                    <a:p>
                      <a:pPr algn="r" fontAlgn="ctr"/>
                      <a:endParaRPr lang="en-US" sz="1050" b="1" i="0" u="none" strike="noStrike">
                        <a:solidFill>
                          <a:srgbClr val="000000"/>
                        </a:solidFill>
                        <a:effectLst/>
                        <a:latin typeface="Arial" panose="020B0604020202020204" pitchFamily="34" charset="0"/>
                      </a:endParaRPr>
                    </a:p>
                  </a:txBody>
                  <a:tcPr marL="6894" marR="6894" marT="6894" marB="0" anchor="ctr">
                    <a:lnL>
                      <a:noFill/>
                    </a:lnL>
                    <a:lnR>
                      <a:noFill/>
                    </a:lnR>
                    <a:lnT>
                      <a:noFill/>
                    </a:lnT>
                    <a:lnB>
                      <a:noFill/>
                    </a:lnB>
                  </a:tcPr>
                </a:tc>
              </a:tr>
              <a:tr h="191890">
                <a:tc>
                  <a:txBody>
                    <a:bodyPr/>
                    <a:lstStyle/>
                    <a:p>
                      <a:pPr algn="l" fontAlgn="b"/>
                      <a:r>
                        <a:rPr lang="en-US" sz="1100" b="0" i="0" u="none" strike="noStrike" dirty="0">
                          <a:solidFill>
                            <a:srgbClr val="000000"/>
                          </a:solidFill>
                          <a:effectLst/>
                          <a:latin typeface="Arial" panose="020B0604020202020204" pitchFamily="34" charset="0"/>
                        </a:rPr>
                        <a:t>2.11 - Registrations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$321,625.00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$235,050.00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$264,450.00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$821,125.00 </a:t>
                      </a:r>
                    </a:p>
                  </a:txBody>
                  <a:tcPr marL="6894" marR="6894" marT="6894" marB="0" anchor="ctr">
                    <a:lnL>
                      <a:noFill/>
                    </a:lnL>
                    <a:lnR>
                      <a:noFill/>
                    </a:lnR>
                    <a:lnT>
                      <a:noFill/>
                    </a:lnT>
                    <a:lnB>
                      <a:noFill/>
                    </a:lnB>
                  </a:tcPr>
                </a:tc>
              </a:tr>
              <a:tr h="241842">
                <a:tc>
                  <a:txBody>
                    <a:bodyPr/>
                    <a:lstStyle/>
                    <a:p>
                      <a:pPr algn="l" fontAlgn="b"/>
                      <a:r>
                        <a:rPr lang="en-US" sz="1100" b="0" i="0" u="none" strike="noStrike" dirty="0">
                          <a:solidFill>
                            <a:srgbClr val="000000"/>
                          </a:solidFill>
                          <a:effectLst/>
                          <a:latin typeface="Arial" panose="020B0604020202020204" pitchFamily="34" charset="0"/>
                        </a:rPr>
                        <a:t>2.12 - Hotel Commissions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$65,445.12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$33,228.32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$98,673.44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3.40 - IEEE CB </a:t>
                      </a:r>
                      <a:r>
                        <a:rPr lang="en-US" sz="1100" b="0" i="0" u="none" strike="noStrike" dirty="0" smtClean="0">
                          <a:solidFill>
                            <a:srgbClr val="000000"/>
                          </a:solidFill>
                          <a:effectLst/>
                          <a:latin typeface="Arial" panose="020B0604020202020204" pitchFamily="34" charset="0"/>
                        </a:rPr>
                        <a:t>Interest</a:t>
                      </a:r>
                      <a:endParaRPr lang="en-US" sz="1100" b="0" i="0" u="none" strike="noStrike" dirty="0">
                        <a:solidFill>
                          <a:srgbClr val="000000"/>
                        </a:solidFill>
                        <a:effectLst/>
                        <a:latin typeface="Arial" panose="020B0604020202020204" pitchFamily="34" charset="0"/>
                      </a:endParaRPr>
                    </a:p>
                  </a:txBody>
                  <a:tcPr marL="124100" marR="6894" marT="6894" marB="0" anchor="b">
                    <a:lnL>
                      <a:noFill/>
                    </a:lnL>
                    <a:lnR>
                      <a:noFill/>
                    </a:lnR>
                    <a:lnT>
                      <a:noFill/>
                    </a:lnT>
                    <a:lnB>
                      <a:noFill/>
                    </a:lnB>
                  </a:tcPr>
                </a:tc>
                <a:tc>
                  <a:txBody>
                    <a:bodyPr/>
                    <a:lstStyle/>
                    <a:p>
                      <a:pPr algn="r" fontAlgn="ctr"/>
                      <a:r>
                        <a:rPr lang="en-US" sz="1050" b="0" i="0" u="none" strike="noStrike" dirty="0">
                          <a:solidFill>
                            <a:srgbClr val="000000"/>
                          </a:solidFill>
                          <a:effectLst/>
                          <a:latin typeface="Arial" panose="020B0604020202020204" pitchFamily="34" charset="0"/>
                        </a:rPr>
                        <a:t>$1,640.57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$1,640.57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3.70 - Other Receipts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$1.00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3.96 </a:t>
                      </a:r>
                      <a:r>
                        <a:rPr lang="en-US" sz="1100" b="0" i="0" u="none" strike="noStrike" dirty="0" smtClean="0">
                          <a:solidFill>
                            <a:srgbClr val="000000"/>
                          </a:solidFill>
                          <a:effectLst/>
                          <a:latin typeface="Arial" panose="020B0604020202020204" pitchFamily="34" charset="0"/>
                        </a:rPr>
                        <a:t>– Misc. </a:t>
                      </a:r>
                      <a:r>
                        <a:rPr lang="en-US" sz="1100" b="0" i="0" u="none" strike="noStrike" dirty="0">
                          <a:solidFill>
                            <a:srgbClr val="000000"/>
                          </a:solidFill>
                          <a:effectLst/>
                          <a:latin typeface="Arial" panose="020B0604020202020204" pitchFamily="34" charset="0"/>
                        </a:rPr>
                        <a:t>Income</a:t>
                      </a:r>
                    </a:p>
                  </a:txBody>
                  <a:tcPr marL="124100" marR="6894" marT="689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$1,709.01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$1,709.01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r>
              <a:tr h="185434">
                <a:tc>
                  <a:txBody>
                    <a:bodyPr/>
                    <a:lstStyle/>
                    <a:p>
                      <a:pPr algn="l" fontAlgn="b"/>
                      <a:r>
                        <a:rPr lang="en-US" sz="1100" b="1" i="0" u="none" strike="noStrike" dirty="0">
                          <a:solidFill>
                            <a:srgbClr val="000000"/>
                          </a:solidFill>
                          <a:effectLst/>
                          <a:latin typeface="Arial" panose="020B0604020202020204" pitchFamily="34" charset="0"/>
                        </a:rPr>
                        <a:t>Total - Income</a:t>
                      </a:r>
                    </a:p>
                  </a:txBody>
                  <a:tcPr marL="62050" marR="6894" marT="689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$3,349.58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$387,071.12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$268,278.32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$264,450.00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$923,149.02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90865">
                <a:tc>
                  <a:txBody>
                    <a:bodyPr/>
                    <a:lstStyle/>
                    <a:p>
                      <a:pPr algn="l" fontAlgn="b"/>
                      <a:r>
                        <a:rPr lang="en-US" sz="1100" b="1" i="0" u="none" strike="noStrike" dirty="0">
                          <a:solidFill>
                            <a:srgbClr val="000000"/>
                          </a:solidFill>
                          <a:effectLst/>
                          <a:latin typeface="Arial" panose="020B0604020202020204" pitchFamily="34" charset="0"/>
                        </a:rPr>
                        <a:t>Expense</a:t>
                      </a:r>
                    </a:p>
                  </a:txBody>
                  <a:tcPr marL="62050" marR="6894" marT="6894" marB="0" anchor="b">
                    <a:lnL>
                      <a:noFill/>
                    </a:lnL>
                    <a:lnR>
                      <a:noFill/>
                    </a:lnR>
                    <a:lnT w="6350" cap="flat" cmpd="sng" algn="ctr">
                      <a:solidFill>
                        <a:srgbClr val="969696"/>
                      </a:solidFill>
                      <a:prstDash val="dot"/>
                      <a:round/>
                      <a:headEnd type="none" w="med" len="med"/>
                      <a:tailEnd type="none" w="med" len="med"/>
                    </a:lnT>
                    <a:lnB>
                      <a:noFill/>
                    </a:lnB>
                  </a:tcPr>
                </a:tc>
                <a:tc>
                  <a:txBody>
                    <a:bodyPr/>
                    <a:lstStyle/>
                    <a:p>
                      <a:endParaRPr lang="en-US" dirty="0"/>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050" b="1" i="0" u="none" strike="noStrike" dirty="0">
                        <a:solidFill>
                          <a:srgbClr val="000000"/>
                        </a:solidFill>
                        <a:effectLst/>
                        <a:latin typeface="Arial" panose="020B0604020202020204" pitchFamily="34" charset="0"/>
                      </a:endParaRP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4.10 - Meetings </a:t>
                      </a:r>
                      <a:r>
                        <a:rPr lang="en-US" sz="1100" b="0" i="0" u="none" strike="noStrike" dirty="0" smtClean="0">
                          <a:solidFill>
                            <a:srgbClr val="000000"/>
                          </a:solidFill>
                          <a:effectLst/>
                          <a:latin typeface="Arial" panose="020B0604020202020204" pitchFamily="34" charset="0"/>
                        </a:rPr>
                        <a:t>Expense</a:t>
                      </a:r>
                      <a:endParaRPr lang="en-US" sz="1100" b="0" i="0" u="none" strike="noStrike" dirty="0">
                        <a:solidFill>
                          <a:srgbClr val="000000"/>
                        </a:solidFill>
                        <a:effectLst/>
                        <a:latin typeface="Arial" panose="020B0604020202020204" pitchFamily="34" charset="0"/>
                      </a:endParaRP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$99,214.06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$99,214.06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4.110 - Site Survey</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$416.38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$416.38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4.113 - Venue</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$17,958.96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$19,850.88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$59,497.00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$97,306.84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4.12 - Financial Fees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$11,601.61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$9,215.50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$18,423.00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$39,240.11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4.13 - Meeting  Planner</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$78,555.59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$47,118.14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$43,853.00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$169,526.73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4.14 - Food &amp; Beverage</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$87,189.96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$101,535.76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$67,757.00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$256,482.72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4.15 - Network Services</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$78,640.89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$40,776.81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$35,806.62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$155,224.32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4.16 - Social</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($636.40)</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$24,090.47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$31,204.00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$54,658.07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4.17 - Shipping</a:t>
                      </a:r>
                    </a:p>
                  </a:txBody>
                  <a:tcPr marL="124100" marR="6894" marT="6894" marB="0" anchor="b">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$13.46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$5,793.01 </a:t>
                      </a:r>
                    </a:p>
                  </a:txBody>
                  <a:tcPr marL="6894" marR="6894" marT="6894" marB="0" anchor="ctr">
                    <a:lnL>
                      <a:noFill/>
                    </a:lnL>
                    <a:lnR>
                      <a:noFill/>
                    </a:lnR>
                    <a:lnT>
                      <a:noFill/>
                    </a:lnT>
                    <a:lnB>
                      <a:noFill/>
                    </a:lnB>
                  </a:tcPr>
                </a:tc>
                <a:tc>
                  <a:txBody>
                    <a:bodyPr/>
                    <a:lstStyle/>
                    <a:p>
                      <a:pPr algn="r" fontAlgn="ctr"/>
                      <a:r>
                        <a:rPr lang="en-US" sz="1050" b="0" i="0" u="none" strike="noStrike" dirty="0">
                          <a:solidFill>
                            <a:srgbClr val="000000"/>
                          </a:solidFill>
                          <a:effectLst/>
                          <a:latin typeface="Arial" panose="020B0604020202020204" pitchFamily="34" charset="0"/>
                        </a:rPr>
                        <a:t>$6,923.06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$7,803.13 </a:t>
                      </a:r>
                    </a:p>
                  </a:txBody>
                  <a:tcPr marL="6894" marR="6894" marT="6894" marB="0" anchor="ctr">
                    <a:lnL>
                      <a:noFill/>
                    </a:lnL>
                    <a:lnR>
                      <a:noFill/>
                    </a:lnR>
                    <a:lnT>
                      <a:noFill/>
                    </a:lnT>
                    <a:lnB>
                      <a:noFill/>
                    </a:lnB>
                  </a:tcPr>
                </a:tc>
                <a:tc>
                  <a:txBody>
                    <a:bodyPr/>
                    <a:lstStyle/>
                    <a:p>
                      <a:pPr algn="r" fontAlgn="ctr"/>
                      <a:r>
                        <a:rPr lang="en-US" sz="1050" b="0" i="0" u="none" strike="noStrike">
                          <a:solidFill>
                            <a:srgbClr val="000000"/>
                          </a:solidFill>
                          <a:effectLst/>
                          <a:latin typeface="Arial" panose="020B0604020202020204" pitchFamily="34" charset="0"/>
                        </a:rPr>
                        <a:t>$20,532.66 </a:t>
                      </a:r>
                    </a:p>
                  </a:txBody>
                  <a:tcPr marL="6894" marR="6894" marT="6894" marB="0" anchor="ctr">
                    <a:lnL>
                      <a:noFill/>
                    </a:lnL>
                    <a:lnR>
                      <a:noFill/>
                    </a:lnR>
                    <a:lnT>
                      <a:noFill/>
                    </a:lnT>
                    <a:lnB>
                      <a:noFill/>
                    </a:lnB>
                  </a:tcPr>
                </a:tc>
              </a:tr>
              <a:tr h="213706">
                <a:tc>
                  <a:txBody>
                    <a:bodyPr/>
                    <a:lstStyle/>
                    <a:p>
                      <a:pPr algn="l" fontAlgn="b"/>
                      <a:r>
                        <a:rPr lang="en-US" sz="1100" b="0" i="0" u="none" strike="noStrike" dirty="0">
                          <a:solidFill>
                            <a:srgbClr val="000000"/>
                          </a:solidFill>
                          <a:effectLst/>
                          <a:latin typeface="Arial" panose="020B0604020202020204" pitchFamily="34" charset="0"/>
                        </a:rPr>
                        <a:t>4.18 - </a:t>
                      </a:r>
                      <a:r>
                        <a:rPr lang="en-US" sz="1100" b="0" i="0" u="none" strike="noStrike" dirty="0" err="1">
                          <a:solidFill>
                            <a:srgbClr val="000000"/>
                          </a:solidFill>
                          <a:effectLst/>
                          <a:latin typeface="Arial" panose="020B0604020202020204" pitchFamily="34" charset="0"/>
                        </a:rPr>
                        <a:t>Misc</a:t>
                      </a:r>
                      <a:r>
                        <a:rPr lang="en-US" sz="1100" b="0" i="0" u="none" strike="noStrike" dirty="0">
                          <a:solidFill>
                            <a:srgbClr val="000000"/>
                          </a:solidFill>
                          <a:effectLst/>
                          <a:latin typeface="Arial" panose="020B0604020202020204" pitchFamily="34" charset="0"/>
                        </a:rPr>
                        <a:t> Expense</a:t>
                      </a:r>
                    </a:p>
                  </a:txBody>
                  <a:tcPr marL="124100" marR="6894" marT="689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$0.00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$8,337.06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$4,905.46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$7,980.50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50" b="0" i="0" u="none" strike="noStrike">
                          <a:solidFill>
                            <a:srgbClr val="000000"/>
                          </a:solidFill>
                          <a:effectLst/>
                          <a:latin typeface="Arial" panose="020B0604020202020204" pitchFamily="34" charset="0"/>
                        </a:rPr>
                        <a:t>$21,223.02 </a:t>
                      </a:r>
                    </a:p>
                  </a:txBody>
                  <a:tcPr marL="6894" marR="6894" marT="6894" marB="0" anchor="ctr">
                    <a:lnL>
                      <a:noFill/>
                    </a:lnL>
                    <a:lnR>
                      <a:noFill/>
                    </a:lnR>
                    <a:lnT>
                      <a:noFill/>
                    </a:lnT>
                    <a:lnB w="6350" cap="flat" cmpd="sng" algn="ctr">
                      <a:solidFill>
                        <a:srgbClr val="C0C0C0"/>
                      </a:solidFill>
                      <a:prstDash val="dot"/>
                      <a:round/>
                      <a:headEnd type="none" w="med" len="med"/>
                      <a:tailEnd type="none" w="med" len="med"/>
                    </a:lnB>
                  </a:tcPr>
                </a:tc>
              </a:tr>
              <a:tr h="213706">
                <a:tc>
                  <a:txBody>
                    <a:bodyPr/>
                    <a:lstStyle/>
                    <a:p>
                      <a:pPr algn="l" fontAlgn="b"/>
                      <a:r>
                        <a:rPr lang="en-US" sz="1100" b="1" i="0" u="none" strike="noStrike" dirty="0">
                          <a:solidFill>
                            <a:srgbClr val="000000"/>
                          </a:solidFill>
                          <a:effectLst/>
                          <a:latin typeface="Arial" panose="020B0604020202020204" pitchFamily="34" charset="0"/>
                        </a:rPr>
                        <a:t>Total - Expense</a:t>
                      </a:r>
                    </a:p>
                  </a:txBody>
                  <a:tcPr marL="62050" marR="6894" marT="689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$13.46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$387,071.12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$254,416.08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$272,324.25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50" b="1" i="0" u="none" strike="noStrike">
                          <a:solidFill>
                            <a:srgbClr val="000000"/>
                          </a:solidFill>
                          <a:effectLst/>
                          <a:latin typeface="Arial" panose="020B0604020202020204" pitchFamily="34" charset="0"/>
                        </a:rPr>
                        <a:t>$913,824.91 </a:t>
                      </a:r>
                    </a:p>
                  </a:txBody>
                  <a:tcPr marL="6894" marR="6894" marT="689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3706">
                <a:tc>
                  <a:txBody>
                    <a:bodyPr/>
                    <a:lstStyle/>
                    <a:p>
                      <a:pPr algn="l" fontAlgn="ctr"/>
                      <a:r>
                        <a:rPr lang="en-US" sz="1100" b="1" i="0" u="none" strike="noStrike" dirty="0">
                          <a:solidFill>
                            <a:srgbClr val="000000"/>
                          </a:solidFill>
                          <a:effectLst/>
                          <a:latin typeface="Arial" panose="020B0604020202020204" pitchFamily="34" charset="0"/>
                        </a:rPr>
                        <a:t>Net Income</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panose="020B0604020202020204" pitchFamily="34" charset="0"/>
                        </a:rPr>
                        <a:t>$3,336.12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a:solidFill>
                            <a:srgbClr val="000000"/>
                          </a:solidFill>
                          <a:effectLst/>
                          <a:latin typeface="Arial" panose="020B0604020202020204" pitchFamily="34" charset="0"/>
                        </a:rPr>
                        <a:t>$0.00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panose="020B0604020202020204" pitchFamily="34" charset="0"/>
                        </a:rPr>
                        <a:t>$13,862.24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panose="020B0604020202020204" pitchFamily="34" charset="0"/>
                        </a:rPr>
                        <a:t>($7,874.25)</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50" b="1" i="0" u="none" strike="noStrike" dirty="0">
                          <a:solidFill>
                            <a:srgbClr val="000000"/>
                          </a:solidFill>
                          <a:effectLst/>
                          <a:latin typeface="Arial" panose="020B0604020202020204" pitchFamily="34" charset="0"/>
                        </a:rPr>
                        <a:t>$9,324.11 </a:t>
                      </a:r>
                    </a:p>
                  </a:txBody>
                  <a:tcPr marL="6894" marR="6894" marT="6894"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7028602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Footer Placeholder 2"/>
          <p:cNvSpPr>
            <a:spLocks noGrp="1"/>
          </p:cNvSpPr>
          <p:nvPr>
            <p:ph type="ftr" idx="11"/>
          </p:nvPr>
        </p:nvSpPr>
        <p:spPr>
          <a:xfrm>
            <a:off x="5715000" y="6475413"/>
            <a:ext cx="2827338" cy="153987"/>
          </a:xfrm>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11</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3670819142"/>
              </p:ext>
            </p:extLst>
          </p:nvPr>
        </p:nvGraphicFramePr>
        <p:xfrm>
          <a:off x="494505" y="1064349"/>
          <a:ext cx="8229601" cy="5225990"/>
        </p:xfrm>
        <a:graphic>
          <a:graphicData uri="http://schemas.openxmlformats.org/drawingml/2006/table">
            <a:tbl>
              <a:tblPr/>
              <a:tblGrid>
                <a:gridCol w="1854536"/>
                <a:gridCol w="1010682"/>
                <a:gridCol w="1010682"/>
                <a:gridCol w="932936"/>
                <a:gridCol w="792659"/>
                <a:gridCol w="843858"/>
                <a:gridCol w="751790"/>
                <a:gridCol w="1032458"/>
              </a:tblGrid>
              <a:tr h="526456">
                <a:tc>
                  <a:txBody>
                    <a:bodyPr/>
                    <a:lstStyle/>
                    <a:p>
                      <a:pPr algn="l" fontAlgn="b"/>
                      <a:endParaRPr lang="en-US" sz="11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smtClean="0">
                          <a:effectLst/>
                          <a:latin typeface="Arial" panose="020B0604020202020204" pitchFamily="34" charset="0"/>
                        </a:rPr>
                        <a:t>2015 </a:t>
                      </a:r>
                      <a:br>
                        <a:rPr lang="en-US" sz="1200" b="1" i="0" u="none" strike="noStrike" dirty="0" smtClean="0">
                          <a:effectLst/>
                          <a:latin typeface="Arial" panose="020B0604020202020204" pitchFamily="34" charset="0"/>
                        </a:rPr>
                      </a:br>
                      <a:r>
                        <a:rPr lang="en-US" sz="1200" b="1" i="0" u="none" strike="noStrike" dirty="0" smtClean="0">
                          <a:effectLst/>
                          <a:latin typeface="Arial" panose="020B0604020202020204" pitchFamily="34" charset="0"/>
                        </a:rPr>
                        <a:t>Misc.</a:t>
                      </a:r>
                      <a:endParaRPr lang="en-US" sz="1200" b="1" i="0" u="none" strike="noStrike" dirty="0">
                        <a:effectLst/>
                        <a:latin typeface="Arial" panose="020B0604020202020204" pitchFamily="34" charset="0"/>
                      </a:endParaRP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82009">
                <a:tc>
                  <a:txBody>
                    <a:bodyPr/>
                    <a:lstStyle/>
                    <a:p>
                      <a:pPr algn="l" fontAlgn="b"/>
                      <a:r>
                        <a:rPr lang="en-US" sz="11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6894" marR="6894" marT="6894"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66281">
                <a:tc>
                  <a:txBody>
                    <a:bodyPr/>
                    <a:lstStyle/>
                    <a:p>
                      <a:pPr algn="l" fontAlgn="ctr"/>
                      <a:r>
                        <a:rPr lang="en-US" sz="1100" b="1" i="0" u="none" strike="noStrike" dirty="0">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05356">
                <a:tc>
                  <a:txBody>
                    <a:bodyPr/>
                    <a:lstStyle/>
                    <a:p>
                      <a:pPr algn="l" fontAlgn="b"/>
                      <a:r>
                        <a:rPr lang="en-US" sz="11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99673">
                <a:tc>
                  <a:txBody>
                    <a:bodyPr/>
                    <a:lstStyle/>
                    <a:p>
                      <a:pPr algn="l" fontAlgn="b"/>
                      <a:r>
                        <a:rPr lang="en-US" sz="11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tr>
              <a:tr h="205356">
                <a:tc>
                  <a:txBody>
                    <a:bodyPr/>
                    <a:lstStyle/>
                    <a:p>
                      <a:pPr algn="l" fontAlgn="b"/>
                      <a:r>
                        <a:rPr lang="en-US" sz="1100" b="0" i="0" u="none" strike="noStrike" dirty="0">
                          <a:solidFill>
                            <a:srgbClr val="000000"/>
                          </a:solidFill>
                          <a:effectLst/>
                          <a:latin typeface="Arial" panose="020B0604020202020204" pitchFamily="34" charset="0"/>
                        </a:rPr>
                        <a:t>3.40 - IEEE CB </a:t>
                      </a:r>
                      <a:r>
                        <a:rPr lang="en-US" sz="1100" b="0" i="0" u="none" strike="noStrike" dirty="0" smtClean="0">
                          <a:solidFill>
                            <a:srgbClr val="000000"/>
                          </a:solidFill>
                          <a:effectLst/>
                          <a:latin typeface="Arial" panose="020B0604020202020204" pitchFamily="34" charset="0"/>
                        </a:rPr>
                        <a:t>Interest</a:t>
                      </a:r>
                      <a:endParaRPr lang="en-US" sz="1100" b="0" i="0" u="none" strike="noStrike" dirty="0">
                        <a:solidFill>
                          <a:srgbClr val="000000"/>
                        </a:solidFill>
                        <a:effectLst/>
                        <a:latin typeface="Arial" panose="020B0604020202020204" pitchFamily="34" charset="0"/>
                      </a:endParaRP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r>
              <a:tr h="182009">
                <a:tc>
                  <a:txBody>
                    <a:bodyPr/>
                    <a:lstStyle/>
                    <a:p>
                      <a:pPr algn="l" fontAlgn="b"/>
                      <a:r>
                        <a:rPr lang="en-US" sz="11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$974.56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$0.00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noFill/>
                      <a:prstDash val="dot"/>
                      <a:round/>
                      <a:headEnd type="none" w="med" len="med"/>
                      <a:tailEnd type="none" w="med" len="med"/>
                    </a:lnT>
                    <a:lnB w="6350" cap="flat" cmpd="sng" algn="ctr">
                      <a:solidFill>
                        <a:srgbClr val="969696"/>
                      </a:solidFill>
                      <a:prstDash val="dot"/>
                      <a:round/>
                      <a:headEnd type="none" w="med" len="med"/>
                      <a:tailEnd type="none" w="med" len="med"/>
                    </a:lnB>
                  </a:tcPr>
                </a:tc>
              </a:tr>
              <a:tr h="182009">
                <a:tc>
                  <a:txBody>
                    <a:bodyPr/>
                    <a:lstStyle/>
                    <a:p>
                      <a:pPr algn="l" fontAlgn="b"/>
                      <a:r>
                        <a:rPr lang="en-US" sz="1100" b="1" i="0" u="none" strike="noStrike" dirty="0">
                          <a:solidFill>
                            <a:srgbClr val="000000"/>
                          </a:solidFill>
                          <a:effectLst/>
                          <a:latin typeface="Arial" panose="020B0604020202020204" pitchFamily="34" charset="0"/>
                        </a:rPr>
                        <a:t>Expense</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0" i="0" u="none" strike="noStrike" dirty="0">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1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48868">
                <a:tc>
                  <a:txBody>
                    <a:bodyPr/>
                    <a:lstStyle/>
                    <a:p>
                      <a:pPr algn="l" fontAlgn="b"/>
                      <a:r>
                        <a:rPr lang="en-US" sz="1100" b="0" i="0" u="none" strike="noStrike" dirty="0">
                          <a:solidFill>
                            <a:srgbClr val="000000"/>
                          </a:solidFill>
                          <a:effectLst/>
                          <a:latin typeface="Arial" panose="020B0604020202020204" pitchFamily="34" charset="0"/>
                        </a:rPr>
                        <a:t>4.10 - Meetings </a:t>
                      </a:r>
                      <a:r>
                        <a:rPr lang="en-US" sz="1100" b="0" i="0" u="none" strike="noStrike" dirty="0" smtClean="0">
                          <a:solidFill>
                            <a:srgbClr val="000000"/>
                          </a:solidFill>
                          <a:effectLst/>
                          <a:latin typeface="Arial" panose="020B0604020202020204" pitchFamily="34" charset="0"/>
                        </a:rPr>
                        <a:t>Expense</a:t>
                      </a:r>
                      <a:endParaRPr lang="en-US" sz="1100" b="0" i="0" u="none" strike="noStrike" dirty="0">
                        <a:solidFill>
                          <a:srgbClr val="000000"/>
                        </a:solidFill>
                        <a:effectLst/>
                        <a:latin typeface="Arial" panose="020B0604020202020204" pitchFamily="34" charset="0"/>
                      </a:endParaRP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100" b="0" i="0" u="none" strike="noStrike" dirty="0">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tr>
              <a:tr h="205356">
                <a:tc>
                  <a:txBody>
                    <a:bodyPr/>
                    <a:lstStyle/>
                    <a:p>
                      <a:pPr algn="l" fontAlgn="b"/>
                      <a:r>
                        <a:rPr lang="en-US" sz="11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1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100" b="0" i="0" u="none" strike="noStrike" dirty="0">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05356">
                <a:tc>
                  <a:txBody>
                    <a:bodyPr/>
                    <a:lstStyle/>
                    <a:p>
                      <a:pPr algn="l" fontAlgn="b"/>
                      <a:r>
                        <a:rPr lang="en-US" sz="11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100" b="1" i="0" u="none" strike="noStrike" dirty="0">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100" b="1" i="0" u="none" strike="noStrike" dirty="0">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05356">
                <a:tc>
                  <a:txBody>
                    <a:bodyPr/>
                    <a:lstStyle/>
                    <a:p>
                      <a:pPr algn="l" fontAlgn="ctr"/>
                      <a:r>
                        <a:rPr lang="en-US" sz="11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1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smtClean="0">
                <a:solidFill>
                  <a:schemeClr val="tx1"/>
                </a:solidFill>
              </a:rPr>
              <a:t>2015 Meeting Income Report</a:t>
            </a:r>
            <a:endParaRPr lang="en-US" dirty="0">
              <a:solidFill>
                <a:schemeClr val="tx1"/>
              </a:solidFill>
            </a:endParaRPr>
          </a:p>
        </p:txBody>
      </p:sp>
    </p:spTree>
    <p:extLst>
      <p:ext uri="{BB962C8B-B14F-4D97-AF65-F5344CB8AC3E}">
        <p14:creationId xmlns:p14="http://schemas.microsoft.com/office/powerpoint/2010/main" val="73224838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March 2017</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12</a:t>
            </a:fld>
            <a:endParaRPr lang="en-GB"/>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192099661"/>
              </p:ext>
            </p:extLst>
          </p:nvPr>
        </p:nvGraphicFramePr>
        <p:xfrm>
          <a:off x="696914" y="762001"/>
          <a:ext cx="7761286" cy="5625903"/>
        </p:xfrm>
        <a:graphic>
          <a:graphicData uri="http://schemas.openxmlformats.org/drawingml/2006/table">
            <a:tbl>
              <a:tblPr/>
              <a:tblGrid>
                <a:gridCol w="2519564"/>
                <a:gridCol w="972464"/>
                <a:gridCol w="1060868"/>
                <a:gridCol w="1016665"/>
                <a:gridCol w="1164008"/>
                <a:gridCol w="1027717"/>
              </a:tblGrid>
              <a:tr h="310988">
                <a:tc gridSpan="6">
                  <a:txBody>
                    <a:bodyPr/>
                    <a:lstStyle/>
                    <a:p>
                      <a:pPr algn="ctr" fontAlgn="b"/>
                      <a:r>
                        <a:rPr lang="en-US" sz="24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686769">
                <a:tc>
                  <a:txBody>
                    <a:bodyPr/>
                    <a:lstStyle/>
                    <a:p>
                      <a:pPr algn="l" fontAlgn="b"/>
                      <a:endParaRPr lang="en-US" sz="14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4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tr>
              <a:tr h="261229">
                <a:tc>
                  <a:txBody>
                    <a:bodyPr/>
                    <a:lstStyle/>
                    <a:p>
                      <a:pPr algn="l" fontAlgn="b"/>
                      <a:r>
                        <a:rPr lang="en-US" sz="14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4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r>
              <a:tr h="248791">
                <a:tc>
                  <a:txBody>
                    <a:bodyPr/>
                    <a:lstStyle/>
                    <a:p>
                      <a:pPr algn="l" fontAlgn="ctr"/>
                      <a:r>
                        <a:rPr lang="en-US" sz="12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r>
              <a:tr h="248791">
                <a:tc>
                  <a:txBody>
                    <a:bodyPr/>
                    <a:lstStyle/>
                    <a:p>
                      <a:pPr algn="l" fontAlgn="b"/>
                      <a:r>
                        <a:rPr lang="en-US" sz="12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r>
              <a:tr h="236350">
                <a:tc>
                  <a:txBody>
                    <a:bodyPr/>
                    <a:lstStyle/>
                    <a:p>
                      <a:pPr algn="l" fontAlgn="b"/>
                      <a:r>
                        <a:rPr lang="en-US" sz="12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tr>
              <a:tr h="211015">
                <a:tc>
                  <a:txBody>
                    <a:bodyPr/>
                    <a:lstStyle/>
                    <a:p>
                      <a:pPr algn="l" fontAlgn="b"/>
                      <a:r>
                        <a:rPr lang="en-US" sz="12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r>
              <a:tr h="248791">
                <a:tc>
                  <a:txBody>
                    <a:bodyPr/>
                    <a:lstStyle/>
                    <a:p>
                      <a:pPr algn="l" fontAlgn="b"/>
                      <a:r>
                        <a:rPr lang="en-US" sz="12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48791">
                <a:tc>
                  <a:txBody>
                    <a:bodyPr/>
                    <a:lstStyle/>
                    <a:p>
                      <a:pPr algn="l" fontAlgn="b"/>
                      <a:r>
                        <a:rPr lang="en-US" sz="12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tr>
              <a:tr h="23635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r>
              <a:tr h="248791">
                <a:tc>
                  <a:txBody>
                    <a:bodyPr/>
                    <a:lstStyle/>
                    <a:p>
                      <a:pPr algn="l" fontAlgn="b"/>
                      <a:r>
                        <a:rPr lang="en-US" sz="12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48791">
                <a:tc>
                  <a:txBody>
                    <a:bodyPr/>
                    <a:lstStyle/>
                    <a:p>
                      <a:pPr algn="l" fontAlgn="ctr"/>
                      <a:r>
                        <a:rPr lang="en-US" sz="12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GB" dirty="0" smtClean="0"/>
              <a:t>March 2017 Treasurer report for the Joint 802.11/.15 Wireless funds</a:t>
            </a:r>
          </a:p>
          <a:p>
            <a:endParaRPr lang="en-GB" dirty="0" smtClean="0"/>
          </a:p>
          <a:p>
            <a:r>
              <a:rPr lang="en-GB" dirty="0" smtClean="0"/>
              <a:t>Also reported in 802.15 doc: </a:t>
            </a:r>
            <a:r>
              <a:rPr lang="en-US" dirty="0" smtClean="0"/>
              <a:t>15-17/0156r2</a:t>
            </a:r>
            <a:endParaRPr lang="en-US" dirty="0" smtClean="0"/>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March 2017</a:t>
            </a:r>
            <a:endParaRPr lang="en-GB" dirty="0" smtClean="0"/>
          </a:p>
        </p:txBody>
      </p:sp>
      <p:sp>
        <p:nvSpPr>
          <p:cNvPr id="2" name="Footer Placeholder 1"/>
          <p:cNvSpPr>
            <a:spLocks noGrp="1"/>
          </p:cNvSpPr>
          <p:nvPr>
            <p:ph type="ftr" idx="11"/>
          </p:nvPr>
        </p:nvSpPr>
        <p:spPr>
          <a:xfrm>
            <a:off x="5638800" y="6475413"/>
            <a:ext cx="2903538" cy="181768"/>
          </a:xfrm>
        </p:spPr>
        <p:txBody>
          <a:bodyPr/>
          <a:lstStyle/>
          <a:p>
            <a:r>
              <a:rPr lang="en-GB" dirty="0" smtClean="0"/>
              <a:t>Ben Rolfe (BCA);   Jon Rosdahl (Qualcomm)</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2</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March 2017</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609601" y="1020762"/>
            <a:ext cx="8077200" cy="526297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r>
              <a:rPr lang="en-US" altLang="ko-KR" sz="1600" dirty="0" smtClean="0">
                <a:solidFill>
                  <a:schemeClr val="tx1"/>
                </a:solidFill>
                <a:ea typeface="굴림" pitchFamily="50" charset="-127"/>
              </a:rPr>
              <a:t>Document number: </a:t>
            </a:r>
            <a:r>
              <a:rPr lang="en-US" altLang="ko-KR" sz="1600" b="1" dirty="0" smtClean="0">
                <a:solidFill>
                  <a:schemeClr val="tx1"/>
                </a:solidFill>
                <a:ea typeface="굴림" pitchFamily="50" charset="-127"/>
              </a:rPr>
              <a:t>15-17/0156r2</a:t>
            </a:r>
            <a:endParaRPr lang="en-US" altLang="ko-KR" sz="1600" b="1"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Treasurer Report </a:t>
            </a:r>
            <a:r>
              <a:rPr lang="en-US" altLang="ko-KR" sz="1600" dirty="0" smtClean="0">
                <a:solidFill>
                  <a:schemeClr val="tx1"/>
                </a:solidFill>
                <a:ea typeface="굴림" pitchFamily="50" charset="-127"/>
              </a:rPr>
              <a:t>March 2017 </a:t>
            </a:r>
            <a:r>
              <a:rPr lang="en-US" altLang="ko-KR" sz="1600" dirty="0" smtClean="0">
                <a:solidFill>
                  <a:schemeClr val="tx1"/>
                </a:solidFill>
                <a:ea typeface="굴림" pitchFamily="50" charset="-127"/>
              </a:rPr>
              <a:t>– </a:t>
            </a:r>
            <a:r>
              <a:rPr lang="en-US" altLang="ko-KR" sz="1600" dirty="0" smtClean="0">
                <a:solidFill>
                  <a:schemeClr val="tx1"/>
                </a:solidFill>
                <a:ea typeface="굴림" pitchFamily="50" charset="-127"/>
              </a:rPr>
              <a:t>Vancouver</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Date Submitted: 12 March 2017</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Source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Rosdahl (Qualcomm)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Qualcomm Technologies, Inc.</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11-17/0407r1</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5638800" y="6475413"/>
            <a:ext cx="2903538" cy="230187"/>
          </a:xfrm>
        </p:spPr>
        <p:txBody>
          <a:bodyPr/>
          <a:lstStyle/>
          <a:p>
            <a:pPr>
              <a:defRPr/>
            </a:pPr>
            <a:r>
              <a:rPr lang="en-GB" dirty="0" smtClean="0"/>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1973878628"/>
              </p:ext>
            </p:extLst>
          </p:nvPr>
        </p:nvGraphicFramePr>
        <p:xfrm>
          <a:off x="990600" y="838193"/>
          <a:ext cx="7391400" cy="5483650"/>
        </p:xfrm>
        <a:graphic>
          <a:graphicData uri="http://schemas.openxmlformats.org/drawingml/2006/table">
            <a:tbl>
              <a:tblPr/>
              <a:tblGrid>
                <a:gridCol w="5257800"/>
                <a:gridCol w="2133600"/>
              </a:tblGrid>
              <a:tr h="399523">
                <a:tc gridSpan="2">
                  <a:txBody>
                    <a:bodyPr/>
                    <a:lstStyle/>
                    <a:p>
                      <a:pPr algn="ctr" fontAlgn="b"/>
                      <a:r>
                        <a:rPr lang="en-US" sz="2800" b="1" i="0" u="none" strike="noStrike" dirty="0">
                          <a:effectLst/>
                          <a:latin typeface="Arial" panose="020B0604020202020204" pitchFamily="34" charset="0"/>
                        </a:rPr>
                        <a:t>Reconciled Balance Sheet</a:t>
                      </a:r>
                    </a:p>
                  </a:txBody>
                  <a:tcPr marL="9525" marR="9525" marT="9525" marB="0" anchor="b">
                    <a:lnL>
                      <a:noFill/>
                    </a:lnL>
                    <a:lnR>
                      <a:noFill/>
                    </a:lnR>
                    <a:lnT>
                      <a:noFill/>
                    </a:lnT>
                    <a:lnB>
                      <a:noFill/>
                    </a:lnB>
                  </a:tcPr>
                </a:tc>
                <a:tc hMerge="1">
                  <a:txBody>
                    <a:bodyPr/>
                    <a:lstStyle/>
                    <a:p>
                      <a:endParaRPr lang="en-US"/>
                    </a:p>
                  </a:txBody>
                  <a:tcPr/>
                </a:tc>
              </a:tr>
              <a:tr h="399523">
                <a:tc gridSpan="2">
                  <a:txBody>
                    <a:bodyPr/>
                    <a:lstStyle/>
                    <a:p>
                      <a:pPr algn="ctr" fontAlgn="b"/>
                      <a:r>
                        <a:rPr lang="en-US" sz="2800" b="1" i="0" u="none" strike="noStrike" dirty="0" smtClean="0">
                          <a:effectLst/>
                          <a:latin typeface="Arial" panose="020B0604020202020204" pitchFamily="34" charset="0"/>
                        </a:rPr>
                        <a:t>28</a:t>
                      </a:r>
                      <a:r>
                        <a:rPr lang="en-US" sz="2800" b="1" i="0" u="none" strike="noStrike" baseline="0" dirty="0" smtClean="0">
                          <a:effectLst/>
                          <a:latin typeface="Arial" panose="020B0604020202020204" pitchFamily="34" charset="0"/>
                        </a:rPr>
                        <a:t> - February</a:t>
                      </a:r>
                      <a:r>
                        <a:rPr lang="en-US" sz="2800" b="1" i="0" u="none" strike="noStrike" dirty="0" smtClean="0">
                          <a:effectLst/>
                          <a:latin typeface="Arial" panose="020B0604020202020204" pitchFamily="34" charset="0"/>
                        </a:rPr>
                        <a:t>-2017</a:t>
                      </a:r>
                      <a:endParaRPr lang="en-US" sz="2800" b="1" i="0" u="none" strike="noStrike" dirty="0">
                        <a:effectLst/>
                        <a:latin typeface="Arial" panose="020B0604020202020204" pitchFamily="34" charset="0"/>
                      </a:endParaRPr>
                    </a:p>
                  </a:txBody>
                  <a:tcPr marL="9525" marR="9525" marT="9525" marB="0" anchor="b">
                    <a:lnL>
                      <a:noFill/>
                    </a:lnL>
                    <a:lnR>
                      <a:noFill/>
                    </a:lnR>
                    <a:lnT>
                      <a:noFill/>
                    </a:lnT>
                    <a:lnB>
                      <a:noFill/>
                    </a:lnB>
                  </a:tcPr>
                </a:tc>
                <a:tc hMerge="1">
                  <a:txBody>
                    <a:bodyPr/>
                    <a:lstStyle/>
                    <a:p>
                      <a:endParaRPr lang="en-US"/>
                    </a:p>
                  </a:txBody>
                  <a:tcPr/>
                </a:tc>
              </a:tr>
              <a:tr h="332936">
                <a:tc>
                  <a:txBody>
                    <a:bodyPr/>
                    <a:lstStyle/>
                    <a:p>
                      <a:pPr algn="l" fontAlgn="b"/>
                      <a:endParaRPr lang="en-US" sz="20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r" fontAlgn="b"/>
                      <a:r>
                        <a:rPr lang="en-US" sz="2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332936">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16288">
                <a:tc>
                  <a:txBody>
                    <a:bodyPr/>
                    <a:lstStyle/>
                    <a:p>
                      <a:pPr algn="l" fontAlgn="b"/>
                      <a:r>
                        <a:rPr lang="en-US" sz="1800" b="0" i="0" u="none" strike="noStrike" dirty="0">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tr>
              <a:tr h="332936">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l" fontAlgn="b"/>
                      <a:endParaRPr lang="en-US" sz="2000" b="0" i="0" u="none" strike="noStrike">
                        <a:effectLst/>
                        <a:latin typeface="Arial" panose="020B0604020202020204" pitchFamily="34" charset="0"/>
                      </a:endParaRPr>
                    </a:p>
                  </a:txBody>
                  <a:tcPr marL="9525" marR="9525" marT="9525" marB="0" anchor="b">
                    <a:lnL>
                      <a:noFill/>
                    </a:lnL>
                    <a:lnR>
                      <a:noFill/>
                    </a:lnR>
                    <a:lnT>
                      <a:noFill/>
                    </a:lnT>
                    <a:lnB>
                      <a:noFill/>
                    </a:lnB>
                  </a:tcPr>
                </a:tc>
              </a:tr>
              <a:tr h="332936">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l" fontAlgn="b"/>
                      <a:endParaRPr lang="en-US" sz="2000" b="0" i="0" u="none" strike="noStrike">
                        <a:effectLst/>
                        <a:latin typeface="Arial" panose="020B0604020202020204" pitchFamily="34" charset="0"/>
                      </a:endParaRPr>
                    </a:p>
                  </a:txBody>
                  <a:tcPr marL="9525" marR="9525" marT="9525" marB="0" anchor="b">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565,307.44 </a:t>
                      </a:r>
                      <a:endParaRPr lang="en-US" sz="2000" b="0" i="0" u="none" strike="noStrike" dirty="0">
                        <a:effectLst/>
                        <a:latin typeface="Arial" panose="020B0604020202020204" pitchFamily="34" charset="0"/>
                      </a:endParaRPr>
                    </a:p>
                  </a:txBody>
                  <a:tcPr marL="9525" marR="9525" marT="9525" marB="0" anchor="b">
                    <a:lnL>
                      <a:noFill/>
                    </a:lnL>
                    <a:lnR>
                      <a:noFill/>
                    </a:lnR>
                    <a:lnT>
                      <a:noFill/>
                    </a:lnT>
                    <a:lnB>
                      <a:noFill/>
                    </a:lnB>
                  </a:tcPr>
                </a:tc>
              </a:tr>
              <a:tr h="316288">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   (16,747.33)</a:t>
                      </a:r>
                      <a:endParaRPr lang="en-US" sz="2000" b="0" i="0" u="none" strike="noStrike" dirty="0">
                        <a:effectLst/>
                        <a:latin typeface="Arial" panose="020B0604020202020204" pitchFamily="34" charset="0"/>
                      </a:endParaRPr>
                    </a:p>
                  </a:txBody>
                  <a:tcPr marL="9525" marR="9525" marT="9525" marB="0" anchor="b">
                    <a:lnL>
                      <a:noFill/>
                    </a:lnL>
                    <a:lnR>
                      <a:noFill/>
                    </a:lnR>
                    <a:lnT>
                      <a:noFill/>
                    </a:lnT>
                    <a:lnB w="6350" cap="flat" cmpd="sng" algn="ctr">
                      <a:solidFill>
                        <a:srgbClr val="969696"/>
                      </a:solidFill>
                      <a:prstDash val="dot"/>
                      <a:round/>
                      <a:headEnd type="none" w="med" len="med"/>
                      <a:tailEnd type="none" w="med" len="med"/>
                    </a:lnB>
                  </a:tcPr>
                </a:tc>
              </a:tr>
              <a:tr h="332936">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332936">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r>
                        <a:rPr lang="en-US" sz="2000" b="0" i="0" u="none" strike="noStrike" dirty="0">
                          <a:effectLst/>
                          <a:latin typeface="Arial" panose="020B0604020202020204" pitchFamily="34" charset="0"/>
                        </a:rPr>
                        <a:t> $       </a:t>
                      </a:r>
                      <a:r>
                        <a:rPr lang="en-US" sz="2000" b="0" i="0" u="none" strike="noStrike" dirty="0" smtClean="0">
                          <a:effectLst/>
                          <a:latin typeface="Arial" panose="020B0604020202020204" pitchFamily="34" charset="0"/>
                        </a:rPr>
                        <a:t>548,560.11 </a:t>
                      </a:r>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Atlanta, Jan 2017 Budget Report</a:t>
            </a:r>
            <a:endParaRPr lang="en-US"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5</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4269472408"/>
              </p:ext>
            </p:extLst>
          </p:nvPr>
        </p:nvGraphicFramePr>
        <p:xfrm>
          <a:off x="696913" y="1219201"/>
          <a:ext cx="6846887" cy="5055482"/>
        </p:xfrm>
        <a:graphic>
          <a:graphicData uri="http://schemas.openxmlformats.org/drawingml/2006/table">
            <a:tbl>
              <a:tblPr>
                <a:tableStyleId>{5C22544A-7EE6-4342-B048-85BDC9FD1C3A}</a:tableStyleId>
              </a:tblPr>
              <a:tblGrid>
                <a:gridCol w="2582065"/>
                <a:gridCol w="1459062"/>
                <a:gridCol w="1459062"/>
                <a:gridCol w="1346698"/>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Oct 28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Jan 9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March</a:t>
                      </a:r>
                      <a:r>
                        <a:rPr lang="en-US" sz="1400" b="0" i="0" u="none" strike="noStrike" baseline="0" dirty="0" smtClean="0">
                          <a:effectLst/>
                          <a:latin typeface="Tahoma" panose="020B0604030504040204" pitchFamily="34" charset="0"/>
                          <a:ea typeface="Tahoma" panose="020B0604030504040204" pitchFamily="34" charset="0"/>
                          <a:cs typeface="Tahoma" panose="020B0604030504040204" pitchFamily="34" charset="0"/>
                        </a:rPr>
                        <a:t> 3</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90576">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Final Expenses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$223,650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188,050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$215,501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5,818</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$24,462.74</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400" b="1" i="0"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$223,650</a:t>
                      </a:r>
                      <a:endParaRPr lang="en-US" sz="1400" b="1" i="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$193,868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$239,963.74</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95282">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7197">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$21,000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23,250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$9,630.90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$8,486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7,453.45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$6,677.10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$50,700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44,490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$45,710.87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$90,000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109,000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$114,318.15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$34,625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33,500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$38,925.72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$24,750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18,000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$22,415.00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7,000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$3,159.50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$4625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4,375</a:t>
                      </a:r>
                    </a:p>
                  </a:txBody>
                  <a:tcPr marL="9525" marR="9525" marT="9525" marB="0" anchor="b"/>
                </a:tc>
                <a:tc>
                  <a:txBody>
                    <a:bodyPr/>
                    <a:lstStyle/>
                    <a:p>
                      <a:pPr algn="r" fontAlgn="ctr"/>
                      <a:r>
                        <a:rPr lang="en-US" sz="1400" b="0"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$1,060.00 </a:t>
                      </a:r>
                    </a:p>
                  </a:txBody>
                  <a:tcPr marL="0" marR="0" marT="0" marB="0" anchor="ctr"/>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$237,736</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$247,068</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ctr"/>
                      <a:r>
                        <a:rPr lang="en-US" sz="1400" b="1" i="0" u="none" strike="noStrike" dirty="0">
                          <a:solidFill>
                            <a:srgbClr val="000000"/>
                          </a:solidFill>
                          <a:effectLst/>
                          <a:latin typeface="Tahoma" panose="020B0604030504040204" pitchFamily="34" charset="0"/>
                          <a:ea typeface="Tahoma" panose="020B0604030504040204" pitchFamily="34" charset="0"/>
                          <a:cs typeface="Tahoma" panose="020B0604030504040204" pitchFamily="34" charset="0"/>
                        </a:rPr>
                        <a:t>$241,897.24 </a:t>
                      </a:r>
                    </a:p>
                  </a:txBody>
                  <a:tcPr marL="0" marR="0" marT="0" marB="0" anchor="ctr"/>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$-8,268</a:t>
                      </a:r>
                      <a:endParaRPr lang="en-US" sz="1400" b="1" i="0" u="none" strike="noStrike"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$-53,201</a:t>
                      </a:r>
                      <a:endPar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kern="1200" dirty="0" smtClean="0">
                          <a:solidFill>
                            <a:srgbClr val="C00000"/>
                          </a:solidFill>
                          <a:effectLst/>
                          <a:latin typeface="Tahoma" panose="020B0604030504040204" pitchFamily="34" charset="0"/>
                          <a:ea typeface="Tahoma" panose="020B0604030504040204" pitchFamily="34" charset="0"/>
                          <a:cs typeface="Tahoma" panose="020B0604030504040204" pitchFamily="34" charset="0"/>
                        </a:rPr>
                        <a:t>$-1,933.50</a:t>
                      </a:r>
                      <a:endPar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307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317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$731</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$805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i="0" u="none" strike="noStrike" dirty="0" smtClean="0">
                          <a:effectLst/>
                          <a:latin typeface="Tahoma" panose="020B0604030504040204" pitchFamily="34" charset="0"/>
                          <a:ea typeface="Tahoma" panose="020B0604030504040204" pitchFamily="34" charset="0"/>
                          <a:cs typeface="Tahoma" panose="020B0604030504040204" pitchFamily="34" charset="0"/>
                        </a:rPr>
                        <a:t>$763</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29396757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Daejeon, </a:t>
            </a:r>
            <a:r>
              <a:rPr lang="en-US" dirty="0" smtClean="0"/>
              <a:t>May 2017 Budget Estimate</a:t>
            </a:r>
            <a:endParaRPr lang="en-US" dirty="0"/>
          </a:p>
        </p:txBody>
      </p:sp>
      <p:sp>
        <p:nvSpPr>
          <p:cNvPr id="4" name="Date Placeholder 3"/>
          <p:cNvSpPr>
            <a:spLocks noGrp="1"/>
          </p:cNvSpPr>
          <p:nvPr>
            <p:ph type="dt" idx="10"/>
          </p:nvPr>
        </p:nvSpPr>
        <p:spPr/>
        <p:txBody>
          <a:bodyPr/>
          <a:lstStyle/>
          <a:p>
            <a:r>
              <a:rPr lang="en-US" smtClean="0"/>
              <a:t>March 2017</a:t>
            </a:r>
            <a:endParaRPr lang="en-GB" dirty="0"/>
          </a:p>
        </p:txBody>
      </p:sp>
      <p:sp>
        <p:nvSpPr>
          <p:cNvPr id="5" name="Footer Placeholder 4"/>
          <p:cNvSpPr>
            <a:spLocks noGrp="1"/>
          </p:cNvSpPr>
          <p:nvPr>
            <p:ph type="ftr" idx="11"/>
          </p:nvPr>
        </p:nvSpPr>
        <p:spPr>
          <a:xfrm>
            <a:off x="5638800" y="6475413"/>
            <a:ext cx="2903538" cy="230187"/>
          </a:xfrm>
        </p:spPr>
        <p:txBody>
          <a:bodyPr/>
          <a:lstStyle/>
          <a:p>
            <a:r>
              <a:rPr lang="en-GB" dirty="0" smtClean="0"/>
              <a:t>Ben Rolfe (BCA);   Jon Rosdahl (Qualcomm)</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6</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2994247119"/>
              </p:ext>
            </p:extLst>
          </p:nvPr>
        </p:nvGraphicFramePr>
        <p:xfrm>
          <a:off x="1634331" y="1219202"/>
          <a:ext cx="6138069" cy="5055482"/>
        </p:xfrm>
        <a:graphic>
          <a:graphicData uri="http://schemas.openxmlformats.org/drawingml/2006/table">
            <a:tbl>
              <a:tblPr>
                <a:tableStyleId>{5C22544A-7EE6-4342-B048-85BDC9FD1C3A}</a:tableStyleId>
              </a:tblPr>
              <a:tblGrid>
                <a:gridCol w="2838582"/>
                <a:gridCol w="1521688"/>
                <a:gridCol w="1777799"/>
              </a:tblGrid>
              <a:tr h="303785">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Jan 13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90576">
                <a:tc>
                  <a:txBody>
                    <a:bodyPr/>
                    <a:lstStyle/>
                    <a:p>
                      <a:pPr algn="l" fontAlgn="b"/>
                      <a:r>
                        <a:rPr lang="en-US" sz="1400" b="1" u="none" strike="noStrike" dirty="0">
                          <a:effectLst/>
                          <a:latin typeface="Tahoma" panose="020B0604030504040204" pitchFamily="34" charset="0"/>
                          <a:ea typeface="Tahoma" panose="020B0604030504040204" pitchFamily="34" charset="0"/>
                          <a:cs typeface="Tahoma" panose="020B0604030504040204" pitchFamily="34" charset="0"/>
                        </a:rPr>
                        <a:t>Income</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      Draft 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kern="1200">
                          <a:solidFill>
                            <a:schemeClr val="dk1"/>
                          </a:solidFill>
                          <a:effectLst/>
                          <a:latin typeface="Tahoma" panose="020B0604030504040204" pitchFamily="34" charset="0"/>
                          <a:ea typeface="Tahoma" panose="020B0604030504040204" pitchFamily="34" charset="0"/>
                          <a:cs typeface="Tahoma" panose="020B0604030504040204" pitchFamily="34" charset="0"/>
                        </a:rPr>
                        <a:t>1.20 Received from Corporations</a:t>
                      </a:r>
                    </a:p>
                  </a:txBody>
                  <a:tcPr marL="85725" marR="0" marT="0"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a:t>
                      </a:r>
                      <a:r>
                        <a:rPr lang="en-US" sz="1400"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         30,000.00 </a:t>
                      </a:r>
                      <a:endPar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kern="1200">
                          <a:solidFill>
                            <a:schemeClr val="dk1"/>
                          </a:solidFill>
                          <a:effectLst/>
                          <a:latin typeface="Tahoma" panose="020B0604030504040204" pitchFamily="34" charset="0"/>
                          <a:ea typeface="Tahoma" panose="020B0604030504040204" pitchFamily="34" charset="0"/>
                          <a:cs typeface="Tahoma" panose="020B0604030504040204" pitchFamily="34" charset="0"/>
                        </a:rPr>
                        <a:t>2.11 - Registrations</a:t>
                      </a:r>
                    </a:p>
                  </a:txBody>
                  <a:tcPr marL="85725" marR="0" marT="0"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a:t>
                      </a:r>
                      <a:r>
                        <a:rPr lang="en-US" sz="1400"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     321,850.00 </a:t>
                      </a:r>
                      <a:endPar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400" b="1"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      351,850.00 </a:t>
                      </a:r>
                    </a:p>
                  </a:txBody>
                  <a:tcPr marL="0" marR="0" marT="0"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13132">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endPar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195282">
                <a:tc>
                  <a:txBody>
                    <a:bodyPr/>
                    <a:lstStyle/>
                    <a:p>
                      <a:pPr algn="l" fontAlgn="b"/>
                      <a:r>
                        <a:rPr lang="en-US" sz="1400" b="1" u="none" strike="noStrike" dirty="0">
                          <a:effectLst/>
                          <a:latin typeface="Tahoma" panose="020B0604030504040204" pitchFamily="34" charset="0"/>
                          <a:ea typeface="Tahoma" panose="020B0604030504040204" pitchFamily="34" charset="0"/>
                          <a:cs typeface="Tahoma" panose="020B0604030504040204" pitchFamily="34" charset="0"/>
                        </a:rPr>
                        <a:t>Expense</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77197">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47,600.00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20,100.00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55,200.00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113,250.00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37,300.00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35,000.00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10,000.00 </a:t>
                      </a:r>
                    </a:p>
                  </a:txBody>
                  <a:tcPr marL="0" marR="0" marT="0" marB="0" anchor="b"/>
                </a:tc>
                <a:tc>
                  <a:txBody>
                    <a:bodyPr/>
                    <a:lstStyle/>
                    <a:p>
                      <a:pPr algn="r"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14,275.00 </a:t>
                      </a:r>
                    </a:p>
                  </a:txBody>
                  <a:tcPr marL="0" marR="0" marT="0" marB="0" anchor="b"/>
                </a:tc>
                <a:tc>
                  <a:txBody>
                    <a:bodyPr/>
                    <a:lstStyle/>
                    <a:p>
                      <a:pPr algn="r" fontAlgn="b"/>
                      <a:endPar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      332,725.00 </a:t>
                      </a:r>
                      <a:endParaRPr lang="en-US" sz="1400" b="1"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1" i="0" u="none" strike="noStrike" dirty="0">
                        <a:effectLst/>
                        <a:latin typeface="Arial" panose="020B0604020202020204" pitchFamily="34" charset="0"/>
                        <a:ea typeface="Tahoma" panose="020B0604030504040204" pitchFamily="34" charset="0"/>
                        <a:cs typeface="Arial" panose="020B0604020202020204" pitchFamily="34" charset="0"/>
                      </a:endParaRPr>
                    </a:p>
                  </a:txBody>
                  <a:tcPr marL="9525" marR="9525" marT="9525" marB="0" anchor="b"/>
                </a:tc>
              </a:tr>
              <a:tr h="267011">
                <a:tc>
                  <a:txBody>
                    <a:bodyPr/>
                    <a:lstStyle/>
                    <a:p>
                      <a:pPr algn="l" fontAlgn="b"/>
                      <a:r>
                        <a:rPr lang="en-US" sz="1400" b="1"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$19,125.00 </a:t>
                      </a:r>
                    </a:p>
                  </a:txBody>
                  <a:tcPr marL="0" marR="0" marT="0" marB="0" anchor="b"/>
                </a:tc>
                <a:tc>
                  <a:txBody>
                    <a:bodyPr/>
                    <a:lstStyle/>
                    <a:p>
                      <a:pPr algn="r" fontAlgn="b"/>
                      <a:endParaRPr lang="en-US" sz="1400" b="1" i="0" u="none" strike="noStrike" kern="1200" dirty="0">
                        <a:solidFill>
                          <a:srgbClr val="C00000"/>
                        </a:solidFill>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dirty="0">
                          <a:effectLst/>
                          <a:latin typeface="Tahoma" panose="020B0604030504040204" pitchFamily="34" charset="0"/>
                          <a:ea typeface="Tahoma" panose="020B0604030504040204" pitchFamily="34" charset="0"/>
                          <a:cs typeface="Tahoma" panose="020B0604030504040204" pitchFamily="34" charset="0"/>
                        </a:rPr>
                        <a:t>Total Attendees</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1"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350</a:t>
                      </a:r>
                    </a:p>
                  </a:txBody>
                  <a:tcPr marL="0" marR="0" marT="0" marB="0" anchor="b"/>
                </a:tc>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67011">
                <a:tc>
                  <a:txBody>
                    <a:bodyPr/>
                    <a:lstStyle/>
                    <a:p>
                      <a:pPr algn="l" fontAlgn="b"/>
                      <a:r>
                        <a:rPr lang="en-US" sz="1400" b="1" u="none" strike="noStrike" dirty="0">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r>
                        <a:rPr lang="en-US" sz="1400" b="1" u="none" strike="noStrike" kern="1200" dirty="0" smtClean="0">
                          <a:solidFill>
                            <a:schemeClr val="dk1"/>
                          </a:solidFill>
                          <a:effectLst/>
                          <a:latin typeface="Tahoma" panose="020B0604030504040204" pitchFamily="34" charset="0"/>
                          <a:ea typeface="Tahoma" panose="020B0604030504040204" pitchFamily="34" charset="0"/>
                          <a:cs typeface="Tahoma" panose="020B0604030504040204" pitchFamily="34" charset="0"/>
                        </a:rPr>
                        <a:t>$951</a:t>
                      </a:r>
                      <a:endParaRPr lang="en-US" sz="1400" b="1" u="none" strike="noStrike"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txBody>
                  <a:tcPr marL="0" marR="0" marT="0" marB="0" anchor="b"/>
                </a:tc>
                <a:tc>
                  <a:txBody>
                    <a:bodyPr/>
                    <a:lstStyle/>
                    <a:p>
                      <a:pPr algn="r"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6902231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2017</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2017</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935053"/>
          </a:xfrm>
        </p:spPr>
        <p:txBody>
          <a:bodyPr wrap="square" lIns="92075" tIns="46038" rIns="92075" bIns="46038">
            <a:spAutoFit/>
          </a:bodyPr>
          <a:lstStyle/>
          <a:p>
            <a:pPr marL="53975" indent="-112713" defTabSz="914400" eaLnBrk="1" hangingPunct="1">
              <a:lnSpc>
                <a:spcPct val="90000"/>
              </a:lnSpc>
              <a:tabLst>
                <a:tab pos="7372350" algn="r"/>
              </a:tabLst>
            </a:pPr>
            <a:r>
              <a:rPr lang="en-US" sz="1800" dirty="0" smtClean="0"/>
              <a:t>2015</a:t>
            </a:r>
          </a:p>
          <a:p>
            <a:pPr marL="454025" lvl="1" indent="-112713" defTabSz="914400" eaLnBrk="1" hangingPunct="1">
              <a:lnSpc>
                <a:spcPct val="90000"/>
              </a:lnSpc>
              <a:tabLst>
                <a:tab pos="7372350" algn="r"/>
              </a:tabLst>
            </a:pPr>
            <a:r>
              <a:rPr lang="en-US" sz="1400" dirty="0" smtClean="0"/>
              <a:t>665 – Atlanta ($</a:t>
            </a:r>
            <a:r>
              <a:rPr lang="en-US" sz="1400" b="1" dirty="0" smtClean="0">
                <a:solidFill>
                  <a:schemeClr val="tx1"/>
                </a:solidFill>
                <a:ea typeface="MS PGothic" pitchFamily="34" charset="-128"/>
              </a:rPr>
              <a:t>190,625 - 0</a:t>
            </a:r>
            <a:r>
              <a:rPr lang="en-US" sz="1400" dirty="0" smtClean="0"/>
              <a:t>)*</a:t>
            </a:r>
          </a:p>
          <a:p>
            <a:pPr marL="454025" lvl="1" indent="-112713" defTabSz="914400" eaLnBrk="1" hangingPunct="1">
              <a:lnSpc>
                <a:spcPct val="90000"/>
              </a:lnSpc>
              <a:tabLst>
                <a:tab pos="7372350" algn="r"/>
              </a:tabLst>
            </a:pPr>
            <a:r>
              <a:rPr lang="en-US" sz="1400" dirty="0" smtClean="0"/>
              <a:t>357 </a:t>
            </a:r>
            <a:r>
              <a:rPr lang="en-US" sz="1400" dirty="0"/>
              <a:t>– </a:t>
            </a:r>
            <a:r>
              <a:rPr lang="en-US" sz="1400" dirty="0" smtClean="0"/>
              <a:t>Vancouver ($6,323 - $14,667)</a:t>
            </a:r>
          </a:p>
          <a:p>
            <a:pPr marL="454025" lvl="1" indent="-112713" defTabSz="914400" eaLnBrk="1" hangingPunct="1">
              <a:lnSpc>
                <a:spcPct val="90000"/>
              </a:lnSpc>
              <a:tabLst>
                <a:tab pos="7372350" algn="r"/>
              </a:tabLst>
            </a:pPr>
            <a:r>
              <a:rPr lang="en-US" sz="1400" dirty="0" smtClean="0"/>
              <a:t>329 </a:t>
            </a:r>
            <a:r>
              <a:rPr lang="en-US" sz="1400" dirty="0"/>
              <a:t>– </a:t>
            </a:r>
            <a:r>
              <a:rPr lang="en-US" sz="1400" dirty="0" smtClean="0"/>
              <a:t>Bangkok (</a:t>
            </a:r>
            <a:r>
              <a:rPr lang="en-US" sz="1400" dirty="0" smtClean="0">
                <a:solidFill>
                  <a:srgbClr val="FF0000"/>
                </a:solidFill>
              </a:rPr>
              <a:t>$3,147 </a:t>
            </a:r>
            <a:r>
              <a:rPr lang="en-US" sz="1400" dirty="0" smtClean="0"/>
              <a:t> </a:t>
            </a:r>
            <a:r>
              <a:rPr lang="en-US" sz="1400" dirty="0"/>
              <a:t>- </a:t>
            </a:r>
            <a:r>
              <a:rPr lang="en-US" sz="1400" dirty="0" smtClean="0">
                <a:solidFill>
                  <a:schemeClr val="tx1"/>
                </a:solidFill>
              </a:rPr>
              <a:t>$18,102</a:t>
            </a:r>
            <a:r>
              <a:rPr lang="en-US" sz="1400" dirty="0" smtClean="0"/>
              <a:t>)</a:t>
            </a:r>
          </a:p>
          <a:p>
            <a:pPr marL="53975" indent="-112713" defTabSz="914400" eaLnBrk="1" hangingPunct="1">
              <a:lnSpc>
                <a:spcPct val="90000"/>
              </a:lnSpc>
              <a:tabLst>
                <a:tab pos="7372350" algn="r"/>
              </a:tabLst>
            </a:pPr>
            <a:r>
              <a:rPr lang="en-US" sz="1800" dirty="0" smtClean="0"/>
              <a:t>2016</a:t>
            </a:r>
          </a:p>
          <a:p>
            <a:pPr marL="454025" lvl="1" indent="-112713" defTabSz="914400" eaLnBrk="1" hangingPunct="1">
              <a:lnSpc>
                <a:spcPct val="90000"/>
              </a:lnSpc>
              <a:tabLst>
                <a:tab pos="7372350" algn="r"/>
              </a:tabLst>
            </a:pPr>
            <a:r>
              <a:rPr lang="en-US" sz="1400" dirty="0" smtClean="0"/>
              <a:t>698 – Atlanta (</a:t>
            </a:r>
            <a:r>
              <a:rPr lang="en-US" sz="1400" dirty="0" smtClean="0">
                <a:solidFill>
                  <a:srgbClr val="FF0000"/>
                </a:solidFill>
              </a:rPr>
              <a:t>$33,625 </a:t>
            </a:r>
            <a:r>
              <a:rPr lang="en-US" sz="1400" dirty="0"/>
              <a:t> </a:t>
            </a:r>
            <a:r>
              <a:rPr lang="en-US" sz="1400" dirty="0" smtClean="0"/>
              <a:t>- 0)*</a:t>
            </a:r>
          </a:p>
          <a:p>
            <a:pPr marL="454025" lvl="1" indent="-112713" defTabSz="914400" eaLnBrk="1" hangingPunct="1">
              <a:lnSpc>
                <a:spcPct val="90000"/>
              </a:lnSpc>
              <a:tabLst>
                <a:tab pos="7372350" algn="r"/>
              </a:tabLst>
            </a:pPr>
            <a:r>
              <a:rPr lang="en-US" sz="1400" dirty="0" smtClean="0"/>
              <a:t>324 – Waikoloa (</a:t>
            </a:r>
            <a:r>
              <a:rPr lang="en-US" sz="1400" dirty="0" smtClean="0">
                <a:solidFill>
                  <a:srgbClr val="FF0000"/>
                </a:solidFill>
              </a:rPr>
              <a:t>$22,740 </a:t>
            </a:r>
            <a:r>
              <a:rPr lang="en-US" sz="1400" dirty="0" smtClean="0"/>
              <a:t>- $</a:t>
            </a:r>
            <a:r>
              <a:rPr lang="en-US" sz="1400" dirty="0">
                <a:solidFill>
                  <a:schemeClr val="tx1"/>
                </a:solidFill>
              </a:rPr>
              <a:t>13,887</a:t>
            </a:r>
            <a:r>
              <a:rPr lang="en-US" sz="1400" dirty="0" smtClean="0"/>
              <a:t>)</a:t>
            </a:r>
          </a:p>
          <a:p>
            <a:pPr marL="454025" lvl="1" indent="-112713" defTabSz="914400" eaLnBrk="1" hangingPunct="1">
              <a:lnSpc>
                <a:spcPct val="90000"/>
              </a:lnSpc>
              <a:tabLst>
                <a:tab pos="7372350" algn="r"/>
              </a:tabLst>
            </a:pPr>
            <a:r>
              <a:rPr lang="en-US" sz="1400" dirty="0" smtClean="0"/>
              <a:t>267 – Warsaw ($1,025 - </a:t>
            </a:r>
            <a:r>
              <a:rPr lang="en-US" sz="1400" dirty="0" smtClean="0">
                <a:solidFill>
                  <a:srgbClr val="C00000"/>
                </a:solidFill>
              </a:rPr>
              <a:t>$7,868</a:t>
            </a:r>
            <a:r>
              <a:rPr lang="en-US" sz="1400" dirty="0" smtClean="0"/>
              <a:t>)</a:t>
            </a:r>
          </a:p>
          <a:p>
            <a:pPr marL="53975" indent="-112713" defTabSz="914400" eaLnBrk="1" hangingPunct="1">
              <a:lnSpc>
                <a:spcPct val="90000"/>
              </a:lnSpc>
              <a:tabLst>
                <a:tab pos="7372350" algn="r"/>
              </a:tabLst>
            </a:pPr>
            <a:r>
              <a:rPr lang="en-US" dirty="0" smtClean="0"/>
              <a:t>2017</a:t>
            </a:r>
          </a:p>
          <a:p>
            <a:pPr marL="454025" lvl="1" indent="-112713" defTabSz="914400" eaLnBrk="1" hangingPunct="1">
              <a:lnSpc>
                <a:spcPct val="90000"/>
              </a:lnSpc>
              <a:tabLst>
                <a:tab pos="7372350" algn="r"/>
              </a:tabLst>
            </a:pPr>
            <a:r>
              <a:rPr lang="en-US" sz="1800" dirty="0" smtClean="0"/>
              <a:t>317 – Atlanta (</a:t>
            </a:r>
            <a:r>
              <a:rPr lang="en-US" sz="1800" b="1" dirty="0" smtClean="0">
                <a:solidFill>
                  <a:srgbClr val="FF0000"/>
                </a:solidFill>
              </a:rPr>
              <a:t>$53,201 </a:t>
            </a:r>
            <a:r>
              <a:rPr lang="en-US" sz="1800" dirty="0" smtClean="0">
                <a:solidFill>
                  <a:schemeClr val="tx1"/>
                </a:solidFill>
              </a:rPr>
              <a:t>- $67,876.50)</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338554"/>
          </a:xfrm>
          <a:prstGeom prst="rect">
            <a:avLst/>
          </a:prstGeom>
          <a:noFill/>
        </p:spPr>
        <p:txBody>
          <a:bodyPr wrap="square" rtlCol="0">
            <a:spAutoFit/>
          </a:bodyPr>
          <a:lstStyle/>
          <a:p>
            <a:r>
              <a:rPr lang="en-US" sz="1600" dirty="0" smtClean="0">
                <a:solidFill>
                  <a:schemeClr val="tx1"/>
                </a:solidFill>
              </a:rPr>
              <a:t>*802 Hosted Interim</a:t>
            </a:r>
            <a:endParaRPr lang="en-US" sz="1600" dirty="0">
              <a:solidFill>
                <a:schemeClr val="tx1"/>
              </a:solidFill>
            </a:endParaRPr>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2017</a:t>
            </a:r>
            <a:endParaRPr lang="en-GB" dirty="0"/>
          </a:p>
        </p:txBody>
      </p:sp>
      <p:sp>
        <p:nvSpPr>
          <p:cNvPr id="3" name="Footer Placeholder 2"/>
          <p:cNvSpPr>
            <a:spLocks noGrp="1"/>
          </p:cNvSpPr>
          <p:nvPr>
            <p:ph type="ftr" idx="11"/>
          </p:nvPr>
        </p:nvSpPr>
        <p:spPr/>
        <p:txBody>
          <a:bodyPr/>
          <a:lstStyle/>
          <a:p>
            <a:pPr>
              <a:defRPr/>
            </a:pPr>
            <a:r>
              <a:rPr lang="en-GB" smtClean="0"/>
              <a:t>Ben Rolfe (BCA);   Jon Rosdahl (Qualcomm)</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9</a:t>
            </a:fld>
            <a:endParaRPr lang="en-GB"/>
          </a:p>
        </p:txBody>
      </p:sp>
      <p:sp>
        <p:nvSpPr>
          <p:cNvPr id="5" name="TextBox 4"/>
          <p:cNvSpPr txBox="1"/>
          <p:nvPr/>
        </p:nvSpPr>
        <p:spPr>
          <a:xfrm>
            <a:off x="762000" y="602684"/>
            <a:ext cx="7780338" cy="461665"/>
          </a:xfrm>
          <a:prstGeom prst="rect">
            <a:avLst/>
          </a:prstGeom>
          <a:noFill/>
        </p:spPr>
        <p:txBody>
          <a:bodyPr wrap="square" rtlCol="0">
            <a:spAutoFit/>
          </a:bodyPr>
          <a:lstStyle/>
          <a:p>
            <a:pPr algn="ctr"/>
            <a:r>
              <a:rPr lang="en-US" dirty="0" smtClean="0">
                <a:solidFill>
                  <a:schemeClr val="tx1"/>
                </a:solidFill>
              </a:rPr>
              <a:t>2017 Meeting Income Report</a:t>
            </a:r>
          </a:p>
        </p:txBody>
      </p:sp>
      <p:graphicFrame>
        <p:nvGraphicFramePr>
          <p:cNvPr id="6" name="Table 5"/>
          <p:cNvGraphicFramePr>
            <a:graphicFrameLocks noGrp="1"/>
          </p:cNvGraphicFramePr>
          <p:nvPr>
            <p:extLst>
              <p:ext uri="{D42A27DB-BD31-4B8C-83A1-F6EECF244321}">
                <p14:modId xmlns:p14="http://schemas.microsoft.com/office/powerpoint/2010/main" val="3791370133"/>
              </p:ext>
            </p:extLst>
          </p:nvPr>
        </p:nvGraphicFramePr>
        <p:xfrm>
          <a:off x="762000" y="1064347"/>
          <a:ext cx="7780338" cy="5394590"/>
        </p:xfrm>
        <a:graphic>
          <a:graphicData uri="http://schemas.openxmlformats.org/drawingml/2006/table">
            <a:tbl>
              <a:tblPr/>
              <a:tblGrid>
                <a:gridCol w="3182606"/>
                <a:gridCol w="1500372"/>
                <a:gridCol w="1415124"/>
                <a:gridCol w="1682236"/>
              </a:tblGrid>
              <a:tr h="459926">
                <a:tc>
                  <a:txBody>
                    <a:bodyPr/>
                    <a:lstStyle/>
                    <a:p>
                      <a:pPr algn="l" fontAlgn="b"/>
                      <a:r>
                        <a:rPr lang="en-US" sz="1200" b="1" i="0" u="none" strike="noStrike" dirty="0">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 Miscellaneous</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2017-01 Atlanta, GA</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234984">
                <a:tc>
                  <a:txBody>
                    <a:bodyPr/>
                    <a:lstStyle/>
                    <a:p>
                      <a:pPr algn="l" fontAlgn="b"/>
                      <a:r>
                        <a:rPr lang="en-US" sz="1200" b="1" i="0" u="none" strike="noStrike" dirty="0">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4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234984">
                <a:tc>
                  <a:txBody>
                    <a:bodyPr/>
                    <a:lstStyle/>
                    <a:p>
                      <a:pPr algn="l" fontAlgn="ctr"/>
                      <a:r>
                        <a:rPr lang="en-US" sz="14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$310.48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$310.48 </a:t>
                      </a:r>
                    </a:p>
                  </a:txBody>
                  <a:tcPr marL="9525" marR="9525" marT="9525" marB="0" anchor="ctr">
                    <a:lnL>
                      <a:noFill/>
                    </a:lnL>
                    <a:lnR>
                      <a:noFill/>
                    </a:lnR>
                    <a:lnT>
                      <a:noFill/>
                    </a:lnT>
                    <a:lnB>
                      <a:noFill/>
                    </a:lnB>
                  </a:tcPr>
                </a:tc>
              </a:tr>
              <a:tr h="234984">
                <a:tc>
                  <a:txBody>
                    <a:bodyPr/>
                    <a:lstStyle/>
                    <a:p>
                      <a:pPr algn="l" fontAlgn="b"/>
                      <a:r>
                        <a:rPr lang="en-US" sz="1400" b="0" i="0" u="none" strike="noStrike" dirty="0">
                          <a:solidFill>
                            <a:srgbClr val="000000"/>
                          </a:solidFill>
                          <a:effectLst/>
                          <a:latin typeface="Arial" panose="020B0604020202020204" pitchFamily="34" charset="0"/>
                        </a:rPr>
                        <a:t>3.96 - Miscellaneous 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34984">
                <a:tc>
                  <a:txBody>
                    <a:bodyPr/>
                    <a:lstStyle/>
                    <a:p>
                      <a:pPr algn="l" fontAlgn="b"/>
                      <a:r>
                        <a:rPr lang="en-US" sz="14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$310,084.22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4984">
                <a:tc>
                  <a:txBody>
                    <a:bodyPr/>
                    <a:lstStyle/>
                    <a:p>
                      <a:pPr algn="l" fontAlgn="b"/>
                      <a:r>
                        <a:rPr lang="en-US" sz="1400" b="1" i="0" u="none" strike="noStrike">
                          <a:solidFill>
                            <a:srgbClr val="000000"/>
                          </a:solidFill>
                          <a:effectLst/>
                          <a:latin typeface="Arial" panose="020B0604020202020204" pitchFamily="34" charset="0"/>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$310,084.22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234984">
                <a:tc>
                  <a:txBody>
                    <a:bodyPr/>
                    <a:lstStyle/>
                    <a:p>
                      <a:pPr algn="l" fontAlgn="b"/>
                      <a:r>
                        <a:rPr lang="en-US" sz="14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smtClean="0">
                          <a:solidFill>
                            <a:srgbClr val="000000"/>
                          </a:solidFill>
                          <a:effectLst/>
                          <a:latin typeface="Arial" panose="020B0604020202020204" pitchFamily="34" charset="0"/>
                        </a:rPr>
                        <a:t>$6,677.10 </a:t>
                      </a:r>
                      <a:endParaRPr lang="en-US" sz="14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r>
                        <a:rPr lang="en-US" sz="1400" b="0" i="0" u="none" strike="noStrike" dirty="0" smtClean="0">
                          <a:solidFill>
                            <a:srgbClr val="000000"/>
                          </a:solidFill>
                          <a:effectLst/>
                          <a:latin typeface="Arial" panose="020B0604020202020204" pitchFamily="34" charset="0"/>
                        </a:rPr>
                        <a:t>$6,677.10 </a:t>
                      </a:r>
                      <a:endParaRPr lang="en-US" sz="14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r>
              <a:tr h="234984">
                <a:tc>
                  <a:txBody>
                    <a:bodyPr/>
                    <a:lstStyle/>
                    <a:p>
                      <a:pPr algn="l" fontAlgn="b"/>
                      <a:r>
                        <a:rPr lang="en-US" sz="14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234984">
                <a:tc>
                  <a:txBody>
                    <a:bodyPr/>
                    <a:lstStyle/>
                    <a:p>
                      <a:pPr algn="l" fontAlgn="b"/>
                      <a:r>
                        <a:rPr lang="en-US" sz="14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a:t>
                      </a:r>
                      <a:r>
                        <a:rPr lang="en-US" sz="1400" b="1" i="0" u="none" strike="noStrike" dirty="0" smtClean="0">
                          <a:solidFill>
                            <a:srgbClr val="000000"/>
                          </a:solidFill>
                          <a:effectLst/>
                          <a:latin typeface="Arial" panose="020B0604020202020204" pitchFamily="34" charset="0"/>
                        </a:rPr>
                        <a:t>241,897.24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a:t>
                      </a:r>
                      <a:r>
                        <a:rPr lang="en-US" sz="1400" b="1" i="0" u="none" strike="noStrike" dirty="0" smtClean="0">
                          <a:solidFill>
                            <a:srgbClr val="000000"/>
                          </a:solidFill>
                          <a:effectLst/>
                          <a:latin typeface="Arial" panose="020B0604020202020204" pitchFamily="34" charset="0"/>
                        </a:rPr>
                        <a:t>241,897.24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4984">
                <a:tc>
                  <a:txBody>
                    <a:bodyPr/>
                    <a:lstStyle/>
                    <a:p>
                      <a:pPr algn="l" fontAlgn="ctr"/>
                      <a:r>
                        <a:rPr lang="en-US" sz="14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a:t>
                      </a:r>
                      <a:r>
                        <a:rPr lang="en-US" sz="1400" b="1" i="0" u="none" strike="noStrike" dirty="0" smtClean="0">
                          <a:solidFill>
                            <a:srgbClr val="000000"/>
                          </a:solidFill>
                          <a:effectLst/>
                          <a:latin typeface="Arial" panose="020B0604020202020204" pitchFamily="34" charset="0"/>
                        </a:rPr>
                        <a:t>67,876.50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smtClean="0">
                          <a:solidFill>
                            <a:srgbClr val="000000"/>
                          </a:solidFill>
                          <a:effectLst/>
                          <a:latin typeface="Arial" panose="020B0604020202020204" pitchFamily="34" charset="0"/>
                        </a:rPr>
                        <a:t>$68,186.98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34984">
                <a:tc>
                  <a:txBody>
                    <a:bodyPr/>
                    <a:lstStyle/>
                    <a:p>
                      <a:pPr algn="l" fontAlgn="ctr"/>
                      <a:r>
                        <a:rPr lang="en-US" sz="14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$310.48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a:t>
                      </a:r>
                      <a:r>
                        <a:rPr lang="en-US" sz="1400" b="1" i="0" u="none" strike="noStrike" dirty="0" smtClean="0">
                          <a:solidFill>
                            <a:srgbClr val="000000"/>
                          </a:solidFill>
                          <a:effectLst/>
                          <a:latin typeface="Arial" panose="020B0604020202020204" pitchFamily="34" charset="0"/>
                        </a:rPr>
                        <a:t>67,876.50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smtClean="0">
                          <a:solidFill>
                            <a:srgbClr val="000000"/>
                          </a:solidFill>
                          <a:effectLst/>
                          <a:latin typeface="Arial" panose="020B0604020202020204" pitchFamily="34" charset="0"/>
                        </a:rPr>
                        <a:t>$68,186.98 </a:t>
                      </a: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58870732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66623</TotalTime>
  <Words>2565</Words>
  <Application>Microsoft Office PowerPoint</Application>
  <PresentationFormat>On-screen Show (4:3)</PresentationFormat>
  <Paragraphs>794</Paragraphs>
  <Slides>12</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2" baseType="lpstr">
      <vt:lpstr>Arial Unicode MS</vt:lpstr>
      <vt:lpstr>굴림</vt:lpstr>
      <vt:lpstr>MS Gothic</vt:lpstr>
      <vt:lpstr>MS PGothic</vt:lpstr>
      <vt:lpstr>Arial</vt:lpstr>
      <vt:lpstr>Calibri</vt:lpstr>
      <vt:lpstr>Tahoma</vt:lpstr>
      <vt:lpstr>Times New Roman</vt:lpstr>
      <vt:lpstr>802-11-Submission</vt:lpstr>
      <vt:lpstr>Document</vt:lpstr>
      <vt:lpstr>Treasurer Report March 2017  - Vancouver</vt:lpstr>
      <vt:lpstr>Abstract</vt:lpstr>
      <vt:lpstr>PowerPoint Presentation</vt:lpstr>
      <vt:lpstr>PowerPoint Presentation</vt:lpstr>
      <vt:lpstr>Atlanta, Jan 2017 Budget Report</vt:lpstr>
      <vt:lpstr>Daejeon, May 2017 Budget Estimate</vt:lpstr>
      <vt:lpstr>Historical Attendance</vt:lpstr>
      <vt:lpstr>Historical Attendance</vt:lpstr>
      <vt:lpstr>PowerPoint Presentation</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2017 - Vancouver</dc:title>
  <dc:creator>Jon Rosdahl</dc:creator>
  <cp:keywords>March 2017</cp:keywords>
  <dc:description>Ben Rolfe (BCA); Jon Rosdahl (Qualcomm)</dc:description>
  <cp:lastModifiedBy>Jon Rosdahl</cp:lastModifiedBy>
  <cp:revision>371</cp:revision>
  <cp:lastPrinted>1601-01-01T00:00:00Z</cp:lastPrinted>
  <dcterms:created xsi:type="dcterms:W3CDTF">2012-05-13T15:07:35Z</dcterms:created>
  <dcterms:modified xsi:type="dcterms:W3CDTF">2017-03-13T18:51:27Z</dcterms:modified>
</cp:coreProperties>
</file>