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4" r:id="rId3"/>
    <p:sldId id="297" r:id="rId4"/>
    <p:sldId id="291" r:id="rId5"/>
    <p:sldId id="295" r:id="rId6"/>
    <p:sldId id="298" r:id="rId7"/>
    <p:sldId id="299" r:id="rId8"/>
    <p:sldId id="294" r:id="rId9"/>
    <p:sldId id="300" r:id="rId10"/>
    <p:sldId id="301" r:id="rId11"/>
    <p:sldId id="292" r:id="rId12"/>
    <p:sldId id="290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0" autoAdjust="0"/>
    <p:restoredTop sz="94695" autoAdjust="0"/>
  </p:normalViewPr>
  <p:slideViewPr>
    <p:cSldViewPr>
      <p:cViewPr varScale="1">
        <p:scale>
          <a:sx n="106" d="100"/>
          <a:sy n="106" d="100"/>
        </p:scale>
        <p:origin x="1692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406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667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572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400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802.11-17/0399r1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WUR Link Budget Analysis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2017-03-13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1918132"/>
              </p:ext>
            </p:extLst>
          </p:nvPr>
        </p:nvGraphicFramePr>
        <p:xfrm>
          <a:off x="696912" y="3248819"/>
          <a:ext cx="733425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8" name="Document" r:id="rId4" imgW="8258040" imgH="3016329" progId="Word.Document.8">
                  <p:embed/>
                </p:oleObj>
              </mc:Choice>
              <mc:Fallback>
                <p:oleObj name="Document" r:id="rId4" imgW="8258040" imgH="301632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2" y="3248819"/>
                        <a:ext cx="7334250" cy="266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63166"/>
            <a:ext cx="7770813" cy="556034"/>
          </a:xfrm>
        </p:spPr>
        <p:txBody>
          <a:bodyPr/>
          <a:lstStyle/>
          <a:p>
            <a:r>
              <a:rPr lang="en-US" dirty="0"/>
              <a:t>Power </a:t>
            </a:r>
            <a:r>
              <a:rPr lang="en-US" dirty="0" smtClean="0"/>
              <a:t>Consideration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305800" cy="4953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With </a:t>
            </a:r>
            <a:r>
              <a:rPr lang="en-US" dirty="0" smtClean="0"/>
              <a:t>more data rate </a:t>
            </a:r>
            <a:r>
              <a:rPr lang="en-US" dirty="0" smtClean="0"/>
              <a:t>options, some signaling bits and </a:t>
            </a:r>
            <a:r>
              <a:rPr lang="en-US" dirty="0" smtClean="0"/>
              <a:t>slightly more digital processing may be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will not cause significant power consumption change relative to RF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Reduction of airtime for higher rate may further save power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4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56034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456406" y="1241833"/>
            <a:ext cx="8305800" cy="45981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agree to have more than one data rates for the wake-up packet?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6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457200" lvl="1" indent="0"/>
            <a:r>
              <a:rPr lang="en-US" sz="1600" dirty="0" smtClean="0"/>
              <a:t> </a:t>
            </a:r>
          </a:p>
          <a:p>
            <a:pPr marL="914400" lvl="2" indent="0"/>
            <a:endParaRPr lang="en-US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9600" y="1625948"/>
            <a:ext cx="8305800" cy="457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 smtClean="0"/>
              <a:t>[1] </a:t>
            </a:r>
            <a:r>
              <a:rPr lang="en-US" sz="2000" kern="0" dirty="0"/>
              <a:t>Eunsung Park </a:t>
            </a:r>
            <a:r>
              <a:rPr lang="en-US" sz="2000" kern="0" dirty="0" smtClean="0"/>
              <a:t>and </a:t>
            </a:r>
            <a:r>
              <a:rPr lang="en-US" sz="2000" kern="0" dirty="0" smtClean="0"/>
              <a:t>et </a:t>
            </a:r>
            <a:r>
              <a:rPr lang="en-US" sz="2000" kern="0" dirty="0"/>
              <a:t>al., , “Further Investigation on WUR </a:t>
            </a:r>
          </a:p>
          <a:p>
            <a:pPr marL="0" indent="0"/>
            <a:r>
              <a:rPr lang="en-US" sz="2000" kern="0" dirty="0"/>
              <a:t>Performance”, IEEE 802.11-16/1144r0, Sept. 12, 2016.</a:t>
            </a:r>
          </a:p>
          <a:p>
            <a:pPr marL="0" indent="0"/>
            <a:r>
              <a:rPr lang="en-US" altLang="ko-KR" sz="2000" dirty="0" smtClean="0">
                <a:ea typeface="굴림" panose="020B0600000101010101" pitchFamily="34" charset="-127"/>
              </a:rPr>
              <a:t>[2] </a:t>
            </a:r>
            <a:r>
              <a:rPr lang="en-US" altLang="ko-KR" sz="2000" dirty="0">
                <a:ea typeface="굴림" panose="020B0600000101010101" pitchFamily="34" charset="-127"/>
              </a:rPr>
              <a:t>IEEE 802.</a:t>
            </a:r>
            <a:r>
              <a:rPr lang="nl-NL" altLang="ko-KR" sz="2000" dirty="0">
                <a:ea typeface="굴림" panose="020B0600000101010101" pitchFamily="34" charset="-127"/>
              </a:rPr>
              <a:t>11-16-0865-01-0wur-performance-investigation-on-wake-up-receiver</a:t>
            </a:r>
            <a:endParaRPr lang="en-US" sz="2000" kern="0" dirty="0"/>
          </a:p>
          <a:p>
            <a:pPr marL="0" indent="0"/>
            <a:r>
              <a:rPr lang="en-US" sz="2000" kern="0" dirty="0" smtClean="0"/>
              <a:t>[3] </a:t>
            </a:r>
            <a:r>
              <a:rPr lang="en-US" sz="2000" kern="0" dirty="0" err="1"/>
              <a:t>Minyoung</a:t>
            </a:r>
            <a:r>
              <a:rPr lang="en-US" sz="2000" kern="0" dirty="0"/>
              <a:t> Park et al., “LP-WUR (Low-Power Wake-Up Receiver) Follow-Up”, IEEE 802.11-16/0341r0, Mar. 14, 2016.</a:t>
            </a:r>
          </a:p>
          <a:p>
            <a:r>
              <a:rPr lang="en-US" sz="2000" dirty="0" smtClean="0"/>
              <a:t>[4] </a:t>
            </a:r>
            <a:r>
              <a:rPr lang="en-US" sz="2000" dirty="0"/>
              <a:t>IEEE 802.11-14/882r4, IEEE 802.11ax channel model document</a:t>
            </a:r>
          </a:p>
          <a:p>
            <a:pPr marL="0" indent="0"/>
            <a:r>
              <a:rPr lang="en-US" sz="2000" kern="0" dirty="0" smtClean="0"/>
              <a:t>[5] </a:t>
            </a:r>
            <a:r>
              <a:rPr lang="en-US" sz="2000" kern="0" dirty="0"/>
              <a:t>N.M. </a:t>
            </a:r>
            <a:r>
              <a:rPr lang="en-US" sz="2000" kern="0" dirty="0" err="1"/>
              <a:t>Pletcher</a:t>
            </a:r>
            <a:r>
              <a:rPr lang="en-US" sz="2000" kern="0" dirty="0"/>
              <a:t>, S. </a:t>
            </a:r>
            <a:r>
              <a:rPr lang="en-US" sz="2000" kern="0" dirty="0" err="1"/>
              <a:t>Gambini</a:t>
            </a:r>
            <a:r>
              <a:rPr lang="en-US" sz="2000" kern="0" dirty="0"/>
              <a:t>, and J.M. </a:t>
            </a:r>
            <a:r>
              <a:rPr lang="en-US" sz="2000" kern="0" dirty="0" err="1"/>
              <a:t>Rabaey</a:t>
            </a:r>
            <a:r>
              <a:rPr lang="en-US" sz="2000" kern="0" dirty="0"/>
              <a:t>, “A 2GHz 52 </a:t>
            </a:r>
            <a:r>
              <a:rPr lang="en-US" sz="2000" kern="0" dirty="0" err="1"/>
              <a:t>μW</a:t>
            </a:r>
            <a:r>
              <a:rPr lang="en-US" sz="2000" kern="0" dirty="0"/>
              <a:t> Wake-Up Receiver with -72dBm Sensitivity Using Uncertain-IF Architecture”, I</a:t>
            </a:r>
            <a:r>
              <a:rPr lang="en-US" sz="2000" i="1" kern="0" dirty="0"/>
              <a:t>EEE Journal of Solid-State Circuits</a:t>
            </a:r>
            <a:r>
              <a:rPr lang="en-US" sz="2000" kern="0" dirty="0"/>
              <a:t>, vol. 44, No. 1, pp. 269-280, Jan. 2009</a:t>
            </a:r>
          </a:p>
          <a:p>
            <a:pPr marL="0" indent="0"/>
            <a:r>
              <a:rPr lang="en-US" sz="2000" dirty="0" smtClean="0"/>
              <a:t>[6] </a:t>
            </a:r>
            <a:r>
              <a:rPr lang="en-US" sz="2000" dirty="0"/>
              <a:t>IEEE 802.11-14/621r3, </a:t>
            </a:r>
            <a:r>
              <a:rPr lang="en-US" sz="2000" dirty="0" err="1"/>
              <a:t>TGax</a:t>
            </a:r>
            <a:r>
              <a:rPr lang="en-US" sz="2000" dirty="0"/>
              <a:t> simulation </a:t>
            </a:r>
            <a:r>
              <a:rPr lang="en-US" sz="2000" dirty="0" smtClean="0"/>
              <a:t>scenarios</a:t>
            </a:r>
          </a:p>
          <a:p>
            <a:pPr marL="0" indent="0"/>
            <a:r>
              <a:rPr lang="en-US" sz="2000" dirty="0" smtClean="0"/>
              <a:t>[7] Steve </a:t>
            </a:r>
            <a:r>
              <a:rPr lang="en-US" sz="2000" dirty="0" err="1" smtClean="0"/>
              <a:t>Shellhammer</a:t>
            </a:r>
            <a:r>
              <a:rPr lang="en-US" sz="2000" dirty="0"/>
              <a:t> </a:t>
            </a:r>
            <a:r>
              <a:rPr lang="en-US" sz="2000" dirty="0" smtClean="0"/>
              <a:t>and et al., “Regulations </a:t>
            </a:r>
            <a:r>
              <a:rPr lang="en-US" sz="2000" dirty="0"/>
              <a:t>and Noise Figure – Impact on SNR</a:t>
            </a:r>
            <a:r>
              <a:rPr lang="en-US" sz="2000" dirty="0" smtClean="0"/>
              <a:t>”, IEEE 802.11-17/0365r0, Mar., 2017</a:t>
            </a:r>
            <a:endParaRPr lang="en-US" sz="2000" dirty="0"/>
          </a:p>
          <a:p>
            <a:pPr marL="0" indent="0"/>
            <a:endParaRPr lang="en-US" sz="2000" kern="0" dirty="0"/>
          </a:p>
          <a:p>
            <a:pPr marL="0" indent="0"/>
            <a:endParaRPr lang="en-US" sz="2000" kern="0" dirty="0" smtClean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747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457200" lvl="1" indent="0"/>
            <a:r>
              <a:rPr lang="en-US" sz="1600" dirty="0" smtClean="0"/>
              <a:t> </a:t>
            </a:r>
          </a:p>
          <a:p>
            <a:pPr marL="914400" lvl="2" indent="0"/>
            <a:endParaRPr lang="en-US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6406" y="1751012"/>
            <a:ext cx="8305800" cy="457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Previous contributions focus on the On Off Keying (OOK) with 250kbps data rate [1,2,3 and etc.]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In this contribution, we will take </a:t>
            </a:r>
            <a:r>
              <a:rPr lang="en-US" kern="0" dirty="0" smtClean="0"/>
              <a:t>a </a:t>
            </a:r>
            <a:r>
              <a:rPr lang="en-US" kern="0" dirty="0" smtClean="0"/>
              <a:t>top-down </a:t>
            </a:r>
            <a:r>
              <a:rPr lang="en-US" kern="0" dirty="0" smtClean="0"/>
              <a:t>approach to analyze the link budget of wake-up radio (WUR</a:t>
            </a:r>
            <a:r>
              <a:rPr lang="en-US" kern="0" dirty="0" smtClean="0"/>
              <a:t>)</a:t>
            </a: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The analysis is based on 802.11ax </a:t>
            </a:r>
            <a:r>
              <a:rPr lang="en-US" kern="0" dirty="0"/>
              <a:t>indoor and outdoor channel models 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Discuss </a:t>
            </a:r>
            <a:r>
              <a:rPr lang="en-US" kern="0" dirty="0"/>
              <a:t>the link margin and potential </a:t>
            </a:r>
            <a:r>
              <a:rPr lang="en-US" kern="0" dirty="0" smtClean="0"/>
              <a:t>data rate </a:t>
            </a:r>
            <a:r>
              <a:rPr lang="en-US" kern="0" dirty="0"/>
              <a:t>options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3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79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Budget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457200" lvl="1" indent="0"/>
            <a:r>
              <a:rPr lang="en-US" sz="1600" dirty="0" smtClean="0"/>
              <a:t> </a:t>
            </a:r>
          </a:p>
          <a:p>
            <a:pPr marL="914400" lvl="2" indent="0"/>
            <a:endParaRPr lang="en-US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08983" y="1636549"/>
            <a:ext cx="8305800" cy="457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fc = </a:t>
            </a:r>
            <a:r>
              <a:rPr lang="en-US" kern="0" dirty="0" smtClean="0"/>
              <a:t>2.4GHz and 5GHz</a:t>
            </a: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err="1"/>
              <a:t>Tx_Power</a:t>
            </a:r>
            <a:r>
              <a:rPr lang="en-US" kern="0" dirty="0"/>
              <a:t>: </a:t>
            </a:r>
            <a:r>
              <a:rPr lang="en-US" kern="0" dirty="0" smtClean="0"/>
              <a:t>20dBm</a:t>
            </a:r>
            <a:endParaRPr lang="en-US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Propagation </a:t>
            </a:r>
            <a:r>
              <a:rPr lang="en-US" dirty="0"/>
              <a:t>Loss (PL): </a:t>
            </a:r>
            <a:r>
              <a:rPr lang="en-US" kern="0" dirty="0"/>
              <a:t>802.11ax channel models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Tx</a:t>
            </a:r>
            <a:r>
              <a:rPr lang="en-US" dirty="0" smtClean="0"/>
              <a:t>/Rx Antenna Gain: 0dB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Rx Noise Figure: </a:t>
            </a:r>
            <a:r>
              <a:rPr lang="en-US" dirty="0" smtClean="0"/>
              <a:t>NF=15dB [</a:t>
            </a:r>
            <a:r>
              <a:rPr lang="en-US" dirty="0"/>
              <a:t>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/>
              <a:t>Noise </a:t>
            </a:r>
            <a:r>
              <a:rPr lang="en-US" sz="2400" b="1" dirty="0"/>
              <a:t>Floor for </a:t>
            </a:r>
            <a:r>
              <a:rPr lang="en-US" sz="2400" b="1" dirty="0" smtClean="0"/>
              <a:t>20MHz </a:t>
            </a:r>
            <a:r>
              <a:rPr lang="en-US" sz="2400" b="1" dirty="0"/>
              <a:t>channel: </a:t>
            </a:r>
            <a:r>
              <a:rPr lang="en-US" sz="2400" b="1" dirty="0" smtClean="0"/>
              <a:t>N</a:t>
            </a:r>
            <a:r>
              <a:rPr lang="en-US" sz="1600" b="1" dirty="0" smtClean="0"/>
              <a:t>0</a:t>
            </a:r>
            <a:r>
              <a:rPr lang="en-US" sz="2400" b="1" dirty="0" smtClean="0"/>
              <a:t>=-101dBm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Rx </a:t>
            </a:r>
            <a:r>
              <a:rPr lang="en-US" dirty="0" smtClean="0"/>
              <a:t>SNR = </a:t>
            </a:r>
            <a:r>
              <a:rPr lang="en-US" dirty="0" err="1"/>
              <a:t>Tx_Power</a:t>
            </a:r>
            <a:r>
              <a:rPr lang="en-US" dirty="0"/>
              <a:t> – PL</a:t>
            </a:r>
            <a:r>
              <a:rPr lang="en-US" dirty="0" smtClean="0"/>
              <a:t> – 3*Shadowing- N</a:t>
            </a:r>
            <a:r>
              <a:rPr lang="en-US" sz="1600" dirty="0" smtClean="0"/>
              <a:t>0</a:t>
            </a:r>
            <a:r>
              <a:rPr lang="en-US" dirty="0" smtClean="0"/>
              <a:t> - NF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3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996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696912" y="5697919"/>
            <a:ext cx="8013825" cy="7058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Link margin of ~30dB at 10m, ~15dB at 20m,  ~5dB at </a:t>
            </a:r>
            <a:r>
              <a:rPr lang="en-US" sz="1800" dirty="0" smtClean="0"/>
              <a:t>30m for 2.4G band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Link margin of </a:t>
            </a:r>
            <a:r>
              <a:rPr lang="en-US" sz="1800" dirty="0" smtClean="0"/>
              <a:t>~20dB </a:t>
            </a:r>
            <a:r>
              <a:rPr lang="en-US" sz="1800" dirty="0"/>
              <a:t>at 10m, ~</a:t>
            </a:r>
            <a:r>
              <a:rPr lang="en-US" sz="1800" dirty="0" smtClean="0"/>
              <a:t>10dB </a:t>
            </a:r>
            <a:r>
              <a:rPr lang="en-US" sz="1800" dirty="0"/>
              <a:t>at 20m,  </a:t>
            </a:r>
            <a:r>
              <a:rPr lang="en-US" sz="1800" dirty="0" smtClean="0"/>
              <a:t>~2dB </a:t>
            </a:r>
            <a:r>
              <a:rPr lang="en-US" sz="1800" dirty="0"/>
              <a:t>at 30m for </a:t>
            </a:r>
            <a:r>
              <a:rPr lang="en-US" sz="1800" dirty="0" smtClean="0"/>
              <a:t>5G</a:t>
            </a:r>
            <a:r>
              <a:rPr lang="en-US" sz="1800" dirty="0"/>
              <a:t> band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56034"/>
          </a:xfrm>
        </p:spPr>
        <p:txBody>
          <a:bodyPr/>
          <a:lstStyle/>
          <a:p>
            <a:r>
              <a:rPr lang="en-US" dirty="0" smtClean="0"/>
              <a:t>Indoor </a:t>
            </a:r>
            <a:r>
              <a:rPr lang="en-US" dirty="0"/>
              <a:t>Channel </a:t>
            </a:r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7000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089" y="1134414"/>
            <a:ext cx="6045911" cy="4539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19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849312" y="5715000"/>
            <a:ext cx="8066088" cy="64234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Link margin of ~30dB at 10m, ~15dB at 20m,  </a:t>
            </a:r>
            <a:r>
              <a:rPr lang="en-US" sz="1800" dirty="0" smtClean="0"/>
              <a:t>~10dB </a:t>
            </a:r>
            <a:r>
              <a:rPr lang="en-US" sz="1800" dirty="0"/>
              <a:t>at </a:t>
            </a:r>
            <a:r>
              <a:rPr lang="en-US" sz="1800" dirty="0" smtClean="0"/>
              <a:t>30m for 2.4G band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Link margin of ~20dB at 10m, ~10dB at 20m,  </a:t>
            </a:r>
            <a:r>
              <a:rPr lang="en-US" sz="1800" dirty="0" smtClean="0"/>
              <a:t>~2dB </a:t>
            </a:r>
            <a:r>
              <a:rPr lang="en-US" sz="1800" dirty="0"/>
              <a:t>at 30m for 5G band</a:t>
            </a:r>
          </a:p>
          <a:p>
            <a:pPr marL="0" indent="0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56034"/>
          </a:xfrm>
        </p:spPr>
        <p:txBody>
          <a:bodyPr/>
          <a:lstStyle/>
          <a:p>
            <a:r>
              <a:rPr lang="en-US" dirty="0"/>
              <a:t>Indoor Channel </a:t>
            </a:r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3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7000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7389" y="1163910"/>
            <a:ext cx="6075198" cy="4561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67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683537" y="5662758"/>
            <a:ext cx="8249842" cy="6735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Link margin of </a:t>
            </a:r>
            <a:r>
              <a:rPr lang="en-US" sz="1800" dirty="0" smtClean="0"/>
              <a:t>~20dB </a:t>
            </a:r>
            <a:r>
              <a:rPr lang="en-US" sz="1800" dirty="0"/>
              <a:t>at </a:t>
            </a:r>
            <a:r>
              <a:rPr lang="en-US" sz="1800" dirty="0" smtClean="0"/>
              <a:t>50m</a:t>
            </a:r>
            <a:r>
              <a:rPr lang="en-US" sz="1800" dirty="0"/>
              <a:t>, ~15dB at </a:t>
            </a:r>
            <a:r>
              <a:rPr lang="en-US" sz="1800" dirty="0" smtClean="0"/>
              <a:t>100m</a:t>
            </a:r>
            <a:r>
              <a:rPr lang="en-US" sz="1800" dirty="0"/>
              <a:t>,  ~10dB at </a:t>
            </a:r>
            <a:r>
              <a:rPr lang="en-US" sz="1800" dirty="0" smtClean="0"/>
              <a:t>150m for 2.4G band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Link margin of </a:t>
            </a:r>
            <a:r>
              <a:rPr lang="en-US" sz="1800" dirty="0" smtClean="0"/>
              <a:t>~15dB </a:t>
            </a:r>
            <a:r>
              <a:rPr lang="en-US" sz="1800" dirty="0"/>
              <a:t>at 50m, ~</a:t>
            </a:r>
            <a:r>
              <a:rPr lang="en-US" sz="1800" dirty="0" smtClean="0"/>
              <a:t>10dB </a:t>
            </a:r>
            <a:r>
              <a:rPr lang="en-US" sz="1800" dirty="0"/>
              <a:t>at 100m,  </a:t>
            </a:r>
            <a:r>
              <a:rPr lang="en-US" sz="1800" dirty="0" smtClean="0"/>
              <a:t>~</a:t>
            </a:r>
            <a:r>
              <a:rPr lang="en-US" sz="1800" dirty="0"/>
              <a:t>5</a:t>
            </a:r>
            <a:r>
              <a:rPr lang="en-US" sz="1800" dirty="0" smtClean="0"/>
              <a:t>dB </a:t>
            </a:r>
            <a:r>
              <a:rPr lang="en-US" sz="1800" dirty="0"/>
              <a:t>at 150m for </a:t>
            </a:r>
            <a:r>
              <a:rPr lang="en-US" sz="1800" dirty="0" smtClean="0"/>
              <a:t>5G band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56034"/>
          </a:xfrm>
        </p:spPr>
        <p:txBody>
          <a:bodyPr/>
          <a:lstStyle/>
          <a:p>
            <a:r>
              <a:rPr lang="en-US" dirty="0" smtClean="0"/>
              <a:t>Outdoor </a:t>
            </a:r>
            <a:r>
              <a:rPr lang="en-US" dirty="0" err="1" smtClean="0"/>
              <a:t>UMi</a:t>
            </a:r>
            <a:r>
              <a:rPr lang="en-US" dirty="0" smtClean="0"/>
              <a:t> LOS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3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7000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143000"/>
            <a:ext cx="6019800" cy="4519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07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1363662" y="5768181"/>
            <a:ext cx="7780338" cy="6338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No </a:t>
            </a:r>
            <a:r>
              <a:rPr lang="en-US" sz="1800" dirty="0"/>
              <a:t>margin </a:t>
            </a:r>
            <a:r>
              <a:rPr lang="en-US" sz="1800" dirty="0" smtClean="0"/>
              <a:t>for </a:t>
            </a:r>
            <a:r>
              <a:rPr lang="en-US" sz="1800" dirty="0" err="1" smtClean="0"/>
              <a:t>UMi</a:t>
            </a:r>
            <a:r>
              <a:rPr lang="en-US" sz="1800" dirty="0" smtClean="0"/>
              <a:t>-NLOS at </a:t>
            </a:r>
            <a:r>
              <a:rPr lang="en-US" sz="1800" dirty="0" smtClean="0"/>
              <a:t>d&gt;40m for 2.4G band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 margin for </a:t>
            </a:r>
            <a:r>
              <a:rPr lang="en-US" sz="1800" dirty="0" err="1"/>
              <a:t>UMi</a:t>
            </a:r>
            <a:r>
              <a:rPr lang="en-US" sz="1800" dirty="0"/>
              <a:t>-NLOS at </a:t>
            </a:r>
            <a:r>
              <a:rPr lang="en-US" sz="1800" dirty="0" smtClean="0"/>
              <a:t>d&gt;20m </a:t>
            </a:r>
            <a:r>
              <a:rPr lang="en-US" sz="1800" dirty="0"/>
              <a:t>for 5</a:t>
            </a:r>
            <a:r>
              <a:rPr lang="en-US" sz="1800" dirty="0" smtClean="0"/>
              <a:t>G band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56034"/>
          </a:xfrm>
        </p:spPr>
        <p:txBody>
          <a:bodyPr/>
          <a:lstStyle/>
          <a:p>
            <a:r>
              <a:rPr lang="en-US" dirty="0"/>
              <a:t>Outdoor </a:t>
            </a:r>
            <a:r>
              <a:rPr lang="en-US" dirty="0" err="1"/>
              <a:t>UMi</a:t>
            </a:r>
            <a:r>
              <a:rPr lang="en-US" dirty="0"/>
              <a:t> </a:t>
            </a:r>
            <a:r>
              <a:rPr lang="en-US" dirty="0" smtClean="0"/>
              <a:t>NLOS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3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7000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221233"/>
            <a:ext cx="6172200" cy="4634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33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56034"/>
          </a:xfrm>
        </p:spPr>
        <p:txBody>
          <a:bodyPr/>
          <a:lstStyle/>
          <a:p>
            <a:r>
              <a:rPr lang="en-US" dirty="0" smtClean="0"/>
              <a:t>Link Margin Discussion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418306" y="1269231"/>
            <a:ext cx="8268494" cy="45981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At close range, there may be a SNR </a:t>
            </a:r>
            <a:r>
              <a:rPr lang="en-US" dirty="0"/>
              <a:t>ceiling </a:t>
            </a:r>
            <a:r>
              <a:rPr lang="en-US" dirty="0" smtClean="0"/>
              <a:t>due to low power RF design of the WUR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noise figure may be nonlinear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There may be </a:t>
            </a:r>
            <a:r>
              <a:rPr lang="en-US" dirty="0"/>
              <a:t>a SNR ceiling limited by </a:t>
            </a:r>
            <a:r>
              <a:rPr lang="en-US" dirty="0" smtClean="0"/>
              <a:t>RF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link margin may not be as large as 30dB at close range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different application/simulation scenarios [4, 6</a:t>
            </a:r>
            <a:r>
              <a:rPr lang="en-US" dirty="0" smtClean="0"/>
              <a:t>], there is additional </a:t>
            </a:r>
            <a:r>
              <a:rPr lang="en-US" dirty="0"/>
              <a:t>attenuation for floor/wall penetration </a:t>
            </a:r>
            <a:r>
              <a:rPr lang="en-US" dirty="0" smtClean="0"/>
              <a:t>loss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narrower signal bandwidth (e.g. 4MHz [1,2]), there are some transmit power limitations due to regulatory requirements [7]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136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63166"/>
            <a:ext cx="7770813" cy="556034"/>
          </a:xfrm>
        </p:spPr>
        <p:txBody>
          <a:bodyPr/>
          <a:lstStyle/>
          <a:p>
            <a:r>
              <a:rPr lang="en-US" dirty="0" smtClean="0"/>
              <a:t>Multiple </a:t>
            </a:r>
            <a:r>
              <a:rPr lang="en-US" dirty="0" smtClean="0"/>
              <a:t>Data </a:t>
            </a:r>
            <a:r>
              <a:rPr lang="en-US" dirty="0" smtClean="0"/>
              <a:t>Rates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590550" y="1323794"/>
            <a:ext cx="8096250" cy="5181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Link budge analysis </a:t>
            </a:r>
            <a:r>
              <a:rPr lang="en-US" dirty="0" smtClean="0"/>
              <a:t>shows, for 250kbps OOK,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There is ~30dB </a:t>
            </a:r>
            <a:r>
              <a:rPr lang="en-US" dirty="0" smtClean="0"/>
              <a:t>link margin at close distance for indoor </a:t>
            </a:r>
            <a:r>
              <a:rPr lang="en-US" dirty="0" smtClean="0"/>
              <a:t>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coverage is shorter </a:t>
            </a:r>
            <a:r>
              <a:rPr lang="en-US" dirty="0" smtClean="0"/>
              <a:t>than </a:t>
            </a:r>
            <a:r>
              <a:rPr lang="en-US" dirty="0"/>
              <a:t>3</a:t>
            </a:r>
            <a:r>
              <a:rPr lang="en-US" dirty="0" smtClean="0"/>
              <a:t>0m in </a:t>
            </a:r>
            <a:r>
              <a:rPr lang="en-US" dirty="0" err="1" smtClean="0"/>
              <a:t>UMi</a:t>
            </a:r>
            <a:r>
              <a:rPr lang="en-US" dirty="0" smtClean="0"/>
              <a:t>-NLOS </a:t>
            </a:r>
            <a:r>
              <a:rPr lang="en-US" dirty="0" smtClean="0"/>
              <a:t>channels @2.4G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Multiple data </a:t>
            </a:r>
            <a:r>
              <a:rPr lang="en-US" dirty="0" smtClean="0"/>
              <a:t>rates </a:t>
            </a:r>
            <a:r>
              <a:rPr lang="en-US" dirty="0" smtClean="0"/>
              <a:t>can be beneficial to </a:t>
            </a:r>
            <a:r>
              <a:rPr lang="en-US" dirty="0" smtClean="0"/>
              <a:t>achieve either better efficiency or coverage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Higher data rate can be accommodated for close range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Higher </a:t>
            </a:r>
            <a:r>
              <a:rPr lang="en-US" dirty="0" smtClean="0"/>
              <a:t>rates can reduce packet </a:t>
            </a:r>
            <a:r>
              <a:rPr lang="en-US" dirty="0"/>
              <a:t>duration </a:t>
            </a:r>
            <a:r>
              <a:rPr lang="en-US" dirty="0" smtClean="0"/>
              <a:t>significantly, and improve 802.11 traffic, </a:t>
            </a:r>
            <a:r>
              <a:rPr lang="en-US" dirty="0"/>
              <a:t>also save </a:t>
            </a:r>
            <a:r>
              <a:rPr lang="en-US" dirty="0" smtClean="0"/>
              <a:t>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Options: higher-rate OOK with pulse during &lt;4us, or higher order modulations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Lower data rates </a:t>
            </a:r>
            <a:r>
              <a:rPr lang="en-US" dirty="0" smtClean="0"/>
              <a:t>can extend outdoor </a:t>
            </a:r>
            <a:r>
              <a:rPr lang="en-US" dirty="0" smtClean="0"/>
              <a:t>coverage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Options</a:t>
            </a:r>
            <a:r>
              <a:rPr lang="en-US" dirty="0"/>
              <a:t>: </a:t>
            </a:r>
            <a:r>
              <a:rPr lang="en-US" dirty="0" smtClean="0"/>
              <a:t>lower-rate </a:t>
            </a:r>
            <a:r>
              <a:rPr lang="en-US" dirty="0"/>
              <a:t>OOK with pulse during </a:t>
            </a:r>
            <a:r>
              <a:rPr lang="en-US" dirty="0" smtClean="0"/>
              <a:t>&gt;4us</a:t>
            </a:r>
            <a:r>
              <a:rPr lang="en-US" dirty="0"/>
              <a:t>, or </a:t>
            </a:r>
            <a:r>
              <a:rPr lang="en-US" dirty="0" smtClean="0"/>
              <a:t>error coding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218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22697</TotalTime>
  <Words>858</Words>
  <Application>Microsoft Office PowerPoint</Application>
  <PresentationFormat>On-screen Show (4:3)</PresentationFormat>
  <Paragraphs>127</Paragraphs>
  <Slides>12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 Unicode MS</vt:lpstr>
      <vt:lpstr>굴림</vt:lpstr>
      <vt:lpstr>MS Gothic</vt:lpstr>
      <vt:lpstr>Arial</vt:lpstr>
      <vt:lpstr>Times New Roman</vt:lpstr>
      <vt:lpstr>Office Theme</vt:lpstr>
      <vt:lpstr>Document</vt:lpstr>
      <vt:lpstr>WUR Link Budget Analysis</vt:lpstr>
      <vt:lpstr>Introduction</vt:lpstr>
      <vt:lpstr>Link Budget Settings</vt:lpstr>
      <vt:lpstr>Indoor Channel B</vt:lpstr>
      <vt:lpstr>Indoor Channel D</vt:lpstr>
      <vt:lpstr>Outdoor UMi LOS</vt:lpstr>
      <vt:lpstr>Outdoor UMi NLOS</vt:lpstr>
      <vt:lpstr>Link Margin Discussion</vt:lpstr>
      <vt:lpstr>Multiple Data Rates</vt:lpstr>
      <vt:lpstr>Power Consideration</vt:lpstr>
      <vt:lpstr>Straw Poll 1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Rui Cao</cp:lastModifiedBy>
  <cp:revision>498</cp:revision>
  <cp:lastPrinted>1601-01-01T00:00:00Z</cp:lastPrinted>
  <dcterms:created xsi:type="dcterms:W3CDTF">2015-10-31T00:33:08Z</dcterms:created>
  <dcterms:modified xsi:type="dcterms:W3CDTF">2017-03-31T23:50:55Z</dcterms:modified>
</cp:coreProperties>
</file>