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4" r:id="rId3"/>
    <p:sldId id="297" r:id="rId4"/>
    <p:sldId id="291" r:id="rId5"/>
    <p:sldId id="295" r:id="rId6"/>
    <p:sldId id="298" r:id="rId7"/>
    <p:sldId id="299" r:id="rId8"/>
    <p:sldId id="294" r:id="rId9"/>
    <p:sldId id="300" r:id="rId10"/>
    <p:sldId id="301" r:id="rId11"/>
    <p:sldId id="292" r:id="rId12"/>
    <p:sldId id="29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67" d="100"/>
          <a:sy n="67" d="100"/>
        </p:scale>
        <p:origin x="139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06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67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72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00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802.11-17/0399r0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Link Budget Analysis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918132"/>
              </p:ext>
            </p:extLst>
          </p:nvPr>
        </p:nvGraphicFramePr>
        <p:xfrm>
          <a:off x="696912" y="3248819"/>
          <a:ext cx="73342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3" name="Document" r:id="rId4" imgW="8258040" imgH="3016329" progId="Word.Document.8">
                  <p:embed/>
                </p:oleObj>
              </mc:Choice>
              <mc:Fallback>
                <p:oleObj name="Document" r:id="rId4" imgW="8258040" imgH="30163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3248819"/>
                        <a:ext cx="733425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3166"/>
            <a:ext cx="7770813" cy="556034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consideration: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Adding more data rate options, slightly more digital processing may be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will not cause significant power consumption change relative to </a:t>
            </a:r>
            <a:r>
              <a:rPr lang="en-US" dirty="0" smtClean="0"/>
              <a:t>RF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Reduction of airtime for higher rate may further save power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Waveform 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may not necessarily follow OFDM design (IFFT operation)[1,2,3]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Single carrier waveform design can be flexible for more rate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waveform format will be determined by the final WUR PPDU format, preamble format and hardware cost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4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56406" y="1241833"/>
            <a:ext cx="8305800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</a:t>
            </a:r>
            <a:r>
              <a:rPr lang="en-US" dirty="0" smtClean="0"/>
              <a:t>agree to have more than one data rates for </a:t>
            </a:r>
            <a:r>
              <a:rPr lang="en-US" dirty="0" smtClean="0"/>
              <a:t>the wake-up packet?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6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25948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[1] </a:t>
            </a:r>
            <a:r>
              <a:rPr lang="en-US" sz="2000" kern="0" dirty="0"/>
              <a:t>Eunsung Park et al., , “Further Investigation on WUR </a:t>
            </a:r>
          </a:p>
          <a:p>
            <a:pPr marL="0" indent="0"/>
            <a:r>
              <a:rPr lang="en-US" sz="2000" kern="0" dirty="0"/>
              <a:t>Performance”, IEEE 802.11-16/1144r0, Sept. 12, 2016.</a:t>
            </a:r>
          </a:p>
          <a:p>
            <a:pPr marL="0" indent="0"/>
            <a:r>
              <a:rPr lang="en-US" altLang="ko-KR" sz="2000" dirty="0" smtClean="0">
                <a:ea typeface="굴림" panose="020B0600000101010101" pitchFamily="34" charset="-127"/>
              </a:rPr>
              <a:t>[2] </a:t>
            </a:r>
            <a:r>
              <a:rPr lang="en-US" altLang="ko-KR" sz="2000" dirty="0">
                <a:ea typeface="굴림" panose="020B0600000101010101" pitchFamily="34" charset="-127"/>
              </a:rPr>
              <a:t>IEEE 802.</a:t>
            </a:r>
            <a:r>
              <a:rPr lang="nl-NL" altLang="ko-KR" sz="2000" dirty="0">
                <a:ea typeface="굴림" panose="020B0600000101010101" pitchFamily="34" charset="-127"/>
              </a:rPr>
              <a:t>11-16-0865-01-0wur-performance-investigation-on-wake-up-receiver</a:t>
            </a:r>
            <a:endParaRPr lang="en-US" sz="2000" kern="0" dirty="0"/>
          </a:p>
          <a:p>
            <a:pPr marL="0" indent="0"/>
            <a:r>
              <a:rPr lang="en-US" sz="2000" kern="0" dirty="0" smtClean="0"/>
              <a:t>[3] </a:t>
            </a:r>
            <a:r>
              <a:rPr lang="en-US" sz="2000" kern="0" dirty="0" err="1"/>
              <a:t>Minyoung</a:t>
            </a:r>
            <a:r>
              <a:rPr lang="en-US" sz="2000" kern="0" dirty="0"/>
              <a:t> Park et al., “LP-WUR (Low-Power Wake-Up Receiver) Follow-Up”, IEEE 802.11-16/0341r0, Mar. 14, 2016.</a:t>
            </a:r>
          </a:p>
          <a:p>
            <a:r>
              <a:rPr lang="en-US" sz="2000" dirty="0" smtClean="0"/>
              <a:t>[4] </a:t>
            </a:r>
            <a:r>
              <a:rPr lang="en-US" sz="2000" dirty="0"/>
              <a:t>IEEE 802.11-14/882r4, IEEE 802.11ax channel model document</a:t>
            </a:r>
          </a:p>
          <a:p>
            <a:pPr marL="0" indent="0"/>
            <a:r>
              <a:rPr lang="en-US" sz="2000" kern="0" dirty="0" smtClean="0"/>
              <a:t>[5] </a:t>
            </a:r>
            <a:r>
              <a:rPr lang="en-US" sz="2000" kern="0" dirty="0"/>
              <a:t>N.M. </a:t>
            </a:r>
            <a:r>
              <a:rPr lang="en-US" sz="2000" kern="0" dirty="0" err="1"/>
              <a:t>Pletcher</a:t>
            </a:r>
            <a:r>
              <a:rPr lang="en-US" sz="2000" kern="0" dirty="0"/>
              <a:t>, S. </a:t>
            </a:r>
            <a:r>
              <a:rPr lang="en-US" sz="2000" kern="0" dirty="0" err="1"/>
              <a:t>Gambini</a:t>
            </a:r>
            <a:r>
              <a:rPr lang="en-US" sz="2000" kern="0" dirty="0"/>
              <a:t>, and J.M. </a:t>
            </a:r>
            <a:r>
              <a:rPr lang="en-US" sz="2000" kern="0" dirty="0" err="1"/>
              <a:t>Rabaey</a:t>
            </a:r>
            <a:r>
              <a:rPr lang="en-US" sz="2000" kern="0" dirty="0"/>
              <a:t>, “A 2GHz 52 </a:t>
            </a:r>
            <a:r>
              <a:rPr lang="en-US" sz="2000" kern="0" dirty="0" err="1"/>
              <a:t>μW</a:t>
            </a:r>
            <a:r>
              <a:rPr lang="en-US" sz="2000" kern="0" dirty="0"/>
              <a:t> Wake-Up Receiver with -72dBm Sensitivity Using Uncertain-IF Architecture”, I</a:t>
            </a:r>
            <a:r>
              <a:rPr lang="en-US" sz="2000" i="1" kern="0" dirty="0"/>
              <a:t>EEE Journal of Solid-State Circuits</a:t>
            </a:r>
            <a:r>
              <a:rPr lang="en-US" sz="2000" kern="0" dirty="0"/>
              <a:t>, vol. 44, No. 1, pp. 269-280, Jan. 2009</a:t>
            </a:r>
          </a:p>
          <a:p>
            <a:pPr marL="0" indent="0"/>
            <a:r>
              <a:rPr lang="en-US" sz="2000" kern="0" dirty="0" smtClean="0"/>
              <a:t>[6] </a:t>
            </a:r>
            <a:r>
              <a:rPr lang="en-US" sz="2000" kern="0" dirty="0"/>
              <a:t>Liwen et al., “11-17-0124-01-00ba-wur-mac-and-wakeup-frame”, IEEE </a:t>
            </a:r>
            <a:r>
              <a:rPr lang="en-US" sz="2000" kern="0" dirty="0" smtClean="0"/>
              <a:t>802.11-17/0124r1</a:t>
            </a:r>
          </a:p>
          <a:p>
            <a:pPr marL="0" indent="0"/>
            <a:r>
              <a:rPr lang="en-US" sz="2000" dirty="0" smtClean="0"/>
              <a:t>[7] </a:t>
            </a:r>
            <a:r>
              <a:rPr lang="en-US" sz="2000" dirty="0"/>
              <a:t>IEEE 802.11-14/621r3, </a:t>
            </a:r>
            <a:r>
              <a:rPr lang="en-US" sz="2000" dirty="0" err="1"/>
              <a:t>TGax</a:t>
            </a:r>
            <a:r>
              <a:rPr lang="en-US" sz="2000" dirty="0"/>
              <a:t> simulation scenarios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6406" y="1751012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Previous contributions focus on the On Off Keying (OOK) with 250kbps data rate [1,2,3 and etc.]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This contribution takes a top down approach to analyze the link budget of wake-up radio (WUR) in 2.4GHz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The analysis is based on 802.11ax </a:t>
            </a:r>
            <a:r>
              <a:rPr lang="en-US" kern="0" dirty="0"/>
              <a:t>indoor and outdoor channel models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Discuss </a:t>
            </a:r>
            <a:r>
              <a:rPr lang="en-US" kern="0" dirty="0"/>
              <a:t>the link margin and potential rate options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Budget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08983" y="1636549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fc = 2.4GHz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err="1"/>
              <a:t>Tx_Power</a:t>
            </a:r>
            <a:r>
              <a:rPr lang="en-US" kern="0" dirty="0"/>
              <a:t>: </a:t>
            </a:r>
            <a:r>
              <a:rPr lang="en-US" kern="0" dirty="0" smtClean="0"/>
              <a:t>20dBm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Propagation </a:t>
            </a:r>
            <a:r>
              <a:rPr lang="en-US" dirty="0"/>
              <a:t>Loss (PL): </a:t>
            </a:r>
            <a:r>
              <a:rPr lang="en-US" kern="0" dirty="0"/>
              <a:t>802.11ax channel models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/Rx Antenna Gain: 0dB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Noise Figure: </a:t>
            </a:r>
            <a:r>
              <a:rPr lang="en-US" dirty="0" smtClean="0"/>
              <a:t>NF=15dB [</a:t>
            </a:r>
            <a:r>
              <a:rPr lang="en-US" dirty="0"/>
              <a:t>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Noise </a:t>
            </a:r>
            <a:r>
              <a:rPr lang="en-US" sz="2400" b="1" dirty="0"/>
              <a:t>Floor for </a:t>
            </a:r>
            <a:r>
              <a:rPr lang="en-US" sz="2400" b="1" dirty="0" smtClean="0"/>
              <a:t>20MHz </a:t>
            </a:r>
            <a:r>
              <a:rPr lang="en-US" sz="2400" b="1" dirty="0"/>
              <a:t>channel: </a:t>
            </a:r>
            <a:r>
              <a:rPr lang="en-US" sz="2400" b="1" dirty="0" smtClean="0"/>
              <a:t>N0=-101dBm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</a:t>
            </a:r>
            <a:r>
              <a:rPr lang="en-US" dirty="0" smtClean="0"/>
              <a:t>SNR = </a:t>
            </a:r>
            <a:r>
              <a:rPr lang="en-US" dirty="0" err="1"/>
              <a:t>Tx_Power</a:t>
            </a:r>
            <a:r>
              <a:rPr lang="en-US" dirty="0"/>
              <a:t> – PL</a:t>
            </a:r>
            <a:r>
              <a:rPr lang="en-US" dirty="0" smtClean="0"/>
              <a:t> – 3*Shadowing- N0 - NF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96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672975" y="5920378"/>
            <a:ext cx="7023225" cy="5550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Link margin of ~30dB at 10m, ~15dB at 20m,  ~5dB at 30m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Indoor </a:t>
            </a:r>
            <a:r>
              <a:rPr lang="en-US" dirty="0"/>
              <a:t>Channel </a:t>
            </a:r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976" y="1125278"/>
            <a:ext cx="6468660" cy="485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1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701674" y="5913849"/>
            <a:ext cx="8115017" cy="4137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Link margin of ~30dB at 10m, ~15dB at 20m,  </a:t>
            </a:r>
            <a:r>
              <a:rPr lang="en-US" sz="2000" dirty="0" smtClean="0"/>
              <a:t>~10dB </a:t>
            </a:r>
            <a:r>
              <a:rPr lang="en-US" sz="2000" dirty="0"/>
              <a:t>at 30m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/>
              <a:t>Indoor Channel </a:t>
            </a: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640" y="1082840"/>
            <a:ext cx="6611131" cy="496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67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914400" y="6019800"/>
            <a:ext cx="7391401" cy="381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Link margin of </a:t>
            </a:r>
            <a:r>
              <a:rPr lang="en-US" sz="2000" dirty="0" smtClean="0"/>
              <a:t>~20dB </a:t>
            </a:r>
            <a:r>
              <a:rPr lang="en-US" sz="2000" dirty="0"/>
              <a:t>at </a:t>
            </a:r>
            <a:r>
              <a:rPr lang="en-US" sz="2000" dirty="0" smtClean="0"/>
              <a:t>50m</a:t>
            </a:r>
            <a:r>
              <a:rPr lang="en-US" sz="2000" dirty="0"/>
              <a:t>, ~15dB at </a:t>
            </a:r>
            <a:r>
              <a:rPr lang="en-US" sz="2000" dirty="0" smtClean="0"/>
              <a:t>100m</a:t>
            </a:r>
            <a:r>
              <a:rPr lang="en-US" sz="2000" dirty="0"/>
              <a:t>,  ~10dB at </a:t>
            </a:r>
            <a:r>
              <a:rPr lang="en-US" sz="2000" dirty="0" smtClean="0"/>
              <a:t>150m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Outdoor </a:t>
            </a:r>
            <a:r>
              <a:rPr lang="en-US" dirty="0" err="1" smtClean="0"/>
              <a:t>UMi</a:t>
            </a:r>
            <a:r>
              <a:rPr lang="en-US" dirty="0" smtClean="0"/>
              <a:t> 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540" y="1121511"/>
            <a:ext cx="6687331" cy="501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0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685800" y="6019800"/>
            <a:ext cx="7856538" cy="4059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 </a:t>
            </a:r>
            <a:r>
              <a:rPr lang="en-US" sz="2000" dirty="0"/>
              <a:t>margin </a:t>
            </a:r>
            <a:r>
              <a:rPr lang="en-US" sz="2000" dirty="0" smtClean="0"/>
              <a:t>for </a:t>
            </a:r>
            <a:r>
              <a:rPr lang="en-US" sz="2000" dirty="0" err="1" smtClean="0"/>
              <a:t>UMi</a:t>
            </a:r>
            <a:r>
              <a:rPr lang="en-US" sz="2000" dirty="0" smtClean="0"/>
              <a:t>-NLOS at d&gt;30m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/>
              <a:t>Outdoor </a:t>
            </a:r>
            <a:r>
              <a:rPr lang="en-US" dirty="0" err="1"/>
              <a:t>UMi</a:t>
            </a:r>
            <a:r>
              <a:rPr lang="en-US" dirty="0"/>
              <a:t> </a:t>
            </a:r>
            <a:r>
              <a:rPr lang="en-US" dirty="0" smtClean="0"/>
              <a:t>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422" y="1134572"/>
            <a:ext cx="6611131" cy="496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3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Link Margin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18306" y="1269231"/>
            <a:ext cx="8038307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SNR </a:t>
            </a:r>
            <a:r>
              <a:rPr lang="en-US" dirty="0"/>
              <a:t>ceiling </a:t>
            </a:r>
            <a:r>
              <a:rPr lang="en-US" dirty="0" smtClean="0"/>
              <a:t>due to low power RF design of the 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noise figure may be </a:t>
            </a:r>
            <a:r>
              <a:rPr lang="en-US" dirty="0" smtClean="0"/>
              <a:t>nonlinear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may be </a:t>
            </a:r>
            <a:r>
              <a:rPr lang="en-US" dirty="0"/>
              <a:t>a SNR ceiling limited by </a:t>
            </a:r>
            <a:r>
              <a:rPr lang="en-US" dirty="0" smtClean="0"/>
              <a:t>RF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link margin may not be as large as 30dB at close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attenuation for floor/wall penetration loss for different application/simulation scenarios [4, 7]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3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3166"/>
            <a:ext cx="7770813" cy="556034"/>
          </a:xfrm>
        </p:spPr>
        <p:txBody>
          <a:bodyPr/>
          <a:lstStyle/>
          <a:p>
            <a:r>
              <a:rPr lang="en-US" dirty="0" smtClean="0"/>
              <a:t>More Data Rate Options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590550" y="1323794"/>
            <a:ext cx="8420894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Link budge analysis shows </a:t>
            </a:r>
            <a:r>
              <a:rPr lang="en-US" dirty="0" smtClean="0"/>
              <a:t>~30dB </a:t>
            </a:r>
            <a:r>
              <a:rPr lang="en-US" dirty="0" smtClean="0"/>
              <a:t>link margin at close distance for indoor channels, but negative values for distance larger than </a:t>
            </a:r>
            <a:r>
              <a:rPr lang="en-US" dirty="0"/>
              <a:t>3</a:t>
            </a:r>
            <a:r>
              <a:rPr lang="en-US" dirty="0" smtClean="0"/>
              <a:t>0m in </a:t>
            </a:r>
            <a:r>
              <a:rPr lang="en-US" dirty="0" err="1" smtClean="0"/>
              <a:t>UMi</a:t>
            </a:r>
            <a:r>
              <a:rPr lang="en-US" dirty="0" smtClean="0"/>
              <a:t>-NLOS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Various data rates will be needed to achieve either better efficiency or coverage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Higher data rate can be accommodated for close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payload of </a:t>
            </a:r>
            <a:r>
              <a:rPr lang="en-US" dirty="0" smtClean="0"/>
              <a:t>~</a:t>
            </a:r>
            <a:r>
              <a:rPr lang="en-US" dirty="0"/>
              <a:t>5</a:t>
            </a:r>
            <a:r>
              <a:rPr lang="en-US" dirty="0" smtClean="0"/>
              <a:t>0bits </a:t>
            </a:r>
            <a:r>
              <a:rPr lang="en-US" dirty="0"/>
              <a:t>[5,6], </a:t>
            </a:r>
            <a:r>
              <a:rPr lang="en-US" dirty="0" smtClean="0"/>
              <a:t>higher rates can reduce packet </a:t>
            </a:r>
            <a:r>
              <a:rPr lang="en-US" dirty="0"/>
              <a:t>duration </a:t>
            </a:r>
            <a:r>
              <a:rPr lang="en-US" dirty="0" smtClean="0"/>
              <a:t>significantly, and improve 802.11 traffic, </a:t>
            </a:r>
            <a:r>
              <a:rPr lang="en-US" dirty="0"/>
              <a:t>also save </a:t>
            </a:r>
            <a:r>
              <a:rPr lang="en-US" dirty="0" smtClean="0"/>
              <a:t>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Options: higher-rate OOK with pulse during &lt;4us, or higher order modulations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Lower data rates will be beneficial for outdoor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Options</a:t>
            </a:r>
            <a:r>
              <a:rPr lang="en-US" dirty="0"/>
              <a:t>: </a:t>
            </a:r>
            <a:r>
              <a:rPr lang="en-US" dirty="0" smtClean="0"/>
              <a:t>lower-rate </a:t>
            </a:r>
            <a:r>
              <a:rPr lang="en-US" dirty="0"/>
              <a:t>OOK with pulse during </a:t>
            </a:r>
            <a:r>
              <a:rPr lang="en-US" dirty="0" smtClean="0"/>
              <a:t>&gt;4us</a:t>
            </a:r>
            <a:r>
              <a:rPr lang="en-US" dirty="0"/>
              <a:t>, or </a:t>
            </a:r>
            <a:r>
              <a:rPr lang="en-US" dirty="0" smtClean="0"/>
              <a:t>coding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1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22586</TotalTime>
  <Words>773</Words>
  <Application>Microsoft Office PowerPoint</Application>
  <PresentationFormat>On-screen Show (4:3)</PresentationFormat>
  <Paragraphs>126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Gulim</vt:lpstr>
      <vt:lpstr>MS Gothic</vt:lpstr>
      <vt:lpstr>Arial</vt:lpstr>
      <vt:lpstr>Times New Roman</vt:lpstr>
      <vt:lpstr>Office Theme</vt:lpstr>
      <vt:lpstr>Document</vt:lpstr>
      <vt:lpstr>WUR Link Budget Analysis</vt:lpstr>
      <vt:lpstr>Introduction</vt:lpstr>
      <vt:lpstr>Link Budget Settings</vt:lpstr>
      <vt:lpstr>Indoor Channel B</vt:lpstr>
      <vt:lpstr>Indoor Channel D</vt:lpstr>
      <vt:lpstr>Outdoor UMi LOS</vt:lpstr>
      <vt:lpstr>Outdoor UMi NLOS</vt:lpstr>
      <vt:lpstr>Link Margin Discussion</vt:lpstr>
      <vt:lpstr>More Data Rate Options</vt:lpstr>
      <vt:lpstr>Discussions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474</cp:revision>
  <cp:lastPrinted>1601-01-01T00:00:00Z</cp:lastPrinted>
  <dcterms:created xsi:type="dcterms:W3CDTF">2015-10-31T00:33:08Z</dcterms:created>
  <dcterms:modified xsi:type="dcterms:W3CDTF">2017-03-14T16:55:29Z</dcterms:modified>
</cp:coreProperties>
</file>