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7" r:id="rId5"/>
    <p:sldId id="288" r:id="rId6"/>
    <p:sldId id="280" r:id="rId7"/>
    <p:sldId id="282" r:id="rId8"/>
    <p:sldId id="284" r:id="rId9"/>
    <p:sldId id="286" r:id="rId10"/>
    <p:sldId id="281" r:id="rId11"/>
    <p:sldId id="277" r:id="rId12"/>
    <p:sldId id="289" r:id="rId13"/>
    <p:sldId id="290" r:id="rId14"/>
    <p:sldId id="291" r:id="rId15"/>
    <p:sldId id="27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10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802.11-17/0371r3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WUR duty cycle mode and timing synchronization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2017-03-15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xmlns=""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SP1</a:t>
            </a:r>
            <a:endParaRPr lang="en-US" dirty="0"/>
          </a:p>
        </p:txBody>
      </p:sp>
      <p:sp>
        <p:nvSpPr>
          <p:cNvPr id="3" name="Content Placeholder 2"/>
          <p:cNvSpPr>
            <a:spLocks noGrp="1"/>
          </p:cNvSpPr>
          <p:nvPr>
            <p:ph idx="1"/>
          </p:nvPr>
        </p:nvSpPr>
        <p:spPr/>
        <p:txBody>
          <a:bodyPr/>
          <a:lstStyle/>
          <a:p>
            <a:r>
              <a:rPr lang="en-US" dirty="0" smtClean="0"/>
              <a:t>Do you agree that 11ba shall define a WUR duty cycle mode?</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agree that 802.11ba shall provide a synchronization mechanism to solve the timing mismatch problem in WUR duty cycle mode?</a:t>
            </a:r>
          </a:p>
          <a:p>
            <a:endParaRPr lang="en-US" dirty="0" smtClean="0"/>
          </a:p>
          <a:p>
            <a:r>
              <a:rPr lang="en-US" dirty="0" smtClean="0"/>
              <a:t>Y: 21</a:t>
            </a:r>
          </a:p>
          <a:p>
            <a:r>
              <a:rPr lang="en-US" dirty="0" smtClean="0"/>
              <a:t>N: 0</a:t>
            </a:r>
          </a:p>
          <a:p>
            <a:r>
              <a:rPr lang="en-US" dirty="0" smtClean="0"/>
              <a:t>A: 22</a:t>
            </a:r>
            <a:endParaRPr lang="en-US" dirty="0"/>
          </a:p>
        </p:txBody>
      </p:sp>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agree that 802.11ba shall define a common SYNC signal for all WUR STAs in duty cycle mode as timing reference signal?</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SP4</a:t>
            </a:r>
            <a:endParaRPr lang="en-US" dirty="0"/>
          </a:p>
        </p:txBody>
      </p:sp>
      <p:sp>
        <p:nvSpPr>
          <p:cNvPr id="3" name="Content Placeholder 2"/>
          <p:cNvSpPr>
            <a:spLocks noGrp="1"/>
          </p:cNvSpPr>
          <p:nvPr>
            <p:ph idx="1"/>
          </p:nvPr>
        </p:nvSpPr>
        <p:spPr/>
        <p:txBody>
          <a:bodyPr/>
          <a:lstStyle/>
          <a:p>
            <a:r>
              <a:rPr lang="en-US" dirty="0" smtClean="0"/>
              <a:t>Do you agree that the following information shall be exchanged during WUR duty cycle mode setup?</a:t>
            </a:r>
          </a:p>
          <a:p>
            <a:pPr lvl="1"/>
            <a:r>
              <a:rPr lang="en-US" sz="1600" dirty="0" smtClean="0"/>
              <a:t>WUR STA shall send</a:t>
            </a:r>
            <a:r>
              <a:rPr lang="en-US" sz="1400" dirty="0" smtClean="0"/>
              <a:t> </a:t>
            </a:r>
            <a:r>
              <a:rPr lang="en-US" sz="1400" smtClean="0"/>
              <a:t>the period </a:t>
            </a:r>
            <a:r>
              <a:rPr lang="en-US" sz="1400" dirty="0" smtClean="0"/>
              <a:t>of WUR on window to the AP.</a:t>
            </a:r>
          </a:p>
          <a:p>
            <a:pPr lvl="1"/>
            <a:r>
              <a:rPr lang="en-US" sz="1600" dirty="0" smtClean="0"/>
              <a:t>AP shall send the timing offset and the expected time to next common SYNC signal to the WUR STA.</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to add the following to 11ba SFD:</a:t>
            </a:r>
          </a:p>
          <a:p>
            <a:pPr lvl="1"/>
            <a:r>
              <a:rPr lang="en-US" dirty="0" smtClean="0"/>
              <a:t>Define a synchronization mechanism to solve the timing mismatch problem in WUR duty cycle mode</a:t>
            </a:r>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dirty="0" smtClean="0"/>
              <a:t>[1] 11-17-0043-00-WUR power save mode and problem</a:t>
            </a:r>
          </a:p>
          <a:p>
            <a:pPr>
              <a:buNone/>
            </a:pPr>
            <a:r>
              <a:rPr lang="en-US" dirty="0" smtClean="0"/>
              <a:t>[2] 11-16-0974-00-0wur-wur-usage-scenarios-and-applications</a:t>
            </a:r>
          </a:p>
          <a:p>
            <a:pPr>
              <a:buNone/>
            </a:pPr>
            <a:r>
              <a:rPr lang="en-US" dirty="0" smtClean="0"/>
              <a:t>[3] 11-16-1465-00-0wur-wur-usage-model</a:t>
            </a:r>
          </a:p>
          <a:p>
            <a:pPr>
              <a:buNone/>
            </a:pPr>
            <a:r>
              <a:rPr lang="en-US" dirty="0" smtClean="0"/>
              <a:t>[4] 11-16-0027-00-lrlp-lp-wur-enabling-low-power-low-latency-capability-for-802-11</a:t>
            </a:r>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As discussed in [1], keep WUR always on is not power efficient. To further save the power, a WUR duty cycle mode is needed. </a:t>
            </a:r>
          </a:p>
          <a:p>
            <a:pPr lvl="1"/>
            <a:r>
              <a:rPr lang="en-US" dirty="0" smtClean="0"/>
              <a:t>In WUR duty cycle mode, WUR STA will turn on the WUR based on a given duty cycle. </a:t>
            </a:r>
          </a:p>
          <a:p>
            <a:pPr lvl="1"/>
            <a:r>
              <a:rPr lang="en-US" dirty="0" smtClean="0"/>
              <a:t>AP will only send the wake up frame (WUF) within the STA’s WUR on window.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849240"/>
            <a:ext cx="8712968" cy="865760"/>
            <a:chOff x="395536" y="1988840"/>
            <a:chExt cx="8712968" cy="865760"/>
          </a:xfrm>
        </p:grpSpPr>
        <p:cxnSp>
          <p:nvCxnSpPr>
            <p:cNvPr id="8" name="Straight Connector 7"/>
            <p:cNvCxnSpPr/>
            <p:nvPr/>
          </p:nvCxnSpPr>
          <p:spPr>
            <a:xfrm>
              <a:off x="395536" y="2504471"/>
              <a:ext cx="84969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67199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99247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8356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00404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99985" y="2514382"/>
              <a:ext cx="981359" cy="338554"/>
            </a:xfrm>
            <a:prstGeom prst="rect">
              <a:avLst/>
            </a:prstGeom>
            <a:noFill/>
          </p:spPr>
          <p:txBody>
            <a:bodyPr wrap="none" rtlCol="0">
              <a:spAutoFit/>
            </a:bodyPr>
            <a:lstStyle/>
            <a:p>
              <a:r>
                <a:rPr lang="en-US" b="0" i="0" dirty="0" smtClean="0"/>
                <a:t>WUR on</a:t>
              </a:r>
              <a:endParaRPr lang="en-US" b="0" i="0" dirty="0"/>
            </a:p>
          </p:txBody>
        </p:sp>
        <p:sp>
          <p:nvSpPr>
            <p:cNvPr id="14" name="TextBox 13"/>
            <p:cNvSpPr txBox="1"/>
            <p:nvPr/>
          </p:nvSpPr>
          <p:spPr>
            <a:xfrm>
              <a:off x="4935643" y="2514382"/>
              <a:ext cx="981359" cy="338554"/>
            </a:xfrm>
            <a:prstGeom prst="rect">
              <a:avLst/>
            </a:prstGeom>
            <a:noFill/>
          </p:spPr>
          <p:txBody>
            <a:bodyPr wrap="none" rtlCol="0">
              <a:spAutoFit/>
            </a:bodyPr>
            <a:lstStyle/>
            <a:p>
              <a:r>
                <a:rPr lang="en-US" b="0" i="0" dirty="0" smtClean="0"/>
                <a:t>WUR on</a:t>
              </a:r>
              <a:endParaRPr lang="en-US" b="0" i="0" dirty="0"/>
            </a:p>
          </p:txBody>
        </p:sp>
        <p:sp>
          <p:nvSpPr>
            <p:cNvPr id="15" name="TextBox 14"/>
            <p:cNvSpPr txBox="1"/>
            <p:nvPr/>
          </p:nvSpPr>
          <p:spPr>
            <a:xfrm>
              <a:off x="2679096"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6" name="TextBox 15"/>
            <p:cNvSpPr txBox="1"/>
            <p:nvPr/>
          </p:nvSpPr>
          <p:spPr>
            <a:xfrm>
              <a:off x="6783552"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7" name="TextBox 16"/>
            <p:cNvSpPr txBox="1"/>
            <p:nvPr/>
          </p:nvSpPr>
          <p:spPr>
            <a:xfrm>
              <a:off x="4962330" y="2062512"/>
              <a:ext cx="1697902" cy="338554"/>
            </a:xfrm>
            <a:prstGeom prst="rect">
              <a:avLst/>
            </a:prstGeom>
            <a:noFill/>
          </p:spPr>
          <p:txBody>
            <a:bodyPr wrap="none" rtlCol="0">
              <a:spAutoFit/>
            </a:bodyPr>
            <a:lstStyle/>
            <a:p>
              <a:r>
                <a:rPr lang="en-US" b="0" i="0" dirty="0" smtClean="0"/>
                <a:t>WUR on window</a:t>
              </a:r>
              <a:endParaRPr lang="en-US" b="0" i="0" dirty="0"/>
            </a:p>
          </p:txBody>
        </p:sp>
        <p:sp>
          <p:nvSpPr>
            <p:cNvPr id="18" name="TextBox 17"/>
            <p:cNvSpPr txBox="1"/>
            <p:nvPr/>
          </p:nvSpPr>
          <p:spPr>
            <a:xfrm>
              <a:off x="2428594" y="2046715"/>
              <a:ext cx="1695785" cy="338554"/>
            </a:xfrm>
            <a:prstGeom prst="rect">
              <a:avLst/>
            </a:prstGeom>
            <a:noFill/>
          </p:spPr>
          <p:txBody>
            <a:bodyPr wrap="none" rtlCol="0">
              <a:spAutoFit/>
            </a:bodyPr>
            <a:lstStyle/>
            <a:p>
              <a:r>
                <a:rPr lang="en-US" b="0" i="0" dirty="0" smtClean="0"/>
                <a:t>WUR off window</a:t>
              </a:r>
              <a:endParaRPr lang="en-US" b="0" i="0" dirty="0"/>
            </a:p>
          </p:txBody>
        </p:sp>
        <p:sp>
          <p:nvSpPr>
            <p:cNvPr id="19" name="TextBox 18"/>
            <p:cNvSpPr txBox="1"/>
            <p:nvPr/>
          </p:nvSpPr>
          <p:spPr>
            <a:xfrm>
              <a:off x="8448259" y="2492896"/>
              <a:ext cx="660245" cy="338554"/>
            </a:xfrm>
            <a:prstGeom prst="rect">
              <a:avLst/>
            </a:prstGeom>
            <a:noFill/>
          </p:spPr>
          <p:txBody>
            <a:bodyPr wrap="none" rtlCol="0">
              <a:spAutoFit/>
            </a:bodyPr>
            <a:lstStyle/>
            <a:p>
              <a:r>
                <a:rPr lang="en-US" dirty="0" smtClean="0"/>
                <a:t>Time</a:t>
              </a:r>
              <a:endParaRPr lang="en-US" dirty="0"/>
            </a:p>
          </p:txBody>
        </p:sp>
        <p:cxnSp>
          <p:nvCxnSpPr>
            <p:cNvPr id="20" name="Straight Arrow Connector 19"/>
            <p:cNvCxnSpPr/>
            <p:nvPr/>
          </p:nvCxnSpPr>
          <p:spPr>
            <a:xfrm>
              <a:off x="7884368" y="2504471"/>
              <a:ext cx="1080120"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timing mismatch Problem</a:t>
            </a:r>
            <a:endParaRPr lang="en-US" dirty="0"/>
          </a:p>
        </p:txBody>
      </p:sp>
      <p:sp>
        <p:nvSpPr>
          <p:cNvPr id="3" name="Content Placeholder 2"/>
          <p:cNvSpPr>
            <a:spLocks noGrp="1"/>
          </p:cNvSpPr>
          <p:nvPr>
            <p:ph idx="1"/>
          </p:nvPr>
        </p:nvSpPr>
        <p:spPr/>
        <p:txBody>
          <a:bodyPr/>
          <a:lstStyle/>
          <a:p>
            <a:r>
              <a:rPr lang="en-US" sz="2000" dirty="0" smtClean="0"/>
              <a:t>The clock difference between AP and WUR duty cycle STA may lead to a timing mismatch problem. </a:t>
            </a:r>
          </a:p>
          <a:p>
            <a:pPr lvl="1"/>
            <a:r>
              <a:rPr lang="en-US" sz="1600" dirty="0" smtClean="0"/>
              <a:t>AP will send the WU frame in AP expected WUR on window of the WUR STA. However, timing of AP expected WUR on window will mismatch WUR STA’s actual WUR on window in a few seconds. </a:t>
            </a:r>
          </a:p>
          <a:p>
            <a:pPr lvl="1"/>
            <a:r>
              <a:rPr lang="en-US" sz="1600" dirty="0" smtClean="0"/>
              <a:t>The timing mismatch problem will increase the missing rate of WUR frames.  </a:t>
            </a:r>
          </a:p>
          <a:p>
            <a:pPr lvl="1"/>
            <a:r>
              <a:rPr lang="en-US" sz="1600" dirty="0" smtClean="0"/>
              <a:t>Some mechanisms are needed to solve this problem.</a:t>
            </a:r>
          </a:p>
          <a:p>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6" name="Group 45"/>
          <p:cNvGrpSpPr/>
          <p:nvPr/>
        </p:nvGrpSpPr>
        <p:grpSpPr>
          <a:xfrm>
            <a:off x="179512" y="4343400"/>
            <a:ext cx="8784976" cy="1603177"/>
            <a:chOff x="179512" y="4797623"/>
            <a:chExt cx="8784976" cy="1603177"/>
          </a:xfrm>
        </p:grpSpPr>
        <p:cxnSp>
          <p:nvCxnSpPr>
            <p:cNvPr id="8" name="Straight Connector 7"/>
            <p:cNvCxnSpPr/>
            <p:nvPr/>
          </p:nvCxnSpPr>
          <p:spPr>
            <a:xfrm>
              <a:off x="1716675" y="5104656"/>
              <a:ext cx="0" cy="109486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47271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431427" y="5102992"/>
              <a:ext cx="0" cy="102452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095723" y="5102992"/>
              <a:ext cx="0" cy="10965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588291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15691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5695464"/>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6" name="TextBox 15"/>
            <p:cNvSpPr txBox="1"/>
            <p:nvPr/>
          </p:nvSpPr>
          <p:spPr>
            <a:xfrm>
              <a:off x="2657972" y="6093023"/>
              <a:ext cx="3343096"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20" name="Straight Arrow Connector 19"/>
            <p:cNvCxnSpPr/>
            <p:nvPr/>
          </p:nvCxnSpPr>
          <p:spPr>
            <a:xfrm>
              <a:off x="2123728" y="5911488"/>
              <a:ext cx="1368152"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H="1">
              <a:off x="4572000" y="5911488"/>
              <a:ext cx="219467"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627127" y="5911488"/>
              <a:ext cx="2041217" cy="20128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488049" y="500558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044135" y="5297530"/>
              <a:ext cx="984249" cy="7579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551107" y="551099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304243" y="553670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431427" y="547898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627435" y="5892438"/>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063275" y="524867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625752" y="524867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102073" y="547739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515071" y="5884499"/>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349894" y="5301630"/>
              <a:ext cx="792088" cy="7538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876066" y="561974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Arrow Connector 34"/>
            <p:cNvCxnSpPr/>
            <p:nvPr/>
          </p:nvCxnSpPr>
          <p:spPr>
            <a:xfrm>
              <a:off x="1566714" y="5911488"/>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2810372" y="4797623"/>
              <a:ext cx="3021468" cy="307777"/>
            </a:xfrm>
            <a:prstGeom prst="rect">
              <a:avLst/>
            </a:prstGeom>
            <a:noFill/>
          </p:spPr>
          <p:txBody>
            <a:bodyPr wrap="none" rtlCol="0">
              <a:spAutoFit/>
            </a:bodyPr>
            <a:lstStyle/>
            <a:p>
              <a:r>
                <a:rPr lang="en-US" sz="1400" b="0" i="0" dirty="0" smtClean="0"/>
                <a:t>WUR on windows based on AP’s clock</a:t>
              </a:r>
              <a:endParaRPr lang="en-US" sz="1400" b="0" i="0" dirty="0"/>
            </a:p>
          </p:txBody>
        </p:sp>
        <p:cxnSp>
          <p:nvCxnSpPr>
            <p:cNvPr id="37" name="Straight Arrow Connector 36"/>
            <p:cNvCxnSpPr/>
            <p:nvPr/>
          </p:nvCxnSpPr>
          <p:spPr>
            <a:xfrm flipV="1">
              <a:off x="2057400" y="5029200"/>
              <a:ext cx="1600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flipH="1" flipV="1">
              <a:off x="4572000" y="5029200"/>
              <a:ext cx="76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flipV="1">
              <a:off x="5734050" y="5010150"/>
              <a:ext cx="14478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a:t>
            </a:r>
            <a:endParaRPr lang="en-US" dirty="0"/>
          </a:p>
        </p:txBody>
      </p:sp>
      <p:sp>
        <p:nvSpPr>
          <p:cNvPr id="3" name="Content Placeholder 2"/>
          <p:cNvSpPr>
            <a:spLocks noGrp="1"/>
          </p:cNvSpPr>
          <p:nvPr>
            <p:ph idx="1"/>
          </p:nvPr>
        </p:nvSpPr>
        <p:spPr/>
        <p:txBody>
          <a:bodyPr/>
          <a:lstStyle/>
          <a:p>
            <a:r>
              <a:rPr lang="en-US" dirty="0" smtClean="0"/>
              <a:t>WUR STA can gradually increase its WUR on window to compensate the timing error.</a:t>
            </a:r>
          </a:p>
          <a:p>
            <a:pPr lvl="1"/>
            <a:r>
              <a:rPr lang="en-US" dirty="0" smtClean="0"/>
              <a:t>However, this will keep increasing the length of WUR on window and eventually lead to WUR always on mode.</a:t>
            </a:r>
          </a:p>
          <a:p>
            <a:endParaRPr lang="en-US" sz="2000"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3962400"/>
            <a:ext cx="8784976" cy="1796534"/>
            <a:chOff x="395536" y="4650060"/>
            <a:chExt cx="8784976" cy="1796534"/>
          </a:xfrm>
        </p:grpSpPr>
        <p:cxnSp>
          <p:nvCxnSpPr>
            <p:cNvPr id="8" name="Straight Connector 7"/>
            <p:cNvCxnSpPr/>
            <p:nvPr/>
          </p:nvCxnSpPr>
          <p:spPr>
            <a:xfrm>
              <a:off x="1932699" y="50131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935152" y="538123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647451"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311747"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934561" y="544576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48836" y="506543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395536" y="5426060"/>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5" name="TextBox 14"/>
            <p:cNvSpPr txBox="1"/>
            <p:nvPr/>
          </p:nvSpPr>
          <p:spPr>
            <a:xfrm>
              <a:off x="2806824" y="4650060"/>
              <a:ext cx="3100535" cy="307777"/>
            </a:xfrm>
            <a:prstGeom prst="rect">
              <a:avLst/>
            </a:prstGeom>
            <a:noFill/>
          </p:spPr>
          <p:txBody>
            <a:bodyPr wrap="square" rtlCol="0">
              <a:spAutoFit/>
            </a:bodyPr>
            <a:lstStyle/>
            <a:p>
              <a:r>
                <a:rPr lang="en-US" sz="1400" dirty="0" smtClean="0"/>
                <a:t>WUR on windows based on STA’s clock</a:t>
              </a:r>
              <a:endParaRPr lang="en-US" sz="1400" dirty="0"/>
            </a:p>
          </p:txBody>
        </p:sp>
        <p:sp>
          <p:nvSpPr>
            <p:cNvPr id="16" name="TextBox 15"/>
            <p:cNvSpPr txBox="1"/>
            <p:nvPr/>
          </p:nvSpPr>
          <p:spPr>
            <a:xfrm>
              <a:off x="2862903" y="6001543"/>
              <a:ext cx="3106107"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17" name="Straight Arrow Connector 16"/>
            <p:cNvCxnSpPr/>
            <p:nvPr/>
          </p:nvCxnSpPr>
          <p:spPr>
            <a:xfrm flipV="1">
              <a:off x="2026726" y="4941168"/>
              <a:ext cx="1080120"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4791467" y="4941168"/>
              <a:ext cx="19282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flipV="1">
              <a:off x="5699134" y="4941168"/>
              <a:ext cx="182863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098734" y="5452844"/>
              <a:ext cx="1152128"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007491" y="5445224"/>
              <a:ext cx="48811"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843150" y="5445224"/>
              <a:ext cx="2044661" cy="57606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704073" y="491410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260159" y="5206050"/>
              <a:ext cx="915683"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767131" y="541951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520267" y="544522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647451" y="538750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843459" y="5454750"/>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279299" y="515719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841776" y="515719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318097" y="538591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731095" y="5446811"/>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565918" y="5210150"/>
              <a:ext cx="792088"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92090" y="552826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Connector 34"/>
            <p:cNvCxnSpPr/>
            <p:nvPr/>
          </p:nvCxnSpPr>
          <p:spPr>
            <a:xfrm>
              <a:off x="4591052" y="5517232"/>
              <a:ext cx="845044"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236296" y="5517232"/>
              <a:ext cx="1368152"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7956376" y="5517232"/>
              <a:ext cx="0" cy="36004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6902587" y="5800263"/>
              <a:ext cx="2076437" cy="646331"/>
            </a:xfrm>
            <a:prstGeom prst="rect">
              <a:avLst/>
            </a:prstGeom>
            <a:noFill/>
          </p:spPr>
          <p:txBody>
            <a:bodyPr wrap="square" rtlCol="0">
              <a:spAutoFit/>
            </a:bodyPr>
            <a:lstStyle/>
            <a:p>
              <a:pPr algn="l"/>
              <a:r>
                <a:rPr lang="en-US" sz="1200" b="0" dirty="0" smtClean="0"/>
                <a:t>WUR STA gradually increase the WUR on window to compensate the timing error.</a:t>
              </a:r>
              <a:endParaRPr lang="en-US" sz="1200" b="0"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synchronization (SYNC) signal</a:t>
            </a:r>
            <a:endParaRPr lang="en-US" dirty="0"/>
          </a:p>
        </p:txBody>
      </p:sp>
      <p:sp>
        <p:nvSpPr>
          <p:cNvPr id="3" name="Content Placeholder 2"/>
          <p:cNvSpPr>
            <a:spLocks noGrp="1"/>
          </p:cNvSpPr>
          <p:nvPr>
            <p:ph idx="1"/>
          </p:nvPr>
        </p:nvSpPr>
        <p:spPr/>
        <p:txBody>
          <a:bodyPr/>
          <a:lstStyle/>
          <a:p>
            <a:r>
              <a:rPr lang="en-US" dirty="0" smtClean="0"/>
              <a:t>To solve the problem, AP can send a SYNC signal as a timing reference for a WUR STA.</a:t>
            </a:r>
          </a:p>
          <a:p>
            <a:pPr lvl="1"/>
            <a:r>
              <a:rPr lang="en-US" dirty="0" smtClean="0"/>
              <a:t>SYNC signal shall be send when WU radio is on.</a:t>
            </a:r>
          </a:p>
          <a:p>
            <a:pPr lvl="1"/>
            <a:r>
              <a:rPr lang="en-US" dirty="0" smtClean="0"/>
              <a:t>Based on the SYNC signal, WUR STA can adjust its starting time of the WUR on window to sync up with the AP.</a:t>
            </a:r>
          </a:p>
          <a:p>
            <a:pPr lvl="1"/>
            <a:r>
              <a:rPr lang="en-US" dirty="0" smtClean="0"/>
              <a:t>SYNC signal shall be some special OOK sequence to be detected by the WU radio without wake up the prime radio. </a:t>
            </a:r>
          </a:p>
          <a:p>
            <a:pPr lvl="1"/>
            <a:r>
              <a:rPr lang="en-US" dirty="0" smtClean="0"/>
              <a:t>However, per STA SYNC signal will become a big overhead if the number of duty cycle mode WUR STAs is large.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5214863"/>
            <a:ext cx="8784976" cy="1109737"/>
            <a:chOff x="179512" y="5487615"/>
            <a:chExt cx="8784976" cy="1109737"/>
          </a:xfrm>
        </p:grpSpPr>
        <p:cxnSp>
          <p:nvCxnSpPr>
            <p:cNvPr id="8" name="Straight Connector 7"/>
            <p:cNvCxnSpPr/>
            <p:nvPr/>
          </p:nvCxnSpPr>
          <p:spPr>
            <a:xfrm>
              <a:off x="1716675" y="55892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95729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63122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71134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6021827"/>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641503"/>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6002124"/>
              <a:ext cx="1299587" cy="307777"/>
            </a:xfrm>
            <a:prstGeom prst="rect">
              <a:avLst/>
            </a:prstGeom>
            <a:noFill/>
          </p:spPr>
          <p:txBody>
            <a:bodyPr wrap="none" rtlCol="0">
              <a:spAutoFit/>
            </a:bodyPr>
            <a:lstStyle/>
            <a:p>
              <a:r>
                <a:rPr lang="en-US" sz="1400" b="0" i="0" dirty="0" smtClean="0"/>
                <a:t>Timing of STA</a:t>
              </a:r>
              <a:endParaRPr lang="en-US" sz="1400" b="0" i="0" dirty="0"/>
            </a:p>
          </p:txBody>
        </p:sp>
        <p:cxnSp>
          <p:nvCxnSpPr>
            <p:cNvPr id="15" name="Straight Arrow Connector 14"/>
            <p:cNvCxnSpPr/>
            <p:nvPr/>
          </p:nvCxnSpPr>
          <p:spPr>
            <a:xfrm>
              <a:off x="1551107" y="5995580"/>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8304243" y="6021288"/>
              <a:ext cx="660245" cy="338554"/>
            </a:xfrm>
            <a:prstGeom prst="rect">
              <a:avLst/>
            </a:prstGeom>
            <a:noFill/>
          </p:spPr>
          <p:txBody>
            <a:bodyPr wrap="none" rtlCol="0">
              <a:spAutoFit/>
            </a:bodyPr>
            <a:lstStyle/>
            <a:p>
              <a:r>
                <a:rPr lang="en-US" dirty="0" smtClean="0"/>
                <a:t>Time</a:t>
              </a:r>
              <a:endParaRPr lang="en-US" dirty="0"/>
            </a:p>
          </p:txBody>
        </p:sp>
        <p:cxnSp>
          <p:nvCxnSpPr>
            <p:cNvPr id="17" name="Straight Connector 16"/>
            <p:cNvCxnSpPr/>
            <p:nvPr/>
          </p:nvCxnSpPr>
          <p:spPr>
            <a:xfrm>
              <a:off x="2631227" y="5963569"/>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586256" y="6030814"/>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165925" y="5733256"/>
              <a:ext cx="389851" cy="338554"/>
            </a:xfrm>
            <a:prstGeom prst="rect">
              <a:avLst/>
            </a:prstGeom>
            <a:noFill/>
          </p:spPr>
          <p:txBody>
            <a:bodyPr wrap="none" rtlCol="0">
              <a:spAutoFit/>
            </a:bodyPr>
            <a:lstStyle/>
            <a:p>
              <a:r>
                <a:rPr lang="en-US" dirty="0" smtClean="0"/>
                <a:t>…</a:t>
              </a:r>
              <a:endParaRPr lang="en-US" dirty="0"/>
            </a:p>
          </p:txBody>
        </p:sp>
        <p:sp>
          <p:nvSpPr>
            <p:cNvPr id="20" name="TextBox 19"/>
            <p:cNvSpPr txBox="1"/>
            <p:nvPr/>
          </p:nvSpPr>
          <p:spPr>
            <a:xfrm>
              <a:off x="3275856" y="5733256"/>
              <a:ext cx="389851" cy="338554"/>
            </a:xfrm>
            <a:prstGeom prst="rect">
              <a:avLst/>
            </a:prstGeom>
            <a:noFill/>
          </p:spPr>
          <p:txBody>
            <a:bodyPr wrap="none" rtlCol="0">
              <a:spAutoFit/>
            </a:bodyPr>
            <a:lstStyle/>
            <a:p>
              <a:r>
                <a:rPr lang="en-US" dirty="0" smtClean="0"/>
                <a:t>…</a:t>
              </a:r>
              <a:endParaRPr lang="en-US" dirty="0"/>
            </a:p>
          </p:txBody>
        </p:sp>
        <p:cxnSp>
          <p:nvCxnSpPr>
            <p:cNvPr id="21" name="Straight Connector 20"/>
            <p:cNvCxnSpPr/>
            <p:nvPr/>
          </p:nvCxnSpPr>
          <p:spPr>
            <a:xfrm>
              <a:off x="3717697" y="596198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635896" y="6022875"/>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061714" y="5583284"/>
              <a:ext cx="0" cy="6540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064167" y="5951338"/>
              <a:ext cx="58795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18276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26288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5004048" y="6015872"/>
              <a:ext cx="648072" cy="5416"/>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6182764" y="5957613"/>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6146650" y="6024858"/>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717462" y="5727300"/>
              <a:ext cx="389851" cy="338554"/>
            </a:xfrm>
            <a:prstGeom prst="rect">
              <a:avLst/>
            </a:prstGeom>
            <a:noFill/>
          </p:spPr>
          <p:txBody>
            <a:bodyPr wrap="none" rtlCol="0">
              <a:spAutoFit/>
            </a:bodyPr>
            <a:lstStyle/>
            <a:p>
              <a:r>
                <a:rPr lang="en-US" dirty="0" smtClean="0"/>
                <a:t>…</a:t>
              </a:r>
              <a:endParaRPr lang="en-US" dirty="0"/>
            </a:p>
          </p:txBody>
        </p:sp>
        <p:sp>
          <p:nvSpPr>
            <p:cNvPr id="31" name="TextBox 30"/>
            <p:cNvSpPr txBox="1"/>
            <p:nvPr/>
          </p:nvSpPr>
          <p:spPr>
            <a:xfrm>
              <a:off x="6827393" y="5727300"/>
              <a:ext cx="389851" cy="338554"/>
            </a:xfrm>
            <a:prstGeom prst="rect">
              <a:avLst/>
            </a:prstGeom>
            <a:noFill/>
          </p:spPr>
          <p:txBody>
            <a:bodyPr wrap="none" rtlCol="0">
              <a:spAutoFit/>
            </a:bodyPr>
            <a:lstStyle/>
            <a:p>
              <a:r>
                <a:rPr lang="en-US" dirty="0" smtClean="0"/>
                <a:t>…</a:t>
              </a:r>
              <a:endParaRPr lang="en-US" dirty="0"/>
            </a:p>
          </p:txBody>
        </p:sp>
        <p:cxnSp>
          <p:nvCxnSpPr>
            <p:cNvPr id="32" name="Straight Connector 31"/>
            <p:cNvCxnSpPr/>
            <p:nvPr/>
          </p:nvCxnSpPr>
          <p:spPr>
            <a:xfrm>
              <a:off x="7269234" y="595602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7196959" y="6016919"/>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542189" y="5725636"/>
              <a:ext cx="389851" cy="338554"/>
            </a:xfrm>
            <a:prstGeom prst="rect">
              <a:avLst/>
            </a:prstGeom>
            <a:noFill/>
          </p:spPr>
          <p:txBody>
            <a:bodyPr wrap="none" rtlCol="0">
              <a:spAutoFit/>
            </a:bodyPr>
            <a:lstStyle/>
            <a:p>
              <a:r>
                <a:rPr lang="en-US" dirty="0" smtClean="0"/>
                <a:t>…</a:t>
              </a:r>
              <a:endParaRPr lang="en-US" dirty="0"/>
            </a:p>
          </p:txBody>
        </p:sp>
        <p:sp>
          <p:nvSpPr>
            <p:cNvPr id="35" name="Rectangle 34"/>
            <p:cNvSpPr/>
            <p:nvPr/>
          </p:nvSpPr>
          <p:spPr>
            <a:xfrm>
              <a:off x="5082406" y="566886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5239122" y="5582890"/>
              <a:ext cx="0" cy="654422"/>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283968" y="6135687"/>
              <a:ext cx="1872208" cy="461665"/>
            </a:xfrm>
            <a:prstGeom prst="rect">
              <a:avLst/>
            </a:prstGeom>
            <a:noFill/>
          </p:spPr>
          <p:txBody>
            <a:bodyPr wrap="square" rtlCol="0">
              <a:spAutoFit/>
            </a:bodyPr>
            <a:lstStyle/>
            <a:p>
              <a:pPr algn="l"/>
              <a:r>
                <a:rPr lang="en-US" sz="1200" dirty="0" smtClean="0"/>
                <a:t>New starting time for WUR on window</a:t>
              </a:r>
            </a:p>
          </p:txBody>
        </p:sp>
        <p:cxnSp>
          <p:nvCxnSpPr>
            <p:cNvPr id="38" name="Straight Arrow Connector 37"/>
            <p:cNvCxnSpPr/>
            <p:nvPr/>
          </p:nvCxnSpPr>
          <p:spPr>
            <a:xfrm flipV="1">
              <a:off x="5239122" y="6003246"/>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159639" y="5487615"/>
              <a:ext cx="1099981" cy="276999"/>
            </a:xfrm>
            <a:prstGeom prst="rect">
              <a:avLst/>
            </a:prstGeom>
            <a:noFill/>
          </p:spPr>
          <p:txBody>
            <a:bodyPr wrap="none" rtlCol="0">
              <a:spAutoFit/>
            </a:bodyPr>
            <a:lstStyle/>
            <a:p>
              <a:r>
                <a:rPr lang="en-US" sz="1200" dirty="0" smtClean="0"/>
                <a:t>SYNC signal</a:t>
              </a:r>
              <a:endParaRPr lang="en-US" sz="1200" dirty="0"/>
            </a:p>
          </p:txBody>
        </p:sp>
        <p:cxnSp>
          <p:nvCxnSpPr>
            <p:cNvPr id="40" name="Straight Arrow Connector 39"/>
            <p:cNvCxnSpPr/>
            <p:nvPr/>
          </p:nvCxnSpPr>
          <p:spPr>
            <a:xfrm flipH="1">
              <a:off x="5180122" y="5703639"/>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Common SYNC signal</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To save the overhead, AP can periodically broadcast the SYNC signal for all WUR STAs in duty cycle mode.  </a:t>
            </a:r>
          </a:p>
          <a:p>
            <a:pPr lvl="1"/>
            <a:r>
              <a:rPr lang="en-US" sz="1600" dirty="0" smtClean="0"/>
              <a:t>All duty cycle mode WUR STAs shall wake up prior to the common SYNC signal and timing of next SYNC signal is estimated based on current SYNC signal. </a:t>
            </a:r>
          </a:p>
          <a:p>
            <a:pPr lvl="1"/>
            <a:r>
              <a:rPr lang="en-US" sz="1600" dirty="0" smtClean="0"/>
              <a:t>AP and all WUR STAs in duty cycle mode shall adjust the timing of following WUR on windows based on the timing of the common SYNC signal. </a:t>
            </a:r>
          </a:p>
          <a:p>
            <a:pPr lvl="1"/>
            <a:r>
              <a:rPr lang="en-US" sz="1600" dirty="0" smtClean="0"/>
              <a:t>AP may assign WUR STAs different timing offset from the common SYNC signal to avoid collision of WU frames. After each common SYNC signal, WUR STA will start the first WUR on window after the timing offset. </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286250"/>
            <a:ext cx="8551763" cy="2221215"/>
            <a:chOff x="251520" y="4016097"/>
            <a:chExt cx="8551763" cy="2221215"/>
          </a:xfrm>
        </p:grpSpPr>
        <p:cxnSp>
          <p:nvCxnSpPr>
            <p:cNvPr id="8" name="Straight Connector 7"/>
            <p:cNvCxnSpPr/>
            <p:nvPr/>
          </p:nvCxnSpPr>
          <p:spPr>
            <a:xfrm>
              <a:off x="1179814" y="4304129"/>
              <a:ext cx="0" cy="16561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587458" y="4681708"/>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43251" y="4302465"/>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586867" y="5206657"/>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52840" y="4500408"/>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3" name="TextBox 12"/>
            <p:cNvSpPr txBox="1"/>
            <p:nvPr/>
          </p:nvSpPr>
          <p:spPr>
            <a:xfrm>
              <a:off x="254785" y="5019208"/>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4" name="Straight Arrow Connector 13"/>
            <p:cNvCxnSpPr/>
            <p:nvPr/>
          </p:nvCxnSpPr>
          <p:spPr>
            <a:xfrm>
              <a:off x="1014246" y="4710469"/>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8143038" y="4232121"/>
              <a:ext cx="660245" cy="338554"/>
            </a:xfrm>
            <a:prstGeom prst="rect">
              <a:avLst/>
            </a:prstGeom>
            <a:noFill/>
          </p:spPr>
          <p:txBody>
            <a:bodyPr wrap="none" rtlCol="0">
              <a:spAutoFit/>
            </a:bodyPr>
            <a:lstStyle/>
            <a:p>
              <a:r>
                <a:rPr lang="en-US" dirty="0" smtClean="0"/>
                <a:t>Time</a:t>
              </a:r>
              <a:endParaRPr lang="en-US" dirty="0"/>
            </a:p>
          </p:txBody>
        </p:sp>
        <p:cxnSp>
          <p:nvCxnSpPr>
            <p:cNvPr id="16" name="Straight Arrow Connector 15"/>
            <p:cNvCxnSpPr/>
            <p:nvPr/>
          </p:nvCxnSpPr>
          <p:spPr>
            <a:xfrm>
              <a:off x="1029853" y="5235232"/>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179202" y="4350891"/>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5046694" y="4016097"/>
              <a:ext cx="1000595" cy="276999"/>
            </a:xfrm>
            <a:prstGeom prst="rect">
              <a:avLst/>
            </a:prstGeom>
            <a:noFill/>
          </p:spPr>
          <p:txBody>
            <a:bodyPr wrap="none" rtlCol="0">
              <a:spAutoFit/>
            </a:bodyPr>
            <a:lstStyle/>
            <a:p>
              <a:r>
                <a:rPr lang="en-US" sz="1200" dirty="0" smtClean="0"/>
                <a:t>SYNC signal</a:t>
              </a:r>
              <a:endParaRPr lang="en-US" sz="1200" dirty="0"/>
            </a:p>
          </p:txBody>
        </p:sp>
        <p:cxnSp>
          <p:nvCxnSpPr>
            <p:cNvPr id="19" name="Straight Arrow Connector 18"/>
            <p:cNvCxnSpPr/>
            <p:nvPr/>
          </p:nvCxnSpPr>
          <p:spPr>
            <a:xfrm flipH="1">
              <a:off x="5113663" y="4232121"/>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043251" y="4357087"/>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1888788" y="5767977"/>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251520" y="5580528"/>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3" name="Straight Arrow Connector 22"/>
            <p:cNvCxnSpPr/>
            <p:nvPr/>
          </p:nvCxnSpPr>
          <p:spPr>
            <a:xfrm>
              <a:off x="1026588" y="5796552"/>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884424" y="4692744"/>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667578"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2686037"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987958"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964544"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954197"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991706"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303152"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1163"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456840" y="4683219"/>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56249" y="5208168"/>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5758170" y="5769488"/>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753806" y="4694255"/>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6536960"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555419"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57340"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833926"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7823579"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7861088"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8172534"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8120545"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580785" y="4448145"/>
              <a:ext cx="0" cy="93610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878342" y="4448145"/>
              <a:ext cx="0" cy="1503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985671" y="4952201"/>
              <a:ext cx="216024"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1580785" y="4952201"/>
              <a:ext cx="225549"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716183" y="4050280"/>
              <a:ext cx="1695657" cy="276999"/>
            </a:xfrm>
            <a:prstGeom prst="rect">
              <a:avLst/>
            </a:prstGeom>
            <a:noFill/>
          </p:spPr>
          <p:txBody>
            <a:bodyPr wrap="none" rtlCol="0">
              <a:spAutoFit/>
            </a:bodyPr>
            <a:lstStyle/>
            <a:p>
              <a:r>
                <a:rPr lang="en-US" sz="1200" b="0" i="0" dirty="0" smtClean="0"/>
                <a:t>Timing offset for STA1</a:t>
              </a:r>
              <a:endParaRPr lang="en-US" sz="1200" b="0" i="0" dirty="0"/>
            </a:p>
          </p:txBody>
        </p:sp>
        <p:cxnSp>
          <p:nvCxnSpPr>
            <p:cNvPr id="50" name="Straight Arrow Connector 49"/>
            <p:cNvCxnSpPr/>
            <p:nvPr/>
          </p:nvCxnSpPr>
          <p:spPr>
            <a:xfrm flipH="1">
              <a:off x="1374286" y="4304129"/>
              <a:ext cx="72008" cy="648072"/>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768780" y="5960313"/>
              <a:ext cx="1695657" cy="276999"/>
            </a:xfrm>
            <a:prstGeom prst="rect">
              <a:avLst/>
            </a:prstGeom>
            <a:noFill/>
          </p:spPr>
          <p:txBody>
            <a:bodyPr wrap="none" rtlCol="0">
              <a:spAutoFit/>
            </a:bodyPr>
            <a:lstStyle/>
            <a:p>
              <a:r>
                <a:rPr lang="en-US" sz="1200" b="0" i="0" dirty="0" smtClean="0"/>
                <a:t>Timing offset for STA2</a:t>
              </a:r>
              <a:endParaRPr lang="en-US" sz="1200" b="0" i="0" dirty="0"/>
            </a:p>
          </p:txBody>
        </p:sp>
        <p:cxnSp>
          <p:nvCxnSpPr>
            <p:cNvPr id="52" name="Straight Arrow Connector 51"/>
            <p:cNvCxnSpPr/>
            <p:nvPr/>
          </p:nvCxnSpPr>
          <p:spPr>
            <a:xfrm>
              <a:off x="1167787" y="5941263"/>
              <a:ext cx="720080"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974686" y="5202133"/>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4974686" y="5763339"/>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129687" y="5206325"/>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1129687" y="5767531"/>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286633" y="5928455"/>
              <a:ext cx="1733167" cy="276999"/>
            </a:xfrm>
            <a:prstGeom prst="rect">
              <a:avLst/>
            </a:prstGeom>
            <a:noFill/>
          </p:spPr>
          <p:txBody>
            <a:bodyPr wrap="none" rtlCol="0">
              <a:spAutoFit/>
            </a:bodyPr>
            <a:lstStyle/>
            <a:p>
              <a:r>
                <a:rPr lang="en-US" sz="1200" b="0" dirty="0" smtClean="0"/>
                <a:t>SYNC detection window</a:t>
              </a:r>
              <a:endParaRPr lang="en-US" sz="1200" b="0" dirty="0"/>
            </a:p>
          </p:txBody>
        </p:sp>
        <p:cxnSp>
          <p:nvCxnSpPr>
            <p:cNvPr id="58" name="Straight Arrow Connector 57"/>
            <p:cNvCxnSpPr/>
            <p:nvPr/>
          </p:nvCxnSpPr>
          <p:spPr>
            <a:xfrm>
              <a:off x="5181185" y="5787722"/>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2870478" y="5315416"/>
              <a:ext cx="1438214" cy="276999"/>
            </a:xfrm>
            <a:prstGeom prst="rect">
              <a:avLst/>
            </a:prstGeom>
            <a:noFill/>
          </p:spPr>
          <p:txBody>
            <a:bodyPr wrap="none" rtlCol="0">
              <a:spAutoFit/>
            </a:bodyPr>
            <a:lstStyle/>
            <a:p>
              <a:r>
                <a:rPr lang="en-US" sz="1200" b="0" dirty="0" smtClean="0"/>
                <a:t>WUR on windows </a:t>
              </a:r>
            </a:p>
          </p:txBody>
        </p:sp>
        <p:cxnSp>
          <p:nvCxnSpPr>
            <p:cNvPr id="65" name="Straight Arrow Connector 64"/>
            <p:cNvCxnSpPr>
              <a:endCxn id="59" idx="0"/>
            </p:cNvCxnSpPr>
            <p:nvPr/>
          </p:nvCxnSpPr>
          <p:spPr>
            <a:xfrm>
              <a:off x="2886454" y="5214833"/>
              <a:ext cx="703131"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H="1">
              <a:off x="3822558" y="5240233"/>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flipV="1">
              <a:off x="3102478" y="5537790"/>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flipV="1">
              <a:off x="3894566" y="5600273"/>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 between common SYNC signals</a:t>
            </a:r>
            <a:endParaRPr lang="en-US" dirty="0"/>
          </a:p>
        </p:txBody>
      </p:sp>
      <p:sp>
        <p:nvSpPr>
          <p:cNvPr id="3" name="Content Placeholder 2"/>
          <p:cNvSpPr>
            <a:spLocks noGrp="1"/>
          </p:cNvSpPr>
          <p:nvPr>
            <p:ph idx="1"/>
          </p:nvPr>
        </p:nvSpPr>
        <p:spPr/>
        <p:txBody>
          <a:bodyPr/>
          <a:lstStyle/>
          <a:p>
            <a:r>
              <a:rPr lang="en-US" sz="2000" dirty="0" smtClean="0"/>
              <a:t>Between common SYNC signal, there still exists some timing mismatch between AP and WUR STAs. </a:t>
            </a:r>
          </a:p>
          <a:p>
            <a:pPr lvl="1"/>
            <a:r>
              <a:rPr lang="en-US" sz="1600" dirty="0" smtClean="0"/>
              <a:t>To compensate the accumulating clock difference, WUR STAs can gradually increase the length of the WUR on windows. </a:t>
            </a:r>
          </a:p>
          <a:p>
            <a:pPr lvl="1"/>
            <a:r>
              <a:rPr lang="en-US" sz="1600" dirty="0" smtClean="0"/>
              <a:t>While receiving the common SYNC signal, WUR STAs can reset the length of its WUR on window to a default value.</a:t>
            </a:r>
          </a:p>
          <a:p>
            <a:pPr lvl="1"/>
            <a:r>
              <a:rPr lang="en-US" sz="1600" dirty="0" smtClean="0"/>
              <a:t>The increasing length of WUR on window for each duty cycle can be calculated based on AP’s clock accuracy and WUR STA’s own clock accuracy. </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116"/>
          <p:cNvGrpSpPr/>
          <p:nvPr/>
        </p:nvGrpSpPr>
        <p:grpSpPr>
          <a:xfrm>
            <a:off x="323528" y="4495800"/>
            <a:ext cx="8551763" cy="1728192"/>
            <a:chOff x="350242" y="4604278"/>
            <a:chExt cx="8551763" cy="1728192"/>
          </a:xfrm>
        </p:grpSpPr>
        <p:cxnSp>
          <p:nvCxnSpPr>
            <p:cNvPr id="8" name="Straight Connector 7"/>
            <p:cNvCxnSpPr/>
            <p:nvPr/>
          </p:nvCxnSpPr>
          <p:spPr>
            <a:xfrm>
              <a:off x="1686180" y="505386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5141973" y="4674622"/>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685589" y="557881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51562" y="487256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2" name="TextBox 11"/>
            <p:cNvSpPr txBox="1"/>
            <p:nvPr/>
          </p:nvSpPr>
          <p:spPr>
            <a:xfrm>
              <a:off x="353507" y="5391365"/>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3" name="Straight Arrow Connector 12"/>
            <p:cNvCxnSpPr/>
            <p:nvPr/>
          </p:nvCxnSpPr>
          <p:spPr>
            <a:xfrm>
              <a:off x="1112968" y="508262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8241760" y="4604278"/>
              <a:ext cx="660245" cy="338554"/>
            </a:xfrm>
            <a:prstGeom prst="rect">
              <a:avLst/>
            </a:prstGeom>
            <a:noFill/>
          </p:spPr>
          <p:txBody>
            <a:bodyPr wrap="none" rtlCol="0">
              <a:spAutoFit/>
            </a:bodyPr>
            <a:lstStyle/>
            <a:p>
              <a:r>
                <a:rPr lang="en-US" dirty="0" smtClean="0"/>
                <a:t>Time</a:t>
              </a:r>
              <a:endParaRPr lang="en-US" dirty="0"/>
            </a:p>
          </p:txBody>
        </p:sp>
        <p:cxnSp>
          <p:nvCxnSpPr>
            <p:cNvPr id="15" name="Straight Arrow Connector 14"/>
            <p:cNvCxnSpPr/>
            <p:nvPr/>
          </p:nvCxnSpPr>
          <p:spPr>
            <a:xfrm>
              <a:off x="1128575" y="560738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1277924" y="472304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141973" y="472924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1987510" y="614013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0242" y="5952685"/>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0" name="Straight Arrow Connector 19"/>
            <p:cNvCxnSpPr/>
            <p:nvPr/>
          </p:nvCxnSpPr>
          <p:spPr>
            <a:xfrm>
              <a:off x="1125310" y="6168709"/>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983146" y="506490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766300"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737892" y="55898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006874" y="6151170"/>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3063266"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052919"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043561" y="55898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303018" y="6151170"/>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349885"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5555562" y="50553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554971" y="55803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5856892" y="6141645"/>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852528" y="5066412"/>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635682"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6932648"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922301"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8219267"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073408" y="5574290"/>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073408" y="6135496"/>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228409" y="5578482"/>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228409" y="6139688"/>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623062" y="559334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7928731" y="559334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906730" y="6154546"/>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8202874" y="6154546"/>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2290485" y="5723731"/>
              <a:ext cx="2820004" cy="276999"/>
            </a:xfrm>
            <a:prstGeom prst="rect">
              <a:avLst/>
            </a:prstGeom>
            <a:noFill/>
          </p:spPr>
          <p:txBody>
            <a:bodyPr wrap="none" rtlCol="0">
              <a:spAutoFit/>
            </a:bodyPr>
            <a:lstStyle/>
            <a:p>
              <a:r>
                <a:rPr lang="en-US" sz="1200" b="0" dirty="0" smtClean="0"/>
                <a:t>Increasing length of WUR on windows </a:t>
              </a:r>
            </a:p>
          </p:txBody>
        </p:sp>
        <p:cxnSp>
          <p:nvCxnSpPr>
            <p:cNvPr id="47" name="Straight Arrow Connector 46"/>
            <p:cNvCxnSpPr>
              <a:endCxn id="46" idx="0"/>
            </p:cNvCxnSpPr>
            <p:nvPr/>
          </p:nvCxnSpPr>
          <p:spPr>
            <a:xfrm>
              <a:off x="2997349" y="5623148"/>
              <a:ext cx="703138"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3933453" y="5623148"/>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flipV="1">
              <a:off x="3213373" y="5920705"/>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005461" y="5983188"/>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duty cycle mode setup</a:t>
            </a:r>
            <a:endParaRPr lang="en-US" dirty="0"/>
          </a:p>
        </p:txBody>
      </p:sp>
      <p:sp>
        <p:nvSpPr>
          <p:cNvPr id="3" name="Content Placeholder 2"/>
          <p:cNvSpPr>
            <a:spLocks noGrp="1"/>
          </p:cNvSpPr>
          <p:nvPr>
            <p:ph idx="1"/>
          </p:nvPr>
        </p:nvSpPr>
        <p:spPr/>
        <p:txBody>
          <a:bodyPr/>
          <a:lstStyle/>
          <a:p>
            <a:r>
              <a:rPr lang="en-US" sz="2000" dirty="0" smtClean="0"/>
              <a:t>To set up WUR duty cycle mode, WUR STA and AP need to negotiate on the period of  WUR on windows, Timing offset etc. </a:t>
            </a:r>
          </a:p>
          <a:p>
            <a:pPr lvl="1"/>
            <a:r>
              <a:rPr lang="en-US" sz="1600" dirty="0" smtClean="0"/>
              <a:t>WUR STA can request to enter duty cycle mode by sending a request frame to AP.</a:t>
            </a:r>
          </a:p>
          <a:p>
            <a:pPr lvl="2"/>
            <a:r>
              <a:rPr lang="en-US" sz="1400" dirty="0" smtClean="0"/>
              <a:t>This WUR duty cycle request frame contains the period of WUR on window.</a:t>
            </a:r>
          </a:p>
          <a:p>
            <a:pPr lvl="1"/>
            <a:r>
              <a:rPr lang="en-US" sz="1600" dirty="0" smtClean="0"/>
              <a:t>AP response WUR duty cycle request with a duty cycle response frame</a:t>
            </a:r>
          </a:p>
          <a:p>
            <a:pPr lvl="2"/>
            <a:r>
              <a:rPr lang="en-US" sz="1400" dirty="0" smtClean="0"/>
              <a:t>In the response frame, AP can assign the WUR STA a timing offset from the common SYNC signal.</a:t>
            </a:r>
          </a:p>
          <a:p>
            <a:pPr lvl="2"/>
            <a:r>
              <a:rPr lang="en-US" sz="1400" dirty="0" smtClean="0"/>
              <a:t>AP can also indicate WUR STA the expected time to next common SYNC signal.</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26034" y="4419600"/>
            <a:ext cx="8738454" cy="1600200"/>
            <a:chOff x="163551" y="4471020"/>
            <a:chExt cx="8738454" cy="1600200"/>
          </a:xfrm>
        </p:grpSpPr>
        <p:cxnSp>
          <p:nvCxnSpPr>
            <p:cNvPr id="8" name="Straight Connector 7"/>
            <p:cNvCxnSpPr/>
            <p:nvPr/>
          </p:nvCxnSpPr>
          <p:spPr>
            <a:xfrm>
              <a:off x="4743833" y="4675855"/>
              <a:ext cx="0" cy="1273425"/>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451562" y="50637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0" name="TextBox 9"/>
            <p:cNvSpPr txBox="1"/>
            <p:nvPr/>
          </p:nvSpPr>
          <p:spPr>
            <a:xfrm>
              <a:off x="163551" y="55825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11" name="Straight Arrow Connector 10"/>
            <p:cNvCxnSpPr/>
            <p:nvPr/>
          </p:nvCxnSpPr>
          <p:spPr>
            <a:xfrm>
              <a:off x="1112968" y="52738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8241760" y="4795488"/>
              <a:ext cx="660245" cy="338554"/>
            </a:xfrm>
            <a:prstGeom prst="rect">
              <a:avLst/>
            </a:prstGeom>
            <a:noFill/>
          </p:spPr>
          <p:txBody>
            <a:bodyPr wrap="none" rtlCol="0">
              <a:spAutoFit/>
            </a:bodyPr>
            <a:lstStyle/>
            <a:p>
              <a:r>
                <a:rPr lang="en-US" dirty="0" smtClean="0"/>
                <a:t>Time</a:t>
              </a:r>
              <a:endParaRPr lang="en-US" dirty="0"/>
            </a:p>
          </p:txBody>
        </p:sp>
        <p:cxnSp>
          <p:nvCxnSpPr>
            <p:cNvPr id="13" name="Straight Arrow Connector 12"/>
            <p:cNvCxnSpPr/>
            <p:nvPr/>
          </p:nvCxnSpPr>
          <p:spPr>
            <a:xfrm>
              <a:off x="1128575" y="57985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743833" y="49204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2286627"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573246"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544838" y="578106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157422" y="52465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156831" y="57715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237542"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524161"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75268" y="5765500"/>
              <a:ext cx="26629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224922" y="57845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530591" y="57845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1907704" y="4908879"/>
              <a:ext cx="360040" cy="360040"/>
            </a:xfrm>
            <a:prstGeom prst="rect">
              <a:avLst/>
            </a:prstGeom>
            <a:solidFill>
              <a:schemeClr val="accent5">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1547664" y="5431985"/>
              <a:ext cx="288032" cy="360040"/>
            </a:xfrm>
            <a:prstGeom prst="rect">
              <a:avLst/>
            </a:prstGeom>
            <a:solidFill>
              <a:schemeClr val="accent1">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2277269" y="5779217"/>
              <a:ext cx="26402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277269" y="4857971"/>
              <a:ext cx="0" cy="1091309"/>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573413" y="4867496"/>
              <a:ext cx="0" cy="1081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907704" y="4659333"/>
              <a:ext cx="0" cy="12258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148064" y="4685380"/>
              <a:ext cx="0" cy="12639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2452117" y="4547220"/>
              <a:ext cx="2027991" cy="276999"/>
            </a:xfrm>
            <a:prstGeom prst="rect">
              <a:avLst/>
            </a:prstGeom>
            <a:noFill/>
          </p:spPr>
          <p:txBody>
            <a:bodyPr wrap="none" rtlCol="0">
              <a:spAutoFit/>
            </a:bodyPr>
            <a:lstStyle/>
            <a:p>
              <a:r>
                <a:rPr lang="en-US" sz="1200" b="0" i="0" dirty="0" smtClean="0"/>
                <a:t>Expected time to next SYNC</a:t>
              </a:r>
              <a:endParaRPr lang="en-US" sz="1200" b="0" i="0" dirty="0"/>
            </a:p>
          </p:txBody>
        </p:sp>
        <p:sp>
          <p:nvSpPr>
            <p:cNvPr id="33" name="TextBox 32"/>
            <p:cNvSpPr txBox="1"/>
            <p:nvPr/>
          </p:nvSpPr>
          <p:spPr>
            <a:xfrm>
              <a:off x="2299717" y="4775820"/>
              <a:ext cx="1181734" cy="430887"/>
            </a:xfrm>
            <a:prstGeom prst="rect">
              <a:avLst/>
            </a:prstGeom>
            <a:noFill/>
          </p:spPr>
          <p:txBody>
            <a:bodyPr wrap="none" rtlCol="0">
              <a:spAutoFit/>
            </a:bodyPr>
            <a:lstStyle/>
            <a:p>
              <a:r>
                <a:rPr lang="en-US" sz="1100" b="0" i="0" dirty="0" smtClean="0"/>
                <a:t>Period of </a:t>
              </a:r>
            </a:p>
            <a:p>
              <a:r>
                <a:rPr lang="en-US" sz="1100" b="0" i="0" dirty="0" smtClean="0"/>
                <a:t>WUR on window</a:t>
              </a:r>
              <a:endParaRPr lang="en-US" sz="1100" b="0" i="0" dirty="0"/>
            </a:p>
          </p:txBody>
        </p:sp>
        <p:sp>
          <p:nvSpPr>
            <p:cNvPr id="34" name="TextBox 33"/>
            <p:cNvSpPr txBox="1"/>
            <p:nvPr/>
          </p:nvSpPr>
          <p:spPr>
            <a:xfrm>
              <a:off x="4687069" y="5337021"/>
              <a:ext cx="518411" cy="276999"/>
            </a:xfrm>
            <a:prstGeom prst="rect">
              <a:avLst/>
            </a:prstGeom>
            <a:noFill/>
          </p:spPr>
          <p:txBody>
            <a:bodyPr wrap="none" rtlCol="0">
              <a:spAutoFit/>
            </a:bodyPr>
            <a:lstStyle/>
            <a:p>
              <a:r>
                <a:rPr lang="en-US" sz="1200" b="0" i="0" dirty="0" smtClean="0"/>
                <a:t>T</a:t>
              </a:r>
              <a:r>
                <a:rPr lang="en-US" sz="1200" b="0" i="0" baseline="-25000" dirty="0" smtClean="0"/>
                <a:t>offset</a:t>
              </a:r>
              <a:endParaRPr lang="en-US" sz="1200" b="0" i="0" dirty="0"/>
            </a:p>
          </p:txBody>
        </p:sp>
        <p:cxnSp>
          <p:nvCxnSpPr>
            <p:cNvPr id="35" name="Straight Arrow Connector 34"/>
            <p:cNvCxnSpPr/>
            <p:nvPr/>
          </p:nvCxnSpPr>
          <p:spPr>
            <a:xfrm>
              <a:off x="1917229" y="4797152"/>
              <a:ext cx="2808312"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2267744" y="5148209"/>
              <a:ext cx="1296144"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623317" y="5794221"/>
              <a:ext cx="1705916" cy="276999"/>
            </a:xfrm>
            <a:prstGeom prst="rect">
              <a:avLst/>
            </a:prstGeom>
            <a:noFill/>
          </p:spPr>
          <p:txBody>
            <a:bodyPr wrap="none" rtlCol="0">
              <a:spAutoFit/>
            </a:bodyPr>
            <a:lstStyle/>
            <a:p>
              <a:r>
                <a:rPr lang="en-US" sz="1200" b="0" i="0" dirty="0" smtClean="0"/>
                <a:t>WUR duty </a:t>
              </a:r>
              <a:r>
                <a:rPr lang="en-US" dirty="0" smtClean="0"/>
                <a:t>c</a:t>
              </a:r>
              <a:r>
                <a:rPr lang="en-US" sz="1200" b="0" i="0" dirty="0" smtClean="0"/>
                <a:t>ycle</a:t>
              </a:r>
              <a:r>
                <a:rPr lang="en-US" dirty="0" smtClean="0"/>
                <a:t> </a:t>
              </a:r>
              <a:r>
                <a:rPr lang="en-US" sz="1200" b="0" i="0" dirty="0" smtClean="0"/>
                <a:t>request</a:t>
              </a:r>
              <a:endParaRPr lang="en-US" sz="1200" b="0" i="0" dirty="0"/>
            </a:p>
          </p:txBody>
        </p:sp>
        <p:sp>
          <p:nvSpPr>
            <p:cNvPr id="38" name="TextBox 37"/>
            <p:cNvSpPr txBox="1"/>
            <p:nvPr/>
          </p:nvSpPr>
          <p:spPr>
            <a:xfrm>
              <a:off x="1128142" y="4471020"/>
              <a:ext cx="1260281" cy="461665"/>
            </a:xfrm>
            <a:prstGeom prst="rect">
              <a:avLst/>
            </a:prstGeom>
            <a:noFill/>
          </p:spPr>
          <p:txBody>
            <a:bodyPr wrap="none" rtlCol="0">
              <a:spAutoFit/>
            </a:bodyPr>
            <a:lstStyle/>
            <a:p>
              <a:r>
                <a:rPr lang="en-US" sz="1200" b="0" i="0" dirty="0" smtClean="0"/>
                <a:t>WUR duty c</a:t>
              </a:r>
              <a:r>
                <a:rPr lang="en-US" dirty="0" smtClean="0"/>
                <a:t>ycle </a:t>
              </a:r>
            </a:p>
            <a:p>
              <a:r>
                <a:rPr lang="en-US" sz="1200" b="0" i="0" dirty="0" smtClean="0"/>
                <a:t>response</a:t>
              </a:r>
              <a:endParaRPr lang="en-US" sz="1200" b="0" i="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recovery</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If a WUR STA in duty cycle mode failed to detect a common SYNC signal, it shall: </a:t>
            </a:r>
          </a:p>
          <a:p>
            <a:pPr lvl="1"/>
            <a:r>
              <a:rPr lang="en-US" dirty="0" smtClean="0"/>
              <a:t>Extend the following WUR on windows and SYNC detection windows</a:t>
            </a:r>
          </a:p>
          <a:p>
            <a:pPr lvl="1"/>
            <a:endParaRPr lang="en-US" dirty="0" smtClean="0"/>
          </a:p>
          <a:p>
            <a:pPr lvl="1"/>
            <a:endParaRPr lang="en-US" dirty="0" smtClean="0"/>
          </a:p>
          <a:p>
            <a:pPr lvl="1"/>
            <a:endParaRPr lang="en-US" dirty="0" smtClean="0"/>
          </a:p>
          <a:p>
            <a:pPr lvl="2"/>
            <a:r>
              <a:rPr lang="en-US" sz="1600" dirty="0" smtClean="0"/>
              <a:t>The following WUR on windows and SYNC detection windows shall be long enough to cover all the possible arriving time of WU frames and common SYNC signals. </a:t>
            </a:r>
          </a:p>
          <a:p>
            <a:pPr lvl="2"/>
            <a:r>
              <a:rPr lang="en-US" sz="1600" dirty="0" smtClean="0"/>
              <a:t>If a number of contiguous common SYNC signals are missing, WUR STA shall enter WUR always on mode to detect the SYNC signal or even wake up the primary radio to search for the AP. </a:t>
            </a:r>
          </a:p>
          <a:p>
            <a:pPr lvl="2"/>
            <a:endParaRPr lang="en-US" sz="16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63" name="Group 62"/>
          <p:cNvGrpSpPr/>
          <p:nvPr/>
        </p:nvGrpSpPr>
        <p:grpSpPr>
          <a:xfrm>
            <a:off x="228600" y="3352800"/>
            <a:ext cx="8738454" cy="1094864"/>
            <a:chOff x="179512" y="2420888"/>
            <a:chExt cx="8738454" cy="1094864"/>
          </a:xfrm>
        </p:grpSpPr>
        <p:sp>
          <p:nvSpPr>
            <p:cNvPr id="64" name="TextBox 63"/>
            <p:cNvSpPr txBox="1"/>
            <p:nvPr/>
          </p:nvSpPr>
          <p:spPr>
            <a:xfrm>
              <a:off x="467523" y="26891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65" name="TextBox 64"/>
            <p:cNvSpPr txBox="1"/>
            <p:nvPr/>
          </p:nvSpPr>
          <p:spPr>
            <a:xfrm>
              <a:off x="179512" y="32079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66" name="Straight Arrow Connector 65"/>
            <p:cNvCxnSpPr/>
            <p:nvPr/>
          </p:nvCxnSpPr>
          <p:spPr>
            <a:xfrm>
              <a:off x="1128929" y="28992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8257721" y="2420888"/>
              <a:ext cx="660245" cy="338554"/>
            </a:xfrm>
            <a:prstGeom prst="rect">
              <a:avLst/>
            </a:prstGeom>
            <a:noFill/>
          </p:spPr>
          <p:txBody>
            <a:bodyPr wrap="none" rtlCol="0">
              <a:spAutoFit/>
            </a:bodyPr>
            <a:lstStyle/>
            <a:p>
              <a:r>
                <a:rPr lang="en-US" dirty="0" smtClean="0"/>
                <a:t>Time</a:t>
              </a:r>
              <a:endParaRPr lang="en-US" dirty="0"/>
            </a:p>
          </p:txBody>
        </p:sp>
        <p:cxnSp>
          <p:nvCxnSpPr>
            <p:cNvPr id="68" name="Straight Arrow Connector 67"/>
            <p:cNvCxnSpPr/>
            <p:nvPr/>
          </p:nvCxnSpPr>
          <p:spPr>
            <a:xfrm>
              <a:off x="1144536" y="34239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1287449" y="25458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0" name="Straight Connector 69"/>
            <p:cNvCxnSpPr/>
            <p:nvPr/>
          </p:nvCxnSpPr>
          <p:spPr>
            <a:xfrm>
              <a:off x="1773046"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1772455" y="33969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614303"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563888"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1218884" y="3390900"/>
              <a:ext cx="25677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2601683" y="34099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3570318" y="34099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3707904" y="2924944"/>
              <a:ext cx="1656184" cy="461665"/>
            </a:xfrm>
            <a:prstGeom prst="rect">
              <a:avLst/>
            </a:prstGeom>
            <a:noFill/>
          </p:spPr>
          <p:txBody>
            <a:bodyPr wrap="square" rtlCol="0">
              <a:spAutoFit/>
            </a:bodyPr>
            <a:lstStyle/>
            <a:p>
              <a:pPr algn="l"/>
              <a:r>
                <a:rPr lang="en-US" sz="1200" b="0" i="0" dirty="0" smtClean="0"/>
                <a:t>WUR failed to detect the SYNC signal</a:t>
              </a:r>
              <a:endParaRPr lang="en-US" sz="1200" b="0" i="0" dirty="0"/>
            </a:p>
          </p:txBody>
        </p:sp>
        <p:sp>
          <p:nvSpPr>
            <p:cNvPr id="78" name="Rectangle 77"/>
            <p:cNvSpPr/>
            <p:nvPr/>
          </p:nvSpPr>
          <p:spPr>
            <a:xfrm>
              <a:off x="4374268" y="2546363"/>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9" name="Straight Connector 78"/>
            <p:cNvCxnSpPr/>
            <p:nvPr/>
          </p:nvCxnSpPr>
          <p:spPr>
            <a:xfrm>
              <a:off x="4859865" y="287249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835860" y="3397444"/>
              <a:ext cx="57606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5830786" y="2879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sp>
          <p:nvSpPr>
            <p:cNvPr id="82" name="Multiply 81"/>
            <p:cNvSpPr/>
            <p:nvPr/>
          </p:nvSpPr>
          <p:spPr>
            <a:xfrm>
              <a:off x="4229316" y="2636912"/>
              <a:ext cx="432048" cy="288032"/>
            </a:xfrm>
            <a:prstGeom prst="mathMultiply">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3" name="Straight Connector 82"/>
            <p:cNvCxnSpPr/>
            <p:nvPr/>
          </p:nvCxnSpPr>
          <p:spPr>
            <a:xfrm>
              <a:off x="6798748"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6722715" y="3398914"/>
              <a:ext cx="6575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85" name="Rectangle 84"/>
            <p:cNvSpPr/>
            <p:nvPr/>
          </p:nvSpPr>
          <p:spPr>
            <a:xfrm>
              <a:off x="7596336" y="2539819"/>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6" name="Straight Connector 85"/>
            <p:cNvCxnSpPr/>
            <p:nvPr/>
          </p:nvCxnSpPr>
          <p:spPr>
            <a:xfrm>
              <a:off x="8124397" y="28754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8123806" y="34004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7461845" y="3403915"/>
              <a:ext cx="350515"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303018" y="3400425"/>
              <a:ext cx="412998"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5752703" y="3400425"/>
              <a:ext cx="6194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97136</TotalTime>
  <Words>1208</Words>
  <Application>Microsoft Office PowerPoint</Application>
  <PresentationFormat>On-screen Show (4:3)</PresentationFormat>
  <Paragraphs>181</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WUR duty cycle mode and timing synchronization</vt:lpstr>
      <vt:lpstr>Background</vt:lpstr>
      <vt:lpstr>WUR timing mismatch Problem</vt:lpstr>
      <vt:lpstr>Timing error compensation</vt:lpstr>
      <vt:lpstr>Timing synchronization (SYNC) signal</vt:lpstr>
      <vt:lpstr>Proposed Common SYNC signal</vt:lpstr>
      <vt:lpstr>Timing error compensation between common SYNC signals</vt:lpstr>
      <vt:lpstr>WUR duty cycle mode setup</vt:lpstr>
      <vt:lpstr>Error recovery</vt:lpstr>
      <vt:lpstr>SP1</vt:lpstr>
      <vt:lpstr>SP2</vt:lpstr>
      <vt:lpstr>SP3</vt:lpstr>
      <vt:lpstr>SP4</vt:lpstr>
      <vt:lpstr>Motion 1</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1165</cp:revision>
  <cp:lastPrinted>1998-02-10T13:28:06Z</cp:lastPrinted>
  <dcterms:created xsi:type="dcterms:W3CDTF">2007-05-21T21:00:37Z</dcterms:created>
  <dcterms:modified xsi:type="dcterms:W3CDTF">2017-03-16T17:25:09Z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