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Default Extension="vml" ContentType="application/vnd.openxmlformats-officedocument.vmlDrawing"/>
  <Default Extension="doc" ContentType="application/msword"/>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6"/>
  </p:notesMasterIdLst>
  <p:handoutMasterIdLst>
    <p:handoutMasterId r:id="rId17"/>
  </p:handoutMasterIdLst>
  <p:sldIdLst>
    <p:sldId id="269" r:id="rId2"/>
    <p:sldId id="278" r:id="rId3"/>
    <p:sldId id="279" r:id="rId4"/>
    <p:sldId id="287" r:id="rId5"/>
    <p:sldId id="288" r:id="rId6"/>
    <p:sldId id="280" r:id="rId7"/>
    <p:sldId id="282" r:id="rId8"/>
    <p:sldId id="284" r:id="rId9"/>
    <p:sldId id="286" r:id="rId10"/>
    <p:sldId id="281" r:id="rId11"/>
    <p:sldId id="277" r:id="rId12"/>
    <p:sldId id="289" r:id="rId13"/>
    <p:sldId id="290" r:id="rId14"/>
    <p:sldId id="276" r:id="rId15"/>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33" autoAdjust="0"/>
    <p:restoredTop sz="99548" autoAdjust="0"/>
  </p:normalViewPr>
  <p:slideViewPr>
    <p:cSldViewPr>
      <p:cViewPr>
        <p:scale>
          <a:sx n="100" d="100"/>
          <a:sy n="100" d="100"/>
        </p:scale>
        <p:origin x="-1104" y="6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68" d="100"/>
          <a:sy n="68" d="100"/>
        </p:scale>
        <p:origin x="-3312" y="-108"/>
      </p:cViewPr>
      <p:guideLst>
        <p:guide orient="horz" pos="2923"/>
        <p:guide pos="2184"/>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Arial" pitchFamily="34" charset="0"/>
              </a:defRPr>
            </a:lvl1pPr>
          </a:lstStyle>
          <a:p>
            <a:pPr>
              <a:defRPr/>
            </a:pPr>
            <a:r>
              <a:rPr lang="en-US"/>
              <a:t>Page </a:t>
            </a:r>
            <a:fld id="{F54F3633-8635-49BE-B7DB-4FE733D299F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eaLnBrk="0" hangingPunct="0">
              <a:defRPr/>
            </a:pPr>
            <a:r>
              <a:rPr lang="en-US" dirty="0">
                <a:cs typeface="+mn-cs"/>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 xmlns:p14="http://schemas.microsoft.com/office/powerpoint/2010/main" val="405360623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5880" y="95706"/>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dirty="0" smtClean="0"/>
              <a:t>doc.: IEEE 802.11-yy/0371r0</a:t>
            </a:r>
            <a:endParaRPr lang="en-US" dirty="0"/>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dirty="0"/>
              <a:t>Month Year</a:t>
            </a:r>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Arial" pitchFamily="34" charset="0"/>
              </a:defRPr>
            </a:lvl1pPr>
          </a:lstStyle>
          <a:p>
            <a:pPr>
              <a:defRPr/>
            </a:pPr>
            <a:r>
              <a:rPr lang="en-US"/>
              <a:t>Page </a:t>
            </a:r>
            <a:fld id="{2C873923-7103-4AF9-AECF-EE09B40480BC}"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 xmlns:p14="http://schemas.microsoft.com/office/powerpoint/2010/main" val="332033704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p:txBody>
          <a:bodyPr/>
          <a:lstStyle/>
          <a:p>
            <a:pPr>
              <a:defRPr/>
            </a:pPr>
            <a:r>
              <a:rPr lang="en-US" smtClean="0"/>
              <a:t>doc.: IEEE 802.11-yy/xxxxr0</a:t>
            </a:r>
          </a:p>
        </p:txBody>
      </p:sp>
      <p:sp>
        <p:nvSpPr>
          <p:cNvPr id="11267" name="Rectangle 3"/>
          <p:cNvSpPr>
            <a:spLocks noGrp="1" noChangeArrowheads="1"/>
          </p:cNvSpPr>
          <p:nvPr>
            <p:ph type="dt" sz="quarter" idx="1"/>
          </p:nvPr>
        </p:nvSpPr>
        <p:spPr/>
        <p:txBody>
          <a:bodyPr/>
          <a:lstStyle/>
          <a:p>
            <a:pPr>
              <a:defRPr/>
            </a:pPr>
            <a:r>
              <a:rPr lang="en-US" smtClean="0"/>
              <a:t>Month Year</a:t>
            </a:r>
          </a:p>
        </p:txBody>
      </p:sp>
      <p:sp>
        <p:nvSpPr>
          <p:cNvPr id="11268" name="Rectangle 6"/>
          <p:cNvSpPr>
            <a:spLocks noGrp="1" noChangeArrowheads="1"/>
          </p:cNvSpPr>
          <p:nvPr>
            <p:ph type="ftr" sz="quarter" idx="4"/>
          </p:nvPr>
        </p:nvSpPr>
        <p:spPr/>
        <p:txBody>
          <a:bodyPr/>
          <a:lstStyle/>
          <a:p>
            <a:pPr lvl="4">
              <a:defRPr/>
            </a:pPr>
            <a:r>
              <a:rPr lang="en-US" smtClean="0"/>
              <a:t>John Doe, Some Company</a:t>
            </a:r>
          </a:p>
        </p:txBody>
      </p:sp>
      <p:sp>
        <p:nvSpPr>
          <p:cNvPr id="13317" name="Rectangle 7"/>
          <p:cNvSpPr>
            <a:spLocks noGrp="1" noChangeArrowheads="1"/>
          </p:cNvSpPr>
          <p:nvPr>
            <p:ph type="sldNum" sz="quarter" idx="5"/>
          </p:nvPr>
        </p:nvSpPr>
        <p:spPr>
          <a:noFill/>
        </p:spPr>
        <p:txBody>
          <a:bodyPr/>
          <a:lstStyle/>
          <a:p>
            <a:r>
              <a:rPr lang="en-US" smtClean="0">
                <a:cs typeface="Arial" charset="0"/>
              </a:rPr>
              <a:t>Page </a:t>
            </a:r>
            <a:fld id="{B376B859-F927-4FFC-938A-1E85F81B0C78}" type="slidenum">
              <a:rPr lang="en-US" smtClean="0">
                <a:cs typeface="Arial" charset="0"/>
              </a:rPr>
              <a:pPr/>
              <a:t>1</a:t>
            </a:fld>
            <a:endParaRPr lang="en-US" smtClean="0">
              <a:cs typeface="Arial" charset="0"/>
            </a:endParaRPr>
          </a:p>
        </p:txBody>
      </p:sp>
      <p:sp>
        <p:nvSpPr>
          <p:cNvPr id="13318" name="Rectangle 2"/>
          <p:cNvSpPr>
            <a:spLocks noGrp="1" noRot="1" noChangeAspect="1" noChangeArrowheads="1" noTextEdit="1"/>
          </p:cNvSpPr>
          <p:nvPr>
            <p:ph type="sldImg"/>
          </p:nvPr>
        </p:nvSpPr>
        <p:spPr>
          <a:xfrm>
            <a:off x="1154113" y="701675"/>
            <a:ext cx="4625975" cy="3468688"/>
          </a:xfrm>
          <a:ln/>
        </p:spPr>
      </p:sp>
      <p:sp>
        <p:nvSpPr>
          <p:cNvPr id="13319" name="Rectangle 3"/>
          <p:cNvSpPr>
            <a:spLocks noGrp="1" noChangeArrowheads="1"/>
          </p:cNvSpPr>
          <p:nvPr>
            <p:ph type="body" idx="1"/>
          </p:nvPr>
        </p:nvSpPr>
        <p:spPr>
          <a:noFill/>
          <a:ln/>
        </p:spPr>
        <p:txBody>
          <a:bodyPr/>
          <a:lstStyle/>
          <a:p>
            <a:endParaRPr lang="en-US" smtClean="0"/>
          </a:p>
        </p:txBody>
      </p:sp>
    </p:spTree>
    <p:extLst>
      <p:ext uri="{BB962C8B-B14F-4D97-AF65-F5344CB8AC3E}">
        <p14:creationId xmlns="" xmlns:p14="http://schemas.microsoft.com/office/powerpoint/2010/main" val="38982232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xfrm>
            <a:off x="696913" y="332601"/>
            <a:ext cx="916918" cy="276999"/>
          </a:xfrm>
          <a:ln/>
        </p:spPr>
        <p:txBody>
          <a:bodyPr/>
          <a:lstStyle>
            <a:lvl1pPr>
              <a:defRPr/>
            </a:lvl1pPr>
          </a:lstStyle>
          <a:p>
            <a:pPr>
              <a:defRPr/>
            </a:pPr>
            <a:r>
              <a:rPr lang="en-US" dirty="0" smtClean="0"/>
              <a:t>Nov 2016</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0743412-9668-4686-B109-E3B2457EFEE3}" type="slidenum">
              <a:rPr lang="en-US"/>
              <a:pPr>
                <a:defRPr/>
              </a:pPr>
              <a:t>‹#›</a:t>
            </a:fld>
            <a:endParaRPr lang="en-US"/>
          </a:p>
        </p:txBody>
      </p:sp>
      <p:sp>
        <p:nvSpPr>
          <p:cNvPr id="7" name="Rectangle 5"/>
          <p:cNvSpPr>
            <a:spLocks noGrp="1" noChangeArrowheads="1"/>
          </p:cNvSpPr>
          <p:nvPr>
            <p:ph type="ftr" sz="quarter" idx="3"/>
          </p:nvPr>
        </p:nvSpPr>
        <p:spPr bwMode="auto">
          <a:xfrm>
            <a:off x="7198877" y="6475413"/>
            <a:ext cx="134504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smtClean="0"/>
              <a:t>Tianyu Wu, </a:t>
            </a:r>
            <a:r>
              <a:rPr lang="en-US" altLang="ko-KR" dirty="0" err="1" smtClean="0"/>
              <a:t>Mediatek</a:t>
            </a:r>
            <a:endParaRPr lang="en-US" altLang="ko-KR"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Nov 2016</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DC9B8F1-287D-4B8B-8904-2261870F7D4F}" type="slidenum">
              <a:rPr lang="en-US"/>
              <a:pPr>
                <a:defRPr/>
              </a:pPr>
              <a:t>‹#›</a:t>
            </a:fld>
            <a:endParaRPr lang="en-US"/>
          </a:p>
        </p:txBody>
      </p:sp>
      <p:sp>
        <p:nvSpPr>
          <p:cNvPr id="7" name="Rectangle 5"/>
          <p:cNvSpPr>
            <a:spLocks noGrp="1" noChangeArrowheads="1"/>
          </p:cNvSpPr>
          <p:nvPr>
            <p:ph type="ftr" sz="quarter" idx="3"/>
          </p:nvPr>
        </p:nvSpPr>
        <p:spPr bwMode="auto">
          <a:xfrm>
            <a:off x="7198877" y="6475413"/>
            <a:ext cx="134504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smtClean="0"/>
              <a:t>Tianyu Wu, </a:t>
            </a:r>
            <a:r>
              <a:rPr lang="en-US" altLang="ko-KR" dirty="0" err="1" smtClean="0"/>
              <a:t>Mediatek</a:t>
            </a:r>
            <a:endParaRPr lang="en-US" altLang="ko-K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Nov 2016</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6E05228-1FDB-49BC-8BC4-A91A7D762AB2}" type="slidenum">
              <a:rPr lang="en-US"/>
              <a:pPr>
                <a:defRPr/>
              </a:pPr>
              <a:t>‹#›</a:t>
            </a:fld>
            <a:endParaRPr lang="en-US"/>
          </a:p>
        </p:txBody>
      </p:sp>
      <p:sp>
        <p:nvSpPr>
          <p:cNvPr id="7" name="Rectangle 5"/>
          <p:cNvSpPr>
            <a:spLocks noGrp="1" noChangeArrowheads="1"/>
          </p:cNvSpPr>
          <p:nvPr>
            <p:ph type="ftr" sz="quarter" idx="3"/>
          </p:nvPr>
        </p:nvSpPr>
        <p:spPr bwMode="auto">
          <a:xfrm>
            <a:off x="7198877" y="6475413"/>
            <a:ext cx="134504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smtClean="0"/>
              <a:t>Tianyu Wu, </a:t>
            </a:r>
            <a:r>
              <a:rPr lang="en-US" altLang="ko-KR" dirty="0" err="1" smtClean="0"/>
              <a:t>Mediatek</a:t>
            </a:r>
            <a:endParaRPr lang="en-US" altLang="ko-K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1182055" cy="276999"/>
          </a:xfrm>
          <a:ln/>
        </p:spPr>
        <p:txBody>
          <a:bodyPr/>
          <a:lstStyle>
            <a:lvl1pPr>
              <a:defRPr/>
            </a:lvl1pPr>
          </a:lstStyle>
          <a:p>
            <a:pPr>
              <a:defRPr/>
            </a:pPr>
            <a:r>
              <a:rPr lang="en-US" dirty="0" smtClean="0"/>
              <a:t>March 2017</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1789BC7-C074-42CC-ADF8-5107DF6BD1C1}" type="slidenum">
              <a:rPr lang="en-US"/>
              <a:pPr>
                <a:defRPr/>
              </a:pPr>
              <a:t>‹#›</a:t>
            </a:fld>
            <a:endParaRPr lang="en-US"/>
          </a:p>
        </p:txBody>
      </p:sp>
      <p:sp>
        <p:nvSpPr>
          <p:cNvPr id="7" name="Rectangle 5"/>
          <p:cNvSpPr>
            <a:spLocks noGrp="1" noChangeArrowheads="1"/>
          </p:cNvSpPr>
          <p:nvPr>
            <p:ph type="ftr" sz="quarter" idx="3"/>
          </p:nvPr>
        </p:nvSpPr>
        <p:spPr bwMode="auto">
          <a:xfrm>
            <a:off x="7198877" y="6475413"/>
            <a:ext cx="134504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smtClean="0"/>
              <a:t>Tianyu Wu, </a:t>
            </a:r>
            <a:r>
              <a:rPr lang="en-US" altLang="ko-KR" dirty="0" err="1" smtClean="0"/>
              <a:t>Mediatek</a:t>
            </a:r>
            <a:endParaRPr lang="en-US" altLang="ko-KR"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Nov 2016</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F652A146-6F07-41EF-8958-F5CF356A0B78}" type="slidenum">
              <a:rPr lang="en-US"/>
              <a:pPr>
                <a:defRPr/>
              </a:pPr>
              <a:t>‹#›</a:t>
            </a:fld>
            <a:endParaRPr lang="en-US"/>
          </a:p>
        </p:txBody>
      </p:sp>
      <p:sp>
        <p:nvSpPr>
          <p:cNvPr id="7" name="Rectangle 5"/>
          <p:cNvSpPr>
            <a:spLocks noGrp="1" noChangeArrowheads="1"/>
          </p:cNvSpPr>
          <p:nvPr>
            <p:ph type="ftr" sz="quarter" idx="3"/>
          </p:nvPr>
        </p:nvSpPr>
        <p:spPr bwMode="auto">
          <a:xfrm>
            <a:off x="7198877" y="6475413"/>
            <a:ext cx="134504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smtClean="0"/>
              <a:t>Tianyu Wu, </a:t>
            </a:r>
            <a:r>
              <a:rPr lang="en-US" altLang="ko-KR" dirty="0" err="1" smtClean="0"/>
              <a:t>Mediatek</a:t>
            </a:r>
            <a:endParaRPr lang="en-US" altLang="ko-K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Nov 2016</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9B3AFDE4-E638-42C0-A68B-50C601C7C88B}" type="slidenum">
              <a:rPr lang="en-US"/>
              <a:pPr>
                <a:defRPr/>
              </a:pPr>
              <a:t>‹#›</a:t>
            </a:fld>
            <a:endParaRPr lang="en-US"/>
          </a:p>
        </p:txBody>
      </p:sp>
      <p:sp>
        <p:nvSpPr>
          <p:cNvPr id="8" name="Rectangle 5"/>
          <p:cNvSpPr>
            <a:spLocks noGrp="1" noChangeArrowheads="1"/>
          </p:cNvSpPr>
          <p:nvPr>
            <p:ph type="ftr" sz="quarter" idx="3"/>
          </p:nvPr>
        </p:nvSpPr>
        <p:spPr bwMode="auto">
          <a:xfrm>
            <a:off x="7198877" y="6475413"/>
            <a:ext cx="134504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smtClean="0"/>
              <a:t>Tianyu Wu, </a:t>
            </a:r>
            <a:r>
              <a:rPr lang="en-US" altLang="ko-KR" dirty="0" err="1" smtClean="0"/>
              <a:t>Mediatek</a:t>
            </a:r>
            <a:endParaRPr lang="en-US" altLang="ko-K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dirty="0" smtClean="0"/>
              <a:t>Nov 2016</a:t>
            </a:r>
            <a:endParaRPr lang="en-US" dirty="0"/>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47F62F27-0EC7-4D1C-8A98-B521A5C1B642}" type="slidenum">
              <a:rPr lang="en-US"/>
              <a:pPr>
                <a:defRPr/>
              </a:pPr>
              <a:t>‹#›</a:t>
            </a:fld>
            <a:endParaRPr lang="en-US"/>
          </a:p>
        </p:txBody>
      </p:sp>
      <p:sp>
        <p:nvSpPr>
          <p:cNvPr id="10" name="Rectangle 5"/>
          <p:cNvSpPr>
            <a:spLocks noGrp="1" noChangeArrowheads="1"/>
          </p:cNvSpPr>
          <p:nvPr>
            <p:ph type="ftr" sz="quarter" idx="13"/>
          </p:nvPr>
        </p:nvSpPr>
        <p:spPr bwMode="auto">
          <a:xfrm>
            <a:off x="7198877" y="6475413"/>
            <a:ext cx="134504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smtClean="0"/>
              <a:t>Tianyu Wu, </a:t>
            </a:r>
            <a:r>
              <a:rPr lang="en-US" altLang="ko-KR" dirty="0" err="1" smtClean="0"/>
              <a:t>Mediatek</a:t>
            </a:r>
            <a:endParaRPr lang="en-US" altLang="ko-K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dirty="0" smtClean="0"/>
              <a:t>Nov 2016</a:t>
            </a:r>
            <a:endParaRPr lang="en-US" dirty="0"/>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C69D9E18-8FC9-4D6F-9D47-7F236DA35C33}" type="slidenum">
              <a:rPr lang="en-US"/>
              <a:pPr>
                <a:defRPr/>
              </a:pPr>
              <a:t>‹#›</a:t>
            </a:fld>
            <a:endParaRPr lang="en-US"/>
          </a:p>
        </p:txBody>
      </p:sp>
      <p:sp>
        <p:nvSpPr>
          <p:cNvPr id="6" name="Footer Placeholder 5"/>
          <p:cNvSpPr>
            <a:spLocks noGrp="1" noChangeArrowheads="1"/>
          </p:cNvSpPr>
          <p:nvPr>
            <p:ph type="ftr" sz="quarter" idx="3"/>
          </p:nvPr>
        </p:nvSpPr>
        <p:spPr bwMode="auto">
          <a:xfrm>
            <a:off x="7198877" y="6475413"/>
            <a:ext cx="134504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smtClean="0"/>
              <a:t>Tianyu Wu, </a:t>
            </a:r>
            <a:r>
              <a:rPr lang="en-US" altLang="ko-KR" dirty="0" err="1" smtClean="0"/>
              <a:t>Mediatek</a:t>
            </a:r>
            <a:endParaRPr lang="en-US" altLang="ko-K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dirty="0" smtClean="0"/>
              <a:t>Nov 2016</a:t>
            </a:r>
            <a:endParaRPr lang="en-US" dirty="0"/>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4A8CB34A-F2D3-4F3B-AD27-33B98B268C82}" type="slidenum">
              <a:rPr lang="en-US"/>
              <a:pPr>
                <a:defRPr/>
              </a:pPr>
              <a:t>‹#›</a:t>
            </a:fld>
            <a:endParaRPr lang="en-US"/>
          </a:p>
        </p:txBody>
      </p:sp>
      <p:sp>
        <p:nvSpPr>
          <p:cNvPr id="5" name="Rectangle 5"/>
          <p:cNvSpPr>
            <a:spLocks noGrp="1" noChangeArrowheads="1"/>
          </p:cNvSpPr>
          <p:nvPr>
            <p:ph type="ftr" sz="quarter" idx="3"/>
          </p:nvPr>
        </p:nvSpPr>
        <p:spPr bwMode="auto">
          <a:xfrm>
            <a:off x="7198877" y="6475413"/>
            <a:ext cx="134504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smtClean="0"/>
              <a:t>Tianyu Wu, </a:t>
            </a:r>
            <a:r>
              <a:rPr lang="en-US" altLang="ko-KR" dirty="0" err="1" smtClean="0"/>
              <a:t>Mediatek</a:t>
            </a:r>
            <a:endParaRPr lang="en-US" altLang="ko-K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Nov 2016</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842823D-4EFD-4122-8A9F-C6D9274A89D2}" type="slidenum">
              <a:rPr lang="en-US"/>
              <a:pPr>
                <a:defRPr/>
              </a:pPr>
              <a:t>‹#›</a:t>
            </a:fld>
            <a:endParaRPr lang="en-US"/>
          </a:p>
        </p:txBody>
      </p:sp>
      <p:sp>
        <p:nvSpPr>
          <p:cNvPr id="8" name="Rectangle 5"/>
          <p:cNvSpPr>
            <a:spLocks noGrp="1" noChangeArrowheads="1"/>
          </p:cNvSpPr>
          <p:nvPr>
            <p:ph type="ftr" sz="quarter" idx="3"/>
          </p:nvPr>
        </p:nvSpPr>
        <p:spPr bwMode="auto">
          <a:xfrm>
            <a:off x="7198877" y="6475413"/>
            <a:ext cx="134504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smtClean="0"/>
              <a:t>Tianyu Wu, </a:t>
            </a:r>
            <a:r>
              <a:rPr lang="en-US" altLang="ko-KR" dirty="0" err="1" smtClean="0"/>
              <a:t>Mediatek</a:t>
            </a:r>
            <a:endParaRPr lang="en-US" altLang="ko-K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Nov 2016</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41079F9C-5C87-45BF-8450-007BCEAE6FD6}" type="slidenum">
              <a:rPr lang="en-US"/>
              <a:pPr>
                <a:defRPr/>
              </a:pPr>
              <a:t>‹#›</a:t>
            </a:fld>
            <a:endParaRPr lang="en-US"/>
          </a:p>
        </p:txBody>
      </p:sp>
      <p:sp>
        <p:nvSpPr>
          <p:cNvPr id="8" name="Rectangle 5"/>
          <p:cNvSpPr>
            <a:spLocks noGrp="1" noChangeArrowheads="1"/>
          </p:cNvSpPr>
          <p:nvPr>
            <p:ph type="ftr" sz="quarter" idx="3"/>
          </p:nvPr>
        </p:nvSpPr>
        <p:spPr bwMode="auto">
          <a:xfrm>
            <a:off x="7198877" y="6475413"/>
            <a:ext cx="134504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smtClean="0"/>
              <a:t>Tianyu Wu, </a:t>
            </a:r>
            <a:r>
              <a:rPr lang="en-US" altLang="ko-KR" dirty="0" err="1" smtClean="0"/>
              <a:t>Mediatek</a:t>
            </a:r>
            <a:endParaRPr lang="en-US" altLang="ko-KR"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5123"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96913"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smtClean="0"/>
              <a:t>March 2017</a:t>
            </a:r>
            <a:endParaRPr lang="en-US" dirty="0"/>
          </a:p>
        </p:txBody>
      </p:sp>
      <p:sp>
        <p:nvSpPr>
          <p:cNvPr id="1029" name="Rectangle 5"/>
          <p:cNvSpPr>
            <a:spLocks noGrp="1" noChangeArrowheads="1"/>
          </p:cNvSpPr>
          <p:nvPr>
            <p:ph type="ftr" sz="quarter" idx="3"/>
          </p:nvPr>
        </p:nvSpPr>
        <p:spPr bwMode="auto">
          <a:xfrm>
            <a:off x="7198877" y="6475413"/>
            <a:ext cx="134504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smtClean="0"/>
              <a:t>Tianyu Wu, </a:t>
            </a:r>
            <a:r>
              <a:rPr lang="en-US" altLang="ko-KR" dirty="0" err="1" smtClean="0"/>
              <a:t>Mediatek</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US"/>
              <a:t>Slide </a:t>
            </a:r>
            <a:fld id="{7614916F-BBEF-4684-B6F5-1E636F42BA02}" type="slidenum">
              <a:rPr lang="en-US"/>
              <a:pPr>
                <a:defRPr/>
              </a:pPr>
              <a:t>‹#›</a:t>
            </a:fld>
            <a:endParaRPr lang="en-US"/>
          </a:p>
        </p:txBody>
      </p:sp>
      <p:sp>
        <p:nvSpPr>
          <p:cNvPr id="1031" name="Rectangle 7"/>
          <p:cNvSpPr>
            <a:spLocks noChangeArrowheads="1"/>
          </p:cNvSpPr>
          <p:nvPr/>
        </p:nvSpPr>
        <p:spPr bwMode="auto">
          <a:xfrm>
            <a:off x="5162485" y="332601"/>
            <a:ext cx="3283015"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b="1" dirty="0">
                <a:cs typeface="+mn-cs"/>
              </a:rPr>
              <a:t>doc.: IEEE </a:t>
            </a:r>
            <a:r>
              <a:rPr lang="en-US" sz="1800" b="1" dirty="0" smtClean="0">
                <a:cs typeface="+mn-cs"/>
              </a:rPr>
              <a:t>802.11-17/0371r0</a:t>
            </a:r>
            <a:endParaRPr lang="en-US" sz="1800" b="1" dirty="0">
              <a:cs typeface="+mn-cs"/>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Microsoft_Office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xfrm>
            <a:off x="696913" y="332601"/>
            <a:ext cx="1182055" cy="276999"/>
          </a:xfrm>
        </p:spPr>
        <p:txBody>
          <a:bodyPr/>
          <a:lstStyle/>
          <a:p>
            <a:pPr>
              <a:defRPr/>
            </a:pPr>
            <a:r>
              <a:rPr lang="en-US" dirty="0" smtClean="0"/>
              <a:t>March 2017</a:t>
            </a:r>
            <a:endParaRPr lang="en-US" dirty="0"/>
          </a:p>
        </p:txBody>
      </p:sp>
      <p:sp>
        <p:nvSpPr>
          <p:cNvPr id="1028" name="Footer Placeholder 4"/>
          <p:cNvSpPr>
            <a:spLocks noGrp="1"/>
          </p:cNvSpPr>
          <p:nvPr>
            <p:ph type="ftr" sz="quarter" idx="3"/>
          </p:nvPr>
        </p:nvSpPr>
        <p:spPr>
          <a:xfrm>
            <a:off x="7198877" y="6475413"/>
            <a:ext cx="1345048" cy="184666"/>
          </a:xfrm>
        </p:spPr>
        <p:txBody>
          <a:bodyPr/>
          <a:lstStyle/>
          <a:p>
            <a:pPr>
              <a:defRPr/>
            </a:pPr>
            <a:r>
              <a:rPr lang="en-US" dirty="0" smtClean="0"/>
              <a:t>Tianyu Wu, </a:t>
            </a:r>
            <a:r>
              <a:rPr lang="en-US" dirty="0" err="1" smtClean="0"/>
              <a:t>Mediatek</a:t>
            </a:r>
            <a:endParaRPr lang="en-US" dirty="0"/>
          </a:p>
        </p:txBody>
      </p:sp>
      <p:sp>
        <p:nvSpPr>
          <p:cNvPr id="1029" name="Rectangle 2"/>
          <p:cNvSpPr>
            <a:spLocks noGrp="1" noChangeArrowheads="1"/>
          </p:cNvSpPr>
          <p:nvPr>
            <p:ph type="title"/>
          </p:nvPr>
        </p:nvSpPr>
        <p:spPr>
          <a:xfrm>
            <a:off x="381000" y="685800"/>
            <a:ext cx="8305800" cy="1066800"/>
          </a:xfrm>
        </p:spPr>
        <p:txBody>
          <a:bodyPr/>
          <a:lstStyle/>
          <a:p>
            <a:r>
              <a:rPr lang="en-US" dirty="0" smtClean="0"/>
              <a:t>WUR duty cycle mode and timing synchronization</a:t>
            </a:r>
          </a:p>
        </p:txBody>
      </p:sp>
      <p:sp>
        <p:nvSpPr>
          <p:cNvPr id="1030" name="Rectangle 6"/>
          <p:cNvSpPr>
            <a:spLocks noGrp="1" noChangeArrowheads="1"/>
          </p:cNvSpPr>
          <p:nvPr>
            <p:ph type="body" idx="1"/>
          </p:nvPr>
        </p:nvSpPr>
        <p:spPr>
          <a:xfrm>
            <a:off x="685800" y="1752600"/>
            <a:ext cx="7772400" cy="381000"/>
          </a:xfrm>
        </p:spPr>
        <p:txBody>
          <a:bodyPr/>
          <a:lstStyle/>
          <a:p>
            <a:pPr algn="ctr">
              <a:buFontTx/>
              <a:buNone/>
            </a:pPr>
            <a:r>
              <a:rPr lang="en-US" sz="2000" dirty="0" smtClean="0"/>
              <a:t>Date:</a:t>
            </a:r>
            <a:r>
              <a:rPr lang="en-US" sz="2000" b="0" dirty="0" smtClean="0"/>
              <a:t> </a:t>
            </a:r>
            <a:r>
              <a:rPr lang="en-US" sz="2000" b="0" dirty="0" smtClean="0"/>
              <a:t>2017-03-14</a:t>
            </a:r>
            <a:endParaRPr lang="en-US" sz="2000" b="0" dirty="0" smtClean="0"/>
          </a:p>
        </p:txBody>
      </p:sp>
      <p:sp>
        <p:nvSpPr>
          <p:cNvPr id="1031" name="Rectangle 12"/>
          <p:cNvSpPr>
            <a:spLocks noChangeArrowheads="1"/>
          </p:cNvSpPr>
          <p:nvPr/>
        </p:nvSpPr>
        <p:spPr bwMode="auto">
          <a:xfrm>
            <a:off x="533400" y="2133600"/>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a:t>Authors:</a:t>
            </a:r>
            <a:endParaRPr lang="en-US" sz="2000" dirty="0"/>
          </a:p>
        </p:txBody>
      </p:sp>
      <p:graphicFrame>
        <p:nvGraphicFramePr>
          <p:cNvPr id="2" name="Object 1"/>
          <p:cNvGraphicFramePr>
            <a:graphicFrameLocks noChangeAspect="1"/>
          </p:cNvGraphicFramePr>
          <p:nvPr>
            <p:extLst>
              <p:ext uri="{D42A27DB-BD31-4B8C-83A1-F6EECF244321}">
                <p14:modId xmlns="" xmlns:p14="http://schemas.microsoft.com/office/powerpoint/2010/main" val="2270788701"/>
              </p:ext>
            </p:extLst>
          </p:nvPr>
        </p:nvGraphicFramePr>
        <p:xfrm>
          <a:off x="523875" y="2657475"/>
          <a:ext cx="8153400" cy="3762375"/>
        </p:xfrm>
        <a:graphic>
          <a:graphicData uri="http://schemas.openxmlformats.org/presentationml/2006/ole">
            <p:oleObj spid="_x0000_s1209" name="Document" r:id="rId4" imgW="9389296" imgH="4324696" progId="Word.Document.8">
              <p:embed/>
            </p:oleObj>
          </a:graphicData>
        </a:graphic>
      </p:graphicFrame>
      <p:sp>
        <p:nvSpPr>
          <p:cNvPr id="3" name="Slide Number Placeholder 2"/>
          <p:cNvSpPr>
            <a:spLocks noGrp="1"/>
          </p:cNvSpPr>
          <p:nvPr>
            <p:ph type="sldNum" sz="quarter" idx="12"/>
          </p:nvPr>
        </p:nvSpPr>
        <p:spPr/>
        <p:txBody>
          <a:bodyPr/>
          <a:lstStyle/>
          <a:p>
            <a:pPr>
              <a:defRPr/>
            </a:pPr>
            <a:r>
              <a:rPr lang="en-US" smtClean="0"/>
              <a:t>Slide </a:t>
            </a:r>
            <a:fld id="{C1789BC7-C074-42CC-ADF8-5107DF6BD1C1}" type="slidenum">
              <a:rPr lang="en-US" smtClean="0"/>
              <a:pPr>
                <a:defRPr/>
              </a:pPr>
              <a:t>1</a:t>
            </a:fld>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SP1</a:t>
            </a:r>
            <a:endParaRPr lang="en-US" dirty="0"/>
          </a:p>
        </p:txBody>
      </p:sp>
      <p:sp>
        <p:nvSpPr>
          <p:cNvPr id="3" name="Content Placeholder 2"/>
          <p:cNvSpPr>
            <a:spLocks noGrp="1"/>
          </p:cNvSpPr>
          <p:nvPr>
            <p:ph idx="1"/>
          </p:nvPr>
        </p:nvSpPr>
        <p:spPr/>
        <p:txBody>
          <a:bodyPr/>
          <a:lstStyle/>
          <a:p>
            <a:r>
              <a:rPr lang="en-US" dirty="0" smtClean="0"/>
              <a:t>Do you agree that 11ba shall define a WUR duty cycle mode?</a:t>
            </a:r>
          </a:p>
          <a:p>
            <a:endParaRPr lang="en-US" dirty="0"/>
          </a:p>
        </p:txBody>
      </p:sp>
      <p:sp>
        <p:nvSpPr>
          <p:cNvPr id="4" name="Date Placeholder 3"/>
          <p:cNvSpPr>
            <a:spLocks noGrp="1"/>
          </p:cNvSpPr>
          <p:nvPr>
            <p:ph type="dt" sz="half" idx="10"/>
          </p:nvPr>
        </p:nvSpPr>
        <p:spPr/>
        <p:txBody>
          <a:bodyPr/>
          <a:lstStyle/>
          <a:p>
            <a:pPr>
              <a:defRPr/>
            </a:pPr>
            <a:r>
              <a:rPr lang="en-US" smtClean="0"/>
              <a:t>March 2017</a:t>
            </a:r>
            <a:endParaRPr lang="en-US" dirty="0"/>
          </a:p>
        </p:txBody>
      </p:sp>
      <p:sp>
        <p:nvSpPr>
          <p:cNvPr id="5" name="Slide Number Placeholder 4"/>
          <p:cNvSpPr>
            <a:spLocks noGrp="1"/>
          </p:cNvSpPr>
          <p:nvPr>
            <p:ph type="sldNum" sz="quarter" idx="12"/>
          </p:nvPr>
        </p:nvSpPr>
        <p:spPr/>
        <p:txBody>
          <a:bodyPr/>
          <a:lstStyle/>
          <a:p>
            <a:pPr>
              <a:defRPr/>
            </a:pPr>
            <a:r>
              <a:rPr lang="en-US" smtClean="0"/>
              <a:t>Slide </a:t>
            </a:r>
            <a:fld id="{C1789BC7-C074-42CC-ADF8-5107DF6BD1C1}" type="slidenum">
              <a:rPr lang="en-US" smtClean="0"/>
              <a:pPr>
                <a:defRPr/>
              </a:pPr>
              <a:t>10</a:t>
            </a:fld>
            <a:endParaRPr lang="en-US"/>
          </a:p>
        </p:txBody>
      </p:sp>
      <p:sp>
        <p:nvSpPr>
          <p:cNvPr id="6" name="Footer Placeholder 5"/>
          <p:cNvSpPr>
            <a:spLocks noGrp="1"/>
          </p:cNvSpPr>
          <p:nvPr>
            <p:ph type="ftr" sz="quarter" idx="3"/>
          </p:nvPr>
        </p:nvSpPr>
        <p:spPr/>
        <p:txBody>
          <a:bodyPr/>
          <a:lstStyle/>
          <a:p>
            <a:pPr>
              <a:defRPr/>
            </a:pPr>
            <a:r>
              <a:rPr lang="en-US" altLang="ko-KR" smtClean="0"/>
              <a:t>Tianyu Wu, Mediatek</a:t>
            </a:r>
            <a:endParaRPr lang="en-US" altLang="ko-K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SP2</a:t>
            </a:r>
            <a:endParaRPr lang="en-US" dirty="0"/>
          </a:p>
        </p:txBody>
      </p:sp>
      <p:sp>
        <p:nvSpPr>
          <p:cNvPr id="3" name="Content Placeholder 2"/>
          <p:cNvSpPr>
            <a:spLocks noGrp="1"/>
          </p:cNvSpPr>
          <p:nvPr>
            <p:ph idx="1"/>
          </p:nvPr>
        </p:nvSpPr>
        <p:spPr/>
        <p:txBody>
          <a:bodyPr/>
          <a:lstStyle/>
          <a:p>
            <a:r>
              <a:rPr lang="en-US" dirty="0" smtClean="0"/>
              <a:t>Do you agree that 802.11ba shall provide a mechanism to solve the timing mismatch problem in WUR duty cycle mode?</a:t>
            </a:r>
            <a:endParaRPr lang="en-US" dirty="0"/>
          </a:p>
        </p:txBody>
      </p:sp>
      <p:sp>
        <p:nvSpPr>
          <p:cNvPr id="4" name="Date Placeholder 3"/>
          <p:cNvSpPr>
            <a:spLocks noGrp="1"/>
          </p:cNvSpPr>
          <p:nvPr>
            <p:ph type="dt" sz="half" idx="10"/>
          </p:nvPr>
        </p:nvSpPr>
        <p:spPr>
          <a:xfrm>
            <a:off x="696913" y="332601"/>
            <a:ext cx="1182055" cy="276999"/>
          </a:xfrm>
        </p:spPr>
        <p:txBody>
          <a:bodyPr/>
          <a:lstStyle/>
          <a:p>
            <a:pPr>
              <a:defRPr/>
            </a:pPr>
            <a:r>
              <a:rPr lang="en-US" dirty="0" smtClean="0"/>
              <a:t>March 2017</a:t>
            </a:r>
            <a:endParaRPr lang="en-US" dirty="0"/>
          </a:p>
        </p:txBody>
      </p:sp>
      <p:sp>
        <p:nvSpPr>
          <p:cNvPr id="5" name="Slide Number Placeholder 4"/>
          <p:cNvSpPr>
            <a:spLocks noGrp="1"/>
          </p:cNvSpPr>
          <p:nvPr>
            <p:ph type="sldNum" sz="quarter" idx="12"/>
          </p:nvPr>
        </p:nvSpPr>
        <p:spPr/>
        <p:txBody>
          <a:bodyPr/>
          <a:lstStyle/>
          <a:p>
            <a:pPr>
              <a:defRPr/>
            </a:pPr>
            <a:r>
              <a:rPr lang="en-US" smtClean="0"/>
              <a:t>Slide </a:t>
            </a:r>
            <a:fld id="{C1789BC7-C074-42CC-ADF8-5107DF6BD1C1}" type="slidenum">
              <a:rPr lang="en-US" smtClean="0"/>
              <a:pPr>
                <a:defRPr/>
              </a:pPr>
              <a:t>11</a:t>
            </a:fld>
            <a:endParaRPr lang="en-US"/>
          </a:p>
        </p:txBody>
      </p:sp>
      <p:sp>
        <p:nvSpPr>
          <p:cNvPr id="6" name="Footer Placeholder 5"/>
          <p:cNvSpPr>
            <a:spLocks noGrp="1"/>
          </p:cNvSpPr>
          <p:nvPr>
            <p:ph type="ftr" sz="quarter" idx="3"/>
          </p:nvPr>
        </p:nvSpPr>
        <p:spPr/>
        <p:txBody>
          <a:bodyPr/>
          <a:lstStyle/>
          <a:p>
            <a:pPr>
              <a:defRPr/>
            </a:pPr>
            <a:r>
              <a:rPr lang="en-US" altLang="ko-KR" smtClean="0"/>
              <a:t>Tianyu Wu, Mediatek</a:t>
            </a:r>
            <a:endParaRPr lang="en-US" altLang="ko-K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SP3</a:t>
            </a:r>
            <a:endParaRPr lang="en-US" dirty="0"/>
          </a:p>
        </p:txBody>
      </p:sp>
      <p:sp>
        <p:nvSpPr>
          <p:cNvPr id="3" name="Content Placeholder 2"/>
          <p:cNvSpPr>
            <a:spLocks noGrp="1"/>
          </p:cNvSpPr>
          <p:nvPr>
            <p:ph idx="1"/>
          </p:nvPr>
        </p:nvSpPr>
        <p:spPr/>
        <p:txBody>
          <a:bodyPr/>
          <a:lstStyle/>
          <a:p>
            <a:r>
              <a:rPr lang="en-US" dirty="0" smtClean="0"/>
              <a:t>Do you agree that 802.11ba shall define a common SYNC signal for all the WUR STAs in duty cycle mode as timing reference signal?</a:t>
            </a:r>
            <a:endParaRPr lang="en-US" dirty="0"/>
          </a:p>
        </p:txBody>
      </p:sp>
      <p:sp>
        <p:nvSpPr>
          <p:cNvPr id="4" name="Date Placeholder 3"/>
          <p:cNvSpPr>
            <a:spLocks noGrp="1"/>
          </p:cNvSpPr>
          <p:nvPr>
            <p:ph type="dt" sz="half" idx="10"/>
          </p:nvPr>
        </p:nvSpPr>
        <p:spPr/>
        <p:txBody>
          <a:bodyPr/>
          <a:lstStyle/>
          <a:p>
            <a:pPr>
              <a:defRPr/>
            </a:pPr>
            <a:r>
              <a:rPr lang="en-US" smtClean="0"/>
              <a:t>March 2017</a:t>
            </a:r>
            <a:endParaRPr lang="en-US" dirty="0"/>
          </a:p>
        </p:txBody>
      </p:sp>
      <p:sp>
        <p:nvSpPr>
          <p:cNvPr id="5" name="Slide Number Placeholder 4"/>
          <p:cNvSpPr>
            <a:spLocks noGrp="1"/>
          </p:cNvSpPr>
          <p:nvPr>
            <p:ph type="sldNum" sz="quarter" idx="12"/>
          </p:nvPr>
        </p:nvSpPr>
        <p:spPr/>
        <p:txBody>
          <a:bodyPr/>
          <a:lstStyle/>
          <a:p>
            <a:pPr>
              <a:defRPr/>
            </a:pPr>
            <a:r>
              <a:rPr lang="en-US" smtClean="0"/>
              <a:t>Slide </a:t>
            </a:r>
            <a:fld id="{C1789BC7-C074-42CC-ADF8-5107DF6BD1C1}" type="slidenum">
              <a:rPr lang="en-US" smtClean="0"/>
              <a:pPr>
                <a:defRPr/>
              </a:pPr>
              <a:t>12</a:t>
            </a:fld>
            <a:endParaRPr lang="en-US"/>
          </a:p>
        </p:txBody>
      </p:sp>
      <p:sp>
        <p:nvSpPr>
          <p:cNvPr id="6" name="Footer Placeholder 5"/>
          <p:cNvSpPr>
            <a:spLocks noGrp="1"/>
          </p:cNvSpPr>
          <p:nvPr>
            <p:ph type="ftr" sz="quarter" idx="3"/>
          </p:nvPr>
        </p:nvSpPr>
        <p:spPr/>
        <p:txBody>
          <a:bodyPr/>
          <a:lstStyle/>
          <a:p>
            <a:pPr>
              <a:defRPr/>
            </a:pPr>
            <a:r>
              <a:rPr lang="en-US" altLang="ko-KR" smtClean="0"/>
              <a:t>Tianyu Wu, Mediatek</a:t>
            </a:r>
            <a:endParaRPr lang="en-US" altLang="ko-K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SP4</a:t>
            </a:r>
            <a:endParaRPr lang="en-US" dirty="0"/>
          </a:p>
        </p:txBody>
      </p:sp>
      <p:sp>
        <p:nvSpPr>
          <p:cNvPr id="3" name="Content Placeholder 2"/>
          <p:cNvSpPr>
            <a:spLocks noGrp="1"/>
          </p:cNvSpPr>
          <p:nvPr>
            <p:ph idx="1"/>
          </p:nvPr>
        </p:nvSpPr>
        <p:spPr/>
        <p:txBody>
          <a:bodyPr/>
          <a:lstStyle/>
          <a:p>
            <a:r>
              <a:rPr lang="en-US" dirty="0" smtClean="0"/>
              <a:t>Do you agree that </a:t>
            </a:r>
            <a:r>
              <a:rPr lang="en-US" dirty="0" smtClean="0"/>
              <a:t>AP shall assign a timing offset to each duty cycle mode WUR STA?</a:t>
            </a:r>
          </a:p>
          <a:p>
            <a:pPr lvl="1"/>
            <a:r>
              <a:rPr lang="en-US" dirty="0" smtClean="0"/>
              <a:t>The timing offset is defined as the time between common SYNC signal and the starting time of the first WUR on Window after  the common SYNC signal.</a:t>
            </a:r>
            <a:endParaRPr lang="en-US" dirty="0" smtClean="0"/>
          </a:p>
          <a:p>
            <a:endParaRPr lang="en-US" dirty="0"/>
          </a:p>
        </p:txBody>
      </p:sp>
      <p:sp>
        <p:nvSpPr>
          <p:cNvPr id="4" name="Date Placeholder 3"/>
          <p:cNvSpPr>
            <a:spLocks noGrp="1"/>
          </p:cNvSpPr>
          <p:nvPr>
            <p:ph type="dt" sz="half" idx="10"/>
          </p:nvPr>
        </p:nvSpPr>
        <p:spPr/>
        <p:txBody>
          <a:bodyPr/>
          <a:lstStyle/>
          <a:p>
            <a:pPr>
              <a:defRPr/>
            </a:pPr>
            <a:r>
              <a:rPr lang="en-US" smtClean="0"/>
              <a:t>March 2017</a:t>
            </a:r>
            <a:endParaRPr lang="en-US" dirty="0"/>
          </a:p>
        </p:txBody>
      </p:sp>
      <p:sp>
        <p:nvSpPr>
          <p:cNvPr id="5" name="Slide Number Placeholder 4"/>
          <p:cNvSpPr>
            <a:spLocks noGrp="1"/>
          </p:cNvSpPr>
          <p:nvPr>
            <p:ph type="sldNum" sz="quarter" idx="12"/>
          </p:nvPr>
        </p:nvSpPr>
        <p:spPr/>
        <p:txBody>
          <a:bodyPr/>
          <a:lstStyle/>
          <a:p>
            <a:pPr>
              <a:defRPr/>
            </a:pPr>
            <a:r>
              <a:rPr lang="en-US" smtClean="0"/>
              <a:t>Slide </a:t>
            </a:r>
            <a:fld id="{C1789BC7-C074-42CC-ADF8-5107DF6BD1C1}" type="slidenum">
              <a:rPr lang="en-US" smtClean="0"/>
              <a:pPr>
                <a:defRPr/>
              </a:pPr>
              <a:t>13</a:t>
            </a:fld>
            <a:endParaRPr lang="en-US"/>
          </a:p>
        </p:txBody>
      </p:sp>
      <p:sp>
        <p:nvSpPr>
          <p:cNvPr id="6" name="Footer Placeholder 5"/>
          <p:cNvSpPr>
            <a:spLocks noGrp="1"/>
          </p:cNvSpPr>
          <p:nvPr>
            <p:ph type="ftr" sz="quarter" idx="3"/>
          </p:nvPr>
        </p:nvSpPr>
        <p:spPr/>
        <p:txBody>
          <a:bodyPr/>
          <a:lstStyle/>
          <a:p>
            <a:pPr>
              <a:defRPr/>
            </a:pPr>
            <a:r>
              <a:rPr lang="en-US" altLang="ko-KR" smtClean="0"/>
              <a:t>Tianyu Wu, Mediatek</a:t>
            </a:r>
            <a:endParaRPr lang="en-US" altLang="ko-K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a:t>
            </a:r>
            <a:endParaRPr lang="en-US" dirty="0"/>
          </a:p>
        </p:txBody>
      </p:sp>
      <p:sp>
        <p:nvSpPr>
          <p:cNvPr id="3" name="Content Placeholder 2"/>
          <p:cNvSpPr>
            <a:spLocks noGrp="1"/>
          </p:cNvSpPr>
          <p:nvPr>
            <p:ph idx="1"/>
          </p:nvPr>
        </p:nvSpPr>
        <p:spPr/>
        <p:txBody>
          <a:bodyPr/>
          <a:lstStyle/>
          <a:p>
            <a:pPr>
              <a:buNone/>
            </a:pPr>
            <a:r>
              <a:rPr lang="en-US" dirty="0" smtClean="0"/>
              <a:t>[1] 11-17-0043-00-WUR power save mode and problem</a:t>
            </a:r>
          </a:p>
          <a:p>
            <a:pPr>
              <a:buNone/>
            </a:pPr>
            <a:r>
              <a:rPr lang="en-US" dirty="0" smtClean="0"/>
              <a:t>[2] 11-16-0974-00-0wur-wur-usage-scenarios-and-applications</a:t>
            </a:r>
          </a:p>
          <a:p>
            <a:pPr>
              <a:buNone/>
            </a:pPr>
            <a:r>
              <a:rPr lang="en-US" dirty="0" smtClean="0"/>
              <a:t>[3] 11-16-1465-00-0wur-wur-usage-model</a:t>
            </a:r>
          </a:p>
          <a:p>
            <a:pPr>
              <a:buNone/>
            </a:pPr>
            <a:r>
              <a:rPr lang="en-US" dirty="0" smtClean="0"/>
              <a:t>[4] 11-16-0027-00-lrlp-lp-wur-enabling-low-power-low-latency-capability-for-802-11</a:t>
            </a:r>
          </a:p>
        </p:txBody>
      </p:sp>
      <p:sp>
        <p:nvSpPr>
          <p:cNvPr id="4" name="Date Placeholder 3"/>
          <p:cNvSpPr>
            <a:spLocks noGrp="1"/>
          </p:cNvSpPr>
          <p:nvPr>
            <p:ph type="dt" sz="half" idx="10"/>
          </p:nvPr>
        </p:nvSpPr>
        <p:spPr/>
        <p:txBody>
          <a:bodyPr/>
          <a:lstStyle/>
          <a:p>
            <a:pPr>
              <a:defRPr/>
            </a:pPr>
            <a:r>
              <a:rPr lang="en-US" smtClean="0"/>
              <a:t>Jan 2017</a:t>
            </a:r>
            <a:endParaRPr lang="en-US" dirty="0"/>
          </a:p>
        </p:txBody>
      </p:sp>
      <p:sp>
        <p:nvSpPr>
          <p:cNvPr id="5" name="Slide Number Placeholder 4"/>
          <p:cNvSpPr>
            <a:spLocks noGrp="1"/>
          </p:cNvSpPr>
          <p:nvPr>
            <p:ph type="sldNum" sz="quarter" idx="12"/>
          </p:nvPr>
        </p:nvSpPr>
        <p:spPr/>
        <p:txBody>
          <a:bodyPr/>
          <a:lstStyle/>
          <a:p>
            <a:pPr>
              <a:defRPr/>
            </a:pPr>
            <a:r>
              <a:rPr lang="en-US" smtClean="0"/>
              <a:t>Slide </a:t>
            </a:r>
            <a:fld id="{C1789BC7-C074-42CC-ADF8-5107DF6BD1C1}" type="slidenum">
              <a:rPr lang="en-US" smtClean="0"/>
              <a:pPr>
                <a:defRPr/>
              </a:pPr>
              <a:t>14</a:t>
            </a:fld>
            <a:endParaRPr lang="en-US"/>
          </a:p>
        </p:txBody>
      </p:sp>
      <p:sp>
        <p:nvSpPr>
          <p:cNvPr id="6" name="Footer Placeholder 5"/>
          <p:cNvSpPr>
            <a:spLocks noGrp="1"/>
          </p:cNvSpPr>
          <p:nvPr>
            <p:ph type="ftr" sz="quarter" idx="3"/>
          </p:nvPr>
        </p:nvSpPr>
        <p:spPr/>
        <p:txBody>
          <a:bodyPr/>
          <a:lstStyle/>
          <a:p>
            <a:pPr>
              <a:defRPr/>
            </a:pPr>
            <a:r>
              <a:rPr lang="en-US" altLang="ko-KR" smtClean="0"/>
              <a:t>Tianyu Wu, Mediatek</a:t>
            </a:r>
            <a:endParaRPr lang="en-US" altLang="ko-K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Background</a:t>
            </a:r>
            <a:endParaRPr lang="en-US" dirty="0"/>
          </a:p>
        </p:txBody>
      </p:sp>
      <p:sp>
        <p:nvSpPr>
          <p:cNvPr id="3" name="Content Placeholder 2"/>
          <p:cNvSpPr>
            <a:spLocks noGrp="1"/>
          </p:cNvSpPr>
          <p:nvPr>
            <p:ph idx="1"/>
          </p:nvPr>
        </p:nvSpPr>
        <p:spPr/>
        <p:txBody>
          <a:bodyPr/>
          <a:lstStyle/>
          <a:p>
            <a:r>
              <a:rPr lang="en-US" dirty="0" smtClean="0"/>
              <a:t>As discussed in [1], keep WUR always on is not power efficient. To further save the power, a WUR duty cycle mode is needed. </a:t>
            </a:r>
          </a:p>
          <a:p>
            <a:pPr lvl="1"/>
            <a:r>
              <a:rPr lang="en-US" dirty="0" smtClean="0"/>
              <a:t>In WUR duty cycle mode, WUR STA will turn on the WUR based on a given duty cycle. </a:t>
            </a:r>
          </a:p>
          <a:p>
            <a:pPr lvl="1"/>
            <a:r>
              <a:rPr lang="en-US" dirty="0" smtClean="0"/>
              <a:t>AP will only send the wake up frame (WUF) within the STA’s WUR on window. </a:t>
            </a:r>
          </a:p>
          <a:p>
            <a:endParaRPr lang="en-US" dirty="0"/>
          </a:p>
        </p:txBody>
      </p:sp>
      <p:sp>
        <p:nvSpPr>
          <p:cNvPr id="4" name="Date Placeholder 3"/>
          <p:cNvSpPr>
            <a:spLocks noGrp="1"/>
          </p:cNvSpPr>
          <p:nvPr>
            <p:ph type="dt" sz="half" idx="10"/>
          </p:nvPr>
        </p:nvSpPr>
        <p:spPr/>
        <p:txBody>
          <a:bodyPr/>
          <a:lstStyle/>
          <a:p>
            <a:pPr>
              <a:defRPr/>
            </a:pPr>
            <a:r>
              <a:rPr lang="en-US" smtClean="0"/>
              <a:t>March 2017</a:t>
            </a:r>
            <a:endParaRPr lang="en-US" dirty="0"/>
          </a:p>
        </p:txBody>
      </p:sp>
      <p:sp>
        <p:nvSpPr>
          <p:cNvPr id="5" name="Slide Number Placeholder 4"/>
          <p:cNvSpPr>
            <a:spLocks noGrp="1"/>
          </p:cNvSpPr>
          <p:nvPr>
            <p:ph type="sldNum" sz="quarter" idx="12"/>
          </p:nvPr>
        </p:nvSpPr>
        <p:spPr/>
        <p:txBody>
          <a:bodyPr/>
          <a:lstStyle/>
          <a:p>
            <a:pPr>
              <a:defRPr/>
            </a:pPr>
            <a:r>
              <a:rPr lang="en-US" smtClean="0"/>
              <a:t>Slide </a:t>
            </a:r>
            <a:fld id="{C1789BC7-C074-42CC-ADF8-5107DF6BD1C1}" type="slidenum">
              <a:rPr lang="en-US" smtClean="0"/>
              <a:pPr>
                <a:defRPr/>
              </a:pPr>
              <a:t>2</a:t>
            </a:fld>
            <a:endParaRPr lang="en-US"/>
          </a:p>
        </p:txBody>
      </p:sp>
      <p:sp>
        <p:nvSpPr>
          <p:cNvPr id="6" name="Footer Placeholder 5"/>
          <p:cNvSpPr>
            <a:spLocks noGrp="1"/>
          </p:cNvSpPr>
          <p:nvPr>
            <p:ph type="ftr" sz="quarter" idx="3"/>
          </p:nvPr>
        </p:nvSpPr>
        <p:spPr/>
        <p:txBody>
          <a:bodyPr/>
          <a:lstStyle/>
          <a:p>
            <a:pPr>
              <a:defRPr/>
            </a:pPr>
            <a:r>
              <a:rPr lang="en-US" altLang="ko-KR" smtClean="0"/>
              <a:t>Tianyu Wu, Mediatek</a:t>
            </a:r>
            <a:endParaRPr lang="en-US" altLang="ko-KR" dirty="0"/>
          </a:p>
        </p:txBody>
      </p:sp>
      <p:grpSp>
        <p:nvGrpSpPr>
          <p:cNvPr id="7" name="Group 6"/>
          <p:cNvGrpSpPr/>
          <p:nvPr/>
        </p:nvGrpSpPr>
        <p:grpSpPr>
          <a:xfrm>
            <a:off x="251520" y="4849240"/>
            <a:ext cx="8712968" cy="865760"/>
            <a:chOff x="395536" y="1988840"/>
            <a:chExt cx="8712968" cy="865760"/>
          </a:xfrm>
        </p:grpSpPr>
        <p:cxnSp>
          <p:nvCxnSpPr>
            <p:cNvPr id="8" name="Straight Connector 7"/>
            <p:cNvCxnSpPr/>
            <p:nvPr/>
          </p:nvCxnSpPr>
          <p:spPr>
            <a:xfrm>
              <a:off x="395536" y="2504471"/>
              <a:ext cx="8496944" cy="0"/>
            </a:xfrm>
            <a:prstGeom prst="line">
              <a:avLst/>
            </a:prstGeom>
            <a:ln w="12700">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671993" y="1988840"/>
              <a:ext cx="0" cy="792088"/>
            </a:xfrm>
            <a:prstGeom prst="line">
              <a:avLst/>
            </a:prstGeom>
            <a:ln w="12700">
              <a:solidFill>
                <a:schemeClr val="tx1"/>
              </a:solidFill>
              <a:prstDash val="dash"/>
            </a:ln>
            <a:effectLst/>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a:off x="4992473" y="1988840"/>
              <a:ext cx="0" cy="792088"/>
            </a:xfrm>
            <a:prstGeom prst="line">
              <a:avLst/>
            </a:prstGeom>
            <a:ln w="12700">
              <a:solidFill>
                <a:schemeClr val="tx1"/>
              </a:solidFill>
              <a:prstDash val="dash"/>
            </a:ln>
            <a:effectLst/>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a:off x="683568" y="2492896"/>
              <a:ext cx="792088" cy="0"/>
            </a:xfrm>
            <a:prstGeom prst="line">
              <a:avLst/>
            </a:prstGeom>
            <a:ln w="38100">
              <a:solidFill>
                <a:srgbClr val="FFC000"/>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a:off x="5004048" y="2492896"/>
              <a:ext cx="792088" cy="0"/>
            </a:xfrm>
            <a:prstGeom prst="line">
              <a:avLst/>
            </a:prstGeom>
            <a:ln w="38100">
              <a:solidFill>
                <a:srgbClr val="FFC000"/>
              </a:solidFill>
            </a:ln>
          </p:spPr>
          <p:style>
            <a:lnRef idx="2">
              <a:schemeClr val="accent1"/>
            </a:lnRef>
            <a:fillRef idx="0">
              <a:schemeClr val="accent1"/>
            </a:fillRef>
            <a:effectRef idx="1">
              <a:schemeClr val="accent1"/>
            </a:effectRef>
            <a:fontRef idx="minor">
              <a:schemeClr val="tx1"/>
            </a:fontRef>
          </p:style>
        </p:cxnSp>
        <p:sp>
          <p:nvSpPr>
            <p:cNvPr id="13" name="TextBox 12"/>
            <p:cNvSpPr txBox="1"/>
            <p:nvPr/>
          </p:nvSpPr>
          <p:spPr>
            <a:xfrm>
              <a:off x="599985" y="2514382"/>
              <a:ext cx="981359" cy="338554"/>
            </a:xfrm>
            <a:prstGeom prst="rect">
              <a:avLst/>
            </a:prstGeom>
            <a:noFill/>
          </p:spPr>
          <p:txBody>
            <a:bodyPr wrap="none" rtlCol="0">
              <a:spAutoFit/>
            </a:bodyPr>
            <a:lstStyle/>
            <a:p>
              <a:r>
                <a:rPr lang="en-US" b="0" i="0" dirty="0" smtClean="0"/>
                <a:t>WUR on</a:t>
              </a:r>
              <a:endParaRPr lang="en-US" b="0" i="0" dirty="0"/>
            </a:p>
          </p:txBody>
        </p:sp>
        <p:sp>
          <p:nvSpPr>
            <p:cNvPr id="14" name="TextBox 13"/>
            <p:cNvSpPr txBox="1"/>
            <p:nvPr/>
          </p:nvSpPr>
          <p:spPr>
            <a:xfrm>
              <a:off x="4935643" y="2514382"/>
              <a:ext cx="981359" cy="338554"/>
            </a:xfrm>
            <a:prstGeom prst="rect">
              <a:avLst/>
            </a:prstGeom>
            <a:noFill/>
          </p:spPr>
          <p:txBody>
            <a:bodyPr wrap="none" rtlCol="0">
              <a:spAutoFit/>
            </a:bodyPr>
            <a:lstStyle/>
            <a:p>
              <a:r>
                <a:rPr lang="en-US" b="0" i="0" dirty="0" smtClean="0"/>
                <a:t>WUR on</a:t>
              </a:r>
              <a:endParaRPr lang="en-US" b="0" i="0" dirty="0"/>
            </a:p>
          </p:txBody>
        </p:sp>
        <p:sp>
          <p:nvSpPr>
            <p:cNvPr id="15" name="TextBox 14"/>
            <p:cNvSpPr txBox="1"/>
            <p:nvPr/>
          </p:nvSpPr>
          <p:spPr>
            <a:xfrm>
              <a:off x="2679096" y="2516046"/>
              <a:ext cx="956800" cy="338554"/>
            </a:xfrm>
            <a:prstGeom prst="rect">
              <a:avLst/>
            </a:prstGeom>
            <a:noFill/>
          </p:spPr>
          <p:txBody>
            <a:bodyPr wrap="none" rtlCol="0">
              <a:spAutoFit/>
            </a:bodyPr>
            <a:lstStyle/>
            <a:p>
              <a:r>
                <a:rPr lang="en-US" b="0" i="0" dirty="0" smtClean="0"/>
                <a:t>WUR off</a:t>
              </a:r>
              <a:endParaRPr lang="en-US" b="0" i="0" dirty="0"/>
            </a:p>
          </p:txBody>
        </p:sp>
        <p:sp>
          <p:nvSpPr>
            <p:cNvPr id="16" name="TextBox 15"/>
            <p:cNvSpPr txBox="1"/>
            <p:nvPr/>
          </p:nvSpPr>
          <p:spPr>
            <a:xfrm>
              <a:off x="6783552" y="2516046"/>
              <a:ext cx="956800" cy="338554"/>
            </a:xfrm>
            <a:prstGeom prst="rect">
              <a:avLst/>
            </a:prstGeom>
            <a:noFill/>
          </p:spPr>
          <p:txBody>
            <a:bodyPr wrap="none" rtlCol="0">
              <a:spAutoFit/>
            </a:bodyPr>
            <a:lstStyle/>
            <a:p>
              <a:r>
                <a:rPr lang="en-US" b="0" i="0" dirty="0" smtClean="0"/>
                <a:t>WUR off</a:t>
              </a:r>
              <a:endParaRPr lang="en-US" b="0" i="0" dirty="0"/>
            </a:p>
          </p:txBody>
        </p:sp>
        <p:sp>
          <p:nvSpPr>
            <p:cNvPr id="17" name="TextBox 16"/>
            <p:cNvSpPr txBox="1"/>
            <p:nvPr/>
          </p:nvSpPr>
          <p:spPr>
            <a:xfrm>
              <a:off x="4962330" y="2062512"/>
              <a:ext cx="1697902" cy="338554"/>
            </a:xfrm>
            <a:prstGeom prst="rect">
              <a:avLst/>
            </a:prstGeom>
            <a:noFill/>
          </p:spPr>
          <p:txBody>
            <a:bodyPr wrap="none" rtlCol="0">
              <a:spAutoFit/>
            </a:bodyPr>
            <a:lstStyle/>
            <a:p>
              <a:r>
                <a:rPr lang="en-US" b="0" i="0" dirty="0" smtClean="0"/>
                <a:t>WUR on window</a:t>
              </a:r>
              <a:endParaRPr lang="en-US" b="0" i="0" dirty="0"/>
            </a:p>
          </p:txBody>
        </p:sp>
        <p:sp>
          <p:nvSpPr>
            <p:cNvPr id="18" name="TextBox 17"/>
            <p:cNvSpPr txBox="1"/>
            <p:nvPr/>
          </p:nvSpPr>
          <p:spPr>
            <a:xfrm>
              <a:off x="2428594" y="2046715"/>
              <a:ext cx="1695785" cy="338554"/>
            </a:xfrm>
            <a:prstGeom prst="rect">
              <a:avLst/>
            </a:prstGeom>
            <a:noFill/>
          </p:spPr>
          <p:txBody>
            <a:bodyPr wrap="none" rtlCol="0">
              <a:spAutoFit/>
            </a:bodyPr>
            <a:lstStyle/>
            <a:p>
              <a:r>
                <a:rPr lang="en-US" b="0" i="0" dirty="0" smtClean="0"/>
                <a:t>WUR off window</a:t>
              </a:r>
              <a:endParaRPr lang="en-US" b="0" i="0" dirty="0"/>
            </a:p>
          </p:txBody>
        </p:sp>
        <p:sp>
          <p:nvSpPr>
            <p:cNvPr id="19" name="TextBox 18"/>
            <p:cNvSpPr txBox="1"/>
            <p:nvPr/>
          </p:nvSpPr>
          <p:spPr>
            <a:xfrm>
              <a:off x="8448259" y="2492896"/>
              <a:ext cx="660245" cy="338554"/>
            </a:xfrm>
            <a:prstGeom prst="rect">
              <a:avLst/>
            </a:prstGeom>
            <a:noFill/>
          </p:spPr>
          <p:txBody>
            <a:bodyPr wrap="none" rtlCol="0">
              <a:spAutoFit/>
            </a:bodyPr>
            <a:lstStyle/>
            <a:p>
              <a:r>
                <a:rPr lang="en-US" dirty="0" smtClean="0"/>
                <a:t>Time</a:t>
              </a:r>
              <a:endParaRPr lang="en-US" dirty="0"/>
            </a:p>
          </p:txBody>
        </p:sp>
        <p:cxnSp>
          <p:nvCxnSpPr>
            <p:cNvPr id="20" name="Straight Arrow Connector 19"/>
            <p:cNvCxnSpPr/>
            <p:nvPr/>
          </p:nvCxnSpPr>
          <p:spPr>
            <a:xfrm>
              <a:off x="7884368" y="2504471"/>
              <a:ext cx="1080120" cy="0"/>
            </a:xfrm>
            <a:prstGeom prst="straightConnector1">
              <a:avLst/>
            </a:prstGeom>
            <a:ln w="12700">
              <a:solidFill>
                <a:schemeClr val="tx1"/>
              </a:solidFill>
              <a:tailEnd type="arrow"/>
            </a:ln>
            <a:effectLst/>
          </p:spPr>
          <p:style>
            <a:lnRef idx="2">
              <a:schemeClr val="accent1"/>
            </a:lnRef>
            <a:fillRef idx="0">
              <a:schemeClr val="accent1"/>
            </a:fillRef>
            <a:effectRef idx="1">
              <a:schemeClr val="accent1"/>
            </a:effectRef>
            <a:fontRef idx="minor">
              <a:schemeClr val="tx1"/>
            </a:fontRef>
          </p:style>
        </p:cxnSp>
      </p:gr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WUR timing mismatch Problem</a:t>
            </a:r>
            <a:endParaRPr lang="en-US" dirty="0"/>
          </a:p>
        </p:txBody>
      </p:sp>
      <p:sp>
        <p:nvSpPr>
          <p:cNvPr id="3" name="Content Placeholder 2"/>
          <p:cNvSpPr>
            <a:spLocks noGrp="1"/>
          </p:cNvSpPr>
          <p:nvPr>
            <p:ph idx="1"/>
          </p:nvPr>
        </p:nvSpPr>
        <p:spPr/>
        <p:txBody>
          <a:bodyPr/>
          <a:lstStyle/>
          <a:p>
            <a:r>
              <a:rPr lang="en-US" sz="2000" dirty="0" smtClean="0"/>
              <a:t>The clock difference between AP and WUR duty cycle STA may lead to a timing mismatch problem. </a:t>
            </a:r>
          </a:p>
          <a:p>
            <a:pPr lvl="1"/>
            <a:r>
              <a:rPr lang="en-US" sz="1600" dirty="0" smtClean="0"/>
              <a:t>AP will send the WU frame in AP expected WUR on window of the WUR STA. However, timing of AP expected WUR on window will mismatch WUR STA’s actual WUR on window in a few seconds. </a:t>
            </a:r>
          </a:p>
          <a:p>
            <a:pPr lvl="1"/>
            <a:r>
              <a:rPr lang="en-US" sz="1600" dirty="0" smtClean="0"/>
              <a:t>The timing mismatch problem will increase the missing rate of WUR frames.  </a:t>
            </a:r>
          </a:p>
          <a:p>
            <a:pPr lvl="1"/>
            <a:r>
              <a:rPr lang="en-US" sz="1600" dirty="0" smtClean="0"/>
              <a:t>Some mechanisms are needed to solve this problem.</a:t>
            </a:r>
          </a:p>
          <a:p>
            <a:endParaRPr lang="en-US" sz="2000" dirty="0" smtClean="0"/>
          </a:p>
          <a:p>
            <a:endParaRPr lang="en-US" dirty="0"/>
          </a:p>
        </p:txBody>
      </p:sp>
      <p:sp>
        <p:nvSpPr>
          <p:cNvPr id="4" name="Date Placeholder 3"/>
          <p:cNvSpPr>
            <a:spLocks noGrp="1"/>
          </p:cNvSpPr>
          <p:nvPr>
            <p:ph type="dt" sz="half" idx="10"/>
          </p:nvPr>
        </p:nvSpPr>
        <p:spPr/>
        <p:txBody>
          <a:bodyPr/>
          <a:lstStyle/>
          <a:p>
            <a:pPr>
              <a:defRPr/>
            </a:pPr>
            <a:r>
              <a:rPr lang="en-US" smtClean="0"/>
              <a:t>March 2017</a:t>
            </a:r>
            <a:endParaRPr lang="en-US" dirty="0"/>
          </a:p>
        </p:txBody>
      </p:sp>
      <p:sp>
        <p:nvSpPr>
          <p:cNvPr id="5" name="Slide Number Placeholder 4"/>
          <p:cNvSpPr>
            <a:spLocks noGrp="1"/>
          </p:cNvSpPr>
          <p:nvPr>
            <p:ph type="sldNum" sz="quarter" idx="12"/>
          </p:nvPr>
        </p:nvSpPr>
        <p:spPr/>
        <p:txBody>
          <a:bodyPr/>
          <a:lstStyle/>
          <a:p>
            <a:pPr>
              <a:defRPr/>
            </a:pPr>
            <a:r>
              <a:rPr lang="en-US" smtClean="0"/>
              <a:t>Slide </a:t>
            </a:r>
            <a:fld id="{C1789BC7-C074-42CC-ADF8-5107DF6BD1C1}" type="slidenum">
              <a:rPr lang="en-US" smtClean="0"/>
              <a:pPr>
                <a:defRPr/>
              </a:pPr>
              <a:t>3</a:t>
            </a:fld>
            <a:endParaRPr lang="en-US"/>
          </a:p>
        </p:txBody>
      </p:sp>
      <p:sp>
        <p:nvSpPr>
          <p:cNvPr id="6" name="Footer Placeholder 5"/>
          <p:cNvSpPr>
            <a:spLocks noGrp="1"/>
          </p:cNvSpPr>
          <p:nvPr>
            <p:ph type="ftr" sz="quarter" idx="3"/>
          </p:nvPr>
        </p:nvSpPr>
        <p:spPr/>
        <p:txBody>
          <a:bodyPr/>
          <a:lstStyle/>
          <a:p>
            <a:pPr>
              <a:defRPr/>
            </a:pPr>
            <a:r>
              <a:rPr lang="en-US" altLang="ko-KR" smtClean="0"/>
              <a:t>Tianyu Wu, Mediatek</a:t>
            </a:r>
            <a:endParaRPr lang="en-US" altLang="ko-KR" dirty="0"/>
          </a:p>
        </p:txBody>
      </p:sp>
      <p:grpSp>
        <p:nvGrpSpPr>
          <p:cNvPr id="46" name="Group 45"/>
          <p:cNvGrpSpPr/>
          <p:nvPr/>
        </p:nvGrpSpPr>
        <p:grpSpPr>
          <a:xfrm>
            <a:off x="179512" y="4343400"/>
            <a:ext cx="8784976" cy="1603177"/>
            <a:chOff x="179512" y="4797623"/>
            <a:chExt cx="8784976" cy="1603177"/>
          </a:xfrm>
        </p:grpSpPr>
        <p:cxnSp>
          <p:nvCxnSpPr>
            <p:cNvPr id="8" name="Straight Connector 7"/>
            <p:cNvCxnSpPr/>
            <p:nvPr/>
          </p:nvCxnSpPr>
          <p:spPr>
            <a:xfrm>
              <a:off x="1716675" y="5104656"/>
              <a:ext cx="0" cy="1094864"/>
            </a:xfrm>
            <a:prstGeom prst="line">
              <a:avLst/>
            </a:prstGeom>
            <a:ln w="12700">
              <a:solidFill>
                <a:schemeClr val="tx1"/>
              </a:solidFill>
              <a:prstDash val="dash"/>
            </a:ln>
            <a:effectLst/>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1719128" y="5472710"/>
              <a:ext cx="408043" cy="0"/>
            </a:xfrm>
            <a:prstGeom prst="line">
              <a:avLst/>
            </a:prstGeom>
            <a:ln w="38100">
              <a:solidFill>
                <a:srgbClr val="92D050"/>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a:off x="4431427" y="5102992"/>
              <a:ext cx="0" cy="1024520"/>
            </a:xfrm>
            <a:prstGeom prst="line">
              <a:avLst/>
            </a:prstGeom>
            <a:ln w="12700">
              <a:solidFill>
                <a:schemeClr val="tx1"/>
              </a:solidFill>
              <a:prstDash val="dash"/>
            </a:ln>
            <a:effectLst/>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a:off x="7095723" y="5102992"/>
              <a:ext cx="0" cy="1096528"/>
            </a:xfrm>
            <a:prstGeom prst="line">
              <a:avLst/>
            </a:prstGeom>
            <a:ln w="12700">
              <a:solidFill>
                <a:schemeClr val="tx1"/>
              </a:solidFill>
              <a:prstDash val="dash"/>
            </a:ln>
            <a:effectLst/>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a:off x="1718537" y="5882913"/>
              <a:ext cx="408634" cy="0"/>
            </a:xfrm>
            <a:prstGeom prst="line">
              <a:avLst/>
            </a:prstGeom>
            <a:ln w="38100">
              <a:solidFill>
                <a:srgbClr val="FFC000"/>
              </a:solidFill>
            </a:ln>
          </p:spPr>
          <p:style>
            <a:lnRef idx="2">
              <a:schemeClr val="accent1"/>
            </a:lnRef>
            <a:fillRef idx="0">
              <a:schemeClr val="accent1"/>
            </a:fillRef>
            <a:effectRef idx="1">
              <a:schemeClr val="accent1"/>
            </a:effectRef>
            <a:fontRef idx="minor">
              <a:schemeClr val="tx1"/>
            </a:fontRef>
          </p:style>
        </p:cxnSp>
        <p:sp>
          <p:nvSpPr>
            <p:cNvPr id="13" name="TextBox 12"/>
            <p:cNvSpPr txBox="1"/>
            <p:nvPr/>
          </p:nvSpPr>
          <p:spPr>
            <a:xfrm>
              <a:off x="232812" y="5156919"/>
              <a:ext cx="1194045" cy="307777"/>
            </a:xfrm>
            <a:prstGeom prst="rect">
              <a:avLst/>
            </a:prstGeom>
            <a:noFill/>
          </p:spPr>
          <p:txBody>
            <a:bodyPr wrap="none" rtlCol="0">
              <a:spAutoFit/>
            </a:bodyPr>
            <a:lstStyle/>
            <a:p>
              <a:r>
                <a:rPr lang="en-US" sz="1400" b="0" i="0" dirty="0" smtClean="0"/>
                <a:t>Timing of AP</a:t>
              </a:r>
              <a:endParaRPr lang="en-US" sz="1400" b="0" i="0" dirty="0"/>
            </a:p>
          </p:txBody>
        </p:sp>
        <p:sp>
          <p:nvSpPr>
            <p:cNvPr id="14" name="TextBox 13"/>
            <p:cNvSpPr txBox="1"/>
            <p:nvPr/>
          </p:nvSpPr>
          <p:spPr>
            <a:xfrm>
              <a:off x="179512" y="5695464"/>
              <a:ext cx="1299587" cy="307777"/>
            </a:xfrm>
            <a:prstGeom prst="rect">
              <a:avLst/>
            </a:prstGeom>
            <a:noFill/>
          </p:spPr>
          <p:txBody>
            <a:bodyPr wrap="none" rtlCol="0">
              <a:spAutoFit/>
            </a:bodyPr>
            <a:lstStyle/>
            <a:p>
              <a:r>
                <a:rPr lang="en-US" sz="1400" b="0" i="0" dirty="0" smtClean="0"/>
                <a:t>Timing of STA</a:t>
              </a:r>
              <a:endParaRPr lang="en-US" sz="1400" b="0" i="0" dirty="0"/>
            </a:p>
          </p:txBody>
        </p:sp>
        <p:sp>
          <p:nvSpPr>
            <p:cNvPr id="16" name="TextBox 15"/>
            <p:cNvSpPr txBox="1"/>
            <p:nvPr/>
          </p:nvSpPr>
          <p:spPr>
            <a:xfrm>
              <a:off x="2657972" y="6093023"/>
              <a:ext cx="3343096" cy="307777"/>
            </a:xfrm>
            <a:prstGeom prst="rect">
              <a:avLst/>
            </a:prstGeom>
            <a:noFill/>
          </p:spPr>
          <p:txBody>
            <a:bodyPr wrap="none" rtlCol="0">
              <a:spAutoFit/>
            </a:bodyPr>
            <a:lstStyle/>
            <a:p>
              <a:r>
                <a:rPr lang="en-US" sz="1400" b="0" i="0" dirty="0" smtClean="0"/>
                <a:t>WUR on windows based on STA’s clock</a:t>
              </a:r>
              <a:endParaRPr lang="en-US" sz="1400" b="0" i="0" dirty="0"/>
            </a:p>
          </p:txBody>
        </p:sp>
        <p:cxnSp>
          <p:nvCxnSpPr>
            <p:cNvPr id="20" name="Straight Arrow Connector 19"/>
            <p:cNvCxnSpPr/>
            <p:nvPr/>
          </p:nvCxnSpPr>
          <p:spPr>
            <a:xfrm>
              <a:off x="2123728" y="5911488"/>
              <a:ext cx="1368152" cy="216024"/>
            </a:xfrm>
            <a:prstGeom prst="straightConnector1">
              <a:avLst/>
            </a:prstGeom>
            <a:ln w="12700">
              <a:solidFill>
                <a:schemeClr val="tx1"/>
              </a:solidFill>
              <a:tailEnd type="arrow"/>
            </a:ln>
          </p:spPr>
          <p:style>
            <a:lnRef idx="2">
              <a:schemeClr val="accent1"/>
            </a:lnRef>
            <a:fillRef idx="0">
              <a:schemeClr val="accent1"/>
            </a:fillRef>
            <a:effectRef idx="1">
              <a:schemeClr val="accent1"/>
            </a:effectRef>
            <a:fontRef idx="minor">
              <a:schemeClr val="tx1"/>
            </a:fontRef>
          </p:style>
        </p:cxnSp>
        <p:cxnSp>
          <p:nvCxnSpPr>
            <p:cNvPr id="21" name="Straight Arrow Connector 20"/>
            <p:cNvCxnSpPr/>
            <p:nvPr/>
          </p:nvCxnSpPr>
          <p:spPr>
            <a:xfrm flipH="1">
              <a:off x="4572000" y="5911488"/>
              <a:ext cx="219467" cy="216024"/>
            </a:xfrm>
            <a:prstGeom prst="straightConnector1">
              <a:avLst/>
            </a:prstGeom>
            <a:ln w="12700">
              <a:solidFill>
                <a:schemeClr val="tx1"/>
              </a:solidFill>
              <a:tailEnd type="arrow"/>
            </a:ln>
          </p:spPr>
          <p:style>
            <a:lnRef idx="2">
              <a:schemeClr val="accent1"/>
            </a:lnRef>
            <a:fillRef idx="0">
              <a:schemeClr val="accent1"/>
            </a:fillRef>
            <a:effectRef idx="1">
              <a:schemeClr val="accent1"/>
            </a:effectRef>
            <a:fontRef idx="minor">
              <a:schemeClr val="tx1"/>
            </a:fontRef>
          </p:style>
        </p:cxnSp>
        <p:cxnSp>
          <p:nvCxnSpPr>
            <p:cNvPr id="22" name="Straight Arrow Connector 21"/>
            <p:cNvCxnSpPr/>
            <p:nvPr/>
          </p:nvCxnSpPr>
          <p:spPr>
            <a:xfrm flipH="1">
              <a:off x="5627127" y="5911488"/>
              <a:ext cx="2041217" cy="201280"/>
            </a:xfrm>
            <a:prstGeom prst="straightConnector1">
              <a:avLst/>
            </a:prstGeom>
            <a:ln w="12700">
              <a:solidFill>
                <a:schemeClr val="tx1"/>
              </a:solidFill>
              <a:tailEnd type="arrow"/>
            </a:ln>
          </p:spPr>
          <p:style>
            <a:lnRef idx="2">
              <a:schemeClr val="accent1"/>
            </a:lnRef>
            <a:fillRef idx="0">
              <a:schemeClr val="accent1"/>
            </a:fillRef>
            <a:effectRef idx="1">
              <a:schemeClr val="accent1"/>
            </a:effectRef>
            <a:fontRef idx="minor">
              <a:schemeClr val="tx1"/>
            </a:fontRef>
          </p:style>
        </p:cxnSp>
        <p:sp>
          <p:nvSpPr>
            <p:cNvPr id="23" name="TextBox 22"/>
            <p:cNvSpPr txBox="1"/>
            <p:nvPr/>
          </p:nvSpPr>
          <p:spPr>
            <a:xfrm>
              <a:off x="6488049" y="5005581"/>
              <a:ext cx="2243370" cy="276999"/>
            </a:xfrm>
            <a:prstGeom prst="rect">
              <a:avLst/>
            </a:prstGeom>
            <a:noFill/>
          </p:spPr>
          <p:txBody>
            <a:bodyPr wrap="none" rtlCol="0">
              <a:spAutoFit/>
            </a:bodyPr>
            <a:lstStyle/>
            <a:p>
              <a:r>
                <a:rPr lang="en-US" sz="1200" dirty="0" smtClean="0"/>
                <a:t>Complete Timing mismatch!</a:t>
              </a:r>
              <a:endParaRPr lang="en-US" sz="1200" dirty="0"/>
            </a:p>
          </p:txBody>
        </p:sp>
        <p:sp>
          <p:nvSpPr>
            <p:cNvPr id="24" name="Oval 23"/>
            <p:cNvSpPr/>
            <p:nvPr/>
          </p:nvSpPr>
          <p:spPr>
            <a:xfrm>
              <a:off x="7044135" y="5297530"/>
              <a:ext cx="984249" cy="757974"/>
            </a:xfrm>
            <a:prstGeom prst="ellipse">
              <a:avLst/>
            </a:prstGeom>
            <a:noFill/>
            <a:ln>
              <a:solidFill>
                <a:srgbClr val="FF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25" name="Straight Arrow Connector 24"/>
            <p:cNvCxnSpPr/>
            <p:nvPr/>
          </p:nvCxnSpPr>
          <p:spPr>
            <a:xfrm>
              <a:off x="1551107" y="5510996"/>
              <a:ext cx="6981333" cy="0"/>
            </a:xfrm>
            <a:prstGeom prst="straightConnector1">
              <a:avLst/>
            </a:prstGeom>
            <a:ln w="12700">
              <a:solidFill>
                <a:schemeClr val="tx1"/>
              </a:solidFill>
              <a:tailEnd type="arrow"/>
            </a:ln>
            <a:effectLst/>
          </p:spPr>
          <p:style>
            <a:lnRef idx="2">
              <a:schemeClr val="accent1"/>
            </a:lnRef>
            <a:fillRef idx="0">
              <a:schemeClr val="accent1"/>
            </a:fillRef>
            <a:effectRef idx="1">
              <a:schemeClr val="accent1"/>
            </a:effectRef>
            <a:fontRef idx="minor">
              <a:schemeClr val="tx1"/>
            </a:fontRef>
          </p:style>
        </p:cxnSp>
        <p:sp>
          <p:nvSpPr>
            <p:cNvPr id="26" name="TextBox 25"/>
            <p:cNvSpPr txBox="1"/>
            <p:nvPr/>
          </p:nvSpPr>
          <p:spPr>
            <a:xfrm>
              <a:off x="8304243" y="5536704"/>
              <a:ext cx="660245" cy="338554"/>
            </a:xfrm>
            <a:prstGeom prst="rect">
              <a:avLst/>
            </a:prstGeom>
            <a:noFill/>
          </p:spPr>
          <p:txBody>
            <a:bodyPr wrap="none" rtlCol="0">
              <a:spAutoFit/>
            </a:bodyPr>
            <a:lstStyle/>
            <a:p>
              <a:r>
                <a:rPr lang="en-US" dirty="0" smtClean="0"/>
                <a:t>Time</a:t>
              </a:r>
              <a:endParaRPr lang="en-US" dirty="0"/>
            </a:p>
          </p:txBody>
        </p:sp>
        <p:cxnSp>
          <p:nvCxnSpPr>
            <p:cNvPr id="27" name="Straight Connector 26"/>
            <p:cNvCxnSpPr/>
            <p:nvPr/>
          </p:nvCxnSpPr>
          <p:spPr>
            <a:xfrm>
              <a:off x="4431427" y="5478985"/>
              <a:ext cx="408043" cy="0"/>
            </a:xfrm>
            <a:prstGeom prst="line">
              <a:avLst/>
            </a:prstGeom>
            <a:ln w="38100">
              <a:solidFill>
                <a:srgbClr val="92D050"/>
              </a:solidFill>
            </a:ln>
          </p:spPr>
          <p:style>
            <a:lnRef idx="2">
              <a:schemeClr val="accent1"/>
            </a:lnRef>
            <a:fillRef idx="0">
              <a:schemeClr val="accent1"/>
            </a:fillRef>
            <a:effectRef idx="1">
              <a:schemeClr val="accent1"/>
            </a:effectRef>
            <a:fontRef idx="minor">
              <a:schemeClr val="tx1"/>
            </a:fontRef>
          </p:style>
        </p:cxnSp>
        <p:cxnSp>
          <p:nvCxnSpPr>
            <p:cNvPr id="28" name="Straight Connector 27"/>
            <p:cNvCxnSpPr/>
            <p:nvPr/>
          </p:nvCxnSpPr>
          <p:spPr>
            <a:xfrm>
              <a:off x="4627435" y="5892438"/>
              <a:ext cx="408634" cy="0"/>
            </a:xfrm>
            <a:prstGeom prst="line">
              <a:avLst/>
            </a:prstGeom>
            <a:ln w="38100">
              <a:solidFill>
                <a:srgbClr val="FFC000"/>
              </a:solidFill>
            </a:ln>
          </p:spPr>
          <p:style>
            <a:lnRef idx="2">
              <a:schemeClr val="accent1"/>
            </a:lnRef>
            <a:fillRef idx="0">
              <a:schemeClr val="accent1"/>
            </a:fillRef>
            <a:effectRef idx="1">
              <a:schemeClr val="accent1"/>
            </a:effectRef>
            <a:fontRef idx="minor">
              <a:schemeClr val="tx1"/>
            </a:fontRef>
          </p:style>
        </p:cxnSp>
        <p:sp>
          <p:nvSpPr>
            <p:cNvPr id="29" name="TextBox 28"/>
            <p:cNvSpPr txBox="1"/>
            <p:nvPr/>
          </p:nvSpPr>
          <p:spPr>
            <a:xfrm>
              <a:off x="3063275" y="5248672"/>
              <a:ext cx="389851" cy="338554"/>
            </a:xfrm>
            <a:prstGeom prst="rect">
              <a:avLst/>
            </a:prstGeom>
            <a:noFill/>
          </p:spPr>
          <p:txBody>
            <a:bodyPr wrap="none" rtlCol="0">
              <a:spAutoFit/>
            </a:bodyPr>
            <a:lstStyle/>
            <a:p>
              <a:r>
                <a:rPr lang="en-US" dirty="0" smtClean="0"/>
                <a:t>…</a:t>
              </a:r>
              <a:endParaRPr lang="en-US" dirty="0"/>
            </a:p>
          </p:txBody>
        </p:sp>
        <p:sp>
          <p:nvSpPr>
            <p:cNvPr id="30" name="TextBox 29"/>
            <p:cNvSpPr txBox="1"/>
            <p:nvPr/>
          </p:nvSpPr>
          <p:spPr>
            <a:xfrm>
              <a:off x="5625752" y="5248672"/>
              <a:ext cx="389851" cy="338554"/>
            </a:xfrm>
            <a:prstGeom prst="rect">
              <a:avLst/>
            </a:prstGeom>
            <a:noFill/>
          </p:spPr>
          <p:txBody>
            <a:bodyPr wrap="none" rtlCol="0">
              <a:spAutoFit/>
            </a:bodyPr>
            <a:lstStyle/>
            <a:p>
              <a:r>
                <a:rPr lang="en-US" dirty="0" smtClean="0"/>
                <a:t>…</a:t>
              </a:r>
              <a:endParaRPr lang="en-US" dirty="0"/>
            </a:p>
          </p:txBody>
        </p:sp>
        <p:cxnSp>
          <p:nvCxnSpPr>
            <p:cNvPr id="31" name="Straight Connector 30"/>
            <p:cNvCxnSpPr/>
            <p:nvPr/>
          </p:nvCxnSpPr>
          <p:spPr>
            <a:xfrm>
              <a:off x="7102073" y="5477396"/>
              <a:ext cx="408043" cy="0"/>
            </a:xfrm>
            <a:prstGeom prst="line">
              <a:avLst/>
            </a:prstGeom>
            <a:ln w="38100">
              <a:solidFill>
                <a:srgbClr val="92D050"/>
              </a:solidFill>
            </a:ln>
          </p:spPr>
          <p:style>
            <a:lnRef idx="2">
              <a:schemeClr val="accent1"/>
            </a:lnRef>
            <a:fillRef idx="0">
              <a:schemeClr val="accent1"/>
            </a:fillRef>
            <a:effectRef idx="1">
              <a:schemeClr val="accent1"/>
            </a:effectRef>
            <a:fontRef idx="minor">
              <a:schemeClr val="tx1"/>
            </a:fontRef>
          </p:style>
        </p:cxnSp>
        <p:cxnSp>
          <p:nvCxnSpPr>
            <p:cNvPr id="32" name="Straight Connector 31"/>
            <p:cNvCxnSpPr/>
            <p:nvPr/>
          </p:nvCxnSpPr>
          <p:spPr>
            <a:xfrm>
              <a:off x="7515071" y="5884499"/>
              <a:ext cx="408634" cy="0"/>
            </a:xfrm>
            <a:prstGeom prst="line">
              <a:avLst/>
            </a:prstGeom>
            <a:ln w="38100">
              <a:solidFill>
                <a:srgbClr val="FFC000"/>
              </a:solidFill>
            </a:ln>
          </p:spPr>
          <p:style>
            <a:lnRef idx="2">
              <a:schemeClr val="accent1"/>
            </a:lnRef>
            <a:fillRef idx="0">
              <a:schemeClr val="accent1"/>
            </a:fillRef>
            <a:effectRef idx="1">
              <a:schemeClr val="accent1"/>
            </a:effectRef>
            <a:fontRef idx="minor">
              <a:schemeClr val="tx1"/>
            </a:fontRef>
          </p:style>
        </p:cxnSp>
        <p:sp>
          <p:nvSpPr>
            <p:cNvPr id="33" name="Oval 32"/>
            <p:cNvSpPr/>
            <p:nvPr/>
          </p:nvSpPr>
          <p:spPr>
            <a:xfrm>
              <a:off x="4349894" y="5301630"/>
              <a:ext cx="792088" cy="753874"/>
            </a:xfrm>
            <a:prstGeom prst="ellipse">
              <a:avLst/>
            </a:prstGeom>
            <a:noFill/>
            <a:ln>
              <a:solidFill>
                <a:srgbClr val="FF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4" name="TextBox 33"/>
            <p:cNvSpPr txBox="1"/>
            <p:nvPr/>
          </p:nvSpPr>
          <p:spPr>
            <a:xfrm>
              <a:off x="4876066" y="5619745"/>
              <a:ext cx="1499577" cy="276999"/>
            </a:xfrm>
            <a:prstGeom prst="rect">
              <a:avLst/>
            </a:prstGeom>
            <a:noFill/>
          </p:spPr>
          <p:txBody>
            <a:bodyPr wrap="none" rtlCol="0">
              <a:spAutoFit/>
            </a:bodyPr>
            <a:lstStyle/>
            <a:p>
              <a:r>
                <a:rPr lang="en-US" sz="1200" dirty="0" smtClean="0"/>
                <a:t>Timing mismatch!</a:t>
              </a:r>
              <a:endParaRPr lang="en-US" sz="1200" dirty="0"/>
            </a:p>
          </p:txBody>
        </p:sp>
        <p:cxnSp>
          <p:nvCxnSpPr>
            <p:cNvPr id="35" name="Straight Arrow Connector 34"/>
            <p:cNvCxnSpPr/>
            <p:nvPr/>
          </p:nvCxnSpPr>
          <p:spPr>
            <a:xfrm>
              <a:off x="1566714" y="5911488"/>
              <a:ext cx="6981333" cy="0"/>
            </a:xfrm>
            <a:prstGeom prst="straightConnector1">
              <a:avLst/>
            </a:prstGeom>
            <a:ln w="12700">
              <a:solidFill>
                <a:schemeClr val="tx1"/>
              </a:solidFill>
              <a:tailEnd type="arrow"/>
            </a:ln>
            <a:effectLst/>
          </p:spPr>
          <p:style>
            <a:lnRef idx="2">
              <a:schemeClr val="accent1"/>
            </a:lnRef>
            <a:fillRef idx="0">
              <a:schemeClr val="accent1"/>
            </a:fillRef>
            <a:effectRef idx="1">
              <a:schemeClr val="accent1"/>
            </a:effectRef>
            <a:fontRef idx="minor">
              <a:schemeClr val="tx1"/>
            </a:fontRef>
          </p:style>
        </p:cxnSp>
        <p:sp>
          <p:nvSpPr>
            <p:cNvPr id="36" name="TextBox 35"/>
            <p:cNvSpPr txBox="1"/>
            <p:nvPr/>
          </p:nvSpPr>
          <p:spPr>
            <a:xfrm>
              <a:off x="2810372" y="4797623"/>
              <a:ext cx="3021468" cy="307777"/>
            </a:xfrm>
            <a:prstGeom prst="rect">
              <a:avLst/>
            </a:prstGeom>
            <a:noFill/>
          </p:spPr>
          <p:txBody>
            <a:bodyPr wrap="none" rtlCol="0">
              <a:spAutoFit/>
            </a:bodyPr>
            <a:lstStyle/>
            <a:p>
              <a:r>
                <a:rPr lang="en-US" sz="1400" b="0" i="0" dirty="0" smtClean="0"/>
                <a:t>WUR on windows based on AP’s clock</a:t>
              </a:r>
              <a:endParaRPr lang="en-US" sz="1400" b="0" i="0" dirty="0"/>
            </a:p>
          </p:txBody>
        </p:sp>
        <p:cxnSp>
          <p:nvCxnSpPr>
            <p:cNvPr id="37" name="Straight Arrow Connector 36"/>
            <p:cNvCxnSpPr/>
            <p:nvPr/>
          </p:nvCxnSpPr>
          <p:spPr>
            <a:xfrm flipV="1">
              <a:off x="2057400" y="5029200"/>
              <a:ext cx="1600200" cy="457200"/>
            </a:xfrm>
            <a:prstGeom prst="straightConnector1">
              <a:avLst/>
            </a:prstGeom>
            <a:ln w="12700">
              <a:solidFill>
                <a:schemeClr val="tx1"/>
              </a:solidFill>
              <a:tailEnd type="arrow"/>
            </a:ln>
          </p:spPr>
          <p:style>
            <a:lnRef idx="2">
              <a:schemeClr val="accent1"/>
            </a:lnRef>
            <a:fillRef idx="0">
              <a:schemeClr val="accent1"/>
            </a:fillRef>
            <a:effectRef idx="1">
              <a:schemeClr val="accent1"/>
            </a:effectRef>
            <a:fontRef idx="minor">
              <a:schemeClr val="tx1"/>
            </a:fontRef>
          </p:style>
        </p:cxnSp>
        <p:cxnSp>
          <p:nvCxnSpPr>
            <p:cNvPr id="40" name="Straight Arrow Connector 39"/>
            <p:cNvCxnSpPr/>
            <p:nvPr/>
          </p:nvCxnSpPr>
          <p:spPr>
            <a:xfrm flipH="1" flipV="1">
              <a:off x="4572000" y="5029200"/>
              <a:ext cx="76200" cy="457200"/>
            </a:xfrm>
            <a:prstGeom prst="straightConnector1">
              <a:avLst/>
            </a:prstGeom>
            <a:ln w="12700">
              <a:solidFill>
                <a:schemeClr val="tx1"/>
              </a:solidFill>
              <a:tailEnd type="arrow"/>
            </a:ln>
          </p:spPr>
          <p:style>
            <a:lnRef idx="2">
              <a:schemeClr val="accent1"/>
            </a:lnRef>
            <a:fillRef idx="0">
              <a:schemeClr val="accent1"/>
            </a:fillRef>
            <a:effectRef idx="1">
              <a:schemeClr val="accent1"/>
            </a:effectRef>
            <a:fontRef idx="minor">
              <a:schemeClr val="tx1"/>
            </a:fontRef>
          </p:style>
        </p:cxnSp>
        <p:cxnSp>
          <p:nvCxnSpPr>
            <p:cNvPr id="43" name="Straight Arrow Connector 42"/>
            <p:cNvCxnSpPr/>
            <p:nvPr/>
          </p:nvCxnSpPr>
          <p:spPr>
            <a:xfrm flipH="1" flipV="1">
              <a:off x="5734050" y="5010150"/>
              <a:ext cx="1447800" cy="457200"/>
            </a:xfrm>
            <a:prstGeom prst="straightConnector1">
              <a:avLst/>
            </a:prstGeom>
            <a:ln w="12700">
              <a:solidFill>
                <a:schemeClr val="tx1"/>
              </a:solidFill>
              <a:tailEnd type="arrow"/>
            </a:ln>
          </p:spPr>
          <p:style>
            <a:lnRef idx="2">
              <a:schemeClr val="accent1"/>
            </a:lnRef>
            <a:fillRef idx="0">
              <a:schemeClr val="accent1"/>
            </a:fillRef>
            <a:effectRef idx="1">
              <a:schemeClr val="accent1"/>
            </a:effectRef>
            <a:fontRef idx="minor">
              <a:schemeClr val="tx1"/>
            </a:fontRef>
          </p:style>
        </p:cxnSp>
      </p:gr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Timing error compensation</a:t>
            </a:r>
            <a:endParaRPr lang="en-US" dirty="0"/>
          </a:p>
        </p:txBody>
      </p:sp>
      <p:sp>
        <p:nvSpPr>
          <p:cNvPr id="3" name="Content Placeholder 2"/>
          <p:cNvSpPr>
            <a:spLocks noGrp="1"/>
          </p:cNvSpPr>
          <p:nvPr>
            <p:ph idx="1"/>
          </p:nvPr>
        </p:nvSpPr>
        <p:spPr/>
        <p:txBody>
          <a:bodyPr/>
          <a:lstStyle/>
          <a:p>
            <a:r>
              <a:rPr lang="en-US" dirty="0" smtClean="0"/>
              <a:t>WUR STA can gradually increase its WUR on window to compensate the timing error.</a:t>
            </a:r>
          </a:p>
          <a:p>
            <a:pPr lvl="1"/>
            <a:r>
              <a:rPr lang="en-US" dirty="0" smtClean="0"/>
              <a:t>However, this will keep increasing the length of WUR on window and eventually lead to WUR always on mode.</a:t>
            </a:r>
          </a:p>
          <a:p>
            <a:endParaRPr lang="en-US" sz="2000" dirty="0"/>
          </a:p>
        </p:txBody>
      </p:sp>
      <p:sp>
        <p:nvSpPr>
          <p:cNvPr id="4" name="Date Placeholder 3"/>
          <p:cNvSpPr>
            <a:spLocks noGrp="1"/>
          </p:cNvSpPr>
          <p:nvPr>
            <p:ph type="dt" sz="half" idx="10"/>
          </p:nvPr>
        </p:nvSpPr>
        <p:spPr/>
        <p:txBody>
          <a:bodyPr/>
          <a:lstStyle/>
          <a:p>
            <a:pPr>
              <a:defRPr/>
            </a:pPr>
            <a:r>
              <a:rPr lang="en-US" smtClean="0"/>
              <a:t>March 2017</a:t>
            </a:r>
            <a:endParaRPr lang="en-US" dirty="0"/>
          </a:p>
        </p:txBody>
      </p:sp>
      <p:sp>
        <p:nvSpPr>
          <p:cNvPr id="5" name="Slide Number Placeholder 4"/>
          <p:cNvSpPr>
            <a:spLocks noGrp="1"/>
          </p:cNvSpPr>
          <p:nvPr>
            <p:ph type="sldNum" sz="quarter" idx="12"/>
          </p:nvPr>
        </p:nvSpPr>
        <p:spPr/>
        <p:txBody>
          <a:bodyPr/>
          <a:lstStyle/>
          <a:p>
            <a:pPr>
              <a:defRPr/>
            </a:pPr>
            <a:r>
              <a:rPr lang="en-US" smtClean="0"/>
              <a:t>Slide </a:t>
            </a:r>
            <a:fld id="{C1789BC7-C074-42CC-ADF8-5107DF6BD1C1}" type="slidenum">
              <a:rPr lang="en-US" smtClean="0"/>
              <a:pPr>
                <a:defRPr/>
              </a:pPr>
              <a:t>4</a:t>
            </a:fld>
            <a:endParaRPr lang="en-US"/>
          </a:p>
        </p:txBody>
      </p:sp>
      <p:sp>
        <p:nvSpPr>
          <p:cNvPr id="6" name="Footer Placeholder 5"/>
          <p:cNvSpPr>
            <a:spLocks noGrp="1"/>
          </p:cNvSpPr>
          <p:nvPr>
            <p:ph type="ftr" sz="quarter" idx="3"/>
          </p:nvPr>
        </p:nvSpPr>
        <p:spPr/>
        <p:txBody>
          <a:bodyPr/>
          <a:lstStyle/>
          <a:p>
            <a:pPr>
              <a:defRPr/>
            </a:pPr>
            <a:r>
              <a:rPr lang="en-US" altLang="ko-KR" smtClean="0"/>
              <a:t>Tianyu Wu, Mediatek</a:t>
            </a:r>
            <a:endParaRPr lang="en-US" altLang="ko-KR" dirty="0"/>
          </a:p>
        </p:txBody>
      </p:sp>
      <p:grpSp>
        <p:nvGrpSpPr>
          <p:cNvPr id="7" name="Group 6"/>
          <p:cNvGrpSpPr/>
          <p:nvPr/>
        </p:nvGrpSpPr>
        <p:grpSpPr>
          <a:xfrm>
            <a:off x="179512" y="3962400"/>
            <a:ext cx="8784976" cy="1796534"/>
            <a:chOff x="395536" y="4650060"/>
            <a:chExt cx="8784976" cy="1796534"/>
          </a:xfrm>
        </p:grpSpPr>
        <p:cxnSp>
          <p:nvCxnSpPr>
            <p:cNvPr id="8" name="Straight Connector 7"/>
            <p:cNvCxnSpPr/>
            <p:nvPr/>
          </p:nvCxnSpPr>
          <p:spPr>
            <a:xfrm>
              <a:off x="1932699" y="5013176"/>
              <a:ext cx="0" cy="792088"/>
            </a:xfrm>
            <a:prstGeom prst="line">
              <a:avLst/>
            </a:prstGeom>
            <a:ln w="12700">
              <a:solidFill>
                <a:schemeClr val="tx1"/>
              </a:solidFill>
              <a:prstDash val="dash"/>
            </a:ln>
            <a:effectLst/>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1935152" y="5381230"/>
              <a:ext cx="408043" cy="0"/>
            </a:xfrm>
            <a:prstGeom prst="line">
              <a:avLst/>
            </a:prstGeom>
            <a:ln w="38100">
              <a:solidFill>
                <a:srgbClr val="92D050"/>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a:off x="4647451" y="5011512"/>
              <a:ext cx="0" cy="792088"/>
            </a:xfrm>
            <a:prstGeom prst="line">
              <a:avLst/>
            </a:prstGeom>
            <a:ln w="12700">
              <a:solidFill>
                <a:schemeClr val="tx1"/>
              </a:solidFill>
              <a:prstDash val="dash"/>
            </a:ln>
            <a:effectLst/>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a:off x="7311747" y="5011512"/>
              <a:ext cx="0" cy="792088"/>
            </a:xfrm>
            <a:prstGeom prst="line">
              <a:avLst/>
            </a:prstGeom>
            <a:ln w="12700">
              <a:solidFill>
                <a:schemeClr val="tx1"/>
              </a:solidFill>
              <a:prstDash val="dash"/>
            </a:ln>
            <a:effectLst/>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a:off x="1934561" y="5445763"/>
              <a:ext cx="408634" cy="0"/>
            </a:xfrm>
            <a:prstGeom prst="line">
              <a:avLst/>
            </a:prstGeom>
            <a:ln w="38100">
              <a:solidFill>
                <a:srgbClr val="FFC000"/>
              </a:solidFill>
            </a:ln>
          </p:spPr>
          <p:style>
            <a:lnRef idx="2">
              <a:schemeClr val="accent1"/>
            </a:lnRef>
            <a:fillRef idx="0">
              <a:schemeClr val="accent1"/>
            </a:fillRef>
            <a:effectRef idx="1">
              <a:schemeClr val="accent1"/>
            </a:effectRef>
            <a:fontRef idx="minor">
              <a:schemeClr val="tx1"/>
            </a:fontRef>
          </p:style>
        </p:cxnSp>
        <p:sp>
          <p:nvSpPr>
            <p:cNvPr id="13" name="TextBox 12"/>
            <p:cNvSpPr txBox="1"/>
            <p:nvPr/>
          </p:nvSpPr>
          <p:spPr>
            <a:xfrm>
              <a:off x="448836" y="5065439"/>
              <a:ext cx="1194045" cy="307777"/>
            </a:xfrm>
            <a:prstGeom prst="rect">
              <a:avLst/>
            </a:prstGeom>
            <a:noFill/>
          </p:spPr>
          <p:txBody>
            <a:bodyPr wrap="none" rtlCol="0">
              <a:spAutoFit/>
            </a:bodyPr>
            <a:lstStyle/>
            <a:p>
              <a:r>
                <a:rPr lang="en-US" sz="1400" b="0" i="0" dirty="0" smtClean="0"/>
                <a:t>Timing of AP</a:t>
              </a:r>
              <a:endParaRPr lang="en-US" sz="1400" b="0" i="0" dirty="0"/>
            </a:p>
          </p:txBody>
        </p:sp>
        <p:sp>
          <p:nvSpPr>
            <p:cNvPr id="14" name="TextBox 13"/>
            <p:cNvSpPr txBox="1"/>
            <p:nvPr/>
          </p:nvSpPr>
          <p:spPr>
            <a:xfrm>
              <a:off x="395536" y="5426060"/>
              <a:ext cx="1299587" cy="307777"/>
            </a:xfrm>
            <a:prstGeom prst="rect">
              <a:avLst/>
            </a:prstGeom>
            <a:noFill/>
          </p:spPr>
          <p:txBody>
            <a:bodyPr wrap="none" rtlCol="0">
              <a:spAutoFit/>
            </a:bodyPr>
            <a:lstStyle/>
            <a:p>
              <a:r>
                <a:rPr lang="en-US" sz="1400" b="0" i="0" dirty="0" smtClean="0"/>
                <a:t>Timing of STA</a:t>
              </a:r>
              <a:endParaRPr lang="en-US" sz="1400" b="0" i="0" dirty="0"/>
            </a:p>
          </p:txBody>
        </p:sp>
        <p:sp>
          <p:nvSpPr>
            <p:cNvPr id="15" name="TextBox 14"/>
            <p:cNvSpPr txBox="1"/>
            <p:nvPr/>
          </p:nvSpPr>
          <p:spPr>
            <a:xfrm>
              <a:off x="2806824" y="4650060"/>
              <a:ext cx="3100535" cy="307777"/>
            </a:xfrm>
            <a:prstGeom prst="rect">
              <a:avLst/>
            </a:prstGeom>
            <a:noFill/>
          </p:spPr>
          <p:txBody>
            <a:bodyPr wrap="square" rtlCol="0">
              <a:spAutoFit/>
            </a:bodyPr>
            <a:lstStyle/>
            <a:p>
              <a:r>
                <a:rPr lang="en-US" sz="1400" dirty="0" smtClean="0"/>
                <a:t>WUR on windows based on STA’s clock</a:t>
              </a:r>
              <a:endParaRPr lang="en-US" sz="1400" dirty="0"/>
            </a:p>
          </p:txBody>
        </p:sp>
        <p:sp>
          <p:nvSpPr>
            <p:cNvPr id="16" name="TextBox 15"/>
            <p:cNvSpPr txBox="1"/>
            <p:nvPr/>
          </p:nvSpPr>
          <p:spPr>
            <a:xfrm>
              <a:off x="2862903" y="6001543"/>
              <a:ext cx="3106107" cy="307777"/>
            </a:xfrm>
            <a:prstGeom prst="rect">
              <a:avLst/>
            </a:prstGeom>
            <a:noFill/>
          </p:spPr>
          <p:txBody>
            <a:bodyPr wrap="none" rtlCol="0">
              <a:spAutoFit/>
            </a:bodyPr>
            <a:lstStyle/>
            <a:p>
              <a:r>
                <a:rPr lang="en-US" sz="1400" b="0" i="0" dirty="0" smtClean="0"/>
                <a:t>WUR on windows based on STA’s clock</a:t>
              </a:r>
              <a:endParaRPr lang="en-US" sz="1400" b="0" i="0" dirty="0"/>
            </a:p>
          </p:txBody>
        </p:sp>
        <p:cxnSp>
          <p:nvCxnSpPr>
            <p:cNvPr id="17" name="Straight Arrow Connector 16"/>
            <p:cNvCxnSpPr/>
            <p:nvPr/>
          </p:nvCxnSpPr>
          <p:spPr>
            <a:xfrm flipV="1">
              <a:off x="2026726" y="4941168"/>
              <a:ext cx="1080120" cy="432048"/>
            </a:xfrm>
            <a:prstGeom prst="straightConnector1">
              <a:avLst/>
            </a:prstGeom>
            <a:ln w="12700">
              <a:solidFill>
                <a:schemeClr val="tx1"/>
              </a:solidFill>
              <a:tailEnd type="arrow"/>
            </a:ln>
          </p:spPr>
          <p:style>
            <a:lnRef idx="2">
              <a:schemeClr val="accent1"/>
            </a:lnRef>
            <a:fillRef idx="0">
              <a:schemeClr val="accent1"/>
            </a:fillRef>
            <a:effectRef idx="1">
              <a:schemeClr val="accent1"/>
            </a:effectRef>
            <a:fontRef idx="minor">
              <a:schemeClr val="tx1"/>
            </a:fontRef>
          </p:style>
        </p:cxnSp>
        <p:cxnSp>
          <p:nvCxnSpPr>
            <p:cNvPr id="18" name="Straight Arrow Connector 17"/>
            <p:cNvCxnSpPr/>
            <p:nvPr/>
          </p:nvCxnSpPr>
          <p:spPr>
            <a:xfrm flipV="1">
              <a:off x="4791467" y="4941168"/>
              <a:ext cx="192827" cy="432048"/>
            </a:xfrm>
            <a:prstGeom prst="straightConnector1">
              <a:avLst/>
            </a:prstGeom>
            <a:ln w="12700">
              <a:solidFill>
                <a:schemeClr val="tx1"/>
              </a:solidFill>
              <a:tailEnd type="arrow"/>
            </a:ln>
          </p:spPr>
          <p:style>
            <a:lnRef idx="2">
              <a:schemeClr val="accent1"/>
            </a:lnRef>
            <a:fillRef idx="0">
              <a:schemeClr val="accent1"/>
            </a:fillRef>
            <a:effectRef idx="1">
              <a:schemeClr val="accent1"/>
            </a:effectRef>
            <a:fontRef idx="minor">
              <a:schemeClr val="tx1"/>
            </a:fontRef>
          </p:style>
        </p:cxnSp>
        <p:cxnSp>
          <p:nvCxnSpPr>
            <p:cNvPr id="19" name="Straight Arrow Connector 18"/>
            <p:cNvCxnSpPr/>
            <p:nvPr/>
          </p:nvCxnSpPr>
          <p:spPr>
            <a:xfrm flipH="1" flipV="1">
              <a:off x="5699134" y="4941168"/>
              <a:ext cx="1828637" cy="432048"/>
            </a:xfrm>
            <a:prstGeom prst="straightConnector1">
              <a:avLst/>
            </a:prstGeom>
            <a:ln w="12700">
              <a:solidFill>
                <a:schemeClr val="tx1"/>
              </a:solidFill>
              <a:tailEnd type="arrow"/>
            </a:ln>
          </p:spPr>
          <p:style>
            <a:lnRef idx="2">
              <a:schemeClr val="accent1"/>
            </a:lnRef>
            <a:fillRef idx="0">
              <a:schemeClr val="accent1"/>
            </a:fillRef>
            <a:effectRef idx="1">
              <a:schemeClr val="accent1"/>
            </a:effectRef>
            <a:fontRef idx="minor">
              <a:schemeClr val="tx1"/>
            </a:fontRef>
          </p:style>
        </p:cxnSp>
        <p:cxnSp>
          <p:nvCxnSpPr>
            <p:cNvPr id="20" name="Straight Arrow Connector 19"/>
            <p:cNvCxnSpPr/>
            <p:nvPr/>
          </p:nvCxnSpPr>
          <p:spPr>
            <a:xfrm>
              <a:off x="2098734" y="5452844"/>
              <a:ext cx="1152128" cy="504056"/>
            </a:xfrm>
            <a:prstGeom prst="straightConnector1">
              <a:avLst/>
            </a:prstGeom>
            <a:ln w="12700">
              <a:solidFill>
                <a:schemeClr val="tx1"/>
              </a:solidFill>
              <a:tailEnd type="arrow"/>
            </a:ln>
          </p:spPr>
          <p:style>
            <a:lnRef idx="2">
              <a:schemeClr val="accent1"/>
            </a:lnRef>
            <a:fillRef idx="0">
              <a:schemeClr val="accent1"/>
            </a:fillRef>
            <a:effectRef idx="1">
              <a:schemeClr val="accent1"/>
            </a:effectRef>
            <a:fontRef idx="minor">
              <a:schemeClr val="tx1"/>
            </a:fontRef>
          </p:style>
        </p:cxnSp>
        <p:cxnSp>
          <p:nvCxnSpPr>
            <p:cNvPr id="21" name="Straight Arrow Connector 20"/>
            <p:cNvCxnSpPr/>
            <p:nvPr/>
          </p:nvCxnSpPr>
          <p:spPr>
            <a:xfrm>
              <a:off x="5007491" y="5445224"/>
              <a:ext cx="48811" cy="504056"/>
            </a:xfrm>
            <a:prstGeom prst="straightConnector1">
              <a:avLst/>
            </a:prstGeom>
            <a:ln w="12700">
              <a:solidFill>
                <a:schemeClr val="tx1"/>
              </a:solidFill>
              <a:tailEnd type="arrow"/>
            </a:ln>
          </p:spPr>
          <p:style>
            <a:lnRef idx="2">
              <a:schemeClr val="accent1"/>
            </a:lnRef>
            <a:fillRef idx="0">
              <a:schemeClr val="accent1"/>
            </a:fillRef>
            <a:effectRef idx="1">
              <a:schemeClr val="accent1"/>
            </a:effectRef>
            <a:fontRef idx="minor">
              <a:schemeClr val="tx1"/>
            </a:fontRef>
          </p:style>
        </p:cxnSp>
        <p:cxnSp>
          <p:nvCxnSpPr>
            <p:cNvPr id="22" name="Straight Arrow Connector 21"/>
            <p:cNvCxnSpPr/>
            <p:nvPr/>
          </p:nvCxnSpPr>
          <p:spPr>
            <a:xfrm flipH="1">
              <a:off x="5843150" y="5445224"/>
              <a:ext cx="2044661" cy="576064"/>
            </a:xfrm>
            <a:prstGeom prst="straightConnector1">
              <a:avLst/>
            </a:prstGeom>
            <a:ln w="12700">
              <a:solidFill>
                <a:schemeClr val="tx1"/>
              </a:solidFill>
              <a:tailEnd type="arrow"/>
            </a:ln>
          </p:spPr>
          <p:style>
            <a:lnRef idx="2">
              <a:schemeClr val="accent1"/>
            </a:lnRef>
            <a:fillRef idx="0">
              <a:schemeClr val="accent1"/>
            </a:fillRef>
            <a:effectRef idx="1">
              <a:schemeClr val="accent1"/>
            </a:effectRef>
            <a:fontRef idx="minor">
              <a:schemeClr val="tx1"/>
            </a:fontRef>
          </p:style>
        </p:cxnSp>
        <p:sp>
          <p:nvSpPr>
            <p:cNvPr id="23" name="TextBox 22"/>
            <p:cNvSpPr txBox="1"/>
            <p:nvPr/>
          </p:nvSpPr>
          <p:spPr>
            <a:xfrm>
              <a:off x="6704073" y="4914101"/>
              <a:ext cx="2243370" cy="276999"/>
            </a:xfrm>
            <a:prstGeom prst="rect">
              <a:avLst/>
            </a:prstGeom>
            <a:noFill/>
          </p:spPr>
          <p:txBody>
            <a:bodyPr wrap="none" rtlCol="0">
              <a:spAutoFit/>
            </a:bodyPr>
            <a:lstStyle/>
            <a:p>
              <a:r>
                <a:rPr lang="en-US" sz="1200" dirty="0" smtClean="0"/>
                <a:t>Complete Timing mismatch!</a:t>
              </a:r>
              <a:endParaRPr lang="en-US" sz="1200" dirty="0"/>
            </a:p>
          </p:txBody>
        </p:sp>
        <p:sp>
          <p:nvSpPr>
            <p:cNvPr id="24" name="Oval 23"/>
            <p:cNvSpPr/>
            <p:nvPr/>
          </p:nvSpPr>
          <p:spPr>
            <a:xfrm>
              <a:off x="7260159" y="5206050"/>
              <a:ext cx="915683" cy="432048"/>
            </a:xfrm>
            <a:prstGeom prst="ellipse">
              <a:avLst/>
            </a:prstGeom>
            <a:noFill/>
            <a:ln>
              <a:solidFill>
                <a:srgbClr val="FF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25" name="Straight Arrow Connector 24"/>
            <p:cNvCxnSpPr/>
            <p:nvPr/>
          </p:nvCxnSpPr>
          <p:spPr>
            <a:xfrm>
              <a:off x="1767131" y="5419516"/>
              <a:ext cx="6981333" cy="0"/>
            </a:xfrm>
            <a:prstGeom prst="straightConnector1">
              <a:avLst/>
            </a:prstGeom>
            <a:ln w="12700">
              <a:solidFill>
                <a:schemeClr val="tx1"/>
              </a:solidFill>
              <a:tailEnd type="arrow"/>
            </a:ln>
            <a:effectLst/>
          </p:spPr>
          <p:style>
            <a:lnRef idx="2">
              <a:schemeClr val="accent1"/>
            </a:lnRef>
            <a:fillRef idx="0">
              <a:schemeClr val="accent1"/>
            </a:fillRef>
            <a:effectRef idx="1">
              <a:schemeClr val="accent1"/>
            </a:effectRef>
            <a:fontRef idx="minor">
              <a:schemeClr val="tx1"/>
            </a:fontRef>
          </p:style>
        </p:cxnSp>
        <p:sp>
          <p:nvSpPr>
            <p:cNvPr id="26" name="TextBox 25"/>
            <p:cNvSpPr txBox="1"/>
            <p:nvPr/>
          </p:nvSpPr>
          <p:spPr>
            <a:xfrm>
              <a:off x="8520267" y="5445224"/>
              <a:ext cx="660245" cy="338554"/>
            </a:xfrm>
            <a:prstGeom prst="rect">
              <a:avLst/>
            </a:prstGeom>
            <a:noFill/>
          </p:spPr>
          <p:txBody>
            <a:bodyPr wrap="none" rtlCol="0">
              <a:spAutoFit/>
            </a:bodyPr>
            <a:lstStyle/>
            <a:p>
              <a:r>
                <a:rPr lang="en-US" dirty="0" smtClean="0"/>
                <a:t>Time</a:t>
              </a:r>
              <a:endParaRPr lang="en-US" dirty="0"/>
            </a:p>
          </p:txBody>
        </p:sp>
        <p:cxnSp>
          <p:nvCxnSpPr>
            <p:cNvPr id="27" name="Straight Connector 26"/>
            <p:cNvCxnSpPr/>
            <p:nvPr/>
          </p:nvCxnSpPr>
          <p:spPr>
            <a:xfrm>
              <a:off x="4647451" y="5387505"/>
              <a:ext cx="408043" cy="0"/>
            </a:xfrm>
            <a:prstGeom prst="line">
              <a:avLst/>
            </a:prstGeom>
            <a:ln w="38100">
              <a:solidFill>
                <a:srgbClr val="92D050"/>
              </a:solidFill>
            </a:ln>
          </p:spPr>
          <p:style>
            <a:lnRef idx="2">
              <a:schemeClr val="accent1"/>
            </a:lnRef>
            <a:fillRef idx="0">
              <a:schemeClr val="accent1"/>
            </a:fillRef>
            <a:effectRef idx="1">
              <a:schemeClr val="accent1"/>
            </a:effectRef>
            <a:fontRef idx="minor">
              <a:schemeClr val="tx1"/>
            </a:fontRef>
          </p:style>
        </p:cxnSp>
        <p:cxnSp>
          <p:nvCxnSpPr>
            <p:cNvPr id="28" name="Straight Connector 27"/>
            <p:cNvCxnSpPr/>
            <p:nvPr/>
          </p:nvCxnSpPr>
          <p:spPr>
            <a:xfrm>
              <a:off x="4843459" y="5454750"/>
              <a:ext cx="408634" cy="0"/>
            </a:xfrm>
            <a:prstGeom prst="line">
              <a:avLst/>
            </a:prstGeom>
            <a:ln w="38100">
              <a:solidFill>
                <a:srgbClr val="FFC000"/>
              </a:solidFill>
            </a:ln>
          </p:spPr>
          <p:style>
            <a:lnRef idx="2">
              <a:schemeClr val="accent1"/>
            </a:lnRef>
            <a:fillRef idx="0">
              <a:schemeClr val="accent1"/>
            </a:fillRef>
            <a:effectRef idx="1">
              <a:schemeClr val="accent1"/>
            </a:effectRef>
            <a:fontRef idx="minor">
              <a:schemeClr val="tx1"/>
            </a:fontRef>
          </p:style>
        </p:cxnSp>
        <p:sp>
          <p:nvSpPr>
            <p:cNvPr id="29" name="TextBox 28"/>
            <p:cNvSpPr txBox="1"/>
            <p:nvPr/>
          </p:nvSpPr>
          <p:spPr>
            <a:xfrm>
              <a:off x="3279299" y="5157192"/>
              <a:ext cx="389851" cy="338554"/>
            </a:xfrm>
            <a:prstGeom prst="rect">
              <a:avLst/>
            </a:prstGeom>
            <a:noFill/>
          </p:spPr>
          <p:txBody>
            <a:bodyPr wrap="none" rtlCol="0">
              <a:spAutoFit/>
            </a:bodyPr>
            <a:lstStyle/>
            <a:p>
              <a:r>
                <a:rPr lang="en-US" dirty="0" smtClean="0"/>
                <a:t>…</a:t>
              </a:r>
              <a:endParaRPr lang="en-US" dirty="0"/>
            </a:p>
          </p:txBody>
        </p:sp>
        <p:sp>
          <p:nvSpPr>
            <p:cNvPr id="30" name="TextBox 29"/>
            <p:cNvSpPr txBox="1"/>
            <p:nvPr/>
          </p:nvSpPr>
          <p:spPr>
            <a:xfrm>
              <a:off x="5841776" y="5157192"/>
              <a:ext cx="389851" cy="338554"/>
            </a:xfrm>
            <a:prstGeom prst="rect">
              <a:avLst/>
            </a:prstGeom>
            <a:noFill/>
          </p:spPr>
          <p:txBody>
            <a:bodyPr wrap="none" rtlCol="0">
              <a:spAutoFit/>
            </a:bodyPr>
            <a:lstStyle/>
            <a:p>
              <a:r>
                <a:rPr lang="en-US" dirty="0" smtClean="0"/>
                <a:t>…</a:t>
              </a:r>
              <a:endParaRPr lang="en-US" dirty="0"/>
            </a:p>
          </p:txBody>
        </p:sp>
        <p:cxnSp>
          <p:nvCxnSpPr>
            <p:cNvPr id="31" name="Straight Connector 30"/>
            <p:cNvCxnSpPr/>
            <p:nvPr/>
          </p:nvCxnSpPr>
          <p:spPr>
            <a:xfrm>
              <a:off x="7318097" y="5385916"/>
              <a:ext cx="408043" cy="0"/>
            </a:xfrm>
            <a:prstGeom prst="line">
              <a:avLst/>
            </a:prstGeom>
            <a:ln w="38100">
              <a:solidFill>
                <a:srgbClr val="92D050"/>
              </a:solidFill>
            </a:ln>
          </p:spPr>
          <p:style>
            <a:lnRef idx="2">
              <a:schemeClr val="accent1"/>
            </a:lnRef>
            <a:fillRef idx="0">
              <a:schemeClr val="accent1"/>
            </a:fillRef>
            <a:effectRef idx="1">
              <a:schemeClr val="accent1"/>
            </a:effectRef>
            <a:fontRef idx="minor">
              <a:schemeClr val="tx1"/>
            </a:fontRef>
          </p:style>
        </p:cxnSp>
        <p:cxnSp>
          <p:nvCxnSpPr>
            <p:cNvPr id="32" name="Straight Connector 31"/>
            <p:cNvCxnSpPr/>
            <p:nvPr/>
          </p:nvCxnSpPr>
          <p:spPr>
            <a:xfrm>
              <a:off x="7731095" y="5446811"/>
              <a:ext cx="408634" cy="0"/>
            </a:xfrm>
            <a:prstGeom prst="line">
              <a:avLst/>
            </a:prstGeom>
            <a:ln w="38100">
              <a:solidFill>
                <a:srgbClr val="FFC000"/>
              </a:solidFill>
            </a:ln>
          </p:spPr>
          <p:style>
            <a:lnRef idx="2">
              <a:schemeClr val="accent1"/>
            </a:lnRef>
            <a:fillRef idx="0">
              <a:schemeClr val="accent1"/>
            </a:fillRef>
            <a:effectRef idx="1">
              <a:schemeClr val="accent1"/>
            </a:effectRef>
            <a:fontRef idx="minor">
              <a:schemeClr val="tx1"/>
            </a:fontRef>
          </p:style>
        </p:cxnSp>
        <p:sp>
          <p:nvSpPr>
            <p:cNvPr id="33" name="Oval 32"/>
            <p:cNvSpPr/>
            <p:nvPr/>
          </p:nvSpPr>
          <p:spPr>
            <a:xfrm>
              <a:off x="4565918" y="5210150"/>
              <a:ext cx="792088" cy="432048"/>
            </a:xfrm>
            <a:prstGeom prst="ellipse">
              <a:avLst/>
            </a:prstGeom>
            <a:noFill/>
            <a:ln>
              <a:solidFill>
                <a:srgbClr val="FF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4" name="TextBox 33"/>
            <p:cNvSpPr txBox="1"/>
            <p:nvPr/>
          </p:nvSpPr>
          <p:spPr>
            <a:xfrm>
              <a:off x="5092090" y="5528265"/>
              <a:ext cx="1499577" cy="276999"/>
            </a:xfrm>
            <a:prstGeom prst="rect">
              <a:avLst/>
            </a:prstGeom>
            <a:noFill/>
          </p:spPr>
          <p:txBody>
            <a:bodyPr wrap="none" rtlCol="0">
              <a:spAutoFit/>
            </a:bodyPr>
            <a:lstStyle/>
            <a:p>
              <a:r>
                <a:rPr lang="en-US" sz="1200" dirty="0" smtClean="0"/>
                <a:t>Timing mismatch!</a:t>
              </a:r>
              <a:endParaRPr lang="en-US" sz="1200" dirty="0"/>
            </a:p>
          </p:txBody>
        </p:sp>
        <p:cxnSp>
          <p:nvCxnSpPr>
            <p:cNvPr id="35" name="Straight Connector 34"/>
            <p:cNvCxnSpPr/>
            <p:nvPr/>
          </p:nvCxnSpPr>
          <p:spPr>
            <a:xfrm>
              <a:off x="4591052" y="5517232"/>
              <a:ext cx="845044" cy="0"/>
            </a:xfrm>
            <a:prstGeom prst="line">
              <a:avLst/>
            </a:prstGeom>
            <a:ln w="38100">
              <a:solidFill>
                <a:srgbClr val="FFC000"/>
              </a:solidFill>
              <a:prstDash val="sysDash"/>
            </a:ln>
          </p:spPr>
          <p:style>
            <a:lnRef idx="2">
              <a:schemeClr val="accent1"/>
            </a:lnRef>
            <a:fillRef idx="0">
              <a:schemeClr val="accent1"/>
            </a:fillRef>
            <a:effectRef idx="1">
              <a:schemeClr val="accent1"/>
            </a:effectRef>
            <a:fontRef idx="minor">
              <a:schemeClr val="tx1"/>
            </a:fontRef>
          </p:style>
        </p:cxnSp>
        <p:cxnSp>
          <p:nvCxnSpPr>
            <p:cNvPr id="36" name="Straight Connector 35"/>
            <p:cNvCxnSpPr/>
            <p:nvPr/>
          </p:nvCxnSpPr>
          <p:spPr>
            <a:xfrm>
              <a:off x="7236296" y="5517232"/>
              <a:ext cx="1368152" cy="0"/>
            </a:xfrm>
            <a:prstGeom prst="line">
              <a:avLst/>
            </a:prstGeom>
            <a:ln w="38100">
              <a:solidFill>
                <a:srgbClr val="FFC000"/>
              </a:solidFill>
              <a:prstDash val="sysDash"/>
            </a:ln>
          </p:spPr>
          <p:style>
            <a:lnRef idx="2">
              <a:schemeClr val="accent1"/>
            </a:lnRef>
            <a:fillRef idx="0">
              <a:schemeClr val="accent1"/>
            </a:fillRef>
            <a:effectRef idx="1">
              <a:schemeClr val="accent1"/>
            </a:effectRef>
            <a:fontRef idx="minor">
              <a:schemeClr val="tx1"/>
            </a:fontRef>
          </p:style>
        </p:cxnSp>
        <p:cxnSp>
          <p:nvCxnSpPr>
            <p:cNvPr id="37" name="Straight Arrow Connector 36"/>
            <p:cNvCxnSpPr/>
            <p:nvPr/>
          </p:nvCxnSpPr>
          <p:spPr>
            <a:xfrm>
              <a:off x="7956376" y="5517232"/>
              <a:ext cx="0" cy="360040"/>
            </a:xfrm>
            <a:prstGeom prst="straightConnector1">
              <a:avLst/>
            </a:prstGeom>
            <a:ln w="12700">
              <a:solidFill>
                <a:schemeClr val="tx1"/>
              </a:solidFill>
              <a:tailEnd type="arrow"/>
            </a:ln>
            <a:effectLst/>
          </p:spPr>
          <p:style>
            <a:lnRef idx="2">
              <a:schemeClr val="accent1"/>
            </a:lnRef>
            <a:fillRef idx="0">
              <a:schemeClr val="accent1"/>
            </a:fillRef>
            <a:effectRef idx="1">
              <a:schemeClr val="accent1"/>
            </a:effectRef>
            <a:fontRef idx="minor">
              <a:schemeClr val="tx1"/>
            </a:fontRef>
          </p:style>
        </p:cxnSp>
        <p:sp>
          <p:nvSpPr>
            <p:cNvPr id="38" name="TextBox 37"/>
            <p:cNvSpPr txBox="1"/>
            <p:nvPr/>
          </p:nvSpPr>
          <p:spPr>
            <a:xfrm>
              <a:off x="6902587" y="5800263"/>
              <a:ext cx="2076437" cy="646331"/>
            </a:xfrm>
            <a:prstGeom prst="rect">
              <a:avLst/>
            </a:prstGeom>
            <a:noFill/>
          </p:spPr>
          <p:txBody>
            <a:bodyPr wrap="square" rtlCol="0">
              <a:spAutoFit/>
            </a:bodyPr>
            <a:lstStyle/>
            <a:p>
              <a:pPr algn="l"/>
              <a:r>
                <a:rPr lang="en-US" sz="1200" b="0" dirty="0" smtClean="0"/>
                <a:t>WUR STA gradually increase the WUR on window to compensate the timing error.</a:t>
              </a:r>
              <a:endParaRPr lang="en-US" sz="1200" b="0" dirty="0"/>
            </a:p>
          </p:txBody>
        </p:sp>
      </p:gr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Timing synchronization (SYNC) signal</a:t>
            </a:r>
            <a:endParaRPr lang="en-US" dirty="0"/>
          </a:p>
        </p:txBody>
      </p:sp>
      <p:sp>
        <p:nvSpPr>
          <p:cNvPr id="3" name="Content Placeholder 2"/>
          <p:cNvSpPr>
            <a:spLocks noGrp="1"/>
          </p:cNvSpPr>
          <p:nvPr>
            <p:ph idx="1"/>
          </p:nvPr>
        </p:nvSpPr>
        <p:spPr/>
        <p:txBody>
          <a:bodyPr/>
          <a:lstStyle/>
          <a:p>
            <a:r>
              <a:rPr lang="en-US" dirty="0" smtClean="0"/>
              <a:t>To solve the problem, AP can send a SYNC signal as a timing reference for a WUR STA.</a:t>
            </a:r>
          </a:p>
          <a:p>
            <a:pPr lvl="1"/>
            <a:r>
              <a:rPr lang="en-US" dirty="0" smtClean="0"/>
              <a:t>SYNC signal shall be send when WU radio is on.</a:t>
            </a:r>
          </a:p>
          <a:p>
            <a:pPr lvl="1"/>
            <a:r>
              <a:rPr lang="en-US" dirty="0" smtClean="0"/>
              <a:t>Based on the SYNC signal, WUR STA can adjust its starting time of the WUR on window to sync up with the AP.</a:t>
            </a:r>
          </a:p>
          <a:p>
            <a:pPr lvl="1"/>
            <a:r>
              <a:rPr lang="en-US" dirty="0" smtClean="0"/>
              <a:t>SYNC signal shall be some special OOK sequence to be detected by the WU radio without wake up the prime radio. </a:t>
            </a:r>
          </a:p>
          <a:p>
            <a:pPr lvl="1"/>
            <a:r>
              <a:rPr lang="en-US" dirty="0" smtClean="0"/>
              <a:t>However, per STA SYNC signal will become a big overhead if the number of duty cycle mode WUR STAs is large.  </a:t>
            </a:r>
          </a:p>
          <a:p>
            <a:endParaRPr lang="en-US" dirty="0"/>
          </a:p>
        </p:txBody>
      </p:sp>
      <p:sp>
        <p:nvSpPr>
          <p:cNvPr id="4" name="Date Placeholder 3"/>
          <p:cNvSpPr>
            <a:spLocks noGrp="1"/>
          </p:cNvSpPr>
          <p:nvPr>
            <p:ph type="dt" sz="half" idx="10"/>
          </p:nvPr>
        </p:nvSpPr>
        <p:spPr/>
        <p:txBody>
          <a:bodyPr/>
          <a:lstStyle/>
          <a:p>
            <a:pPr>
              <a:defRPr/>
            </a:pPr>
            <a:r>
              <a:rPr lang="en-US" smtClean="0"/>
              <a:t>March 2017</a:t>
            </a:r>
            <a:endParaRPr lang="en-US" dirty="0"/>
          </a:p>
        </p:txBody>
      </p:sp>
      <p:sp>
        <p:nvSpPr>
          <p:cNvPr id="5" name="Slide Number Placeholder 4"/>
          <p:cNvSpPr>
            <a:spLocks noGrp="1"/>
          </p:cNvSpPr>
          <p:nvPr>
            <p:ph type="sldNum" sz="quarter" idx="12"/>
          </p:nvPr>
        </p:nvSpPr>
        <p:spPr/>
        <p:txBody>
          <a:bodyPr/>
          <a:lstStyle/>
          <a:p>
            <a:pPr>
              <a:defRPr/>
            </a:pPr>
            <a:r>
              <a:rPr lang="en-US" smtClean="0"/>
              <a:t>Slide </a:t>
            </a:r>
            <a:fld id="{C1789BC7-C074-42CC-ADF8-5107DF6BD1C1}" type="slidenum">
              <a:rPr lang="en-US" smtClean="0"/>
              <a:pPr>
                <a:defRPr/>
              </a:pPr>
              <a:t>5</a:t>
            </a:fld>
            <a:endParaRPr lang="en-US"/>
          </a:p>
        </p:txBody>
      </p:sp>
      <p:sp>
        <p:nvSpPr>
          <p:cNvPr id="6" name="Footer Placeholder 5"/>
          <p:cNvSpPr>
            <a:spLocks noGrp="1"/>
          </p:cNvSpPr>
          <p:nvPr>
            <p:ph type="ftr" sz="quarter" idx="3"/>
          </p:nvPr>
        </p:nvSpPr>
        <p:spPr/>
        <p:txBody>
          <a:bodyPr/>
          <a:lstStyle/>
          <a:p>
            <a:pPr>
              <a:defRPr/>
            </a:pPr>
            <a:r>
              <a:rPr lang="en-US" altLang="ko-KR" smtClean="0"/>
              <a:t>Tianyu Wu, Mediatek</a:t>
            </a:r>
            <a:endParaRPr lang="en-US" altLang="ko-KR" dirty="0"/>
          </a:p>
        </p:txBody>
      </p:sp>
      <p:grpSp>
        <p:nvGrpSpPr>
          <p:cNvPr id="7" name="Group 6"/>
          <p:cNvGrpSpPr/>
          <p:nvPr/>
        </p:nvGrpSpPr>
        <p:grpSpPr>
          <a:xfrm>
            <a:off x="179512" y="5214863"/>
            <a:ext cx="8784976" cy="1109737"/>
            <a:chOff x="179512" y="5487615"/>
            <a:chExt cx="8784976" cy="1109737"/>
          </a:xfrm>
        </p:grpSpPr>
        <p:cxnSp>
          <p:nvCxnSpPr>
            <p:cNvPr id="8" name="Straight Connector 7"/>
            <p:cNvCxnSpPr/>
            <p:nvPr/>
          </p:nvCxnSpPr>
          <p:spPr>
            <a:xfrm>
              <a:off x="1716675" y="5589240"/>
              <a:ext cx="0" cy="792088"/>
            </a:xfrm>
            <a:prstGeom prst="line">
              <a:avLst/>
            </a:prstGeom>
            <a:ln w="12700">
              <a:solidFill>
                <a:schemeClr val="tx1"/>
              </a:solidFill>
              <a:prstDash val="dash"/>
            </a:ln>
            <a:effectLst/>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1719128" y="5957294"/>
              <a:ext cx="408043" cy="0"/>
            </a:xfrm>
            <a:prstGeom prst="line">
              <a:avLst/>
            </a:prstGeom>
            <a:ln w="38100">
              <a:solidFill>
                <a:srgbClr val="92D050"/>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a:off x="2631227" y="5587576"/>
              <a:ext cx="0" cy="792088"/>
            </a:xfrm>
            <a:prstGeom prst="line">
              <a:avLst/>
            </a:prstGeom>
            <a:ln w="12700">
              <a:solidFill>
                <a:schemeClr val="tx1"/>
              </a:solidFill>
              <a:prstDash val="dash"/>
            </a:ln>
            <a:effectLst/>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a:off x="3711347" y="5587576"/>
              <a:ext cx="0" cy="792088"/>
            </a:xfrm>
            <a:prstGeom prst="line">
              <a:avLst/>
            </a:prstGeom>
            <a:ln w="12700">
              <a:solidFill>
                <a:schemeClr val="tx1"/>
              </a:solidFill>
              <a:prstDash val="dash"/>
            </a:ln>
            <a:effectLst/>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a:off x="1718537" y="6021827"/>
              <a:ext cx="408634" cy="0"/>
            </a:xfrm>
            <a:prstGeom prst="line">
              <a:avLst/>
            </a:prstGeom>
            <a:ln w="38100">
              <a:solidFill>
                <a:srgbClr val="FFC000"/>
              </a:solidFill>
            </a:ln>
          </p:spPr>
          <p:style>
            <a:lnRef idx="2">
              <a:schemeClr val="accent1"/>
            </a:lnRef>
            <a:fillRef idx="0">
              <a:schemeClr val="accent1"/>
            </a:fillRef>
            <a:effectRef idx="1">
              <a:schemeClr val="accent1"/>
            </a:effectRef>
            <a:fontRef idx="minor">
              <a:schemeClr val="tx1"/>
            </a:fontRef>
          </p:style>
        </p:cxnSp>
        <p:sp>
          <p:nvSpPr>
            <p:cNvPr id="13" name="TextBox 12"/>
            <p:cNvSpPr txBox="1"/>
            <p:nvPr/>
          </p:nvSpPr>
          <p:spPr>
            <a:xfrm>
              <a:off x="232812" y="5641503"/>
              <a:ext cx="1194045" cy="307777"/>
            </a:xfrm>
            <a:prstGeom prst="rect">
              <a:avLst/>
            </a:prstGeom>
            <a:noFill/>
          </p:spPr>
          <p:txBody>
            <a:bodyPr wrap="none" rtlCol="0">
              <a:spAutoFit/>
            </a:bodyPr>
            <a:lstStyle/>
            <a:p>
              <a:r>
                <a:rPr lang="en-US" sz="1400" b="0" i="0" dirty="0" smtClean="0"/>
                <a:t>Timing of AP</a:t>
              </a:r>
              <a:endParaRPr lang="en-US" sz="1400" b="0" i="0" dirty="0"/>
            </a:p>
          </p:txBody>
        </p:sp>
        <p:sp>
          <p:nvSpPr>
            <p:cNvPr id="14" name="TextBox 13"/>
            <p:cNvSpPr txBox="1"/>
            <p:nvPr/>
          </p:nvSpPr>
          <p:spPr>
            <a:xfrm>
              <a:off x="179512" y="6002124"/>
              <a:ext cx="1299587" cy="307777"/>
            </a:xfrm>
            <a:prstGeom prst="rect">
              <a:avLst/>
            </a:prstGeom>
            <a:noFill/>
          </p:spPr>
          <p:txBody>
            <a:bodyPr wrap="none" rtlCol="0">
              <a:spAutoFit/>
            </a:bodyPr>
            <a:lstStyle/>
            <a:p>
              <a:r>
                <a:rPr lang="en-US" sz="1400" b="0" i="0" dirty="0" smtClean="0"/>
                <a:t>Timing of STA</a:t>
              </a:r>
              <a:endParaRPr lang="en-US" sz="1400" b="0" i="0" dirty="0"/>
            </a:p>
          </p:txBody>
        </p:sp>
        <p:cxnSp>
          <p:nvCxnSpPr>
            <p:cNvPr id="15" name="Straight Arrow Connector 14"/>
            <p:cNvCxnSpPr/>
            <p:nvPr/>
          </p:nvCxnSpPr>
          <p:spPr>
            <a:xfrm>
              <a:off x="1551107" y="5995580"/>
              <a:ext cx="6981333" cy="0"/>
            </a:xfrm>
            <a:prstGeom prst="straightConnector1">
              <a:avLst/>
            </a:prstGeom>
            <a:ln w="12700">
              <a:solidFill>
                <a:schemeClr val="tx1"/>
              </a:solidFill>
              <a:tailEnd type="arrow"/>
            </a:ln>
            <a:effectLst/>
          </p:spPr>
          <p:style>
            <a:lnRef idx="2">
              <a:schemeClr val="accent1"/>
            </a:lnRef>
            <a:fillRef idx="0">
              <a:schemeClr val="accent1"/>
            </a:fillRef>
            <a:effectRef idx="1">
              <a:schemeClr val="accent1"/>
            </a:effectRef>
            <a:fontRef idx="minor">
              <a:schemeClr val="tx1"/>
            </a:fontRef>
          </p:style>
        </p:cxnSp>
        <p:sp>
          <p:nvSpPr>
            <p:cNvPr id="16" name="TextBox 15"/>
            <p:cNvSpPr txBox="1"/>
            <p:nvPr/>
          </p:nvSpPr>
          <p:spPr>
            <a:xfrm>
              <a:off x="8304243" y="6021288"/>
              <a:ext cx="660245" cy="338554"/>
            </a:xfrm>
            <a:prstGeom prst="rect">
              <a:avLst/>
            </a:prstGeom>
            <a:noFill/>
          </p:spPr>
          <p:txBody>
            <a:bodyPr wrap="none" rtlCol="0">
              <a:spAutoFit/>
            </a:bodyPr>
            <a:lstStyle/>
            <a:p>
              <a:r>
                <a:rPr lang="en-US" dirty="0" smtClean="0"/>
                <a:t>Time</a:t>
              </a:r>
              <a:endParaRPr lang="en-US" dirty="0"/>
            </a:p>
          </p:txBody>
        </p:sp>
        <p:cxnSp>
          <p:nvCxnSpPr>
            <p:cNvPr id="17" name="Straight Connector 16"/>
            <p:cNvCxnSpPr/>
            <p:nvPr/>
          </p:nvCxnSpPr>
          <p:spPr>
            <a:xfrm>
              <a:off x="2631227" y="5963569"/>
              <a:ext cx="408043" cy="0"/>
            </a:xfrm>
            <a:prstGeom prst="line">
              <a:avLst/>
            </a:prstGeom>
            <a:ln w="38100">
              <a:solidFill>
                <a:srgbClr val="92D050"/>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2586256" y="6030814"/>
              <a:ext cx="608085" cy="0"/>
            </a:xfrm>
            <a:prstGeom prst="line">
              <a:avLst/>
            </a:prstGeom>
            <a:ln w="38100">
              <a:solidFill>
                <a:srgbClr val="FFC000"/>
              </a:solidFill>
            </a:ln>
          </p:spPr>
          <p:style>
            <a:lnRef idx="2">
              <a:schemeClr val="accent1"/>
            </a:lnRef>
            <a:fillRef idx="0">
              <a:schemeClr val="accent1"/>
            </a:fillRef>
            <a:effectRef idx="1">
              <a:schemeClr val="accent1"/>
            </a:effectRef>
            <a:fontRef idx="minor">
              <a:schemeClr val="tx1"/>
            </a:fontRef>
          </p:style>
        </p:cxnSp>
        <p:sp>
          <p:nvSpPr>
            <p:cNvPr id="19" name="TextBox 18"/>
            <p:cNvSpPr txBox="1"/>
            <p:nvPr/>
          </p:nvSpPr>
          <p:spPr>
            <a:xfrm>
              <a:off x="2165925" y="5733256"/>
              <a:ext cx="389851" cy="338554"/>
            </a:xfrm>
            <a:prstGeom prst="rect">
              <a:avLst/>
            </a:prstGeom>
            <a:noFill/>
          </p:spPr>
          <p:txBody>
            <a:bodyPr wrap="none" rtlCol="0">
              <a:spAutoFit/>
            </a:bodyPr>
            <a:lstStyle/>
            <a:p>
              <a:r>
                <a:rPr lang="en-US" dirty="0" smtClean="0"/>
                <a:t>…</a:t>
              </a:r>
              <a:endParaRPr lang="en-US" dirty="0"/>
            </a:p>
          </p:txBody>
        </p:sp>
        <p:sp>
          <p:nvSpPr>
            <p:cNvPr id="20" name="TextBox 19"/>
            <p:cNvSpPr txBox="1"/>
            <p:nvPr/>
          </p:nvSpPr>
          <p:spPr>
            <a:xfrm>
              <a:off x="3275856" y="5733256"/>
              <a:ext cx="389851" cy="338554"/>
            </a:xfrm>
            <a:prstGeom prst="rect">
              <a:avLst/>
            </a:prstGeom>
            <a:noFill/>
          </p:spPr>
          <p:txBody>
            <a:bodyPr wrap="none" rtlCol="0">
              <a:spAutoFit/>
            </a:bodyPr>
            <a:lstStyle/>
            <a:p>
              <a:r>
                <a:rPr lang="en-US" dirty="0" smtClean="0"/>
                <a:t>…</a:t>
              </a:r>
              <a:endParaRPr lang="en-US" dirty="0"/>
            </a:p>
          </p:txBody>
        </p:sp>
        <p:cxnSp>
          <p:nvCxnSpPr>
            <p:cNvPr id="21" name="Straight Connector 20"/>
            <p:cNvCxnSpPr/>
            <p:nvPr/>
          </p:nvCxnSpPr>
          <p:spPr>
            <a:xfrm>
              <a:off x="3717697" y="5961980"/>
              <a:ext cx="408043" cy="0"/>
            </a:xfrm>
            <a:prstGeom prst="line">
              <a:avLst/>
            </a:prstGeom>
            <a:ln w="38100">
              <a:solidFill>
                <a:srgbClr val="92D050"/>
              </a:solidFill>
            </a:ln>
          </p:spPr>
          <p:style>
            <a:lnRef idx="2">
              <a:schemeClr val="accent1"/>
            </a:lnRef>
            <a:fillRef idx="0">
              <a:schemeClr val="accent1"/>
            </a:fillRef>
            <a:effectRef idx="1">
              <a:schemeClr val="accent1"/>
            </a:effectRef>
            <a:fontRef idx="minor">
              <a:schemeClr val="tx1"/>
            </a:fontRef>
          </p:style>
        </p:cxnSp>
        <p:cxnSp>
          <p:nvCxnSpPr>
            <p:cNvPr id="22" name="Straight Connector 21"/>
            <p:cNvCxnSpPr/>
            <p:nvPr/>
          </p:nvCxnSpPr>
          <p:spPr>
            <a:xfrm>
              <a:off x="3635896" y="6022875"/>
              <a:ext cx="831425" cy="0"/>
            </a:xfrm>
            <a:prstGeom prst="line">
              <a:avLst/>
            </a:prstGeom>
            <a:ln w="38100">
              <a:solidFill>
                <a:srgbClr val="FFC000"/>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a:off x="5061714" y="5583284"/>
              <a:ext cx="0" cy="654028"/>
            </a:xfrm>
            <a:prstGeom prst="line">
              <a:avLst/>
            </a:prstGeom>
            <a:ln w="12700">
              <a:solidFill>
                <a:schemeClr val="tx1"/>
              </a:solidFill>
              <a:prstDash val="dash"/>
            </a:ln>
            <a:effectLst/>
          </p:spPr>
          <p:style>
            <a:lnRef idx="2">
              <a:schemeClr val="accent1"/>
            </a:lnRef>
            <a:fillRef idx="0">
              <a:schemeClr val="accent1"/>
            </a:fillRef>
            <a:effectRef idx="1">
              <a:schemeClr val="accent1"/>
            </a:effectRef>
            <a:fontRef idx="minor">
              <a:schemeClr val="tx1"/>
            </a:fontRef>
          </p:style>
        </p:cxnSp>
        <p:cxnSp>
          <p:nvCxnSpPr>
            <p:cNvPr id="24" name="Straight Connector 23"/>
            <p:cNvCxnSpPr/>
            <p:nvPr/>
          </p:nvCxnSpPr>
          <p:spPr>
            <a:xfrm>
              <a:off x="5064167" y="5951338"/>
              <a:ext cx="587953" cy="0"/>
            </a:xfrm>
            <a:prstGeom prst="line">
              <a:avLst/>
            </a:prstGeom>
            <a:ln w="38100">
              <a:solidFill>
                <a:srgbClr val="92D050"/>
              </a:solidFill>
            </a:ln>
          </p:spPr>
          <p:style>
            <a:lnRef idx="2">
              <a:schemeClr val="accent1"/>
            </a:lnRef>
            <a:fillRef idx="0">
              <a:schemeClr val="accent1"/>
            </a:fillRef>
            <a:effectRef idx="1">
              <a:schemeClr val="accent1"/>
            </a:effectRef>
            <a:fontRef idx="minor">
              <a:schemeClr val="tx1"/>
            </a:fontRef>
          </p:style>
        </p:cxnSp>
        <p:cxnSp>
          <p:nvCxnSpPr>
            <p:cNvPr id="25" name="Straight Connector 24"/>
            <p:cNvCxnSpPr/>
            <p:nvPr/>
          </p:nvCxnSpPr>
          <p:spPr>
            <a:xfrm>
              <a:off x="6182764" y="5581620"/>
              <a:ext cx="0" cy="792088"/>
            </a:xfrm>
            <a:prstGeom prst="line">
              <a:avLst/>
            </a:prstGeom>
            <a:ln w="12700">
              <a:solidFill>
                <a:schemeClr val="tx1"/>
              </a:solidFill>
              <a:prstDash val="dash"/>
            </a:ln>
            <a:effectLst/>
          </p:spPr>
          <p:style>
            <a:lnRef idx="2">
              <a:schemeClr val="accent1"/>
            </a:lnRef>
            <a:fillRef idx="0">
              <a:schemeClr val="accent1"/>
            </a:fillRef>
            <a:effectRef idx="1">
              <a:schemeClr val="accent1"/>
            </a:effectRef>
            <a:fontRef idx="minor">
              <a:schemeClr val="tx1"/>
            </a:fontRef>
          </p:style>
        </p:cxnSp>
        <p:cxnSp>
          <p:nvCxnSpPr>
            <p:cNvPr id="26" name="Straight Connector 25"/>
            <p:cNvCxnSpPr/>
            <p:nvPr/>
          </p:nvCxnSpPr>
          <p:spPr>
            <a:xfrm>
              <a:off x="7262884" y="5581620"/>
              <a:ext cx="0" cy="792088"/>
            </a:xfrm>
            <a:prstGeom prst="line">
              <a:avLst/>
            </a:prstGeom>
            <a:ln w="12700">
              <a:solidFill>
                <a:schemeClr val="tx1"/>
              </a:solidFill>
              <a:prstDash val="dash"/>
            </a:ln>
            <a:effectLst/>
          </p:spPr>
          <p:style>
            <a:lnRef idx="2">
              <a:schemeClr val="accent1"/>
            </a:lnRef>
            <a:fillRef idx="0">
              <a:schemeClr val="accent1"/>
            </a:fillRef>
            <a:effectRef idx="1">
              <a:schemeClr val="accent1"/>
            </a:effectRef>
            <a:fontRef idx="minor">
              <a:schemeClr val="tx1"/>
            </a:fontRef>
          </p:style>
        </p:cxnSp>
        <p:cxnSp>
          <p:nvCxnSpPr>
            <p:cNvPr id="27" name="Straight Connector 26"/>
            <p:cNvCxnSpPr/>
            <p:nvPr/>
          </p:nvCxnSpPr>
          <p:spPr>
            <a:xfrm flipV="1">
              <a:off x="5004048" y="6015872"/>
              <a:ext cx="648072" cy="5416"/>
            </a:xfrm>
            <a:prstGeom prst="line">
              <a:avLst/>
            </a:prstGeom>
            <a:ln w="38100">
              <a:solidFill>
                <a:srgbClr val="FFC000"/>
              </a:solidFill>
            </a:ln>
          </p:spPr>
          <p:style>
            <a:lnRef idx="2">
              <a:schemeClr val="accent1"/>
            </a:lnRef>
            <a:fillRef idx="0">
              <a:schemeClr val="accent1"/>
            </a:fillRef>
            <a:effectRef idx="1">
              <a:schemeClr val="accent1"/>
            </a:effectRef>
            <a:fontRef idx="minor">
              <a:schemeClr val="tx1"/>
            </a:fontRef>
          </p:style>
        </p:cxnSp>
        <p:cxnSp>
          <p:nvCxnSpPr>
            <p:cNvPr id="28" name="Straight Connector 27"/>
            <p:cNvCxnSpPr/>
            <p:nvPr/>
          </p:nvCxnSpPr>
          <p:spPr>
            <a:xfrm>
              <a:off x="6182764" y="5957613"/>
              <a:ext cx="408043" cy="0"/>
            </a:xfrm>
            <a:prstGeom prst="line">
              <a:avLst/>
            </a:prstGeom>
            <a:ln w="38100">
              <a:solidFill>
                <a:srgbClr val="92D050"/>
              </a:solidFill>
            </a:ln>
          </p:spPr>
          <p:style>
            <a:lnRef idx="2">
              <a:schemeClr val="accent1"/>
            </a:lnRef>
            <a:fillRef idx="0">
              <a:schemeClr val="accent1"/>
            </a:fillRef>
            <a:effectRef idx="1">
              <a:schemeClr val="accent1"/>
            </a:effectRef>
            <a:fontRef idx="minor">
              <a:schemeClr val="tx1"/>
            </a:fontRef>
          </p:style>
        </p:cxnSp>
        <p:cxnSp>
          <p:nvCxnSpPr>
            <p:cNvPr id="29" name="Straight Connector 28"/>
            <p:cNvCxnSpPr/>
            <p:nvPr/>
          </p:nvCxnSpPr>
          <p:spPr>
            <a:xfrm>
              <a:off x="6146650" y="6024858"/>
              <a:ext cx="608085" cy="0"/>
            </a:xfrm>
            <a:prstGeom prst="line">
              <a:avLst/>
            </a:prstGeom>
            <a:ln w="38100">
              <a:solidFill>
                <a:srgbClr val="FFC000"/>
              </a:solidFill>
            </a:ln>
          </p:spPr>
          <p:style>
            <a:lnRef idx="2">
              <a:schemeClr val="accent1"/>
            </a:lnRef>
            <a:fillRef idx="0">
              <a:schemeClr val="accent1"/>
            </a:fillRef>
            <a:effectRef idx="1">
              <a:schemeClr val="accent1"/>
            </a:effectRef>
            <a:fontRef idx="minor">
              <a:schemeClr val="tx1"/>
            </a:fontRef>
          </p:style>
        </p:cxnSp>
        <p:sp>
          <p:nvSpPr>
            <p:cNvPr id="30" name="TextBox 29"/>
            <p:cNvSpPr txBox="1"/>
            <p:nvPr/>
          </p:nvSpPr>
          <p:spPr>
            <a:xfrm>
              <a:off x="5717462" y="5727300"/>
              <a:ext cx="389851" cy="338554"/>
            </a:xfrm>
            <a:prstGeom prst="rect">
              <a:avLst/>
            </a:prstGeom>
            <a:noFill/>
          </p:spPr>
          <p:txBody>
            <a:bodyPr wrap="none" rtlCol="0">
              <a:spAutoFit/>
            </a:bodyPr>
            <a:lstStyle/>
            <a:p>
              <a:r>
                <a:rPr lang="en-US" dirty="0" smtClean="0"/>
                <a:t>…</a:t>
              </a:r>
              <a:endParaRPr lang="en-US" dirty="0"/>
            </a:p>
          </p:txBody>
        </p:sp>
        <p:sp>
          <p:nvSpPr>
            <p:cNvPr id="31" name="TextBox 30"/>
            <p:cNvSpPr txBox="1"/>
            <p:nvPr/>
          </p:nvSpPr>
          <p:spPr>
            <a:xfrm>
              <a:off x="6827393" y="5727300"/>
              <a:ext cx="389851" cy="338554"/>
            </a:xfrm>
            <a:prstGeom prst="rect">
              <a:avLst/>
            </a:prstGeom>
            <a:noFill/>
          </p:spPr>
          <p:txBody>
            <a:bodyPr wrap="none" rtlCol="0">
              <a:spAutoFit/>
            </a:bodyPr>
            <a:lstStyle/>
            <a:p>
              <a:r>
                <a:rPr lang="en-US" dirty="0" smtClean="0"/>
                <a:t>…</a:t>
              </a:r>
              <a:endParaRPr lang="en-US" dirty="0"/>
            </a:p>
          </p:txBody>
        </p:sp>
        <p:cxnSp>
          <p:nvCxnSpPr>
            <p:cNvPr id="32" name="Straight Connector 31"/>
            <p:cNvCxnSpPr/>
            <p:nvPr/>
          </p:nvCxnSpPr>
          <p:spPr>
            <a:xfrm>
              <a:off x="7269234" y="5956024"/>
              <a:ext cx="408043" cy="0"/>
            </a:xfrm>
            <a:prstGeom prst="line">
              <a:avLst/>
            </a:prstGeom>
            <a:ln w="38100">
              <a:solidFill>
                <a:srgbClr val="92D050"/>
              </a:solidFill>
            </a:ln>
          </p:spPr>
          <p:style>
            <a:lnRef idx="2">
              <a:schemeClr val="accent1"/>
            </a:lnRef>
            <a:fillRef idx="0">
              <a:schemeClr val="accent1"/>
            </a:fillRef>
            <a:effectRef idx="1">
              <a:schemeClr val="accent1"/>
            </a:effectRef>
            <a:fontRef idx="minor">
              <a:schemeClr val="tx1"/>
            </a:fontRef>
          </p:style>
        </p:cxnSp>
        <p:cxnSp>
          <p:nvCxnSpPr>
            <p:cNvPr id="33" name="Straight Connector 32"/>
            <p:cNvCxnSpPr/>
            <p:nvPr/>
          </p:nvCxnSpPr>
          <p:spPr>
            <a:xfrm>
              <a:off x="7196959" y="6016919"/>
              <a:ext cx="831425" cy="0"/>
            </a:xfrm>
            <a:prstGeom prst="line">
              <a:avLst/>
            </a:prstGeom>
            <a:ln w="38100">
              <a:solidFill>
                <a:srgbClr val="FFC000"/>
              </a:solidFill>
            </a:ln>
          </p:spPr>
          <p:style>
            <a:lnRef idx="2">
              <a:schemeClr val="accent1"/>
            </a:lnRef>
            <a:fillRef idx="0">
              <a:schemeClr val="accent1"/>
            </a:fillRef>
            <a:effectRef idx="1">
              <a:schemeClr val="accent1"/>
            </a:effectRef>
            <a:fontRef idx="minor">
              <a:schemeClr val="tx1"/>
            </a:fontRef>
          </p:style>
        </p:cxnSp>
        <p:sp>
          <p:nvSpPr>
            <p:cNvPr id="34" name="TextBox 33"/>
            <p:cNvSpPr txBox="1"/>
            <p:nvPr/>
          </p:nvSpPr>
          <p:spPr>
            <a:xfrm>
              <a:off x="4542189" y="5725636"/>
              <a:ext cx="389851" cy="338554"/>
            </a:xfrm>
            <a:prstGeom prst="rect">
              <a:avLst/>
            </a:prstGeom>
            <a:noFill/>
          </p:spPr>
          <p:txBody>
            <a:bodyPr wrap="none" rtlCol="0">
              <a:spAutoFit/>
            </a:bodyPr>
            <a:lstStyle/>
            <a:p>
              <a:r>
                <a:rPr lang="en-US" dirty="0" smtClean="0"/>
                <a:t>…</a:t>
              </a:r>
              <a:endParaRPr lang="en-US" dirty="0"/>
            </a:p>
          </p:txBody>
        </p:sp>
        <p:sp>
          <p:nvSpPr>
            <p:cNvPr id="35" name="Rectangle 34"/>
            <p:cNvSpPr/>
            <p:nvPr/>
          </p:nvSpPr>
          <p:spPr>
            <a:xfrm>
              <a:off x="5082406" y="5668868"/>
              <a:ext cx="144016" cy="360040"/>
            </a:xfrm>
            <a:prstGeom prst="rect">
              <a:avLst/>
            </a:prstGeom>
            <a:solidFill>
              <a:schemeClr val="accent2"/>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36" name="Straight Connector 35"/>
            <p:cNvCxnSpPr/>
            <p:nvPr/>
          </p:nvCxnSpPr>
          <p:spPr>
            <a:xfrm>
              <a:off x="5239122" y="5582890"/>
              <a:ext cx="0" cy="654422"/>
            </a:xfrm>
            <a:prstGeom prst="line">
              <a:avLst/>
            </a:prstGeom>
            <a:ln w="12700">
              <a:solidFill>
                <a:schemeClr val="tx1"/>
              </a:solidFill>
              <a:prstDash val="dash"/>
            </a:ln>
            <a:effectLst/>
          </p:spPr>
          <p:style>
            <a:lnRef idx="2">
              <a:schemeClr val="accent1"/>
            </a:lnRef>
            <a:fillRef idx="0">
              <a:schemeClr val="accent1"/>
            </a:fillRef>
            <a:effectRef idx="1">
              <a:schemeClr val="accent1"/>
            </a:effectRef>
            <a:fontRef idx="minor">
              <a:schemeClr val="tx1"/>
            </a:fontRef>
          </p:style>
        </p:cxnSp>
        <p:sp>
          <p:nvSpPr>
            <p:cNvPr id="37" name="TextBox 36"/>
            <p:cNvSpPr txBox="1"/>
            <p:nvPr/>
          </p:nvSpPr>
          <p:spPr>
            <a:xfrm>
              <a:off x="4283968" y="6135687"/>
              <a:ext cx="1872208" cy="461665"/>
            </a:xfrm>
            <a:prstGeom prst="rect">
              <a:avLst/>
            </a:prstGeom>
            <a:noFill/>
          </p:spPr>
          <p:txBody>
            <a:bodyPr wrap="square" rtlCol="0">
              <a:spAutoFit/>
            </a:bodyPr>
            <a:lstStyle/>
            <a:p>
              <a:pPr algn="l"/>
              <a:r>
                <a:rPr lang="en-US" sz="1200" dirty="0" smtClean="0"/>
                <a:t>New starting time for WUR on window</a:t>
              </a:r>
            </a:p>
          </p:txBody>
        </p:sp>
        <p:cxnSp>
          <p:nvCxnSpPr>
            <p:cNvPr id="38" name="Straight Arrow Connector 37"/>
            <p:cNvCxnSpPr/>
            <p:nvPr/>
          </p:nvCxnSpPr>
          <p:spPr>
            <a:xfrm flipV="1">
              <a:off x="5239122" y="6003246"/>
              <a:ext cx="0" cy="216024"/>
            </a:xfrm>
            <a:prstGeom prst="straightConnector1">
              <a:avLst/>
            </a:prstGeom>
            <a:ln w="12700">
              <a:solidFill>
                <a:schemeClr val="tx1"/>
              </a:solidFill>
              <a:tailEnd type="arrow"/>
            </a:ln>
            <a:effectLst/>
          </p:spPr>
          <p:style>
            <a:lnRef idx="2">
              <a:schemeClr val="accent1"/>
            </a:lnRef>
            <a:fillRef idx="0">
              <a:schemeClr val="accent1"/>
            </a:fillRef>
            <a:effectRef idx="1">
              <a:schemeClr val="accent1"/>
            </a:effectRef>
            <a:fontRef idx="minor">
              <a:schemeClr val="tx1"/>
            </a:fontRef>
          </p:style>
        </p:cxnSp>
        <p:sp>
          <p:nvSpPr>
            <p:cNvPr id="39" name="TextBox 38"/>
            <p:cNvSpPr txBox="1"/>
            <p:nvPr/>
          </p:nvSpPr>
          <p:spPr>
            <a:xfrm>
              <a:off x="5159639" y="5487615"/>
              <a:ext cx="1099981" cy="276999"/>
            </a:xfrm>
            <a:prstGeom prst="rect">
              <a:avLst/>
            </a:prstGeom>
            <a:noFill/>
          </p:spPr>
          <p:txBody>
            <a:bodyPr wrap="none" rtlCol="0">
              <a:spAutoFit/>
            </a:bodyPr>
            <a:lstStyle/>
            <a:p>
              <a:r>
                <a:rPr lang="en-US" sz="1200" dirty="0" smtClean="0"/>
                <a:t>SYNC signal</a:t>
              </a:r>
              <a:endParaRPr lang="en-US" sz="1200" dirty="0"/>
            </a:p>
          </p:txBody>
        </p:sp>
        <p:cxnSp>
          <p:nvCxnSpPr>
            <p:cNvPr id="40" name="Straight Arrow Connector 39"/>
            <p:cNvCxnSpPr/>
            <p:nvPr/>
          </p:nvCxnSpPr>
          <p:spPr>
            <a:xfrm flipH="1">
              <a:off x="5180122" y="5703639"/>
              <a:ext cx="209674" cy="145249"/>
            </a:xfrm>
            <a:prstGeom prst="straightConnector1">
              <a:avLst/>
            </a:prstGeom>
            <a:ln w="12700">
              <a:solidFill>
                <a:schemeClr val="tx1"/>
              </a:solidFill>
              <a:tailEnd type="arrow"/>
            </a:ln>
            <a:effectLst/>
          </p:spPr>
          <p:style>
            <a:lnRef idx="2">
              <a:schemeClr val="accent1"/>
            </a:lnRef>
            <a:fillRef idx="0">
              <a:schemeClr val="accent1"/>
            </a:fillRef>
            <a:effectRef idx="1">
              <a:schemeClr val="accent1"/>
            </a:effectRef>
            <a:fontRef idx="minor">
              <a:schemeClr val="tx1"/>
            </a:fontRef>
          </p:style>
        </p:cxnSp>
      </p:gr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Proposed Common SYNC signal</a:t>
            </a:r>
            <a:endParaRPr lang="en-US" dirty="0"/>
          </a:p>
        </p:txBody>
      </p:sp>
      <p:sp>
        <p:nvSpPr>
          <p:cNvPr id="3" name="Content Placeholder 2"/>
          <p:cNvSpPr>
            <a:spLocks noGrp="1"/>
          </p:cNvSpPr>
          <p:nvPr>
            <p:ph idx="1"/>
          </p:nvPr>
        </p:nvSpPr>
        <p:spPr/>
        <p:txBody>
          <a:bodyPr/>
          <a:lstStyle/>
          <a:p>
            <a:r>
              <a:rPr lang="en-US" sz="2000" dirty="0" smtClean="0"/>
              <a:t>To save the overhead, AP can periodically broadcast the SYNC signal for all WUR STAs in duty cycle mode.  </a:t>
            </a:r>
          </a:p>
          <a:p>
            <a:pPr lvl="1"/>
            <a:r>
              <a:rPr lang="en-US" sz="1600" dirty="0" smtClean="0"/>
              <a:t>All duty cycle mode WUR STAs shall wake up prior to the common SYNC signal and timing of next SYNC signal is estimated based on current SYNC signal. </a:t>
            </a:r>
          </a:p>
          <a:p>
            <a:pPr lvl="1"/>
            <a:r>
              <a:rPr lang="en-US" sz="1600" dirty="0" smtClean="0"/>
              <a:t>AP and all WUR STAs in duty cycle mode shall adjust the timing of following WUR on windows based on the timing of the common SYNC signal. </a:t>
            </a:r>
          </a:p>
          <a:p>
            <a:pPr lvl="1"/>
            <a:r>
              <a:rPr lang="en-US" sz="1600" dirty="0" smtClean="0"/>
              <a:t>AP may assign WUR STAs different timing offset from the common SYNC signal to avoid collision of WU frames. </a:t>
            </a:r>
          </a:p>
          <a:p>
            <a:endParaRPr lang="en-US" dirty="0"/>
          </a:p>
        </p:txBody>
      </p:sp>
      <p:sp>
        <p:nvSpPr>
          <p:cNvPr id="4" name="Date Placeholder 3"/>
          <p:cNvSpPr>
            <a:spLocks noGrp="1"/>
          </p:cNvSpPr>
          <p:nvPr>
            <p:ph type="dt" sz="half" idx="10"/>
          </p:nvPr>
        </p:nvSpPr>
        <p:spPr/>
        <p:txBody>
          <a:bodyPr/>
          <a:lstStyle/>
          <a:p>
            <a:pPr>
              <a:defRPr/>
            </a:pPr>
            <a:r>
              <a:rPr lang="en-US" smtClean="0"/>
              <a:t>March 2017</a:t>
            </a:r>
            <a:endParaRPr lang="en-US" dirty="0"/>
          </a:p>
        </p:txBody>
      </p:sp>
      <p:sp>
        <p:nvSpPr>
          <p:cNvPr id="5" name="Slide Number Placeholder 4"/>
          <p:cNvSpPr>
            <a:spLocks noGrp="1"/>
          </p:cNvSpPr>
          <p:nvPr>
            <p:ph type="sldNum" sz="quarter" idx="12"/>
          </p:nvPr>
        </p:nvSpPr>
        <p:spPr/>
        <p:txBody>
          <a:bodyPr/>
          <a:lstStyle/>
          <a:p>
            <a:pPr>
              <a:defRPr/>
            </a:pPr>
            <a:r>
              <a:rPr lang="en-US" smtClean="0"/>
              <a:t>Slide </a:t>
            </a:r>
            <a:fld id="{C1789BC7-C074-42CC-ADF8-5107DF6BD1C1}" type="slidenum">
              <a:rPr lang="en-US" smtClean="0"/>
              <a:pPr>
                <a:defRPr/>
              </a:pPr>
              <a:t>6</a:t>
            </a:fld>
            <a:endParaRPr lang="en-US"/>
          </a:p>
        </p:txBody>
      </p:sp>
      <p:sp>
        <p:nvSpPr>
          <p:cNvPr id="6" name="Footer Placeholder 5"/>
          <p:cNvSpPr>
            <a:spLocks noGrp="1"/>
          </p:cNvSpPr>
          <p:nvPr>
            <p:ph type="ftr" sz="quarter" idx="3"/>
          </p:nvPr>
        </p:nvSpPr>
        <p:spPr/>
        <p:txBody>
          <a:bodyPr/>
          <a:lstStyle/>
          <a:p>
            <a:pPr>
              <a:defRPr/>
            </a:pPr>
            <a:r>
              <a:rPr lang="en-US" altLang="ko-KR" smtClean="0"/>
              <a:t>Tianyu Wu, Mediatek</a:t>
            </a:r>
            <a:endParaRPr lang="en-US" altLang="ko-KR" dirty="0"/>
          </a:p>
        </p:txBody>
      </p:sp>
      <p:grpSp>
        <p:nvGrpSpPr>
          <p:cNvPr id="7" name="Group 6"/>
          <p:cNvGrpSpPr/>
          <p:nvPr/>
        </p:nvGrpSpPr>
        <p:grpSpPr>
          <a:xfrm>
            <a:off x="251520" y="4267200"/>
            <a:ext cx="8551763" cy="2221215"/>
            <a:chOff x="251520" y="4016097"/>
            <a:chExt cx="8551763" cy="2221215"/>
          </a:xfrm>
        </p:grpSpPr>
        <p:cxnSp>
          <p:nvCxnSpPr>
            <p:cNvPr id="8" name="Straight Connector 7"/>
            <p:cNvCxnSpPr/>
            <p:nvPr/>
          </p:nvCxnSpPr>
          <p:spPr>
            <a:xfrm>
              <a:off x="1179814" y="4304129"/>
              <a:ext cx="0" cy="1656184"/>
            </a:xfrm>
            <a:prstGeom prst="line">
              <a:avLst/>
            </a:prstGeom>
            <a:ln w="12700">
              <a:solidFill>
                <a:schemeClr val="tx1"/>
              </a:solidFill>
              <a:prstDash val="dash"/>
            </a:ln>
            <a:effectLst/>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1587458" y="4681708"/>
              <a:ext cx="264027" cy="0"/>
            </a:xfrm>
            <a:prstGeom prst="line">
              <a:avLst/>
            </a:prstGeom>
            <a:ln w="38100">
              <a:solidFill>
                <a:srgbClr val="FFFF00"/>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a:off x="5043251" y="4302465"/>
              <a:ext cx="0" cy="1657848"/>
            </a:xfrm>
            <a:prstGeom prst="line">
              <a:avLst/>
            </a:prstGeom>
            <a:ln w="12700">
              <a:solidFill>
                <a:schemeClr val="tx1"/>
              </a:solidFill>
              <a:prstDash val="dash"/>
            </a:ln>
            <a:effectLst/>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a:off x="1586867" y="5206657"/>
              <a:ext cx="264618" cy="0"/>
            </a:xfrm>
            <a:prstGeom prst="line">
              <a:avLst/>
            </a:prstGeom>
            <a:ln w="38100">
              <a:solidFill>
                <a:srgbClr val="FFC000"/>
              </a:solidFill>
            </a:ln>
          </p:spPr>
          <p:style>
            <a:lnRef idx="2">
              <a:schemeClr val="accent1"/>
            </a:lnRef>
            <a:fillRef idx="0">
              <a:schemeClr val="accent1"/>
            </a:fillRef>
            <a:effectRef idx="1">
              <a:schemeClr val="accent1"/>
            </a:effectRef>
            <a:fontRef idx="minor">
              <a:schemeClr val="tx1"/>
            </a:fontRef>
          </p:style>
        </p:cxnSp>
        <p:sp>
          <p:nvSpPr>
            <p:cNvPr id="12" name="TextBox 11"/>
            <p:cNvSpPr txBox="1"/>
            <p:nvPr/>
          </p:nvSpPr>
          <p:spPr>
            <a:xfrm>
              <a:off x="352840" y="4500408"/>
              <a:ext cx="425116" cy="307777"/>
            </a:xfrm>
            <a:prstGeom prst="rect">
              <a:avLst/>
            </a:prstGeom>
            <a:noFill/>
          </p:spPr>
          <p:txBody>
            <a:bodyPr wrap="none" rtlCol="0">
              <a:spAutoFit/>
            </a:bodyPr>
            <a:lstStyle/>
            <a:p>
              <a:r>
                <a:rPr lang="en-US" sz="1400" b="0" i="0" dirty="0" smtClean="0"/>
                <a:t>AP</a:t>
              </a:r>
              <a:endParaRPr lang="en-US" sz="1400" b="0" i="0" dirty="0"/>
            </a:p>
          </p:txBody>
        </p:sp>
        <p:sp>
          <p:nvSpPr>
            <p:cNvPr id="13" name="TextBox 12"/>
            <p:cNvSpPr txBox="1"/>
            <p:nvPr/>
          </p:nvSpPr>
          <p:spPr>
            <a:xfrm>
              <a:off x="254785" y="5019208"/>
              <a:ext cx="620170" cy="307777"/>
            </a:xfrm>
            <a:prstGeom prst="rect">
              <a:avLst/>
            </a:prstGeom>
            <a:noFill/>
          </p:spPr>
          <p:txBody>
            <a:bodyPr wrap="none" rtlCol="0">
              <a:spAutoFit/>
            </a:bodyPr>
            <a:lstStyle/>
            <a:p>
              <a:r>
                <a:rPr lang="en-US" sz="1400" b="0" i="0" dirty="0" smtClean="0"/>
                <a:t>STA1</a:t>
              </a:r>
              <a:endParaRPr lang="en-US" sz="1400" b="0" i="0" dirty="0"/>
            </a:p>
          </p:txBody>
        </p:sp>
        <p:cxnSp>
          <p:nvCxnSpPr>
            <p:cNvPr id="14" name="Straight Arrow Connector 13"/>
            <p:cNvCxnSpPr/>
            <p:nvPr/>
          </p:nvCxnSpPr>
          <p:spPr>
            <a:xfrm>
              <a:off x="1014246" y="4710469"/>
              <a:ext cx="7704856" cy="0"/>
            </a:xfrm>
            <a:prstGeom prst="straightConnector1">
              <a:avLst/>
            </a:prstGeom>
            <a:ln w="12700">
              <a:solidFill>
                <a:schemeClr val="tx1"/>
              </a:solidFill>
              <a:tailEnd type="arrow"/>
            </a:ln>
            <a:effectLst/>
          </p:spPr>
          <p:style>
            <a:lnRef idx="2">
              <a:schemeClr val="accent1"/>
            </a:lnRef>
            <a:fillRef idx="0">
              <a:schemeClr val="accent1"/>
            </a:fillRef>
            <a:effectRef idx="1">
              <a:schemeClr val="accent1"/>
            </a:effectRef>
            <a:fontRef idx="minor">
              <a:schemeClr val="tx1"/>
            </a:fontRef>
          </p:style>
        </p:cxnSp>
        <p:sp>
          <p:nvSpPr>
            <p:cNvPr id="15" name="TextBox 14"/>
            <p:cNvSpPr txBox="1"/>
            <p:nvPr/>
          </p:nvSpPr>
          <p:spPr>
            <a:xfrm>
              <a:off x="8143038" y="4232121"/>
              <a:ext cx="660245" cy="338554"/>
            </a:xfrm>
            <a:prstGeom prst="rect">
              <a:avLst/>
            </a:prstGeom>
            <a:noFill/>
          </p:spPr>
          <p:txBody>
            <a:bodyPr wrap="none" rtlCol="0">
              <a:spAutoFit/>
            </a:bodyPr>
            <a:lstStyle/>
            <a:p>
              <a:r>
                <a:rPr lang="en-US" dirty="0" smtClean="0"/>
                <a:t>Time</a:t>
              </a:r>
              <a:endParaRPr lang="en-US" dirty="0"/>
            </a:p>
          </p:txBody>
        </p:sp>
        <p:cxnSp>
          <p:nvCxnSpPr>
            <p:cNvPr id="16" name="Straight Arrow Connector 15"/>
            <p:cNvCxnSpPr/>
            <p:nvPr/>
          </p:nvCxnSpPr>
          <p:spPr>
            <a:xfrm>
              <a:off x="1029853" y="5235232"/>
              <a:ext cx="7689249" cy="0"/>
            </a:xfrm>
            <a:prstGeom prst="straightConnector1">
              <a:avLst/>
            </a:prstGeom>
            <a:ln w="12700">
              <a:solidFill>
                <a:schemeClr val="tx1"/>
              </a:solidFill>
              <a:tailEnd type="arrow"/>
            </a:ln>
            <a:effectLst/>
          </p:spPr>
          <p:style>
            <a:lnRef idx="2">
              <a:schemeClr val="accent1"/>
            </a:lnRef>
            <a:fillRef idx="0">
              <a:schemeClr val="accent1"/>
            </a:fillRef>
            <a:effectRef idx="1">
              <a:schemeClr val="accent1"/>
            </a:effectRef>
            <a:fontRef idx="minor">
              <a:schemeClr val="tx1"/>
            </a:fontRef>
          </p:style>
        </p:cxnSp>
        <p:sp>
          <p:nvSpPr>
            <p:cNvPr id="17" name="Rectangle 16"/>
            <p:cNvSpPr/>
            <p:nvPr/>
          </p:nvSpPr>
          <p:spPr>
            <a:xfrm>
              <a:off x="1179202" y="4350891"/>
              <a:ext cx="144016" cy="360040"/>
            </a:xfrm>
            <a:prstGeom prst="rect">
              <a:avLst/>
            </a:prstGeom>
            <a:solidFill>
              <a:schemeClr val="accent2"/>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8" name="TextBox 17"/>
            <p:cNvSpPr txBox="1"/>
            <p:nvPr/>
          </p:nvSpPr>
          <p:spPr>
            <a:xfrm>
              <a:off x="5046694" y="4016097"/>
              <a:ext cx="1000595" cy="276999"/>
            </a:xfrm>
            <a:prstGeom prst="rect">
              <a:avLst/>
            </a:prstGeom>
            <a:noFill/>
          </p:spPr>
          <p:txBody>
            <a:bodyPr wrap="none" rtlCol="0">
              <a:spAutoFit/>
            </a:bodyPr>
            <a:lstStyle/>
            <a:p>
              <a:r>
                <a:rPr lang="en-US" sz="1200" dirty="0" smtClean="0"/>
                <a:t>SYNC signal</a:t>
              </a:r>
              <a:endParaRPr lang="en-US" sz="1200" dirty="0"/>
            </a:p>
          </p:txBody>
        </p:sp>
        <p:cxnSp>
          <p:nvCxnSpPr>
            <p:cNvPr id="19" name="Straight Arrow Connector 18"/>
            <p:cNvCxnSpPr/>
            <p:nvPr/>
          </p:nvCxnSpPr>
          <p:spPr>
            <a:xfrm flipH="1">
              <a:off x="5113663" y="4232121"/>
              <a:ext cx="209674" cy="145249"/>
            </a:xfrm>
            <a:prstGeom prst="straightConnector1">
              <a:avLst/>
            </a:prstGeom>
            <a:ln w="12700">
              <a:solidFill>
                <a:schemeClr val="tx1"/>
              </a:solidFill>
              <a:tailEnd type="arrow"/>
            </a:ln>
            <a:effectLst/>
          </p:spPr>
          <p:style>
            <a:lnRef idx="2">
              <a:schemeClr val="accent1"/>
            </a:lnRef>
            <a:fillRef idx="0">
              <a:schemeClr val="accent1"/>
            </a:fillRef>
            <a:effectRef idx="1">
              <a:schemeClr val="accent1"/>
            </a:effectRef>
            <a:fontRef idx="minor">
              <a:schemeClr val="tx1"/>
            </a:fontRef>
          </p:style>
        </p:cxnSp>
        <p:sp>
          <p:nvSpPr>
            <p:cNvPr id="20" name="Rectangle 19"/>
            <p:cNvSpPr/>
            <p:nvPr/>
          </p:nvSpPr>
          <p:spPr>
            <a:xfrm>
              <a:off x="5043251" y="4357087"/>
              <a:ext cx="144016" cy="360040"/>
            </a:xfrm>
            <a:prstGeom prst="rect">
              <a:avLst/>
            </a:prstGeom>
            <a:solidFill>
              <a:schemeClr val="accent2"/>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21" name="Straight Connector 20"/>
            <p:cNvCxnSpPr/>
            <p:nvPr/>
          </p:nvCxnSpPr>
          <p:spPr>
            <a:xfrm>
              <a:off x="1888788" y="5767977"/>
              <a:ext cx="264618" cy="0"/>
            </a:xfrm>
            <a:prstGeom prst="line">
              <a:avLst/>
            </a:prstGeom>
            <a:ln w="38100">
              <a:solidFill>
                <a:srgbClr val="0000FF"/>
              </a:solidFill>
            </a:ln>
          </p:spPr>
          <p:style>
            <a:lnRef idx="2">
              <a:schemeClr val="accent1"/>
            </a:lnRef>
            <a:fillRef idx="0">
              <a:schemeClr val="accent1"/>
            </a:fillRef>
            <a:effectRef idx="1">
              <a:schemeClr val="accent1"/>
            </a:effectRef>
            <a:fontRef idx="minor">
              <a:schemeClr val="tx1"/>
            </a:fontRef>
          </p:style>
        </p:cxnSp>
        <p:sp>
          <p:nvSpPr>
            <p:cNvPr id="22" name="TextBox 21"/>
            <p:cNvSpPr txBox="1"/>
            <p:nvPr/>
          </p:nvSpPr>
          <p:spPr>
            <a:xfrm>
              <a:off x="251520" y="5580528"/>
              <a:ext cx="620170" cy="307777"/>
            </a:xfrm>
            <a:prstGeom prst="rect">
              <a:avLst/>
            </a:prstGeom>
            <a:noFill/>
          </p:spPr>
          <p:txBody>
            <a:bodyPr wrap="none" rtlCol="0">
              <a:spAutoFit/>
            </a:bodyPr>
            <a:lstStyle/>
            <a:p>
              <a:r>
                <a:rPr lang="en-US" sz="1400" b="0" i="0" dirty="0" smtClean="0"/>
                <a:t>STA2</a:t>
              </a:r>
              <a:endParaRPr lang="en-US" sz="1400" b="0" i="0" dirty="0"/>
            </a:p>
          </p:txBody>
        </p:sp>
        <p:cxnSp>
          <p:nvCxnSpPr>
            <p:cNvPr id="23" name="Straight Arrow Connector 22"/>
            <p:cNvCxnSpPr/>
            <p:nvPr/>
          </p:nvCxnSpPr>
          <p:spPr>
            <a:xfrm>
              <a:off x="1026588" y="5796552"/>
              <a:ext cx="7692514" cy="0"/>
            </a:xfrm>
            <a:prstGeom prst="straightConnector1">
              <a:avLst/>
            </a:prstGeom>
            <a:ln w="12700">
              <a:solidFill>
                <a:schemeClr val="tx1"/>
              </a:solidFill>
              <a:tailEnd type="arrow"/>
            </a:ln>
            <a:effectLst/>
          </p:spPr>
          <p:style>
            <a:lnRef idx="2">
              <a:schemeClr val="accent1"/>
            </a:lnRef>
            <a:fillRef idx="0">
              <a:schemeClr val="accent1"/>
            </a:fillRef>
            <a:effectRef idx="1">
              <a:schemeClr val="accent1"/>
            </a:effectRef>
            <a:fontRef idx="minor">
              <a:schemeClr val="tx1"/>
            </a:fontRef>
          </p:style>
        </p:cxnSp>
        <p:cxnSp>
          <p:nvCxnSpPr>
            <p:cNvPr id="24" name="Straight Connector 23"/>
            <p:cNvCxnSpPr/>
            <p:nvPr/>
          </p:nvCxnSpPr>
          <p:spPr>
            <a:xfrm>
              <a:off x="1884424" y="4692744"/>
              <a:ext cx="264027" cy="0"/>
            </a:xfrm>
            <a:prstGeom prst="line">
              <a:avLst/>
            </a:prstGeom>
            <a:ln w="38100">
              <a:solidFill>
                <a:srgbClr val="92D050"/>
              </a:solidFill>
            </a:ln>
          </p:spPr>
          <p:style>
            <a:lnRef idx="2">
              <a:schemeClr val="accent1"/>
            </a:lnRef>
            <a:fillRef idx="0">
              <a:schemeClr val="accent1"/>
            </a:fillRef>
            <a:effectRef idx="1">
              <a:schemeClr val="accent1"/>
            </a:effectRef>
            <a:fontRef idx="minor">
              <a:schemeClr val="tx1"/>
            </a:fontRef>
          </p:style>
        </p:cxnSp>
        <p:cxnSp>
          <p:nvCxnSpPr>
            <p:cNvPr id="25" name="Straight Connector 24"/>
            <p:cNvCxnSpPr/>
            <p:nvPr/>
          </p:nvCxnSpPr>
          <p:spPr>
            <a:xfrm>
              <a:off x="2667578" y="4692744"/>
              <a:ext cx="264027" cy="0"/>
            </a:xfrm>
            <a:prstGeom prst="line">
              <a:avLst/>
            </a:prstGeom>
            <a:ln w="38100">
              <a:solidFill>
                <a:srgbClr val="FFFF00"/>
              </a:solidFill>
            </a:ln>
          </p:spPr>
          <p:style>
            <a:lnRef idx="2">
              <a:schemeClr val="accent1"/>
            </a:lnRef>
            <a:fillRef idx="0">
              <a:schemeClr val="accent1"/>
            </a:fillRef>
            <a:effectRef idx="1">
              <a:schemeClr val="accent1"/>
            </a:effectRef>
            <a:fontRef idx="minor">
              <a:schemeClr val="tx1"/>
            </a:fontRef>
          </p:style>
        </p:cxnSp>
        <p:cxnSp>
          <p:nvCxnSpPr>
            <p:cNvPr id="26" name="Straight Connector 25"/>
            <p:cNvCxnSpPr/>
            <p:nvPr/>
          </p:nvCxnSpPr>
          <p:spPr>
            <a:xfrm>
              <a:off x="2686037" y="5217693"/>
              <a:ext cx="264618" cy="0"/>
            </a:xfrm>
            <a:prstGeom prst="line">
              <a:avLst/>
            </a:prstGeom>
            <a:ln w="38100">
              <a:solidFill>
                <a:srgbClr val="FFC000"/>
              </a:solidFill>
            </a:ln>
          </p:spPr>
          <p:style>
            <a:lnRef idx="2">
              <a:schemeClr val="accent1"/>
            </a:lnRef>
            <a:fillRef idx="0">
              <a:schemeClr val="accent1"/>
            </a:fillRef>
            <a:effectRef idx="1">
              <a:schemeClr val="accent1"/>
            </a:effectRef>
            <a:fontRef idx="minor">
              <a:schemeClr val="tx1"/>
            </a:fontRef>
          </p:style>
        </p:cxnSp>
        <p:cxnSp>
          <p:nvCxnSpPr>
            <p:cNvPr id="27" name="Straight Connector 26"/>
            <p:cNvCxnSpPr/>
            <p:nvPr/>
          </p:nvCxnSpPr>
          <p:spPr>
            <a:xfrm>
              <a:off x="2987958" y="5779013"/>
              <a:ext cx="264618" cy="0"/>
            </a:xfrm>
            <a:prstGeom prst="line">
              <a:avLst/>
            </a:prstGeom>
            <a:ln w="38100">
              <a:solidFill>
                <a:srgbClr val="0000FF"/>
              </a:solidFill>
            </a:ln>
          </p:spPr>
          <p:style>
            <a:lnRef idx="2">
              <a:schemeClr val="accent1"/>
            </a:lnRef>
            <a:fillRef idx="0">
              <a:schemeClr val="accent1"/>
            </a:fillRef>
            <a:effectRef idx="1">
              <a:schemeClr val="accent1"/>
            </a:effectRef>
            <a:fontRef idx="minor">
              <a:schemeClr val="tx1"/>
            </a:fontRef>
          </p:style>
        </p:cxnSp>
        <p:cxnSp>
          <p:nvCxnSpPr>
            <p:cNvPr id="28" name="Straight Connector 27"/>
            <p:cNvCxnSpPr/>
            <p:nvPr/>
          </p:nvCxnSpPr>
          <p:spPr>
            <a:xfrm>
              <a:off x="2964544" y="4703780"/>
              <a:ext cx="264027" cy="0"/>
            </a:xfrm>
            <a:prstGeom prst="line">
              <a:avLst/>
            </a:prstGeom>
            <a:ln w="38100">
              <a:solidFill>
                <a:srgbClr val="92D050"/>
              </a:solidFill>
            </a:ln>
          </p:spPr>
          <p:style>
            <a:lnRef idx="2">
              <a:schemeClr val="accent1"/>
            </a:lnRef>
            <a:fillRef idx="0">
              <a:schemeClr val="accent1"/>
            </a:fillRef>
            <a:effectRef idx="1">
              <a:schemeClr val="accent1"/>
            </a:effectRef>
            <a:fontRef idx="minor">
              <a:schemeClr val="tx1"/>
            </a:fontRef>
          </p:style>
        </p:cxnSp>
        <p:cxnSp>
          <p:nvCxnSpPr>
            <p:cNvPr id="29" name="Straight Connector 28"/>
            <p:cNvCxnSpPr/>
            <p:nvPr/>
          </p:nvCxnSpPr>
          <p:spPr>
            <a:xfrm>
              <a:off x="3954197" y="4692744"/>
              <a:ext cx="264027" cy="0"/>
            </a:xfrm>
            <a:prstGeom prst="line">
              <a:avLst/>
            </a:prstGeom>
            <a:ln w="38100">
              <a:solidFill>
                <a:srgbClr val="FFFF00"/>
              </a:solidFill>
            </a:ln>
          </p:spPr>
          <p:style>
            <a:lnRef idx="2">
              <a:schemeClr val="accent1"/>
            </a:lnRef>
            <a:fillRef idx="0">
              <a:schemeClr val="accent1"/>
            </a:fillRef>
            <a:effectRef idx="1">
              <a:schemeClr val="accent1"/>
            </a:effectRef>
            <a:fontRef idx="minor">
              <a:schemeClr val="tx1"/>
            </a:fontRef>
          </p:style>
        </p:cxnSp>
        <p:cxnSp>
          <p:nvCxnSpPr>
            <p:cNvPr id="30" name="Straight Connector 29"/>
            <p:cNvCxnSpPr/>
            <p:nvPr/>
          </p:nvCxnSpPr>
          <p:spPr>
            <a:xfrm>
              <a:off x="3991706" y="5217693"/>
              <a:ext cx="264618" cy="0"/>
            </a:xfrm>
            <a:prstGeom prst="line">
              <a:avLst/>
            </a:prstGeom>
            <a:ln w="38100">
              <a:solidFill>
                <a:srgbClr val="FFC000"/>
              </a:solidFill>
            </a:ln>
          </p:spPr>
          <p:style>
            <a:lnRef idx="2">
              <a:schemeClr val="accent1"/>
            </a:lnRef>
            <a:fillRef idx="0">
              <a:schemeClr val="accent1"/>
            </a:fillRef>
            <a:effectRef idx="1">
              <a:schemeClr val="accent1"/>
            </a:effectRef>
            <a:fontRef idx="minor">
              <a:schemeClr val="tx1"/>
            </a:fontRef>
          </p:style>
        </p:cxnSp>
        <p:cxnSp>
          <p:nvCxnSpPr>
            <p:cNvPr id="31" name="Straight Connector 30"/>
            <p:cNvCxnSpPr/>
            <p:nvPr/>
          </p:nvCxnSpPr>
          <p:spPr>
            <a:xfrm>
              <a:off x="4303152" y="5779013"/>
              <a:ext cx="264618" cy="0"/>
            </a:xfrm>
            <a:prstGeom prst="line">
              <a:avLst/>
            </a:prstGeom>
            <a:ln w="38100">
              <a:solidFill>
                <a:srgbClr val="0000FF"/>
              </a:solidFill>
            </a:ln>
          </p:spPr>
          <p:style>
            <a:lnRef idx="2">
              <a:schemeClr val="accent1"/>
            </a:lnRef>
            <a:fillRef idx="0">
              <a:schemeClr val="accent1"/>
            </a:fillRef>
            <a:effectRef idx="1">
              <a:schemeClr val="accent1"/>
            </a:effectRef>
            <a:fontRef idx="minor">
              <a:schemeClr val="tx1"/>
            </a:fontRef>
          </p:style>
        </p:cxnSp>
        <p:cxnSp>
          <p:nvCxnSpPr>
            <p:cNvPr id="32" name="Straight Connector 31"/>
            <p:cNvCxnSpPr/>
            <p:nvPr/>
          </p:nvCxnSpPr>
          <p:spPr>
            <a:xfrm>
              <a:off x="4251163" y="4703780"/>
              <a:ext cx="264027" cy="0"/>
            </a:xfrm>
            <a:prstGeom prst="line">
              <a:avLst/>
            </a:prstGeom>
            <a:ln w="38100">
              <a:solidFill>
                <a:srgbClr val="92D050"/>
              </a:solidFill>
            </a:ln>
          </p:spPr>
          <p:style>
            <a:lnRef idx="2">
              <a:schemeClr val="accent1"/>
            </a:lnRef>
            <a:fillRef idx="0">
              <a:schemeClr val="accent1"/>
            </a:fillRef>
            <a:effectRef idx="1">
              <a:schemeClr val="accent1"/>
            </a:effectRef>
            <a:fontRef idx="minor">
              <a:schemeClr val="tx1"/>
            </a:fontRef>
          </p:style>
        </p:cxnSp>
        <p:cxnSp>
          <p:nvCxnSpPr>
            <p:cNvPr id="33" name="Straight Connector 32"/>
            <p:cNvCxnSpPr/>
            <p:nvPr/>
          </p:nvCxnSpPr>
          <p:spPr>
            <a:xfrm>
              <a:off x="5456840" y="4683219"/>
              <a:ext cx="264027" cy="0"/>
            </a:xfrm>
            <a:prstGeom prst="line">
              <a:avLst/>
            </a:prstGeom>
            <a:ln w="38100">
              <a:solidFill>
                <a:srgbClr val="FFFF00"/>
              </a:solidFill>
            </a:ln>
          </p:spPr>
          <p:style>
            <a:lnRef idx="2">
              <a:schemeClr val="accent1"/>
            </a:lnRef>
            <a:fillRef idx="0">
              <a:schemeClr val="accent1"/>
            </a:fillRef>
            <a:effectRef idx="1">
              <a:schemeClr val="accent1"/>
            </a:effectRef>
            <a:fontRef idx="minor">
              <a:schemeClr val="tx1"/>
            </a:fontRef>
          </p:style>
        </p:cxnSp>
        <p:cxnSp>
          <p:nvCxnSpPr>
            <p:cNvPr id="34" name="Straight Connector 33"/>
            <p:cNvCxnSpPr/>
            <p:nvPr/>
          </p:nvCxnSpPr>
          <p:spPr>
            <a:xfrm>
              <a:off x="5456249" y="5208168"/>
              <a:ext cx="264618" cy="0"/>
            </a:xfrm>
            <a:prstGeom prst="line">
              <a:avLst/>
            </a:prstGeom>
            <a:ln w="38100">
              <a:solidFill>
                <a:srgbClr val="FFC000"/>
              </a:solidFill>
            </a:ln>
          </p:spPr>
          <p:style>
            <a:lnRef idx="2">
              <a:schemeClr val="accent1"/>
            </a:lnRef>
            <a:fillRef idx="0">
              <a:schemeClr val="accent1"/>
            </a:fillRef>
            <a:effectRef idx="1">
              <a:schemeClr val="accent1"/>
            </a:effectRef>
            <a:fontRef idx="minor">
              <a:schemeClr val="tx1"/>
            </a:fontRef>
          </p:style>
        </p:cxnSp>
        <p:cxnSp>
          <p:nvCxnSpPr>
            <p:cNvPr id="35" name="Straight Connector 34"/>
            <p:cNvCxnSpPr/>
            <p:nvPr/>
          </p:nvCxnSpPr>
          <p:spPr>
            <a:xfrm>
              <a:off x="5758170" y="5769488"/>
              <a:ext cx="264618" cy="0"/>
            </a:xfrm>
            <a:prstGeom prst="line">
              <a:avLst/>
            </a:prstGeom>
            <a:ln w="38100">
              <a:solidFill>
                <a:srgbClr val="0000FF"/>
              </a:solidFill>
            </a:ln>
          </p:spPr>
          <p:style>
            <a:lnRef idx="2">
              <a:schemeClr val="accent1"/>
            </a:lnRef>
            <a:fillRef idx="0">
              <a:schemeClr val="accent1"/>
            </a:fillRef>
            <a:effectRef idx="1">
              <a:schemeClr val="accent1"/>
            </a:effectRef>
            <a:fontRef idx="minor">
              <a:schemeClr val="tx1"/>
            </a:fontRef>
          </p:style>
        </p:cxnSp>
        <p:cxnSp>
          <p:nvCxnSpPr>
            <p:cNvPr id="36" name="Straight Connector 35"/>
            <p:cNvCxnSpPr/>
            <p:nvPr/>
          </p:nvCxnSpPr>
          <p:spPr>
            <a:xfrm>
              <a:off x="5753806" y="4694255"/>
              <a:ext cx="264027" cy="0"/>
            </a:xfrm>
            <a:prstGeom prst="line">
              <a:avLst/>
            </a:prstGeom>
            <a:ln w="38100">
              <a:solidFill>
                <a:srgbClr val="92D050"/>
              </a:solidFill>
            </a:ln>
          </p:spPr>
          <p:style>
            <a:lnRef idx="2">
              <a:schemeClr val="accent1"/>
            </a:lnRef>
            <a:fillRef idx="0">
              <a:schemeClr val="accent1"/>
            </a:fillRef>
            <a:effectRef idx="1">
              <a:schemeClr val="accent1"/>
            </a:effectRef>
            <a:fontRef idx="minor">
              <a:schemeClr val="tx1"/>
            </a:fontRef>
          </p:style>
        </p:cxnSp>
        <p:cxnSp>
          <p:nvCxnSpPr>
            <p:cNvPr id="37" name="Straight Connector 36"/>
            <p:cNvCxnSpPr/>
            <p:nvPr/>
          </p:nvCxnSpPr>
          <p:spPr>
            <a:xfrm>
              <a:off x="6536960" y="4694255"/>
              <a:ext cx="264027" cy="0"/>
            </a:xfrm>
            <a:prstGeom prst="line">
              <a:avLst/>
            </a:prstGeom>
            <a:ln w="38100">
              <a:solidFill>
                <a:srgbClr val="FFFF00"/>
              </a:solidFill>
            </a:ln>
          </p:spPr>
          <p:style>
            <a:lnRef idx="2">
              <a:schemeClr val="accent1"/>
            </a:lnRef>
            <a:fillRef idx="0">
              <a:schemeClr val="accent1"/>
            </a:fillRef>
            <a:effectRef idx="1">
              <a:schemeClr val="accent1"/>
            </a:effectRef>
            <a:fontRef idx="minor">
              <a:schemeClr val="tx1"/>
            </a:fontRef>
          </p:style>
        </p:cxnSp>
        <p:cxnSp>
          <p:nvCxnSpPr>
            <p:cNvPr id="38" name="Straight Connector 37"/>
            <p:cNvCxnSpPr/>
            <p:nvPr/>
          </p:nvCxnSpPr>
          <p:spPr>
            <a:xfrm>
              <a:off x="6555419" y="5219204"/>
              <a:ext cx="264618" cy="0"/>
            </a:xfrm>
            <a:prstGeom prst="line">
              <a:avLst/>
            </a:prstGeom>
            <a:ln w="38100">
              <a:solidFill>
                <a:srgbClr val="FFC000"/>
              </a:solidFill>
            </a:ln>
          </p:spPr>
          <p:style>
            <a:lnRef idx="2">
              <a:schemeClr val="accent1"/>
            </a:lnRef>
            <a:fillRef idx="0">
              <a:schemeClr val="accent1"/>
            </a:fillRef>
            <a:effectRef idx="1">
              <a:schemeClr val="accent1"/>
            </a:effectRef>
            <a:fontRef idx="minor">
              <a:schemeClr val="tx1"/>
            </a:fontRef>
          </p:style>
        </p:cxnSp>
        <p:cxnSp>
          <p:nvCxnSpPr>
            <p:cNvPr id="39" name="Straight Connector 38"/>
            <p:cNvCxnSpPr/>
            <p:nvPr/>
          </p:nvCxnSpPr>
          <p:spPr>
            <a:xfrm>
              <a:off x="6857340" y="5780524"/>
              <a:ext cx="264618" cy="0"/>
            </a:xfrm>
            <a:prstGeom prst="line">
              <a:avLst/>
            </a:prstGeom>
            <a:ln w="38100">
              <a:solidFill>
                <a:srgbClr val="0000FF"/>
              </a:solidFill>
            </a:ln>
          </p:spPr>
          <p:style>
            <a:lnRef idx="2">
              <a:schemeClr val="accent1"/>
            </a:lnRef>
            <a:fillRef idx="0">
              <a:schemeClr val="accent1"/>
            </a:fillRef>
            <a:effectRef idx="1">
              <a:schemeClr val="accent1"/>
            </a:effectRef>
            <a:fontRef idx="minor">
              <a:schemeClr val="tx1"/>
            </a:fontRef>
          </p:style>
        </p:cxnSp>
        <p:cxnSp>
          <p:nvCxnSpPr>
            <p:cNvPr id="40" name="Straight Connector 39"/>
            <p:cNvCxnSpPr/>
            <p:nvPr/>
          </p:nvCxnSpPr>
          <p:spPr>
            <a:xfrm>
              <a:off x="6833926" y="4705291"/>
              <a:ext cx="264027" cy="0"/>
            </a:xfrm>
            <a:prstGeom prst="line">
              <a:avLst/>
            </a:prstGeom>
            <a:ln w="38100">
              <a:solidFill>
                <a:srgbClr val="92D050"/>
              </a:solidFill>
            </a:ln>
          </p:spPr>
          <p:style>
            <a:lnRef idx="2">
              <a:schemeClr val="accent1"/>
            </a:lnRef>
            <a:fillRef idx="0">
              <a:schemeClr val="accent1"/>
            </a:fillRef>
            <a:effectRef idx="1">
              <a:schemeClr val="accent1"/>
            </a:effectRef>
            <a:fontRef idx="minor">
              <a:schemeClr val="tx1"/>
            </a:fontRef>
          </p:style>
        </p:cxnSp>
        <p:cxnSp>
          <p:nvCxnSpPr>
            <p:cNvPr id="41" name="Straight Connector 40"/>
            <p:cNvCxnSpPr/>
            <p:nvPr/>
          </p:nvCxnSpPr>
          <p:spPr>
            <a:xfrm>
              <a:off x="7823579" y="4694255"/>
              <a:ext cx="264027" cy="0"/>
            </a:xfrm>
            <a:prstGeom prst="line">
              <a:avLst/>
            </a:prstGeom>
            <a:ln w="38100">
              <a:solidFill>
                <a:srgbClr val="FFFF00"/>
              </a:solidFill>
            </a:ln>
          </p:spPr>
          <p:style>
            <a:lnRef idx="2">
              <a:schemeClr val="accent1"/>
            </a:lnRef>
            <a:fillRef idx="0">
              <a:schemeClr val="accent1"/>
            </a:fillRef>
            <a:effectRef idx="1">
              <a:schemeClr val="accent1"/>
            </a:effectRef>
            <a:fontRef idx="minor">
              <a:schemeClr val="tx1"/>
            </a:fontRef>
          </p:style>
        </p:cxnSp>
        <p:cxnSp>
          <p:nvCxnSpPr>
            <p:cNvPr id="42" name="Straight Connector 41"/>
            <p:cNvCxnSpPr/>
            <p:nvPr/>
          </p:nvCxnSpPr>
          <p:spPr>
            <a:xfrm>
              <a:off x="7861088" y="5219204"/>
              <a:ext cx="264618" cy="0"/>
            </a:xfrm>
            <a:prstGeom prst="line">
              <a:avLst/>
            </a:prstGeom>
            <a:ln w="38100">
              <a:solidFill>
                <a:srgbClr val="FFC000"/>
              </a:solidFill>
            </a:ln>
          </p:spPr>
          <p:style>
            <a:lnRef idx="2">
              <a:schemeClr val="accent1"/>
            </a:lnRef>
            <a:fillRef idx="0">
              <a:schemeClr val="accent1"/>
            </a:fillRef>
            <a:effectRef idx="1">
              <a:schemeClr val="accent1"/>
            </a:effectRef>
            <a:fontRef idx="minor">
              <a:schemeClr val="tx1"/>
            </a:fontRef>
          </p:style>
        </p:cxnSp>
        <p:cxnSp>
          <p:nvCxnSpPr>
            <p:cNvPr id="43" name="Straight Connector 42"/>
            <p:cNvCxnSpPr/>
            <p:nvPr/>
          </p:nvCxnSpPr>
          <p:spPr>
            <a:xfrm>
              <a:off x="8172534" y="5780524"/>
              <a:ext cx="264618" cy="0"/>
            </a:xfrm>
            <a:prstGeom prst="line">
              <a:avLst/>
            </a:prstGeom>
            <a:ln w="38100">
              <a:solidFill>
                <a:srgbClr val="0000FF"/>
              </a:solidFill>
            </a:ln>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a:off x="8120545" y="4705291"/>
              <a:ext cx="264027" cy="0"/>
            </a:xfrm>
            <a:prstGeom prst="line">
              <a:avLst/>
            </a:prstGeom>
            <a:ln w="38100">
              <a:solidFill>
                <a:srgbClr val="92D050"/>
              </a:solidFill>
            </a:ln>
          </p:spPr>
          <p:style>
            <a:lnRef idx="2">
              <a:schemeClr val="accent1"/>
            </a:lnRef>
            <a:fillRef idx="0">
              <a:schemeClr val="accent1"/>
            </a:fillRef>
            <a:effectRef idx="1">
              <a:schemeClr val="accent1"/>
            </a:effectRef>
            <a:fontRef idx="minor">
              <a:schemeClr val="tx1"/>
            </a:fontRef>
          </p:style>
        </p:cxnSp>
        <p:cxnSp>
          <p:nvCxnSpPr>
            <p:cNvPr id="45" name="Straight Connector 44"/>
            <p:cNvCxnSpPr/>
            <p:nvPr/>
          </p:nvCxnSpPr>
          <p:spPr>
            <a:xfrm>
              <a:off x="1580785" y="4448145"/>
              <a:ext cx="0" cy="936104"/>
            </a:xfrm>
            <a:prstGeom prst="line">
              <a:avLst/>
            </a:prstGeom>
            <a:ln w="12700">
              <a:solidFill>
                <a:schemeClr val="tx1"/>
              </a:solidFill>
              <a:prstDash val="dash"/>
            </a:ln>
            <a:effectLst/>
          </p:spPr>
          <p:style>
            <a:lnRef idx="2">
              <a:schemeClr val="accent1"/>
            </a:lnRef>
            <a:fillRef idx="0">
              <a:schemeClr val="accent1"/>
            </a:fillRef>
            <a:effectRef idx="1">
              <a:schemeClr val="accent1"/>
            </a:effectRef>
            <a:fontRef idx="minor">
              <a:schemeClr val="tx1"/>
            </a:fontRef>
          </p:style>
        </p:cxnSp>
        <p:cxnSp>
          <p:nvCxnSpPr>
            <p:cNvPr id="46" name="Straight Connector 45"/>
            <p:cNvCxnSpPr/>
            <p:nvPr/>
          </p:nvCxnSpPr>
          <p:spPr>
            <a:xfrm>
              <a:off x="1878342" y="4448145"/>
              <a:ext cx="0" cy="1503784"/>
            </a:xfrm>
            <a:prstGeom prst="line">
              <a:avLst/>
            </a:prstGeom>
            <a:ln w="12700">
              <a:solidFill>
                <a:schemeClr val="tx1"/>
              </a:solidFill>
              <a:prstDash val="dash"/>
            </a:ln>
            <a:effectLst/>
          </p:spPr>
          <p:style>
            <a:lnRef idx="2">
              <a:schemeClr val="accent1"/>
            </a:lnRef>
            <a:fillRef idx="0">
              <a:schemeClr val="accent1"/>
            </a:fillRef>
            <a:effectRef idx="1">
              <a:schemeClr val="accent1"/>
            </a:effectRef>
            <a:fontRef idx="minor">
              <a:schemeClr val="tx1"/>
            </a:fontRef>
          </p:style>
        </p:cxnSp>
        <p:cxnSp>
          <p:nvCxnSpPr>
            <p:cNvPr id="47" name="Straight Arrow Connector 46"/>
            <p:cNvCxnSpPr/>
            <p:nvPr/>
          </p:nvCxnSpPr>
          <p:spPr>
            <a:xfrm>
              <a:off x="985671" y="4952201"/>
              <a:ext cx="216024" cy="0"/>
            </a:xfrm>
            <a:prstGeom prst="straightConnector1">
              <a:avLst/>
            </a:prstGeom>
            <a:ln w="0">
              <a:solidFill>
                <a:schemeClr val="tx1"/>
              </a:solidFill>
              <a:tailEnd type="arrow"/>
            </a:ln>
            <a:effectLst/>
          </p:spPr>
          <p:style>
            <a:lnRef idx="2">
              <a:schemeClr val="accent1"/>
            </a:lnRef>
            <a:fillRef idx="0">
              <a:schemeClr val="accent1"/>
            </a:fillRef>
            <a:effectRef idx="1">
              <a:schemeClr val="accent1"/>
            </a:effectRef>
            <a:fontRef idx="minor">
              <a:schemeClr val="tx1"/>
            </a:fontRef>
          </p:style>
        </p:cxnSp>
        <p:cxnSp>
          <p:nvCxnSpPr>
            <p:cNvPr id="48" name="Straight Arrow Connector 47"/>
            <p:cNvCxnSpPr/>
            <p:nvPr/>
          </p:nvCxnSpPr>
          <p:spPr>
            <a:xfrm flipH="1">
              <a:off x="1580785" y="4952201"/>
              <a:ext cx="225549" cy="0"/>
            </a:xfrm>
            <a:prstGeom prst="straightConnector1">
              <a:avLst/>
            </a:prstGeom>
            <a:ln w="0">
              <a:solidFill>
                <a:schemeClr val="tx1"/>
              </a:solidFill>
              <a:tailEnd type="arrow"/>
            </a:ln>
            <a:effectLst/>
          </p:spPr>
          <p:style>
            <a:lnRef idx="2">
              <a:schemeClr val="accent1"/>
            </a:lnRef>
            <a:fillRef idx="0">
              <a:schemeClr val="accent1"/>
            </a:fillRef>
            <a:effectRef idx="1">
              <a:schemeClr val="accent1"/>
            </a:effectRef>
            <a:fontRef idx="minor">
              <a:schemeClr val="tx1"/>
            </a:fontRef>
          </p:style>
        </p:cxnSp>
        <p:sp>
          <p:nvSpPr>
            <p:cNvPr id="49" name="TextBox 48"/>
            <p:cNvSpPr txBox="1"/>
            <p:nvPr/>
          </p:nvSpPr>
          <p:spPr>
            <a:xfrm>
              <a:off x="716183" y="4050280"/>
              <a:ext cx="1695657" cy="276999"/>
            </a:xfrm>
            <a:prstGeom prst="rect">
              <a:avLst/>
            </a:prstGeom>
            <a:noFill/>
          </p:spPr>
          <p:txBody>
            <a:bodyPr wrap="none" rtlCol="0">
              <a:spAutoFit/>
            </a:bodyPr>
            <a:lstStyle/>
            <a:p>
              <a:r>
                <a:rPr lang="en-US" sz="1200" b="0" i="0" dirty="0" smtClean="0"/>
                <a:t>Timing offset for STA1</a:t>
              </a:r>
              <a:endParaRPr lang="en-US" sz="1200" b="0" i="0" dirty="0"/>
            </a:p>
          </p:txBody>
        </p:sp>
        <p:cxnSp>
          <p:nvCxnSpPr>
            <p:cNvPr id="50" name="Straight Arrow Connector 49"/>
            <p:cNvCxnSpPr/>
            <p:nvPr/>
          </p:nvCxnSpPr>
          <p:spPr>
            <a:xfrm flipH="1">
              <a:off x="1374286" y="4304129"/>
              <a:ext cx="72008" cy="648072"/>
            </a:xfrm>
            <a:prstGeom prst="straightConnector1">
              <a:avLst/>
            </a:prstGeom>
            <a:ln w="0">
              <a:solidFill>
                <a:schemeClr val="tx1"/>
              </a:solidFill>
              <a:tailEnd type="arrow"/>
            </a:ln>
            <a:effectLst/>
          </p:spPr>
          <p:style>
            <a:lnRef idx="2">
              <a:schemeClr val="accent1"/>
            </a:lnRef>
            <a:fillRef idx="0">
              <a:schemeClr val="accent1"/>
            </a:fillRef>
            <a:effectRef idx="1">
              <a:schemeClr val="accent1"/>
            </a:effectRef>
            <a:fontRef idx="minor">
              <a:schemeClr val="tx1"/>
            </a:fontRef>
          </p:style>
        </p:cxnSp>
        <p:sp>
          <p:nvSpPr>
            <p:cNvPr id="51" name="TextBox 50"/>
            <p:cNvSpPr txBox="1"/>
            <p:nvPr/>
          </p:nvSpPr>
          <p:spPr>
            <a:xfrm>
              <a:off x="768780" y="5960313"/>
              <a:ext cx="1695657" cy="276999"/>
            </a:xfrm>
            <a:prstGeom prst="rect">
              <a:avLst/>
            </a:prstGeom>
            <a:noFill/>
          </p:spPr>
          <p:txBody>
            <a:bodyPr wrap="none" rtlCol="0">
              <a:spAutoFit/>
            </a:bodyPr>
            <a:lstStyle/>
            <a:p>
              <a:r>
                <a:rPr lang="en-US" sz="1200" b="0" i="0" dirty="0" smtClean="0"/>
                <a:t>Timing offset for STA2</a:t>
              </a:r>
              <a:endParaRPr lang="en-US" sz="1200" b="0" i="0" dirty="0"/>
            </a:p>
          </p:txBody>
        </p:sp>
        <p:cxnSp>
          <p:nvCxnSpPr>
            <p:cNvPr id="52" name="Straight Arrow Connector 51"/>
            <p:cNvCxnSpPr/>
            <p:nvPr/>
          </p:nvCxnSpPr>
          <p:spPr>
            <a:xfrm>
              <a:off x="1167787" y="5941263"/>
              <a:ext cx="720080" cy="0"/>
            </a:xfrm>
            <a:prstGeom prst="straightConnector1">
              <a:avLst/>
            </a:prstGeom>
            <a:ln w="0">
              <a:solidFill>
                <a:schemeClr val="tx1"/>
              </a:solidFill>
              <a:headEnd type="arrow"/>
              <a:tailEnd type="arrow"/>
            </a:ln>
            <a:effectLst/>
          </p:spPr>
          <p:style>
            <a:lnRef idx="2">
              <a:schemeClr val="accent1"/>
            </a:lnRef>
            <a:fillRef idx="0">
              <a:schemeClr val="accent1"/>
            </a:fillRef>
            <a:effectRef idx="1">
              <a:schemeClr val="accent1"/>
            </a:effectRef>
            <a:fontRef idx="minor">
              <a:schemeClr val="tx1"/>
            </a:fontRef>
          </p:style>
        </p:cxnSp>
        <p:cxnSp>
          <p:nvCxnSpPr>
            <p:cNvPr id="53" name="Straight Connector 52"/>
            <p:cNvCxnSpPr/>
            <p:nvPr/>
          </p:nvCxnSpPr>
          <p:spPr>
            <a:xfrm>
              <a:off x="4974686" y="5202133"/>
              <a:ext cx="288032" cy="0"/>
            </a:xfrm>
            <a:prstGeom prst="line">
              <a:avLst/>
            </a:prstGeom>
            <a:ln w="38100">
              <a:solidFill>
                <a:srgbClr val="00B0F0"/>
              </a:solidFill>
            </a:ln>
          </p:spPr>
          <p:style>
            <a:lnRef idx="2">
              <a:schemeClr val="accent1"/>
            </a:lnRef>
            <a:fillRef idx="0">
              <a:schemeClr val="accent1"/>
            </a:fillRef>
            <a:effectRef idx="1">
              <a:schemeClr val="accent1"/>
            </a:effectRef>
            <a:fontRef idx="minor">
              <a:schemeClr val="tx1"/>
            </a:fontRef>
          </p:style>
        </p:cxnSp>
        <p:cxnSp>
          <p:nvCxnSpPr>
            <p:cNvPr id="54" name="Straight Connector 53"/>
            <p:cNvCxnSpPr/>
            <p:nvPr/>
          </p:nvCxnSpPr>
          <p:spPr>
            <a:xfrm>
              <a:off x="4974686" y="5763339"/>
              <a:ext cx="288032" cy="0"/>
            </a:xfrm>
            <a:prstGeom prst="line">
              <a:avLst/>
            </a:prstGeom>
            <a:ln w="38100">
              <a:solidFill>
                <a:srgbClr val="00B0F0"/>
              </a:solidFill>
            </a:ln>
          </p:spPr>
          <p:style>
            <a:lnRef idx="2">
              <a:schemeClr val="accent1"/>
            </a:lnRef>
            <a:fillRef idx="0">
              <a:schemeClr val="accent1"/>
            </a:fillRef>
            <a:effectRef idx="1">
              <a:schemeClr val="accent1"/>
            </a:effectRef>
            <a:fontRef idx="minor">
              <a:schemeClr val="tx1"/>
            </a:fontRef>
          </p:style>
        </p:cxnSp>
        <p:cxnSp>
          <p:nvCxnSpPr>
            <p:cNvPr id="55" name="Straight Connector 54"/>
            <p:cNvCxnSpPr/>
            <p:nvPr/>
          </p:nvCxnSpPr>
          <p:spPr>
            <a:xfrm>
              <a:off x="1129687" y="5206325"/>
              <a:ext cx="244599" cy="0"/>
            </a:xfrm>
            <a:prstGeom prst="line">
              <a:avLst/>
            </a:prstGeom>
            <a:ln w="38100">
              <a:solidFill>
                <a:srgbClr val="00B0F0"/>
              </a:solidFill>
            </a:ln>
          </p:spPr>
          <p:style>
            <a:lnRef idx="2">
              <a:schemeClr val="accent1"/>
            </a:lnRef>
            <a:fillRef idx="0">
              <a:schemeClr val="accent1"/>
            </a:fillRef>
            <a:effectRef idx="1">
              <a:schemeClr val="accent1"/>
            </a:effectRef>
            <a:fontRef idx="minor">
              <a:schemeClr val="tx1"/>
            </a:fontRef>
          </p:style>
        </p:cxnSp>
        <p:cxnSp>
          <p:nvCxnSpPr>
            <p:cNvPr id="56" name="Straight Connector 55"/>
            <p:cNvCxnSpPr/>
            <p:nvPr/>
          </p:nvCxnSpPr>
          <p:spPr>
            <a:xfrm>
              <a:off x="1129687" y="5767531"/>
              <a:ext cx="244599" cy="0"/>
            </a:xfrm>
            <a:prstGeom prst="line">
              <a:avLst/>
            </a:prstGeom>
            <a:ln w="38100">
              <a:solidFill>
                <a:srgbClr val="00B0F0"/>
              </a:solidFill>
            </a:ln>
          </p:spPr>
          <p:style>
            <a:lnRef idx="2">
              <a:schemeClr val="accent1"/>
            </a:lnRef>
            <a:fillRef idx="0">
              <a:schemeClr val="accent1"/>
            </a:fillRef>
            <a:effectRef idx="1">
              <a:schemeClr val="accent1"/>
            </a:effectRef>
            <a:fontRef idx="minor">
              <a:schemeClr val="tx1"/>
            </a:fontRef>
          </p:style>
        </p:cxnSp>
        <p:sp>
          <p:nvSpPr>
            <p:cNvPr id="57" name="TextBox 56"/>
            <p:cNvSpPr txBox="1"/>
            <p:nvPr/>
          </p:nvSpPr>
          <p:spPr>
            <a:xfrm>
              <a:off x="4286633" y="5928455"/>
              <a:ext cx="1733167" cy="276999"/>
            </a:xfrm>
            <a:prstGeom prst="rect">
              <a:avLst/>
            </a:prstGeom>
            <a:noFill/>
          </p:spPr>
          <p:txBody>
            <a:bodyPr wrap="none" rtlCol="0">
              <a:spAutoFit/>
            </a:bodyPr>
            <a:lstStyle/>
            <a:p>
              <a:r>
                <a:rPr lang="en-US" sz="1200" b="0" dirty="0" smtClean="0"/>
                <a:t>SYNC detection window</a:t>
              </a:r>
              <a:endParaRPr lang="en-US" sz="1200" b="0" dirty="0"/>
            </a:p>
          </p:txBody>
        </p:sp>
        <p:cxnSp>
          <p:nvCxnSpPr>
            <p:cNvPr id="58" name="Straight Arrow Connector 57"/>
            <p:cNvCxnSpPr/>
            <p:nvPr/>
          </p:nvCxnSpPr>
          <p:spPr>
            <a:xfrm>
              <a:off x="5181185" y="5787722"/>
              <a:ext cx="0" cy="216024"/>
            </a:xfrm>
            <a:prstGeom prst="straightConnector1">
              <a:avLst/>
            </a:prstGeom>
            <a:ln w="12700">
              <a:solidFill>
                <a:schemeClr val="tx1"/>
              </a:solidFill>
              <a:tailEnd type="arrow"/>
            </a:ln>
            <a:effectLst/>
          </p:spPr>
          <p:style>
            <a:lnRef idx="2">
              <a:schemeClr val="accent1"/>
            </a:lnRef>
            <a:fillRef idx="0">
              <a:schemeClr val="accent1"/>
            </a:fillRef>
            <a:effectRef idx="1">
              <a:schemeClr val="accent1"/>
            </a:effectRef>
            <a:fontRef idx="minor">
              <a:schemeClr val="tx1"/>
            </a:fontRef>
          </p:style>
        </p:cxnSp>
        <p:sp>
          <p:nvSpPr>
            <p:cNvPr id="59" name="TextBox 58"/>
            <p:cNvSpPr txBox="1"/>
            <p:nvPr/>
          </p:nvSpPr>
          <p:spPr>
            <a:xfrm>
              <a:off x="2870478" y="5315416"/>
              <a:ext cx="1438214" cy="276999"/>
            </a:xfrm>
            <a:prstGeom prst="rect">
              <a:avLst/>
            </a:prstGeom>
            <a:noFill/>
          </p:spPr>
          <p:txBody>
            <a:bodyPr wrap="none" rtlCol="0">
              <a:spAutoFit/>
            </a:bodyPr>
            <a:lstStyle/>
            <a:p>
              <a:r>
                <a:rPr lang="en-US" sz="1200" b="0" dirty="0" smtClean="0"/>
                <a:t>WUR on windows </a:t>
              </a:r>
            </a:p>
          </p:txBody>
        </p:sp>
        <p:cxnSp>
          <p:nvCxnSpPr>
            <p:cNvPr id="65" name="Straight Arrow Connector 64"/>
            <p:cNvCxnSpPr>
              <a:endCxn id="59" idx="0"/>
            </p:cNvCxnSpPr>
            <p:nvPr/>
          </p:nvCxnSpPr>
          <p:spPr>
            <a:xfrm>
              <a:off x="2886454" y="5214833"/>
              <a:ext cx="703131" cy="100583"/>
            </a:xfrm>
            <a:prstGeom prst="straightConnector1">
              <a:avLst/>
            </a:prstGeom>
            <a:ln w="12700">
              <a:solidFill>
                <a:schemeClr val="tx1"/>
              </a:solidFill>
              <a:tailEnd type="arrow"/>
            </a:ln>
            <a:effectLst/>
          </p:spPr>
          <p:style>
            <a:lnRef idx="2">
              <a:schemeClr val="accent1"/>
            </a:lnRef>
            <a:fillRef idx="0">
              <a:schemeClr val="accent1"/>
            </a:fillRef>
            <a:effectRef idx="1">
              <a:schemeClr val="accent1"/>
            </a:effectRef>
            <a:fontRef idx="minor">
              <a:schemeClr val="tx1"/>
            </a:fontRef>
          </p:style>
        </p:cxnSp>
        <p:cxnSp>
          <p:nvCxnSpPr>
            <p:cNvPr id="66" name="Straight Arrow Connector 65"/>
            <p:cNvCxnSpPr/>
            <p:nvPr/>
          </p:nvCxnSpPr>
          <p:spPr>
            <a:xfrm flipH="1">
              <a:off x="3822558" y="5240233"/>
              <a:ext cx="288032" cy="144016"/>
            </a:xfrm>
            <a:prstGeom prst="straightConnector1">
              <a:avLst/>
            </a:prstGeom>
            <a:ln w="12700">
              <a:solidFill>
                <a:schemeClr val="tx1"/>
              </a:solidFill>
              <a:tailEnd type="arrow"/>
            </a:ln>
            <a:effectLst/>
          </p:spPr>
          <p:style>
            <a:lnRef idx="2">
              <a:schemeClr val="accent1"/>
            </a:lnRef>
            <a:fillRef idx="0">
              <a:schemeClr val="accent1"/>
            </a:fillRef>
            <a:effectRef idx="1">
              <a:schemeClr val="accent1"/>
            </a:effectRef>
            <a:fontRef idx="minor">
              <a:schemeClr val="tx1"/>
            </a:fontRef>
          </p:style>
        </p:cxnSp>
        <p:cxnSp>
          <p:nvCxnSpPr>
            <p:cNvPr id="67" name="Straight Arrow Connector 66"/>
            <p:cNvCxnSpPr/>
            <p:nvPr/>
          </p:nvCxnSpPr>
          <p:spPr>
            <a:xfrm flipV="1">
              <a:off x="3102478" y="5537790"/>
              <a:ext cx="412863" cy="216024"/>
            </a:xfrm>
            <a:prstGeom prst="straightConnector1">
              <a:avLst/>
            </a:prstGeom>
            <a:ln w="12700">
              <a:solidFill>
                <a:schemeClr val="tx1"/>
              </a:solidFill>
              <a:tailEnd type="arrow"/>
            </a:ln>
            <a:effectLst/>
          </p:spPr>
          <p:style>
            <a:lnRef idx="2">
              <a:schemeClr val="accent1"/>
            </a:lnRef>
            <a:fillRef idx="0">
              <a:schemeClr val="accent1"/>
            </a:fillRef>
            <a:effectRef idx="1">
              <a:schemeClr val="accent1"/>
            </a:effectRef>
            <a:fontRef idx="minor">
              <a:schemeClr val="tx1"/>
            </a:fontRef>
          </p:style>
        </p:cxnSp>
        <p:cxnSp>
          <p:nvCxnSpPr>
            <p:cNvPr id="68" name="Straight Arrow Connector 67"/>
            <p:cNvCxnSpPr/>
            <p:nvPr/>
          </p:nvCxnSpPr>
          <p:spPr>
            <a:xfrm flipH="1" flipV="1">
              <a:off x="3894566" y="5600273"/>
              <a:ext cx="576065" cy="144016"/>
            </a:xfrm>
            <a:prstGeom prst="straightConnector1">
              <a:avLst/>
            </a:prstGeom>
            <a:ln w="12700">
              <a:solidFill>
                <a:schemeClr val="tx1"/>
              </a:solidFill>
              <a:tailEnd type="arrow"/>
            </a:ln>
            <a:effectLst/>
          </p:spPr>
          <p:style>
            <a:lnRef idx="2">
              <a:schemeClr val="accent1"/>
            </a:lnRef>
            <a:fillRef idx="0">
              <a:schemeClr val="accent1"/>
            </a:fillRef>
            <a:effectRef idx="1">
              <a:schemeClr val="accent1"/>
            </a:effectRef>
            <a:fontRef idx="minor">
              <a:schemeClr val="tx1"/>
            </a:fontRef>
          </p:style>
        </p:cxnSp>
      </p:gr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Timing error compensation between common SYNC signals</a:t>
            </a:r>
            <a:endParaRPr lang="en-US" dirty="0"/>
          </a:p>
        </p:txBody>
      </p:sp>
      <p:sp>
        <p:nvSpPr>
          <p:cNvPr id="3" name="Content Placeholder 2"/>
          <p:cNvSpPr>
            <a:spLocks noGrp="1"/>
          </p:cNvSpPr>
          <p:nvPr>
            <p:ph idx="1"/>
          </p:nvPr>
        </p:nvSpPr>
        <p:spPr/>
        <p:txBody>
          <a:bodyPr/>
          <a:lstStyle/>
          <a:p>
            <a:r>
              <a:rPr lang="en-US" sz="2000" dirty="0" smtClean="0"/>
              <a:t>Between common SYNC signal, there still exists some timing mismatch between AP and WUR STAs. </a:t>
            </a:r>
          </a:p>
          <a:p>
            <a:pPr lvl="1"/>
            <a:r>
              <a:rPr lang="en-US" sz="1600" dirty="0" smtClean="0"/>
              <a:t>To compensate the accumulating clock difference, WUR STAs can gradually increase the length of the WUR on windows. </a:t>
            </a:r>
          </a:p>
          <a:p>
            <a:pPr lvl="1"/>
            <a:r>
              <a:rPr lang="en-US" sz="1600" dirty="0" smtClean="0"/>
              <a:t>While receiving the common SYNC signal, WUR STAs can reset the length of its WUR on window to a default value.</a:t>
            </a:r>
          </a:p>
          <a:p>
            <a:pPr lvl="1"/>
            <a:r>
              <a:rPr lang="en-US" sz="1600" dirty="0" smtClean="0"/>
              <a:t>The increasing length of WUR on window for each duty cycle can be calculated based on AP’s clock accuracy and WUR STA’s own clock accuracy. </a:t>
            </a:r>
          </a:p>
          <a:p>
            <a:endParaRPr lang="en-US" dirty="0" smtClean="0"/>
          </a:p>
          <a:p>
            <a:endParaRPr lang="en-US" dirty="0"/>
          </a:p>
        </p:txBody>
      </p:sp>
      <p:sp>
        <p:nvSpPr>
          <p:cNvPr id="4" name="Date Placeholder 3"/>
          <p:cNvSpPr>
            <a:spLocks noGrp="1"/>
          </p:cNvSpPr>
          <p:nvPr>
            <p:ph type="dt" sz="half" idx="10"/>
          </p:nvPr>
        </p:nvSpPr>
        <p:spPr/>
        <p:txBody>
          <a:bodyPr/>
          <a:lstStyle/>
          <a:p>
            <a:pPr>
              <a:defRPr/>
            </a:pPr>
            <a:r>
              <a:rPr lang="en-US" smtClean="0"/>
              <a:t>March 2017</a:t>
            </a:r>
            <a:endParaRPr lang="en-US" dirty="0"/>
          </a:p>
        </p:txBody>
      </p:sp>
      <p:sp>
        <p:nvSpPr>
          <p:cNvPr id="5" name="Slide Number Placeholder 4"/>
          <p:cNvSpPr>
            <a:spLocks noGrp="1"/>
          </p:cNvSpPr>
          <p:nvPr>
            <p:ph type="sldNum" sz="quarter" idx="12"/>
          </p:nvPr>
        </p:nvSpPr>
        <p:spPr/>
        <p:txBody>
          <a:bodyPr/>
          <a:lstStyle/>
          <a:p>
            <a:pPr>
              <a:defRPr/>
            </a:pPr>
            <a:r>
              <a:rPr lang="en-US" smtClean="0"/>
              <a:t>Slide </a:t>
            </a:r>
            <a:fld id="{C1789BC7-C074-42CC-ADF8-5107DF6BD1C1}" type="slidenum">
              <a:rPr lang="en-US" smtClean="0"/>
              <a:pPr>
                <a:defRPr/>
              </a:pPr>
              <a:t>7</a:t>
            </a:fld>
            <a:endParaRPr lang="en-US"/>
          </a:p>
        </p:txBody>
      </p:sp>
      <p:sp>
        <p:nvSpPr>
          <p:cNvPr id="6" name="Footer Placeholder 5"/>
          <p:cNvSpPr>
            <a:spLocks noGrp="1"/>
          </p:cNvSpPr>
          <p:nvPr>
            <p:ph type="ftr" sz="quarter" idx="3"/>
          </p:nvPr>
        </p:nvSpPr>
        <p:spPr/>
        <p:txBody>
          <a:bodyPr/>
          <a:lstStyle/>
          <a:p>
            <a:pPr>
              <a:defRPr/>
            </a:pPr>
            <a:r>
              <a:rPr lang="en-US" altLang="ko-KR" smtClean="0"/>
              <a:t>Tianyu Wu, Mediatek</a:t>
            </a:r>
            <a:endParaRPr lang="en-US" altLang="ko-KR" dirty="0"/>
          </a:p>
        </p:txBody>
      </p:sp>
      <p:grpSp>
        <p:nvGrpSpPr>
          <p:cNvPr id="7" name="Group 116"/>
          <p:cNvGrpSpPr/>
          <p:nvPr/>
        </p:nvGrpSpPr>
        <p:grpSpPr>
          <a:xfrm>
            <a:off x="323528" y="4495800"/>
            <a:ext cx="8551763" cy="1728192"/>
            <a:chOff x="350242" y="4604278"/>
            <a:chExt cx="8551763" cy="1728192"/>
          </a:xfrm>
        </p:grpSpPr>
        <p:cxnSp>
          <p:nvCxnSpPr>
            <p:cNvPr id="8" name="Straight Connector 7"/>
            <p:cNvCxnSpPr/>
            <p:nvPr/>
          </p:nvCxnSpPr>
          <p:spPr>
            <a:xfrm>
              <a:off x="1686180" y="5053865"/>
              <a:ext cx="264027" cy="0"/>
            </a:xfrm>
            <a:prstGeom prst="line">
              <a:avLst/>
            </a:prstGeom>
            <a:ln w="38100">
              <a:solidFill>
                <a:srgbClr val="FFFF00"/>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5141973" y="4674622"/>
              <a:ext cx="0" cy="1657848"/>
            </a:xfrm>
            <a:prstGeom prst="line">
              <a:avLst/>
            </a:prstGeom>
            <a:ln w="12700">
              <a:solidFill>
                <a:schemeClr val="tx1"/>
              </a:solidFill>
              <a:prstDash val="dash"/>
            </a:ln>
            <a:effectLst/>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a:off x="1685589" y="5578814"/>
              <a:ext cx="264618" cy="0"/>
            </a:xfrm>
            <a:prstGeom prst="line">
              <a:avLst/>
            </a:prstGeom>
            <a:ln w="38100">
              <a:solidFill>
                <a:srgbClr val="FFC000"/>
              </a:solidFill>
            </a:ln>
          </p:spPr>
          <p:style>
            <a:lnRef idx="2">
              <a:schemeClr val="accent1"/>
            </a:lnRef>
            <a:fillRef idx="0">
              <a:schemeClr val="accent1"/>
            </a:fillRef>
            <a:effectRef idx="1">
              <a:schemeClr val="accent1"/>
            </a:effectRef>
            <a:fontRef idx="minor">
              <a:schemeClr val="tx1"/>
            </a:fontRef>
          </p:style>
        </p:cxnSp>
        <p:sp>
          <p:nvSpPr>
            <p:cNvPr id="11" name="TextBox 10"/>
            <p:cNvSpPr txBox="1"/>
            <p:nvPr/>
          </p:nvSpPr>
          <p:spPr>
            <a:xfrm>
              <a:off x="451562" y="4872565"/>
              <a:ext cx="425116" cy="307777"/>
            </a:xfrm>
            <a:prstGeom prst="rect">
              <a:avLst/>
            </a:prstGeom>
            <a:noFill/>
          </p:spPr>
          <p:txBody>
            <a:bodyPr wrap="none" rtlCol="0">
              <a:spAutoFit/>
            </a:bodyPr>
            <a:lstStyle/>
            <a:p>
              <a:r>
                <a:rPr lang="en-US" sz="1400" b="0" i="0" dirty="0" smtClean="0"/>
                <a:t>AP</a:t>
              </a:r>
              <a:endParaRPr lang="en-US" sz="1400" b="0" i="0" dirty="0"/>
            </a:p>
          </p:txBody>
        </p:sp>
        <p:sp>
          <p:nvSpPr>
            <p:cNvPr id="12" name="TextBox 11"/>
            <p:cNvSpPr txBox="1"/>
            <p:nvPr/>
          </p:nvSpPr>
          <p:spPr>
            <a:xfrm>
              <a:off x="353507" y="5391365"/>
              <a:ext cx="620170" cy="307777"/>
            </a:xfrm>
            <a:prstGeom prst="rect">
              <a:avLst/>
            </a:prstGeom>
            <a:noFill/>
          </p:spPr>
          <p:txBody>
            <a:bodyPr wrap="none" rtlCol="0">
              <a:spAutoFit/>
            </a:bodyPr>
            <a:lstStyle/>
            <a:p>
              <a:r>
                <a:rPr lang="en-US" sz="1400" b="0" i="0" dirty="0" smtClean="0"/>
                <a:t>STA1</a:t>
              </a:r>
              <a:endParaRPr lang="en-US" sz="1400" b="0" i="0" dirty="0"/>
            </a:p>
          </p:txBody>
        </p:sp>
        <p:cxnSp>
          <p:nvCxnSpPr>
            <p:cNvPr id="13" name="Straight Arrow Connector 12"/>
            <p:cNvCxnSpPr/>
            <p:nvPr/>
          </p:nvCxnSpPr>
          <p:spPr>
            <a:xfrm>
              <a:off x="1112968" y="5082626"/>
              <a:ext cx="7704856" cy="0"/>
            </a:xfrm>
            <a:prstGeom prst="straightConnector1">
              <a:avLst/>
            </a:prstGeom>
            <a:ln w="12700">
              <a:solidFill>
                <a:schemeClr val="tx1"/>
              </a:solidFill>
              <a:tailEnd type="arrow"/>
            </a:ln>
            <a:effectLst/>
          </p:spPr>
          <p:style>
            <a:lnRef idx="2">
              <a:schemeClr val="accent1"/>
            </a:lnRef>
            <a:fillRef idx="0">
              <a:schemeClr val="accent1"/>
            </a:fillRef>
            <a:effectRef idx="1">
              <a:schemeClr val="accent1"/>
            </a:effectRef>
            <a:fontRef idx="minor">
              <a:schemeClr val="tx1"/>
            </a:fontRef>
          </p:style>
        </p:cxnSp>
        <p:sp>
          <p:nvSpPr>
            <p:cNvPr id="14" name="TextBox 13"/>
            <p:cNvSpPr txBox="1"/>
            <p:nvPr/>
          </p:nvSpPr>
          <p:spPr>
            <a:xfrm>
              <a:off x="8241760" y="4604278"/>
              <a:ext cx="660245" cy="338554"/>
            </a:xfrm>
            <a:prstGeom prst="rect">
              <a:avLst/>
            </a:prstGeom>
            <a:noFill/>
          </p:spPr>
          <p:txBody>
            <a:bodyPr wrap="none" rtlCol="0">
              <a:spAutoFit/>
            </a:bodyPr>
            <a:lstStyle/>
            <a:p>
              <a:r>
                <a:rPr lang="en-US" dirty="0" smtClean="0"/>
                <a:t>Time</a:t>
              </a:r>
              <a:endParaRPr lang="en-US" dirty="0"/>
            </a:p>
          </p:txBody>
        </p:sp>
        <p:cxnSp>
          <p:nvCxnSpPr>
            <p:cNvPr id="15" name="Straight Arrow Connector 14"/>
            <p:cNvCxnSpPr/>
            <p:nvPr/>
          </p:nvCxnSpPr>
          <p:spPr>
            <a:xfrm>
              <a:off x="1128575" y="5607389"/>
              <a:ext cx="7689249" cy="0"/>
            </a:xfrm>
            <a:prstGeom prst="straightConnector1">
              <a:avLst/>
            </a:prstGeom>
            <a:ln w="12700">
              <a:solidFill>
                <a:schemeClr val="tx1"/>
              </a:solidFill>
              <a:tailEnd type="arrow"/>
            </a:ln>
            <a:effectLst/>
          </p:spPr>
          <p:style>
            <a:lnRef idx="2">
              <a:schemeClr val="accent1"/>
            </a:lnRef>
            <a:fillRef idx="0">
              <a:schemeClr val="accent1"/>
            </a:fillRef>
            <a:effectRef idx="1">
              <a:schemeClr val="accent1"/>
            </a:effectRef>
            <a:fontRef idx="minor">
              <a:schemeClr val="tx1"/>
            </a:fontRef>
          </p:style>
        </p:cxnSp>
        <p:sp>
          <p:nvSpPr>
            <p:cNvPr id="16" name="Rectangle 15"/>
            <p:cNvSpPr/>
            <p:nvPr/>
          </p:nvSpPr>
          <p:spPr>
            <a:xfrm>
              <a:off x="1277924" y="4723048"/>
              <a:ext cx="144016" cy="360040"/>
            </a:xfrm>
            <a:prstGeom prst="rect">
              <a:avLst/>
            </a:prstGeom>
            <a:solidFill>
              <a:schemeClr val="accent2"/>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7" name="Rectangle 16"/>
            <p:cNvSpPr/>
            <p:nvPr/>
          </p:nvSpPr>
          <p:spPr>
            <a:xfrm>
              <a:off x="5141973" y="4729244"/>
              <a:ext cx="144016" cy="360040"/>
            </a:xfrm>
            <a:prstGeom prst="rect">
              <a:avLst/>
            </a:prstGeom>
            <a:solidFill>
              <a:schemeClr val="accent2"/>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18" name="Straight Connector 17"/>
            <p:cNvCxnSpPr/>
            <p:nvPr/>
          </p:nvCxnSpPr>
          <p:spPr>
            <a:xfrm>
              <a:off x="1987510" y="6140134"/>
              <a:ext cx="264618" cy="0"/>
            </a:xfrm>
            <a:prstGeom prst="line">
              <a:avLst/>
            </a:prstGeom>
            <a:ln w="38100">
              <a:solidFill>
                <a:srgbClr val="0000FF"/>
              </a:solidFill>
            </a:ln>
          </p:spPr>
          <p:style>
            <a:lnRef idx="2">
              <a:schemeClr val="accent1"/>
            </a:lnRef>
            <a:fillRef idx="0">
              <a:schemeClr val="accent1"/>
            </a:fillRef>
            <a:effectRef idx="1">
              <a:schemeClr val="accent1"/>
            </a:effectRef>
            <a:fontRef idx="minor">
              <a:schemeClr val="tx1"/>
            </a:fontRef>
          </p:style>
        </p:cxnSp>
        <p:sp>
          <p:nvSpPr>
            <p:cNvPr id="19" name="TextBox 18"/>
            <p:cNvSpPr txBox="1"/>
            <p:nvPr/>
          </p:nvSpPr>
          <p:spPr>
            <a:xfrm>
              <a:off x="350242" y="5952685"/>
              <a:ext cx="620170" cy="307777"/>
            </a:xfrm>
            <a:prstGeom prst="rect">
              <a:avLst/>
            </a:prstGeom>
            <a:noFill/>
          </p:spPr>
          <p:txBody>
            <a:bodyPr wrap="none" rtlCol="0">
              <a:spAutoFit/>
            </a:bodyPr>
            <a:lstStyle/>
            <a:p>
              <a:r>
                <a:rPr lang="en-US" sz="1400" b="0" i="0" dirty="0" smtClean="0"/>
                <a:t>STA2</a:t>
              </a:r>
              <a:endParaRPr lang="en-US" sz="1400" b="0" i="0" dirty="0"/>
            </a:p>
          </p:txBody>
        </p:sp>
        <p:cxnSp>
          <p:nvCxnSpPr>
            <p:cNvPr id="20" name="Straight Arrow Connector 19"/>
            <p:cNvCxnSpPr/>
            <p:nvPr/>
          </p:nvCxnSpPr>
          <p:spPr>
            <a:xfrm>
              <a:off x="1125310" y="6168709"/>
              <a:ext cx="7692514" cy="0"/>
            </a:xfrm>
            <a:prstGeom prst="straightConnector1">
              <a:avLst/>
            </a:prstGeom>
            <a:ln w="12700">
              <a:solidFill>
                <a:schemeClr val="tx1"/>
              </a:solidFill>
              <a:tailEnd type="arrow"/>
            </a:ln>
            <a:effectLst/>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a:off x="1983146" y="5064901"/>
              <a:ext cx="264027" cy="0"/>
            </a:xfrm>
            <a:prstGeom prst="line">
              <a:avLst/>
            </a:prstGeom>
            <a:ln w="38100">
              <a:solidFill>
                <a:srgbClr val="92D050"/>
              </a:solidFill>
            </a:ln>
          </p:spPr>
          <p:style>
            <a:lnRef idx="2">
              <a:schemeClr val="accent1"/>
            </a:lnRef>
            <a:fillRef idx="0">
              <a:schemeClr val="accent1"/>
            </a:fillRef>
            <a:effectRef idx="1">
              <a:schemeClr val="accent1"/>
            </a:effectRef>
            <a:fontRef idx="minor">
              <a:schemeClr val="tx1"/>
            </a:fontRef>
          </p:style>
        </p:cxnSp>
        <p:cxnSp>
          <p:nvCxnSpPr>
            <p:cNvPr id="22" name="Straight Connector 21"/>
            <p:cNvCxnSpPr/>
            <p:nvPr/>
          </p:nvCxnSpPr>
          <p:spPr>
            <a:xfrm>
              <a:off x="2766300" y="5064901"/>
              <a:ext cx="264027" cy="0"/>
            </a:xfrm>
            <a:prstGeom prst="line">
              <a:avLst/>
            </a:prstGeom>
            <a:ln w="38100">
              <a:solidFill>
                <a:srgbClr val="FFFF00"/>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a:off x="2737892" y="5589850"/>
              <a:ext cx="349585" cy="0"/>
            </a:xfrm>
            <a:prstGeom prst="line">
              <a:avLst/>
            </a:prstGeom>
            <a:ln w="38100">
              <a:solidFill>
                <a:srgbClr val="FFC000"/>
              </a:solidFill>
            </a:ln>
          </p:spPr>
          <p:style>
            <a:lnRef idx="2">
              <a:schemeClr val="accent1"/>
            </a:lnRef>
            <a:fillRef idx="0">
              <a:schemeClr val="accent1"/>
            </a:fillRef>
            <a:effectRef idx="1">
              <a:schemeClr val="accent1"/>
            </a:effectRef>
            <a:fontRef idx="minor">
              <a:schemeClr val="tx1"/>
            </a:fontRef>
          </p:style>
        </p:cxnSp>
        <p:cxnSp>
          <p:nvCxnSpPr>
            <p:cNvPr id="24" name="Straight Connector 23"/>
            <p:cNvCxnSpPr/>
            <p:nvPr/>
          </p:nvCxnSpPr>
          <p:spPr>
            <a:xfrm>
              <a:off x="3006874" y="6151170"/>
              <a:ext cx="350515" cy="0"/>
            </a:xfrm>
            <a:prstGeom prst="line">
              <a:avLst/>
            </a:prstGeom>
            <a:ln w="38100">
              <a:solidFill>
                <a:srgbClr val="0000FF"/>
              </a:solidFill>
            </a:ln>
          </p:spPr>
          <p:style>
            <a:lnRef idx="2">
              <a:schemeClr val="accent1"/>
            </a:lnRef>
            <a:fillRef idx="0">
              <a:schemeClr val="accent1"/>
            </a:fillRef>
            <a:effectRef idx="1">
              <a:schemeClr val="accent1"/>
            </a:effectRef>
            <a:fontRef idx="minor">
              <a:schemeClr val="tx1"/>
            </a:fontRef>
          </p:style>
        </p:cxnSp>
        <p:cxnSp>
          <p:nvCxnSpPr>
            <p:cNvPr id="25" name="Straight Connector 24"/>
            <p:cNvCxnSpPr/>
            <p:nvPr/>
          </p:nvCxnSpPr>
          <p:spPr>
            <a:xfrm>
              <a:off x="3063266" y="5075937"/>
              <a:ext cx="264027" cy="0"/>
            </a:xfrm>
            <a:prstGeom prst="line">
              <a:avLst/>
            </a:prstGeom>
            <a:ln w="38100">
              <a:solidFill>
                <a:srgbClr val="92D050"/>
              </a:solidFill>
            </a:ln>
          </p:spPr>
          <p:style>
            <a:lnRef idx="2">
              <a:schemeClr val="accent1"/>
            </a:lnRef>
            <a:fillRef idx="0">
              <a:schemeClr val="accent1"/>
            </a:fillRef>
            <a:effectRef idx="1">
              <a:schemeClr val="accent1"/>
            </a:effectRef>
            <a:fontRef idx="minor">
              <a:schemeClr val="tx1"/>
            </a:fontRef>
          </p:style>
        </p:cxnSp>
        <p:cxnSp>
          <p:nvCxnSpPr>
            <p:cNvPr id="26" name="Straight Connector 25"/>
            <p:cNvCxnSpPr/>
            <p:nvPr/>
          </p:nvCxnSpPr>
          <p:spPr>
            <a:xfrm>
              <a:off x="4052919" y="5064901"/>
              <a:ext cx="264027" cy="0"/>
            </a:xfrm>
            <a:prstGeom prst="line">
              <a:avLst/>
            </a:prstGeom>
            <a:ln w="38100">
              <a:solidFill>
                <a:srgbClr val="FFFF00"/>
              </a:solidFill>
            </a:ln>
          </p:spPr>
          <p:style>
            <a:lnRef idx="2">
              <a:schemeClr val="accent1"/>
            </a:lnRef>
            <a:fillRef idx="0">
              <a:schemeClr val="accent1"/>
            </a:fillRef>
            <a:effectRef idx="1">
              <a:schemeClr val="accent1"/>
            </a:effectRef>
            <a:fontRef idx="minor">
              <a:schemeClr val="tx1"/>
            </a:fontRef>
          </p:style>
        </p:cxnSp>
        <p:cxnSp>
          <p:nvCxnSpPr>
            <p:cNvPr id="27" name="Straight Connector 26"/>
            <p:cNvCxnSpPr/>
            <p:nvPr/>
          </p:nvCxnSpPr>
          <p:spPr>
            <a:xfrm>
              <a:off x="4043561" y="5589850"/>
              <a:ext cx="359110" cy="0"/>
            </a:xfrm>
            <a:prstGeom prst="line">
              <a:avLst/>
            </a:prstGeom>
            <a:ln w="38100">
              <a:solidFill>
                <a:srgbClr val="FFC000"/>
              </a:solidFill>
            </a:ln>
          </p:spPr>
          <p:style>
            <a:lnRef idx="2">
              <a:schemeClr val="accent1"/>
            </a:lnRef>
            <a:fillRef idx="0">
              <a:schemeClr val="accent1"/>
            </a:fillRef>
            <a:effectRef idx="1">
              <a:schemeClr val="accent1"/>
            </a:effectRef>
            <a:fontRef idx="minor">
              <a:schemeClr val="tx1"/>
            </a:fontRef>
          </p:style>
        </p:cxnSp>
        <p:cxnSp>
          <p:nvCxnSpPr>
            <p:cNvPr id="28" name="Straight Connector 27"/>
            <p:cNvCxnSpPr/>
            <p:nvPr/>
          </p:nvCxnSpPr>
          <p:spPr>
            <a:xfrm>
              <a:off x="4303018" y="6151170"/>
              <a:ext cx="382524" cy="0"/>
            </a:xfrm>
            <a:prstGeom prst="line">
              <a:avLst/>
            </a:prstGeom>
            <a:ln w="38100">
              <a:solidFill>
                <a:srgbClr val="0000FF"/>
              </a:solidFill>
            </a:ln>
          </p:spPr>
          <p:style>
            <a:lnRef idx="2">
              <a:schemeClr val="accent1"/>
            </a:lnRef>
            <a:fillRef idx="0">
              <a:schemeClr val="accent1"/>
            </a:fillRef>
            <a:effectRef idx="1">
              <a:schemeClr val="accent1"/>
            </a:effectRef>
            <a:fontRef idx="minor">
              <a:schemeClr val="tx1"/>
            </a:fontRef>
          </p:style>
        </p:cxnSp>
        <p:cxnSp>
          <p:nvCxnSpPr>
            <p:cNvPr id="29" name="Straight Connector 28"/>
            <p:cNvCxnSpPr/>
            <p:nvPr/>
          </p:nvCxnSpPr>
          <p:spPr>
            <a:xfrm>
              <a:off x="4349885" y="5075937"/>
              <a:ext cx="264027" cy="0"/>
            </a:xfrm>
            <a:prstGeom prst="line">
              <a:avLst/>
            </a:prstGeom>
            <a:ln w="38100">
              <a:solidFill>
                <a:srgbClr val="92D050"/>
              </a:solidFill>
            </a:ln>
          </p:spPr>
          <p:style>
            <a:lnRef idx="2">
              <a:schemeClr val="accent1"/>
            </a:lnRef>
            <a:fillRef idx="0">
              <a:schemeClr val="accent1"/>
            </a:fillRef>
            <a:effectRef idx="1">
              <a:schemeClr val="accent1"/>
            </a:effectRef>
            <a:fontRef idx="minor">
              <a:schemeClr val="tx1"/>
            </a:fontRef>
          </p:style>
        </p:cxnSp>
        <p:cxnSp>
          <p:nvCxnSpPr>
            <p:cNvPr id="30" name="Straight Connector 29"/>
            <p:cNvCxnSpPr/>
            <p:nvPr/>
          </p:nvCxnSpPr>
          <p:spPr>
            <a:xfrm>
              <a:off x="5555562" y="5055376"/>
              <a:ext cx="264027" cy="0"/>
            </a:xfrm>
            <a:prstGeom prst="line">
              <a:avLst/>
            </a:prstGeom>
            <a:ln w="38100">
              <a:solidFill>
                <a:srgbClr val="FFFF00"/>
              </a:solidFill>
            </a:ln>
          </p:spPr>
          <p:style>
            <a:lnRef idx="2">
              <a:schemeClr val="accent1"/>
            </a:lnRef>
            <a:fillRef idx="0">
              <a:schemeClr val="accent1"/>
            </a:fillRef>
            <a:effectRef idx="1">
              <a:schemeClr val="accent1"/>
            </a:effectRef>
            <a:fontRef idx="minor">
              <a:schemeClr val="tx1"/>
            </a:fontRef>
          </p:style>
        </p:cxnSp>
        <p:cxnSp>
          <p:nvCxnSpPr>
            <p:cNvPr id="31" name="Straight Connector 30"/>
            <p:cNvCxnSpPr/>
            <p:nvPr/>
          </p:nvCxnSpPr>
          <p:spPr>
            <a:xfrm>
              <a:off x="5554971" y="5580325"/>
              <a:ext cx="264618" cy="0"/>
            </a:xfrm>
            <a:prstGeom prst="line">
              <a:avLst/>
            </a:prstGeom>
            <a:ln w="38100">
              <a:solidFill>
                <a:srgbClr val="FFC000"/>
              </a:solidFill>
            </a:ln>
          </p:spPr>
          <p:style>
            <a:lnRef idx="2">
              <a:schemeClr val="accent1"/>
            </a:lnRef>
            <a:fillRef idx="0">
              <a:schemeClr val="accent1"/>
            </a:fillRef>
            <a:effectRef idx="1">
              <a:schemeClr val="accent1"/>
            </a:effectRef>
            <a:fontRef idx="minor">
              <a:schemeClr val="tx1"/>
            </a:fontRef>
          </p:style>
        </p:cxnSp>
        <p:cxnSp>
          <p:nvCxnSpPr>
            <p:cNvPr id="32" name="Straight Connector 31"/>
            <p:cNvCxnSpPr/>
            <p:nvPr/>
          </p:nvCxnSpPr>
          <p:spPr>
            <a:xfrm>
              <a:off x="5856892" y="6141645"/>
              <a:ext cx="264618" cy="0"/>
            </a:xfrm>
            <a:prstGeom prst="line">
              <a:avLst/>
            </a:prstGeom>
            <a:ln w="38100">
              <a:solidFill>
                <a:srgbClr val="0000FF"/>
              </a:solidFill>
            </a:ln>
          </p:spPr>
          <p:style>
            <a:lnRef idx="2">
              <a:schemeClr val="accent1"/>
            </a:lnRef>
            <a:fillRef idx="0">
              <a:schemeClr val="accent1"/>
            </a:fillRef>
            <a:effectRef idx="1">
              <a:schemeClr val="accent1"/>
            </a:effectRef>
            <a:fontRef idx="minor">
              <a:schemeClr val="tx1"/>
            </a:fontRef>
          </p:style>
        </p:cxnSp>
        <p:cxnSp>
          <p:nvCxnSpPr>
            <p:cNvPr id="33" name="Straight Connector 32"/>
            <p:cNvCxnSpPr/>
            <p:nvPr/>
          </p:nvCxnSpPr>
          <p:spPr>
            <a:xfrm>
              <a:off x="5852528" y="5066412"/>
              <a:ext cx="264027" cy="0"/>
            </a:xfrm>
            <a:prstGeom prst="line">
              <a:avLst/>
            </a:prstGeom>
            <a:ln w="38100">
              <a:solidFill>
                <a:srgbClr val="92D050"/>
              </a:solidFill>
            </a:ln>
          </p:spPr>
          <p:style>
            <a:lnRef idx="2">
              <a:schemeClr val="accent1"/>
            </a:lnRef>
            <a:fillRef idx="0">
              <a:schemeClr val="accent1"/>
            </a:fillRef>
            <a:effectRef idx="1">
              <a:schemeClr val="accent1"/>
            </a:effectRef>
            <a:fontRef idx="minor">
              <a:schemeClr val="tx1"/>
            </a:fontRef>
          </p:style>
        </p:cxnSp>
        <p:cxnSp>
          <p:nvCxnSpPr>
            <p:cNvPr id="34" name="Straight Connector 33"/>
            <p:cNvCxnSpPr/>
            <p:nvPr/>
          </p:nvCxnSpPr>
          <p:spPr>
            <a:xfrm>
              <a:off x="6635682" y="5066412"/>
              <a:ext cx="264027" cy="0"/>
            </a:xfrm>
            <a:prstGeom prst="line">
              <a:avLst/>
            </a:prstGeom>
            <a:ln w="38100">
              <a:solidFill>
                <a:srgbClr val="FFFF00"/>
              </a:solidFill>
            </a:ln>
          </p:spPr>
          <p:style>
            <a:lnRef idx="2">
              <a:schemeClr val="accent1"/>
            </a:lnRef>
            <a:fillRef idx="0">
              <a:schemeClr val="accent1"/>
            </a:fillRef>
            <a:effectRef idx="1">
              <a:schemeClr val="accent1"/>
            </a:effectRef>
            <a:fontRef idx="minor">
              <a:schemeClr val="tx1"/>
            </a:fontRef>
          </p:style>
        </p:cxnSp>
        <p:cxnSp>
          <p:nvCxnSpPr>
            <p:cNvPr id="35" name="Straight Connector 34"/>
            <p:cNvCxnSpPr/>
            <p:nvPr/>
          </p:nvCxnSpPr>
          <p:spPr>
            <a:xfrm>
              <a:off x="6932648" y="5077448"/>
              <a:ext cx="264027" cy="0"/>
            </a:xfrm>
            <a:prstGeom prst="line">
              <a:avLst/>
            </a:prstGeom>
            <a:ln w="38100">
              <a:solidFill>
                <a:srgbClr val="92D050"/>
              </a:solidFill>
            </a:ln>
          </p:spPr>
          <p:style>
            <a:lnRef idx="2">
              <a:schemeClr val="accent1"/>
            </a:lnRef>
            <a:fillRef idx="0">
              <a:schemeClr val="accent1"/>
            </a:fillRef>
            <a:effectRef idx="1">
              <a:schemeClr val="accent1"/>
            </a:effectRef>
            <a:fontRef idx="minor">
              <a:schemeClr val="tx1"/>
            </a:fontRef>
          </p:style>
        </p:cxnSp>
        <p:cxnSp>
          <p:nvCxnSpPr>
            <p:cNvPr id="36" name="Straight Connector 35"/>
            <p:cNvCxnSpPr/>
            <p:nvPr/>
          </p:nvCxnSpPr>
          <p:spPr>
            <a:xfrm>
              <a:off x="7922301" y="5066412"/>
              <a:ext cx="264027" cy="0"/>
            </a:xfrm>
            <a:prstGeom prst="line">
              <a:avLst/>
            </a:prstGeom>
            <a:ln w="38100">
              <a:solidFill>
                <a:srgbClr val="FFFF00"/>
              </a:solidFill>
            </a:ln>
          </p:spPr>
          <p:style>
            <a:lnRef idx="2">
              <a:schemeClr val="accent1"/>
            </a:lnRef>
            <a:fillRef idx="0">
              <a:schemeClr val="accent1"/>
            </a:fillRef>
            <a:effectRef idx="1">
              <a:schemeClr val="accent1"/>
            </a:effectRef>
            <a:fontRef idx="minor">
              <a:schemeClr val="tx1"/>
            </a:fontRef>
          </p:style>
        </p:cxnSp>
        <p:cxnSp>
          <p:nvCxnSpPr>
            <p:cNvPr id="37" name="Straight Connector 36"/>
            <p:cNvCxnSpPr/>
            <p:nvPr/>
          </p:nvCxnSpPr>
          <p:spPr>
            <a:xfrm>
              <a:off x="8219267" y="5077448"/>
              <a:ext cx="264027" cy="0"/>
            </a:xfrm>
            <a:prstGeom prst="line">
              <a:avLst/>
            </a:prstGeom>
            <a:ln w="38100">
              <a:solidFill>
                <a:srgbClr val="92D050"/>
              </a:solidFill>
            </a:ln>
          </p:spPr>
          <p:style>
            <a:lnRef idx="2">
              <a:schemeClr val="accent1"/>
            </a:lnRef>
            <a:fillRef idx="0">
              <a:schemeClr val="accent1"/>
            </a:fillRef>
            <a:effectRef idx="1">
              <a:schemeClr val="accent1"/>
            </a:effectRef>
            <a:fontRef idx="minor">
              <a:schemeClr val="tx1"/>
            </a:fontRef>
          </p:style>
        </p:cxnSp>
        <p:cxnSp>
          <p:nvCxnSpPr>
            <p:cNvPr id="38" name="Straight Connector 37"/>
            <p:cNvCxnSpPr/>
            <p:nvPr/>
          </p:nvCxnSpPr>
          <p:spPr>
            <a:xfrm>
              <a:off x="5073408" y="5574290"/>
              <a:ext cx="290680" cy="0"/>
            </a:xfrm>
            <a:prstGeom prst="line">
              <a:avLst/>
            </a:prstGeom>
            <a:ln w="38100">
              <a:solidFill>
                <a:srgbClr val="00B0F0"/>
              </a:solidFill>
            </a:ln>
          </p:spPr>
          <p:style>
            <a:lnRef idx="2">
              <a:schemeClr val="accent1"/>
            </a:lnRef>
            <a:fillRef idx="0">
              <a:schemeClr val="accent1"/>
            </a:fillRef>
            <a:effectRef idx="1">
              <a:schemeClr val="accent1"/>
            </a:effectRef>
            <a:fontRef idx="minor">
              <a:schemeClr val="tx1"/>
            </a:fontRef>
          </p:style>
        </p:cxnSp>
        <p:cxnSp>
          <p:nvCxnSpPr>
            <p:cNvPr id="39" name="Straight Connector 38"/>
            <p:cNvCxnSpPr/>
            <p:nvPr/>
          </p:nvCxnSpPr>
          <p:spPr>
            <a:xfrm>
              <a:off x="5073408" y="6135496"/>
              <a:ext cx="290680" cy="0"/>
            </a:xfrm>
            <a:prstGeom prst="line">
              <a:avLst/>
            </a:prstGeom>
            <a:ln w="38100">
              <a:solidFill>
                <a:srgbClr val="00B0F0"/>
              </a:solidFill>
            </a:ln>
          </p:spPr>
          <p:style>
            <a:lnRef idx="2">
              <a:schemeClr val="accent1"/>
            </a:lnRef>
            <a:fillRef idx="0">
              <a:schemeClr val="accent1"/>
            </a:fillRef>
            <a:effectRef idx="1">
              <a:schemeClr val="accent1"/>
            </a:effectRef>
            <a:fontRef idx="minor">
              <a:schemeClr val="tx1"/>
            </a:fontRef>
          </p:style>
        </p:cxnSp>
        <p:cxnSp>
          <p:nvCxnSpPr>
            <p:cNvPr id="40" name="Straight Connector 39"/>
            <p:cNvCxnSpPr/>
            <p:nvPr/>
          </p:nvCxnSpPr>
          <p:spPr>
            <a:xfrm>
              <a:off x="1228409" y="5578482"/>
              <a:ext cx="247247" cy="0"/>
            </a:xfrm>
            <a:prstGeom prst="line">
              <a:avLst/>
            </a:prstGeom>
            <a:ln w="38100">
              <a:solidFill>
                <a:srgbClr val="00B0F0"/>
              </a:solidFill>
            </a:ln>
          </p:spPr>
          <p:style>
            <a:lnRef idx="2">
              <a:schemeClr val="accent1"/>
            </a:lnRef>
            <a:fillRef idx="0">
              <a:schemeClr val="accent1"/>
            </a:fillRef>
            <a:effectRef idx="1">
              <a:schemeClr val="accent1"/>
            </a:effectRef>
            <a:fontRef idx="minor">
              <a:schemeClr val="tx1"/>
            </a:fontRef>
          </p:style>
        </p:cxnSp>
        <p:cxnSp>
          <p:nvCxnSpPr>
            <p:cNvPr id="41" name="Straight Connector 40"/>
            <p:cNvCxnSpPr/>
            <p:nvPr/>
          </p:nvCxnSpPr>
          <p:spPr>
            <a:xfrm>
              <a:off x="1228409" y="6139688"/>
              <a:ext cx="247247" cy="0"/>
            </a:xfrm>
            <a:prstGeom prst="line">
              <a:avLst/>
            </a:prstGeom>
            <a:ln w="38100">
              <a:solidFill>
                <a:srgbClr val="00B0F0"/>
              </a:solidFill>
            </a:ln>
          </p:spPr>
          <p:style>
            <a:lnRef idx="2">
              <a:schemeClr val="accent1"/>
            </a:lnRef>
            <a:fillRef idx="0">
              <a:schemeClr val="accent1"/>
            </a:fillRef>
            <a:effectRef idx="1">
              <a:schemeClr val="accent1"/>
            </a:effectRef>
            <a:fontRef idx="minor">
              <a:schemeClr val="tx1"/>
            </a:fontRef>
          </p:style>
        </p:cxnSp>
        <p:cxnSp>
          <p:nvCxnSpPr>
            <p:cNvPr id="42" name="Straight Connector 41"/>
            <p:cNvCxnSpPr/>
            <p:nvPr/>
          </p:nvCxnSpPr>
          <p:spPr>
            <a:xfrm>
              <a:off x="6623062" y="5593340"/>
              <a:ext cx="349585" cy="0"/>
            </a:xfrm>
            <a:prstGeom prst="line">
              <a:avLst/>
            </a:prstGeom>
            <a:ln w="38100">
              <a:solidFill>
                <a:srgbClr val="FFC000"/>
              </a:solidFill>
            </a:ln>
          </p:spPr>
          <p:style>
            <a:lnRef idx="2">
              <a:schemeClr val="accent1"/>
            </a:lnRef>
            <a:fillRef idx="0">
              <a:schemeClr val="accent1"/>
            </a:fillRef>
            <a:effectRef idx="1">
              <a:schemeClr val="accent1"/>
            </a:effectRef>
            <a:fontRef idx="minor">
              <a:schemeClr val="tx1"/>
            </a:fontRef>
          </p:style>
        </p:cxnSp>
        <p:cxnSp>
          <p:nvCxnSpPr>
            <p:cNvPr id="43" name="Straight Connector 42"/>
            <p:cNvCxnSpPr/>
            <p:nvPr/>
          </p:nvCxnSpPr>
          <p:spPr>
            <a:xfrm>
              <a:off x="7928731" y="5593340"/>
              <a:ext cx="359110" cy="0"/>
            </a:xfrm>
            <a:prstGeom prst="line">
              <a:avLst/>
            </a:prstGeom>
            <a:ln w="38100">
              <a:solidFill>
                <a:srgbClr val="FFC000"/>
              </a:solidFill>
            </a:ln>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a:off x="6906730" y="6154546"/>
              <a:ext cx="350515" cy="0"/>
            </a:xfrm>
            <a:prstGeom prst="line">
              <a:avLst/>
            </a:prstGeom>
            <a:ln w="38100">
              <a:solidFill>
                <a:srgbClr val="0000FF"/>
              </a:solidFill>
            </a:ln>
          </p:spPr>
          <p:style>
            <a:lnRef idx="2">
              <a:schemeClr val="accent1"/>
            </a:lnRef>
            <a:fillRef idx="0">
              <a:schemeClr val="accent1"/>
            </a:fillRef>
            <a:effectRef idx="1">
              <a:schemeClr val="accent1"/>
            </a:effectRef>
            <a:fontRef idx="minor">
              <a:schemeClr val="tx1"/>
            </a:fontRef>
          </p:style>
        </p:cxnSp>
        <p:cxnSp>
          <p:nvCxnSpPr>
            <p:cNvPr id="45" name="Straight Connector 44"/>
            <p:cNvCxnSpPr/>
            <p:nvPr/>
          </p:nvCxnSpPr>
          <p:spPr>
            <a:xfrm>
              <a:off x="8202874" y="6154546"/>
              <a:ext cx="382524" cy="0"/>
            </a:xfrm>
            <a:prstGeom prst="line">
              <a:avLst/>
            </a:prstGeom>
            <a:ln w="38100">
              <a:solidFill>
                <a:srgbClr val="0000FF"/>
              </a:solidFill>
            </a:ln>
          </p:spPr>
          <p:style>
            <a:lnRef idx="2">
              <a:schemeClr val="accent1"/>
            </a:lnRef>
            <a:fillRef idx="0">
              <a:schemeClr val="accent1"/>
            </a:fillRef>
            <a:effectRef idx="1">
              <a:schemeClr val="accent1"/>
            </a:effectRef>
            <a:fontRef idx="minor">
              <a:schemeClr val="tx1"/>
            </a:fontRef>
          </p:style>
        </p:cxnSp>
        <p:sp>
          <p:nvSpPr>
            <p:cNvPr id="46" name="TextBox 45"/>
            <p:cNvSpPr txBox="1"/>
            <p:nvPr/>
          </p:nvSpPr>
          <p:spPr>
            <a:xfrm>
              <a:off x="2290485" y="5723731"/>
              <a:ext cx="2820004" cy="276999"/>
            </a:xfrm>
            <a:prstGeom prst="rect">
              <a:avLst/>
            </a:prstGeom>
            <a:noFill/>
          </p:spPr>
          <p:txBody>
            <a:bodyPr wrap="none" rtlCol="0">
              <a:spAutoFit/>
            </a:bodyPr>
            <a:lstStyle/>
            <a:p>
              <a:r>
                <a:rPr lang="en-US" sz="1200" b="0" dirty="0" smtClean="0"/>
                <a:t>Increasing length of WUR on windows </a:t>
              </a:r>
            </a:p>
          </p:txBody>
        </p:sp>
        <p:cxnSp>
          <p:nvCxnSpPr>
            <p:cNvPr id="47" name="Straight Arrow Connector 46"/>
            <p:cNvCxnSpPr>
              <a:endCxn id="46" idx="0"/>
            </p:cNvCxnSpPr>
            <p:nvPr/>
          </p:nvCxnSpPr>
          <p:spPr>
            <a:xfrm>
              <a:off x="2997349" y="5623148"/>
              <a:ext cx="703138" cy="100583"/>
            </a:xfrm>
            <a:prstGeom prst="straightConnector1">
              <a:avLst/>
            </a:prstGeom>
            <a:ln w="12700">
              <a:solidFill>
                <a:schemeClr val="tx1"/>
              </a:solidFill>
              <a:tailEnd type="arrow"/>
            </a:ln>
            <a:effectLst/>
          </p:spPr>
          <p:style>
            <a:lnRef idx="2">
              <a:schemeClr val="accent1"/>
            </a:lnRef>
            <a:fillRef idx="0">
              <a:schemeClr val="accent1"/>
            </a:fillRef>
            <a:effectRef idx="1">
              <a:schemeClr val="accent1"/>
            </a:effectRef>
            <a:fontRef idx="minor">
              <a:schemeClr val="tx1"/>
            </a:fontRef>
          </p:style>
        </p:cxnSp>
        <p:cxnSp>
          <p:nvCxnSpPr>
            <p:cNvPr id="48" name="Straight Arrow Connector 47"/>
            <p:cNvCxnSpPr/>
            <p:nvPr/>
          </p:nvCxnSpPr>
          <p:spPr>
            <a:xfrm flipH="1">
              <a:off x="3933453" y="5623148"/>
              <a:ext cx="288032" cy="144016"/>
            </a:xfrm>
            <a:prstGeom prst="straightConnector1">
              <a:avLst/>
            </a:prstGeom>
            <a:ln w="12700">
              <a:solidFill>
                <a:schemeClr val="tx1"/>
              </a:solidFill>
              <a:tailEnd type="arrow"/>
            </a:ln>
            <a:effectLst/>
          </p:spPr>
          <p:style>
            <a:lnRef idx="2">
              <a:schemeClr val="accent1"/>
            </a:lnRef>
            <a:fillRef idx="0">
              <a:schemeClr val="accent1"/>
            </a:fillRef>
            <a:effectRef idx="1">
              <a:schemeClr val="accent1"/>
            </a:effectRef>
            <a:fontRef idx="minor">
              <a:schemeClr val="tx1"/>
            </a:fontRef>
          </p:style>
        </p:cxnSp>
        <p:cxnSp>
          <p:nvCxnSpPr>
            <p:cNvPr id="49" name="Straight Arrow Connector 48"/>
            <p:cNvCxnSpPr/>
            <p:nvPr/>
          </p:nvCxnSpPr>
          <p:spPr>
            <a:xfrm flipV="1">
              <a:off x="3213373" y="5920705"/>
              <a:ext cx="412863" cy="216024"/>
            </a:xfrm>
            <a:prstGeom prst="straightConnector1">
              <a:avLst/>
            </a:prstGeom>
            <a:ln w="12700">
              <a:solidFill>
                <a:schemeClr val="tx1"/>
              </a:solidFill>
              <a:tailEnd type="arrow"/>
            </a:ln>
            <a:effectLst/>
          </p:spPr>
          <p:style>
            <a:lnRef idx="2">
              <a:schemeClr val="accent1"/>
            </a:lnRef>
            <a:fillRef idx="0">
              <a:schemeClr val="accent1"/>
            </a:fillRef>
            <a:effectRef idx="1">
              <a:schemeClr val="accent1"/>
            </a:effectRef>
            <a:fontRef idx="minor">
              <a:schemeClr val="tx1"/>
            </a:fontRef>
          </p:style>
        </p:cxnSp>
        <p:cxnSp>
          <p:nvCxnSpPr>
            <p:cNvPr id="50" name="Straight Arrow Connector 49"/>
            <p:cNvCxnSpPr/>
            <p:nvPr/>
          </p:nvCxnSpPr>
          <p:spPr>
            <a:xfrm flipH="1" flipV="1">
              <a:off x="4005461" y="5983188"/>
              <a:ext cx="576065" cy="144016"/>
            </a:xfrm>
            <a:prstGeom prst="straightConnector1">
              <a:avLst/>
            </a:prstGeom>
            <a:ln w="12700">
              <a:solidFill>
                <a:schemeClr val="tx1"/>
              </a:solidFill>
              <a:tailEnd type="arrow"/>
            </a:ln>
            <a:effectLst/>
          </p:spPr>
          <p:style>
            <a:lnRef idx="2">
              <a:schemeClr val="accent1"/>
            </a:lnRef>
            <a:fillRef idx="0">
              <a:schemeClr val="accent1"/>
            </a:fillRef>
            <a:effectRef idx="1">
              <a:schemeClr val="accent1"/>
            </a:effectRef>
            <a:fontRef idx="minor">
              <a:schemeClr val="tx1"/>
            </a:fontRef>
          </p:style>
        </p:cxnSp>
      </p:gr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WUR duty cycle mode setup</a:t>
            </a:r>
            <a:endParaRPr lang="en-US" dirty="0"/>
          </a:p>
        </p:txBody>
      </p:sp>
      <p:sp>
        <p:nvSpPr>
          <p:cNvPr id="3" name="Content Placeholder 2"/>
          <p:cNvSpPr>
            <a:spLocks noGrp="1"/>
          </p:cNvSpPr>
          <p:nvPr>
            <p:ph idx="1"/>
          </p:nvPr>
        </p:nvSpPr>
        <p:spPr/>
        <p:txBody>
          <a:bodyPr/>
          <a:lstStyle/>
          <a:p>
            <a:r>
              <a:rPr lang="en-US" sz="2000" dirty="0" smtClean="0"/>
              <a:t>To set up WUR duty cycle mode, WUR STA and AP need to negotiate on the period of  WUR on windows, Timing offset etc. </a:t>
            </a:r>
          </a:p>
          <a:p>
            <a:pPr lvl="1"/>
            <a:r>
              <a:rPr lang="en-US" sz="1600" dirty="0" smtClean="0"/>
              <a:t>WUR STA can request to enter duty cycle mode by sending a request frame to AP.</a:t>
            </a:r>
          </a:p>
          <a:p>
            <a:pPr lvl="2"/>
            <a:r>
              <a:rPr lang="en-US" sz="1400" dirty="0" smtClean="0"/>
              <a:t>This WUR duty cycle request frame contains the period of WUR on windows.</a:t>
            </a:r>
          </a:p>
          <a:p>
            <a:pPr lvl="1"/>
            <a:r>
              <a:rPr lang="en-US" sz="1600" dirty="0" smtClean="0"/>
              <a:t>AP response WUR duty cycle request with a duty cycle response frame</a:t>
            </a:r>
          </a:p>
          <a:p>
            <a:pPr lvl="2"/>
            <a:r>
              <a:rPr lang="en-US" sz="1400" dirty="0" smtClean="0"/>
              <a:t>In the response frame, AP can assign the WUR STA a timing offset from the common SYNC signal.</a:t>
            </a:r>
          </a:p>
          <a:p>
            <a:pPr lvl="2"/>
            <a:r>
              <a:rPr lang="en-US" sz="1400" dirty="0" smtClean="0"/>
              <a:t>AP may </a:t>
            </a:r>
            <a:r>
              <a:rPr lang="en-US" sz="1400" smtClean="0"/>
              <a:t>also send the </a:t>
            </a:r>
            <a:r>
              <a:rPr lang="en-US" sz="1400" dirty="0" smtClean="0"/>
              <a:t>period of the common SYNC signal.</a:t>
            </a:r>
          </a:p>
          <a:p>
            <a:pPr lvl="1"/>
            <a:r>
              <a:rPr lang="en-US" sz="1600" dirty="0" smtClean="0"/>
              <a:t>In duty cycle mode, after each common SYNC signal, WUR STA will start WUR on window periodically after the timing offset from the SYNC. </a:t>
            </a:r>
          </a:p>
          <a:p>
            <a:endParaRPr lang="en-US" dirty="0"/>
          </a:p>
        </p:txBody>
      </p:sp>
      <p:sp>
        <p:nvSpPr>
          <p:cNvPr id="4" name="Date Placeholder 3"/>
          <p:cNvSpPr>
            <a:spLocks noGrp="1"/>
          </p:cNvSpPr>
          <p:nvPr>
            <p:ph type="dt" sz="half" idx="10"/>
          </p:nvPr>
        </p:nvSpPr>
        <p:spPr/>
        <p:txBody>
          <a:bodyPr/>
          <a:lstStyle/>
          <a:p>
            <a:pPr>
              <a:defRPr/>
            </a:pPr>
            <a:r>
              <a:rPr lang="en-US" smtClean="0"/>
              <a:t>March 2017</a:t>
            </a:r>
            <a:endParaRPr lang="en-US" dirty="0"/>
          </a:p>
        </p:txBody>
      </p:sp>
      <p:sp>
        <p:nvSpPr>
          <p:cNvPr id="5" name="Slide Number Placeholder 4"/>
          <p:cNvSpPr>
            <a:spLocks noGrp="1"/>
          </p:cNvSpPr>
          <p:nvPr>
            <p:ph type="sldNum" sz="quarter" idx="12"/>
          </p:nvPr>
        </p:nvSpPr>
        <p:spPr/>
        <p:txBody>
          <a:bodyPr/>
          <a:lstStyle/>
          <a:p>
            <a:pPr>
              <a:defRPr/>
            </a:pPr>
            <a:r>
              <a:rPr lang="en-US" smtClean="0"/>
              <a:t>Slide </a:t>
            </a:r>
            <a:fld id="{C1789BC7-C074-42CC-ADF8-5107DF6BD1C1}" type="slidenum">
              <a:rPr lang="en-US" smtClean="0"/>
              <a:pPr>
                <a:defRPr/>
              </a:pPr>
              <a:t>8</a:t>
            </a:fld>
            <a:endParaRPr lang="en-US"/>
          </a:p>
        </p:txBody>
      </p:sp>
      <p:sp>
        <p:nvSpPr>
          <p:cNvPr id="6" name="Footer Placeholder 5"/>
          <p:cNvSpPr>
            <a:spLocks noGrp="1"/>
          </p:cNvSpPr>
          <p:nvPr>
            <p:ph type="ftr" sz="quarter" idx="3"/>
          </p:nvPr>
        </p:nvSpPr>
        <p:spPr/>
        <p:txBody>
          <a:bodyPr/>
          <a:lstStyle/>
          <a:p>
            <a:pPr>
              <a:defRPr/>
            </a:pPr>
            <a:r>
              <a:rPr lang="en-US" altLang="ko-KR" smtClean="0"/>
              <a:t>Tianyu Wu, Mediatek</a:t>
            </a:r>
            <a:endParaRPr lang="en-US" altLang="ko-KR" dirty="0"/>
          </a:p>
        </p:txBody>
      </p:sp>
      <p:grpSp>
        <p:nvGrpSpPr>
          <p:cNvPr id="7" name="Group 6"/>
          <p:cNvGrpSpPr/>
          <p:nvPr/>
        </p:nvGrpSpPr>
        <p:grpSpPr>
          <a:xfrm>
            <a:off x="226034" y="4800600"/>
            <a:ext cx="8738454" cy="1600200"/>
            <a:chOff x="163551" y="4471020"/>
            <a:chExt cx="8738454" cy="1600200"/>
          </a:xfrm>
        </p:grpSpPr>
        <p:cxnSp>
          <p:nvCxnSpPr>
            <p:cNvPr id="8" name="Straight Connector 7"/>
            <p:cNvCxnSpPr/>
            <p:nvPr/>
          </p:nvCxnSpPr>
          <p:spPr>
            <a:xfrm>
              <a:off x="4743833" y="4675855"/>
              <a:ext cx="0" cy="1273425"/>
            </a:xfrm>
            <a:prstGeom prst="line">
              <a:avLst/>
            </a:prstGeom>
            <a:ln w="12700">
              <a:solidFill>
                <a:schemeClr val="tx1"/>
              </a:solidFill>
              <a:prstDash val="dash"/>
            </a:ln>
            <a:effectLst/>
          </p:spPr>
          <p:style>
            <a:lnRef idx="2">
              <a:schemeClr val="accent1"/>
            </a:lnRef>
            <a:fillRef idx="0">
              <a:schemeClr val="accent1"/>
            </a:fillRef>
            <a:effectRef idx="1">
              <a:schemeClr val="accent1"/>
            </a:effectRef>
            <a:fontRef idx="minor">
              <a:schemeClr val="tx1"/>
            </a:fontRef>
          </p:style>
        </p:cxnSp>
        <p:sp>
          <p:nvSpPr>
            <p:cNvPr id="9" name="TextBox 8"/>
            <p:cNvSpPr txBox="1"/>
            <p:nvPr/>
          </p:nvSpPr>
          <p:spPr>
            <a:xfrm>
              <a:off x="451562" y="5063775"/>
              <a:ext cx="425116" cy="307777"/>
            </a:xfrm>
            <a:prstGeom prst="rect">
              <a:avLst/>
            </a:prstGeom>
            <a:noFill/>
          </p:spPr>
          <p:txBody>
            <a:bodyPr wrap="none" rtlCol="0">
              <a:spAutoFit/>
            </a:bodyPr>
            <a:lstStyle/>
            <a:p>
              <a:r>
                <a:rPr lang="en-US" sz="1400" b="0" i="0" dirty="0" smtClean="0"/>
                <a:t>AP</a:t>
              </a:r>
              <a:endParaRPr lang="en-US" sz="1400" b="0" i="0" dirty="0"/>
            </a:p>
          </p:txBody>
        </p:sp>
        <p:sp>
          <p:nvSpPr>
            <p:cNvPr id="10" name="TextBox 9"/>
            <p:cNvSpPr txBox="1"/>
            <p:nvPr/>
          </p:nvSpPr>
          <p:spPr>
            <a:xfrm>
              <a:off x="163551" y="5582575"/>
              <a:ext cx="1000082" cy="307777"/>
            </a:xfrm>
            <a:prstGeom prst="rect">
              <a:avLst/>
            </a:prstGeom>
            <a:noFill/>
          </p:spPr>
          <p:txBody>
            <a:bodyPr wrap="none" rtlCol="0">
              <a:spAutoFit/>
            </a:bodyPr>
            <a:lstStyle/>
            <a:p>
              <a:r>
                <a:rPr lang="en-US" sz="1400" b="0" i="0" dirty="0" smtClean="0"/>
                <a:t>WUR STA</a:t>
              </a:r>
              <a:endParaRPr lang="en-US" sz="1400" b="0" i="0" dirty="0"/>
            </a:p>
          </p:txBody>
        </p:sp>
        <p:cxnSp>
          <p:nvCxnSpPr>
            <p:cNvPr id="11" name="Straight Arrow Connector 10"/>
            <p:cNvCxnSpPr/>
            <p:nvPr/>
          </p:nvCxnSpPr>
          <p:spPr>
            <a:xfrm>
              <a:off x="1112968" y="5273836"/>
              <a:ext cx="7704856" cy="0"/>
            </a:xfrm>
            <a:prstGeom prst="straightConnector1">
              <a:avLst/>
            </a:prstGeom>
            <a:ln w="12700">
              <a:solidFill>
                <a:schemeClr val="tx1"/>
              </a:solidFill>
              <a:tailEnd type="arrow"/>
            </a:ln>
            <a:effectLst/>
          </p:spPr>
          <p:style>
            <a:lnRef idx="2">
              <a:schemeClr val="accent1"/>
            </a:lnRef>
            <a:fillRef idx="0">
              <a:schemeClr val="accent1"/>
            </a:fillRef>
            <a:effectRef idx="1">
              <a:schemeClr val="accent1"/>
            </a:effectRef>
            <a:fontRef idx="minor">
              <a:schemeClr val="tx1"/>
            </a:fontRef>
          </p:style>
        </p:cxnSp>
        <p:sp>
          <p:nvSpPr>
            <p:cNvPr id="12" name="TextBox 11"/>
            <p:cNvSpPr txBox="1"/>
            <p:nvPr/>
          </p:nvSpPr>
          <p:spPr>
            <a:xfrm>
              <a:off x="8241760" y="4795488"/>
              <a:ext cx="660245" cy="338554"/>
            </a:xfrm>
            <a:prstGeom prst="rect">
              <a:avLst/>
            </a:prstGeom>
            <a:noFill/>
          </p:spPr>
          <p:txBody>
            <a:bodyPr wrap="none" rtlCol="0">
              <a:spAutoFit/>
            </a:bodyPr>
            <a:lstStyle/>
            <a:p>
              <a:r>
                <a:rPr lang="en-US" dirty="0" smtClean="0"/>
                <a:t>Time</a:t>
              </a:r>
              <a:endParaRPr lang="en-US" dirty="0"/>
            </a:p>
          </p:txBody>
        </p:sp>
        <p:cxnSp>
          <p:nvCxnSpPr>
            <p:cNvPr id="13" name="Straight Arrow Connector 12"/>
            <p:cNvCxnSpPr/>
            <p:nvPr/>
          </p:nvCxnSpPr>
          <p:spPr>
            <a:xfrm>
              <a:off x="1128575" y="5798599"/>
              <a:ext cx="7689249" cy="0"/>
            </a:xfrm>
            <a:prstGeom prst="straightConnector1">
              <a:avLst/>
            </a:prstGeom>
            <a:ln w="12700">
              <a:solidFill>
                <a:schemeClr val="tx1"/>
              </a:solidFill>
              <a:tailEnd type="arrow"/>
            </a:ln>
            <a:effectLst/>
          </p:spPr>
          <p:style>
            <a:lnRef idx="2">
              <a:schemeClr val="accent1"/>
            </a:lnRef>
            <a:fillRef idx="0">
              <a:schemeClr val="accent1"/>
            </a:fillRef>
            <a:effectRef idx="1">
              <a:schemeClr val="accent1"/>
            </a:effectRef>
            <a:fontRef idx="minor">
              <a:schemeClr val="tx1"/>
            </a:fontRef>
          </p:style>
        </p:cxnSp>
        <p:sp>
          <p:nvSpPr>
            <p:cNvPr id="14" name="Rectangle 13"/>
            <p:cNvSpPr/>
            <p:nvPr/>
          </p:nvSpPr>
          <p:spPr>
            <a:xfrm>
              <a:off x="4743833" y="4920454"/>
              <a:ext cx="144016" cy="360040"/>
            </a:xfrm>
            <a:prstGeom prst="rect">
              <a:avLst/>
            </a:prstGeom>
            <a:solidFill>
              <a:schemeClr val="accent2"/>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15" name="Straight Connector 14"/>
            <p:cNvCxnSpPr/>
            <p:nvPr/>
          </p:nvCxnSpPr>
          <p:spPr>
            <a:xfrm>
              <a:off x="2286627" y="5256111"/>
              <a:ext cx="264027" cy="0"/>
            </a:xfrm>
            <a:prstGeom prst="line">
              <a:avLst/>
            </a:prstGeom>
            <a:ln w="38100">
              <a:solidFill>
                <a:srgbClr val="FFFF00"/>
              </a:solidFill>
            </a:ln>
          </p:spPr>
          <p:style>
            <a:lnRef idx="2">
              <a:schemeClr val="accent1"/>
            </a:lnRef>
            <a:fillRef idx="0">
              <a:schemeClr val="accent1"/>
            </a:fillRef>
            <a:effectRef idx="1">
              <a:schemeClr val="accent1"/>
            </a:effectRef>
            <a:fontRef idx="minor">
              <a:schemeClr val="tx1"/>
            </a:fontRef>
          </p:style>
        </p:cxnSp>
        <p:cxnSp>
          <p:nvCxnSpPr>
            <p:cNvPr id="16" name="Straight Connector 15"/>
            <p:cNvCxnSpPr/>
            <p:nvPr/>
          </p:nvCxnSpPr>
          <p:spPr>
            <a:xfrm>
              <a:off x="3573246" y="5256111"/>
              <a:ext cx="264027" cy="0"/>
            </a:xfrm>
            <a:prstGeom prst="line">
              <a:avLst/>
            </a:prstGeom>
            <a:ln w="38100">
              <a:solidFill>
                <a:srgbClr val="FFFF00"/>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a:off x="3544838" y="5781060"/>
              <a:ext cx="359110" cy="0"/>
            </a:xfrm>
            <a:prstGeom prst="line">
              <a:avLst/>
            </a:prstGeom>
            <a:ln w="38100">
              <a:solidFill>
                <a:srgbClr val="FFC000"/>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5157422" y="5246586"/>
              <a:ext cx="264027" cy="0"/>
            </a:xfrm>
            <a:prstGeom prst="line">
              <a:avLst/>
            </a:prstGeom>
            <a:ln w="38100">
              <a:solidFill>
                <a:srgbClr val="FFFF00"/>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a:off x="5156831" y="5771535"/>
              <a:ext cx="264618" cy="0"/>
            </a:xfrm>
            <a:prstGeom prst="line">
              <a:avLst/>
            </a:prstGeom>
            <a:ln w="38100">
              <a:solidFill>
                <a:srgbClr val="FFC000"/>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237542" y="5257622"/>
              <a:ext cx="264027" cy="0"/>
            </a:xfrm>
            <a:prstGeom prst="line">
              <a:avLst/>
            </a:prstGeom>
            <a:ln w="38100">
              <a:solidFill>
                <a:srgbClr val="FFFF00"/>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a:off x="7524161" y="5257622"/>
              <a:ext cx="264027" cy="0"/>
            </a:xfrm>
            <a:prstGeom prst="line">
              <a:avLst/>
            </a:prstGeom>
            <a:ln w="38100">
              <a:solidFill>
                <a:srgbClr val="FFFF00"/>
              </a:solidFill>
            </a:ln>
          </p:spPr>
          <p:style>
            <a:lnRef idx="2">
              <a:schemeClr val="accent1"/>
            </a:lnRef>
            <a:fillRef idx="0">
              <a:schemeClr val="accent1"/>
            </a:fillRef>
            <a:effectRef idx="1">
              <a:schemeClr val="accent1"/>
            </a:effectRef>
            <a:fontRef idx="minor">
              <a:schemeClr val="tx1"/>
            </a:fontRef>
          </p:style>
        </p:cxnSp>
        <p:cxnSp>
          <p:nvCxnSpPr>
            <p:cNvPr id="22" name="Straight Connector 21"/>
            <p:cNvCxnSpPr/>
            <p:nvPr/>
          </p:nvCxnSpPr>
          <p:spPr>
            <a:xfrm>
              <a:off x="4675268" y="5765500"/>
              <a:ext cx="266297" cy="0"/>
            </a:xfrm>
            <a:prstGeom prst="line">
              <a:avLst/>
            </a:prstGeom>
            <a:ln w="38100">
              <a:solidFill>
                <a:srgbClr val="00B0F0"/>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a:off x="6224922" y="5784550"/>
              <a:ext cx="349585" cy="0"/>
            </a:xfrm>
            <a:prstGeom prst="line">
              <a:avLst/>
            </a:prstGeom>
            <a:ln w="38100">
              <a:solidFill>
                <a:srgbClr val="FFC000"/>
              </a:solidFill>
            </a:ln>
          </p:spPr>
          <p:style>
            <a:lnRef idx="2">
              <a:schemeClr val="accent1"/>
            </a:lnRef>
            <a:fillRef idx="0">
              <a:schemeClr val="accent1"/>
            </a:fillRef>
            <a:effectRef idx="1">
              <a:schemeClr val="accent1"/>
            </a:effectRef>
            <a:fontRef idx="minor">
              <a:schemeClr val="tx1"/>
            </a:fontRef>
          </p:style>
        </p:cxnSp>
        <p:cxnSp>
          <p:nvCxnSpPr>
            <p:cNvPr id="24" name="Straight Connector 23"/>
            <p:cNvCxnSpPr/>
            <p:nvPr/>
          </p:nvCxnSpPr>
          <p:spPr>
            <a:xfrm>
              <a:off x="7530591" y="5784550"/>
              <a:ext cx="359110" cy="0"/>
            </a:xfrm>
            <a:prstGeom prst="line">
              <a:avLst/>
            </a:prstGeom>
            <a:ln w="38100">
              <a:solidFill>
                <a:srgbClr val="FFC000"/>
              </a:solidFill>
            </a:ln>
          </p:spPr>
          <p:style>
            <a:lnRef idx="2">
              <a:schemeClr val="accent1"/>
            </a:lnRef>
            <a:fillRef idx="0">
              <a:schemeClr val="accent1"/>
            </a:fillRef>
            <a:effectRef idx="1">
              <a:schemeClr val="accent1"/>
            </a:effectRef>
            <a:fontRef idx="minor">
              <a:schemeClr val="tx1"/>
            </a:fontRef>
          </p:style>
        </p:cxnSp>
        <p:sp>
          <p:nvSpPr>
            <p:cNvPr id="25" name="Rectangle 24"/>
            <p:cNvSpPr/>
            <p:nvPr/>
          </p:nvSpPr>
          <p:spPr>
            <a:xfrm>
              <a:off x="1907704" y="4908879"/>
              <a:ext cx="360040" cy="360040"/>
            </a:xfrm>
            <a:prstGeom prst="rect">
              <a:avLst/>
            </a:prstGeom>
            <a:solidFill>
              <a:schemeClr val="accent5">
                <a:lumMod val="20000"/>
                <a:lumOff val="8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6" name="Rectangle 25"/>
            <p:cNvSpPr/>
            <p:nvPr/>
          </p:nvSpPr>
          <p:spPr>
            <a:xfrm>
              <a:off x="1547664" y="5431985"/>
              <a:ext cx="288032" cy="360040"/>
            </a:xfrm>
            <a:prstGeom prst="rect">
              <a:avLst/>
            </a:prstGeom>
            <a:solidFill>
              <a:schemeClr val="accent1">
                <a:lumMod val="20000"/>
                <a:lumOff val="8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27" name="Straight Connector 26"/>
            <p:cNvCxnSpPr/>
            <p:nvPr/>
          </p:nvCxnSpPr>
          <p:spPr>
            <a:xfrm>
              <a:off x="2277269" y="5779217"/>
              <a:ext cx="264027" cy="0"/>
            </a:xfrm>
            <a:prstGeom prst="line">
              <a:avLst/>
            </a:prstGeom>
            <a:ln w="38100">
              <a:solidFill>
                <a:srgbClr val="FFC000"/>
              </a:solidFill>
            </a:ln>
          </p:spPr>
          <p:style>
            <a:lnRef idx="2">
              <a:schemeClr val="accent1"/>
            </a:lnRef>
            <a:fillRef idx="0">
              <a:schemeClr val="accent1"/>
            </a:fillRef>
            <a:effectRef idx="1">
              <a:schemeClr val="accent1"/>
            </a:effectRef>
            <a:fontRef idx="minor">
              <a:schemeClr val="tx1"/>
            </a:fontRef>
          </p:style>
        </p:cxnSp>
        <p:cxnSp>
          <p:nvCxnSpPr>
            <p:cNvPr id="28" name="Straight Connector 27"/>
            <p:cNvCxnSpPr/>
            <p:nvPr/>
          </p:nvCxnSpPr>
          <p:spPr>
            <a:xfrm>
              <a:off x="2277269" y="4857971"/>
              <a:ext cx="0" cy="1091309"/>
            </a:xfrm>
            <a:prstGeom prst="line">
              <a:avLst/>
            </a:prstGeom>
            <a:ln w="12700">
              <a:solidFill>
                <a:schemeClr val="tx1"/>
              </a:solidFill>
              <a:prstDash val="dash"/>
            </a:ln>
            <a:effectLst/>
          </p:spPr>
          <p:style>
            <a:lnRef idx="2">
              <a:schemeClr val="accent1"/>
            </a:lnRef>
            <a:fillRef idx="0">
              <a:schemeClr val="accent1"/>
            </a:fillRef>
            <a:effectRef idx="1">
              <a:schemeClr val="accent1"/>
            </a:effectRef>
            <a:fontRef idx="minor">
              <a:schemeClr val="tx1"/>
            </a:fontRef>
          </p:style>
        </p:cxnSp>
        <p:cxnSp>
          <p:nvCxnSpPr>
            <p:cNvPr id="29" name="Straight Connector 28"/>
            <p:cNvCxnSpPr/>
            <p:nvPr/>
          </p:nvCxnSpPr>
          <p:spPr>
            <a:xfrm>
              <a:off x="3573413" y="4867496"/>
              <a:ext cx="0" cy="1081784"/>
            </a:xfrm>
            <a:prstGeom prst="line">
              <a:avLst/>
            </a:prstGeom>
            <a:ln w="12700">
              <a:solidFill>
                <a:schemeClr val="tx1"/>
              </a:solidFill>
              <a:prstDash val="dash"/>
            </a:ln>
            <a:effectLst/>
          </p:spPr>
          <p:style>
            <a:lnRef idx="2">
              <a:schemeClr val="accent1"/>
            </a:lnRef>
            <a:fillRef idx="0">
              <a:schemeClr val="accent1"/>
            </a:fillRef>
            <a:effectRef idx="1">
              <a:schemeClr val="accent1"/>
            </a:effectRef>
            <a:fontRef idx="minor">
              <a:schemeClr val="tx1"/>
            </a:fontRef>
          </p:style>
        </p:cxnSp>
        <p:cxnSp>
          <p:nvCxnSpPr>
            <p:cNvPr id="30" name="Straight Connector 29"/>
            <p:cNvCxnSpPr/>
            <p:nvPr/>
          </p:nvCxnSpPr>
          <p:spPr>
            <a:xfrm>
              <a:off x="1907704" y="4659333"/>
              <a:ext cx="0" cy="1225800"/>
            </a:xfrm>
            <a:prstGeom prst="line">
              <a:avLst/>
            </a:prstGeom>
            <a:ln w="12700">
              <a:solidFill>
                <a:schemeClr val="tx1"/>
              </a:solidFill>
              <a:prstDash val="dash"/>
            </a:ln>
            <a:effectLst/>
          </p:spPr>
          <p:style>
            <a:lnRef idx="2">
              <a:schemeClr val="accent1"/>
            </a:lnRef>
            <a:fillRef idx="0">
              <a:schemeClr val="accent1"/>
            </a:fillRef>
            <a:effectRef idx="1">
              <a:schemeClr val="accent1"/>
            </a:effectRef>
            <a:fontRef idx="minor">
              <a:schemeClr val="tx1"/>
            </a:fontRef>
          </p:style>
        </p:cxnSp>
        <p:cxnSp>
          <p:nvCxnSpPr>
            <p:cNvPr id="31" name="Straight Connector 30"/>
            <p:cNvCxnSpPr/>
            <p:nvPr/>
          </p:nvCxnSpPr>
          <p:spPr>
            <a:xfrm>
              <a:off x="5148064" y="4685380"/>
              <a:ext cx="0" cy="1263900"/>
            </a:xfrm>
            <a:prstGeom prst="line">
              <a:avLst/>
            </a:prstGeom>
            <a:ln w="12700">
              <a:solidFill>
                <a:schemeClr val="tx1"/>
              </a:solidFill>
              <a:prstDash val="dash"/>
            </a:ln>
            <a:effectLst/>
          </p:spPr>
          <p:style>
            <a:lnRef idx="2">
              <a:schemeClr val="accent1"/>
            </a:lnRef>
            <a:fillRef idx="0">
              <a:schemeClr val="accent1"/>
            </a:fillRef>
            <a:effectRef idx="1">
              <a:schemeClr val="accent1"/>
            </a:effectRef>
            <a:fontRef idx="minor">
              <a:schemeClr val="tx1"/>
            </a:fontRef>
          </p:style>
        </p:cxnSp>
        <p:sp>
          <p:nvSpPr>
            <p:cNvPr id="32" name="TextBox 31"/>
            <p:cNvSpPr txBox="1"/>
            <p:nvPr/>
          </p:nvSpPr>
          <p:spPr>
            <a:xfrm>
              <a:off x="2987824" y="4547220"/>
              <a:ext cx="1200970" cy="276999"/>
            </a:xfrm>
            <a:prstGeom prst="rect">
              <a:avLst/>
            </a:prstGeom>
            <a:noFill/>
          </p:spPr>
          <p:txBody>
            <a:bodyPr wrap="none" rtlCol="0">
              <a:spAutoFit/>
            </a:bodyPr>
            <a:lstStyle/>
            <a:p>
              <a:r>
                <a:rPr lang="en-US" sz="1200" b="0" i="0" dirty="0" smtClean="0"/>
                <a:t>Period of SYNC</a:t>
              </a:r>
              <a:endParaRPr lang="en-US" sz="1200" b="0" i="0" dirty="0"/>
            </a:p>
          </p:txBody>
        </p:sp>
        <p:sp>
          <p:nvSpPr>
            <p:cNvPr id="33" name="TextBox 32"/>
            <p:cNvSpPr txBox="1"/>
            <p:nvPr/>
          </p:nvSpPr>
          <p:spPr>
            <a:xfrm>
              <a:off x="2299717" y="4747245"/>
              <a:ext cx="1181734" cy="430887"/>
            </a:xfrm>
            <a:prstGeom prst="rect">
              <a:avLst/>
            </a:prstGeom>
            <a:noFill/>
          </p:spPr>
          <p:txBody>
            <a:bodyPr wrap="none" rtlCol="0">
              <a:spAutoFit/>
            </a:bodyPr>
            <a:lstStyle/>
            <a:p>
              <a:r>
                <a:rPr lang="en-US" sz="1100" b="0" i="0" dirty="0" smtClean="0"/>
                <a:t>Period of </a:t>
              </a:r>
            </a:p>
            <a:p>
              <a:r>
                <a:rPr lang="en-US" sz="1100" b="0" i="0" dirty="0" smtClean="0"/>
                <a:t>WUR on window</a:t>
              </a:r>
              <a:endParaRPr lang="en-US" sz="1100" b="0" i="0" dirty="0"/>
            </a:p>
          </p:txBody>
        </p:sp>
        <p:sp>
          <p:nvSpPr>
            <p:cNvPr id="34" name="TextBox 33"/>
            <p:cNvSpPr txBox="1"/>
            <p:nvPr/>
          </p:nvSpPr>
          <p:spPr>
            <a:xfrm>
              <a:off x="4687069" y="5337021"/>
              <a:ext cx="518411" cy="276999"/>
            </a:xfrm>
            <a:prstGeom prst="rect">
              <a:avLst/>
            </a:prstGeom>
            <a:noFill/>
          </p:spPr>
          <p:txBody>
            <a:bodyPr wrap="none" rtlCol="0">
              <a:spAutoFit/>
            </a:bodyPr>
            <a:lstStyle/>
            <a:p>
              <a:r>
                <a:rPr lang="en-US" sz="1200" b="0" i="0" dirty="0" smtClean="0"/>
                <a:t>T</a:t>
              </a:r>
              <a:r>
                <a:rPr lang="en-US" sz="1200" b="0" i="0" baseline="-25000" dirty="0" smtClean="0"/>
                <a:t>offset</a:t>
              </a:r>
              <a:endParaRPr lang="en-US" sz="1200" b="0" i="0" dirty="0"/>
            </a:p>
          </p:txBody>
        </p:sp>
        <p:cxnSp>
          <p:nvCxnSpPr>
            <p:cNvPr id="35" name="Straight Arrow Connector 34"/>
            <p:cNvCxnSpPr/>
            <p:nvPr/>
          </p:nvCxnSpPr>
          <p:spPr>
            <a:xfrm>
              <a:off x="1917229" y="4797152"/>
              <a:ext cx="2808312" cy="0"/>
            </a:xfrm>
            <a:prstGeom prst="straightConnector1">
              <a:avLst/>
            </a:prstGeom>
            <a:ln w="0">
              <a:solidFill>
                <a:schemeClr val="tx1"/>
              </a:solidFill>
              <a:headEnd type="arrow"/>
              <a:tailEnd type="arrow"/>
            </a:ln>
            <a:effectLst/>
          </p:spPr>
          <p:style>
            <a:lnRef idx="2">
              <a:schemeClr val="accent1"/>
            </a:lnRef>
            <a:fillRef idx="0">
              <a:schemeClr val="accent1"/>
            </a:fillRef>
            <a:effectRef idx="1">
              <a:schemeClr val="accent1"/>
            </a:effectRef>
            <a:fontRef idx="minor">
              <a:schemeClr val="tx1"/>
            </a:fontRef>
          </p:style>
        </p:cxnSp>
        <p:cxnSp>
          <p:nvCxnSpPr>
            <p:cNvPr id="36" name="Straight Arrow Connector 35"/>
            <p:cNvCxnSpPr/>
            <p:nvPr/>
          </p:nvCxnSpPr>
          <p:spPr>
            <a:xfrm>
              <a:off x="2267744" y="5119634"/>
              <a:ext cx="1296144" cy="0"/>
            </a:xfrm>
            <a:prstGeom prst="straightConnector1">
              <a:avLst/>
            </a:prstGeom>
            <a:ln w="0">
              <a:solidFill>
                <a:schemeClr val="tx1"/>
              </a:solidFill>
              <a:headEnd type="arrow"/>
              <a:tailEnd type="arrow"/>
            </a:ln>
            <a:effectLst/>
          </p:spPr>
          <p:style>
            <a:lnRef idx="2">
              <a:schemeClr val="accent1"/>
            </a:lnRef>
            <a:fillRef idx="0">
              <a:schemeClr val="accent1"/>
            </a:fillRef>
            <a:effectRef idx="1">
              <a:schemeClr val="accent1"/>
            </a:effectRef>
            <a:fontRef idx="minor">
              <a:schemeClr val="tx1"/>
            </a:fontRef>
          </p:style>
        </p:cxnSp>
        <p:sp>
          <p:nvSpPr>
            <p:cNvPr id="37" name="TextBox 36"/>
            <p:cNvSpPr txBox="1"/>
            <p:nvPr/>
          </p:nvSpPr>
          <p:spPr>
            <a:xfrm>
              <a:off x="623317" y="5794221"/>
              <a:ext cx="1705916" cy="276999"/>
            </a:xfrm>
            <a:prstGeom prst="rect">
              <a:avLst/>
            </a:prstGeom>
            <a:noFill/>
          </p:spPr>
          <p:txBody>
            <a:bodyPr wrap="none" rtlCol="0">
              <a:spAutoFit/>
            </a:bodyPr>
            <a:lstStyle/>
            <a:p>
              <a:r>
                <a:rPr lang="en-US" sz="1200" b="0" i="0" dirty="0" smtClean="0"/>
                <a:t>WUR duty </a:t>
              </a:r>
              <a:r>
                <a:rPr lang="en-US" dirty="0" smtClean="0"/>
                <a:t>c</a:t>
              </a:r>
              <a:r>
                <a:rPr lang="en-US" sz="1200" b="0" i="0" dirty="0" smtClean="0"/>
                <a:t>ycle</a:t>
              </a:r>
              <a:r>
                <a:rPr lang="en-US" dirty="0" smtClean="0"/>
                <a:t> </a:t>
              </a:r>
              <a:r>
                <a:rPr lang="en-US" sz="1200" b="0" i="0" dirty="0" smtClean="0"/>
                <a:t>request</a:t>
              </a:r>
              <a:endParaRPr lang="en-US" sz="1200" b="0" i="0" dirty="0"/>
            </a:p>
          </p:txBody>
        </p:sp>
        <p:sp>
          <p:nvSpPr>
            <p:cNvPr id="38" name="TextBox 37"/>
            <p:cNvSpPr txBox="1"/>
            <p:nvPr/>
          </p:nvSpPr>
          <p:spPr>
            <a:xfrm>
              <a:off x="1128142" y="4471020"/>
              <a:ext cx="1260281" cy="461665"/>
            </a:xfrm>
            <a:prstGeom prst="rect">
              <a:avLst/>
            </a:prstGeom>
            <a:noFill/>
          </p:spPr>
          <p:txBody>
            <a:bodyPr wrap="none" rtlCol="0">
              <a:spAutoFit/>
            </a:bodyPr>
            <a:lstStyle/>
            <a:p>
              <a:r>
                <a:rPr lang="en-US" sz="1200" b="0" i="0" dirty="0" smtClean="0"/>
                <a:t>WUR duty c</a:t>
              </a:r>
              <a:r>
                <a:rPr lang="en-US" dirty="0" smtClean="0"/>
                <a:t>ycle </a:t>
              </a:r>
            </a:p>
            <a:p>
              <a:r>
                <a:rPr lang="en-US" sz="1200" b="0" i="0" dirty="0" smtClean="0"/>
                <a:t>response</a:t>
              </a:r>
              <a:endParaRPr lang="en-US" sz="1200" b="0" i="0" dirty="0"/>
            </a:p>
          </p:txBody>
        </p:sp>
      </p:gr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Error recovery</a:t>
            </a:r>
            <a:endParaRPr lang="en-US" dirty="0"/>
          </a:p>
        </p:txBody>
      </p:sp>
      <p:sp>
        <p:nvSpPr>
          <p:cNvPr id="3" name="Content Placeholder 2"/>
          <p:cNvSpPr>
            <a:spLocks noGrp="1"/>
          </p:cNvSpPr>
          <p:nvPr>
            <p:ph idx="1"/>
          </p:nvPr>
        </p:nvSpPr>
        <p:spPr>
          <a:xfrm>
            <a:off x="685800" y="1981200"/>
            <a:ext cx="7772400" cy="4419600"/>
          </a:xfrm>
        </p:spPr>
        <p:txBody>
          <a:bodyPr/>
          <a:lstStyle/>
          <a:p>
            <a:r>
              <a:rPr lang="en-US" dirty="0" smtClean="0"/>
              <a:t>If a WUR STA in duty cycle mode failed to detect a common SYNC signal, it shall: </a:t>
            </a:r>
          </a:p>
          <a:p>
            <a:pPr lvl="1"/>
            <a:r>
              <a:rPr lang="en-US" dirty="0" smtClean="0"/>
              <a:t>Extend the following WUR on windows and SYNC detection windows</a:t>
            </a:r>
          </a:p>
          <a:p>
            <a:pPr lvl="1"/>
            <a:endParaRPr lang="en-US" dirty="0" smtClean="0"/>
          </a:p>
          <a:p>
            <a:pPr lvl="1"/>
            <a:endParaRPr lang="en-US" dirty="0" smtClean="0"/>
          </a:p>
          <a:p>
            <a:pPr lvl="1"/>
            <a:endParaRPr lang="en-US" dirty="0" smtClean="0"/>
          </a:p>
          <a:p>
            <a:pPr lvl="2"/>
            <a:r>
              <a:rPr lang="en-US" sz="1600" dirty="0" smtClean="0"/>
              <a:t>The following WUR on windows and SYNC detection windows shall be long enough to cover all the possible arriving time of WU frames and common SYNC signals. </a:t>
            </a:r>
          </a:p>
          <a:p>
            <a:pPr lvl="2"/>
            <a:r>
              <a:rPr lang="en-US" sz="1600" dirty="0" smtClean="0"/>
              <a:t>If a number of contiguous common SYNC signals are missing, WUR STA shall enter WUR always on mode to detect the SYNC signal or even wake up the primary radio to search for the AP. </a:t>
            </a:r>
          </a:p>
          <a:p>
            <a:pPr lvl="2"/>
            <a:endParaRPr lang="en-US" sz="1600" dirty="0" smtClean="0"/>
          </a:p>
        </p:txBody>
      </p:sp>
      <p:sp>
        <p:nvSpPr>
          <p:cNvPr id="4" name="Date Placeholder 3"/>
          <p:cNvSpPr>
            <a:spLocks noGrp="1"/>
          </p:cNvSpPr>
          <p:nvPr>
            <p:ph type="dt" sz="half" idx="10"/>
          </p:nvPr>
        </p:nvSpPr>
        <p:spPr/>
        <p:txBody>
          <a:bodyPr/>
          <a:lstStyle/>
          <a:p>
            <a:pPr>
              <a:defRPr/>
            </a:pPr>
            <a:r>
              <a:rPr lang="en-US" smtClean="0"/>
              <a:t>March 2017</a:t>
            </a:r>
            <a:endParaRPr lang="en-US" dirty="0"/>
          </a:p>
        </p:txBody>
      </p:sp>
      <p:sp>
        <p:nvSpPr>
          <p:cNvPr id="5" name="Slide Number Placeholder 4"/>
          <p:cNvSpPr>
            <a:spLocks noGrp="1"/>
          </p:cNvSpPr>
          <p:nvPr>
            <p:ph type="sldNum" sz="quarter" idx="12"/>
          </p:nvPr>
        </p:nvSpPr>
        <p:spPr/>
        <p:txBody>
          <a:bodyPr/>
          <a:lstStyle/>
          <a:p>
            <a:pPr>
              <a:defRPr/>
            </a:pPr>
            <a:r>
              <a:rPr lang="en-US" smtClean="0"/>
              <a:t>Slide </a:t>
            </a:r>
            <a:fld id="{C1789BC7-C074-42CC-ADF8-5107DF6BD1C1}" type="slidenum">
              <a:rPr lang="en-US" smtClean="0"/>
              <a:pPr>
                <a:defRPr/>
              </a:pPr>
              <a:t>9</a:t>
            </a:fld>
            <a:endParaRPr lang="en-US"/>
          </a:p>
        </p:txBody>
      </p:sp>
      <p:sp>
        <p:nvSpPr>
          <p:cNvPr id="6" name="Footer Placeholder 5"/>
          <p:cNvSpPr>
            <a:spLocks noGrp="1"/>
          </p:cNvSpPr>
          <p:nvPr>
            <p:ph type="ftr" sz="quarter" idx="3"/>
          </p:nvPr>
        </p:nvSpPr>
        <p:spPr/>
        <p:txBody>
          <a:bodyPr/>
          <a:lstStyle/>
          <a:p>
            <a:pPr>
              <a:defRPr/>
            </a:pPr>
            <a:r>
              <a:rPr lang="en-US" altLang="ko-KR" smtClean="0"/>
              <a:t>Tianyu Wu, Mediatek</a:t>
            </a:r>
            <a:endParaRPr lang="en-US" altLang="ko-KR" dirty="0"/>
          </a:p>
        </p:txBody>
      </p:sp>
      <p:grpSp>
        <p:nvGrpSpPr>
          <p:cNvPr id="63" name="Group 62"/>
          <p:cNvGrpSpPr/>
          <p:nvPr/>
        </p:nvGrpSpPr>
        <p:grpSpPr>
          <a:xfrm>
            <a:off x="228600" y="3352800"/>
            <a:ext cx="8738454" cy="1094864"/>
            <a:chOff x="179512" y="2420888"/>
            <a:chExt cx="8738454" cy="1094864"/>
          </a:xfrm>
        </p:grpSpPr>
        <p:sp>
          <p:nvSpPr>
            <p:cNvPr id="64" name="TextBox 63"/>
            <p:cNvSpPr txBox="1"/>
            <p:nvPr/>
          </p:nvSpPr>
          <p:spPr>
            <a:xfrm>
              <a:off x="467523" y="2689175"/>
              <a:ext cx="425116" cy="307777"/>
            </a:xfrm>
            <a:prstGeom prst="rect">
              <a:avLst/>
            </a:prstGeom>
            <a:noFill/>
          </p:spPr>
          <p:txBody>
            <a:bodyPr wrap="none" rtlCol="0">
              <a:spAutoFit/>
            </a:bodyPr>
            <a:lstStyle/>
            <a:p>
              <a:r>
                <a:rPr lang="en-US" sz="1400" b="0" i="0" dirty="0" smtClean="0"/>
                <a:t>AP</a:t>
              </a:r>
              <a:endParaRPr lang="en-US" sz="1400" b="0" i="0" dirty="0"/>
            </a:p>
          </p:txBody>
        </p:sp>
        <p:sp>
          <p:nvSpPr>
            <p:cNvPr id="65" name="TextBox 64"/>
            <p:cNvSpPr txBox="1"/>
            <p:nvPr/>
          </p:nvSpPr>
          <p:spPr>
            <a:xfrm>
              <a:off x="179512" y="3207975"/>
              <a:ext cx="1000082" cy="307777"/>
            </a:xfrm>
            <a:prstGeom prst="rect">
              <a:avLst/>
            </a:prstGeom>
            <a:noFill/>
          </p:spPr>
          <p:txBody>
            <a:bodyPr wrap="none" rtlCol="0">
              <a:spAutoFit/>
            </a:bodyPr>
            <a:lstStyle/>
            <a:p>
              <a:r>
                <a:rPr lang="en-US" sz="1400" b="0" i="0" dirty="0" smtClean="0"/>
                <a:t>WUR STA</a:t>
              </a:r>
              <a:endParaRPr lang="en-US" sz="1400" b="0" i="0" dirty="0"/>
            </a:p>
          </p:txBody>
        </p:sp>
        <p:cxnSp>
          <p:nvCxnSpPr>
            <p:cNvPr id="66" name="Straight Arrow Connector 65"/>
            <p:cNvCxnSpPr/>
            <p:nvPr/>
          </p:nvCxnSpPr>
          <p:spPr>
            <a:xfrm>
              <a:off x="1128929" y="2899236"/>
              <a:ext cx="7704856" cy="0"/>
            </a:xfrm>
            <a:prstGeom prst="straightConnector1">
              <a:avLst/>
            </a:prstGeom>
            <a:ln w="12700">
              <a:solidFill>
                <a:schemeClr val="tx1"/>
              </a:solidFill>
              <a:tailEnd type="arrow"/>
            </a:ln>
            <a:effectLst/>
          </p:spPr>
          <p:style>
            <a:lnRef idx="2">
              <a:schemeClr val="accent1"/>
            </a:lnRef>
            <a:fillRef idx="0">
              <a:schemeClr val="accent1"/>
            </a:fillRef>
            <a:effectRef idx="1">
              <a:schemeClr val="accent1"/>
            </a:effectRef>
            <a:fontRef idx="minor">
              <a:schemeClr val="tx1"/>
            </a:fontRef>
          </p:style>
        </p:cxnSp>
        <p:sp>
          <p:nvSpPr>
            <p:cNvPr id="67" name="TextBox 66"/>
            <p:cNvSpPr txBox="1"/>
            <p:nvPr/>
          </p:nvSpPr>
          <p:spPr>
            <a:xfrm>
              <a:off x="8257721" y="2420888"/>
              <a:ext cx="660245" cy="338554"/>
            </a:xfrm>
            <a:prstGeom prst="rect">
              <a:avLst/>
            </a:prstGeom>
            <a:noFill/>
          </p:spPr>
          <p:txBody>
            <a:bodyPr wrap="none" rtlCol="0">
              <a:spAutoFit/>
            </a:bodyPr>
            <a:lstStyle/>
            <a:p>
              <a:r>
                <a:rPr lang="en-US" dirty="0" smtClean="0"/>
                <a:t>Time</a:t>
              </a:r>
              <a:endParaRPr lang="en-US" dirty="0"/>
            </a:p>
          </p:txBody>
        </p:sp>
        <p:cxnSp>
          <p:nvCxnSpPr>
            <p:cNvPr id="68" name="Straight Arrow Connector 67"/>
            <p:cNvCxnSpPr/>
            <p:nvPr/>
          </p:nvCxnSpPr>
          <p:spPr>
            <a:xfrm>
              <a:off x="1144536" y="3423999"/>
              <a:ext cx="7689249" cy="0"/>
            </a:xfrm>
            <a:prstGeom prst="straightConnector1">
              <a:avLst/>
            </a:prstGeom>
            <a:ln w="12700">
              <a:solidFill>
                <a:schemeClr val="tx1"/>
              </a:solidFill>
              <a:tailEnd type="arrow"/>
            </a:ln>
            <a:effectLst/>
          </p:spPr>
          <p:style>
            <a:lnRef idx="2">
              <a:schemeClr val="accent1"/>
            </a:lnRef>
            <a:fillRef idx="0">
              <a:schemeClr val="accent1"/>
            </a:fillRef>
            <a:effectRef idx="1">
              <a:schemeClr val="accent1"/>
            </a:effectRef>
            <a:fontRef idx="minor">
              <a:schemeClr val="tx1"/>
            </a:fontRef>
          </p:style>
        </p:cxnSp>
        <p:sp>
          <p:nvSpPr>
            <p:cNvPr id="69" name="Rectangle 68"/>
            <p:cNvSpPr/>
            <p:nvPr/>
          </p:nvSpPr>
          <p:spPr>
            <a:xfrm>
              <a:off x="1287449" y="2545854"/>
              <a:ext cx="144016" cy="360040"/>
            </a:xfrm>
            <a:prstGeom prst="rect">
              <a:avLst/>
            </a:prstGeom>
            <a:solidFill>
              <a:schemeClr val="accent2"/>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70" name="Straight Connector 69"/>
            <p:cNvCxnSpPr/>
            <p:nvPr/>
          </p:nvCxnSpPr>
          <p:spPr>
            <a:xfrm>
              <a:off x="1773046" y="2871986"/>
              <a:ext cx="264027" cy="0"/>
            </a:xfrm>
            <a:prstGeom prst="line">
              <a:avLst/>
            </a:prstGeom>
            <a:ln w="38100">
              <a:solidFill>
                <a:srgbClr val="FFFF00"/>
              </a:solidFill>
            </a:ln>
          </p:spPr>
          <p:style>
            <a:lnRef idx="2">
              <a:schemeClr val="accent1"/>
            </a:lnRef>
            <a:fillRef idx="0">
              <a:schemeClr val="accent1"/>
            </a:fillRef>
            <a:effectRef idx="1">
              <a:schemeClr val="accent1"/>
            </a:effectRef>
            <a:fontRef idx="minor">
              <a:schemeClr val="tx1"/>
            </a:fontRef>
          </p:style>
        </p:cxnSp>
        <p:cxnSp>
          <p:nvCxnSpPr>
            <p:cNvPr id="71" name="Straight Connector 70"/>
            <p:cNvCxnSpPr/>
            <p:nvPr/>
          </p:nvCxnSpPr>
          <p:spPr>
            <a:xfrm>
              <a:off x="1772455" y="3396935"/>
              <a:ext cx="264618" cy="0"/>
            </a:xfrm>
            <a:prstGeom prst="line">
              <a:avLst/>
            </a:prstGeom>
            <a:ln w="38100">
              <a:solidFill>
                <a:srgbClr val="FFC000"/>
              </a:solidFill>
            </a:ln>
          </p:spPr>
          <p:style>
            <a:lnRef idx="2">
              <a:schemeClr val="accent1"/>
            </a:lnRef>
            <a:fillRef idx="0">
              <a:schemeClr val="accent1"/>
            </a:fillRef>
            <a:effectRef idx="1">
              <a:schemeClr val="accent1"/>
            </a:effectRef>
            <a:fontRef idx="minor">
              <a:schemeClr val="tx1"/>
            </a:fontRef>
          </p:style>
        </p:cxnSp>
        <p:cxnSp>
          <p:nvCxnSpPr>
            <p:cNvPr id="72" name="Straight Connector 71"/>
            <p:cNvCxnSpPr/>
            <p:nvPr/>
          </p:nvCxnSpPr>
          <p:spPr>
            <a:xfrm>
              <a:off x="2614303" y="2883022"/>
              <a:ext cx="264027" cy="0"/>
            </a:xfrm>
            <a:prstGeom prst="line">
              <a:avLst/>
            </a:prstGeom>
            <a:ln w="38100">
              <a:solidFill>
                <a:srgbClr val="FFFF00"/>
              </a:solidFill>
            </a:ln>
          </p:spPr>
          <p:style>
            <a:lnRef idx="2">
              <a:schemeClr val="accent1"/>
            </a:lnRef>
            <a:fillRef idx="0">
              <a:schemeClr val="accent1"/>
            </a:fillRef>
            <a:effectRef idx="1">
              <a:schemeClr val="accent1"/>
            </a:effectRef>
            <a:fontRef idx="minor">
              <a:schemeClr val="tx1"/>
            </a:fontRef>
          </p:style>
        </p:cxnSp>
        <p:cxnSp>
          <p:nvCxnSpPr>
            <p:cNvPr id="73" name="Straight Connector 72"/>
            <p:cNvCxnSpPr/>
            <p:nvPr/>
          </p:nvCxnSpPr>
          <p:spPr>
            <a:xfrm>
              <a:off x="3563888" y="2883022"/>
              <a:ext cx="264027" cy="0"/>
            </a:xfrm>
            <a:prstGeom prst="line">
              <a:avLst/>
            </a:prstGeom>
            <a:ln w="38100">
              <a:solidFill>
                <a:srgbClr val="FFFF00"/>
              </a:solidFill>
            </a:ln>
          </p:spPr>
          <p:style>
            <a:lnRef idx="2">
              <a:schemeClr val="accent1"/>
            </a:lnRef>
            <a:fillRef idx="0">
              <a:schemeClr val="accent1"/>
            </a:fillRef>
            <a:effectRef idx="1">
              <a:schemeClr val="accent1"/>
            </a:effectRef>
            <a:fontRef idx="minor">
              <a:schemeClr val="tx1"/>
            </a:fontRef>
          </p:style>
        </p:cxnSp>
        <p:cxnSp>
          <p:nvCxnSpPr>
            <p:cNvPr id="74" name="Straight Connector 73"/>
            <p:cNvCxnSpPr/>
            <p:nvPr/>
          </p:nvCxnSpPr>
          <p:spPr>
            <a:xfrm>
              <a:off x="1218884" y="3390900"/>
              <a:ext cx="256772" cy="0"/>
            </a:xfrm>
            <a:prstGeom prst="line">
              <a:avLst/>
            </a:prstGeom>
            <a:ln w="38100">
              <a:solidFill>
                <a:srgbClr val="00B0F0"/>
              </a:solidFill>
            </a:ln>
          </p:spPr>
          <p:style>
            <a:lnRef idx="2">
              <a:schemeClr val="accent1"/>
            </a:lnRef>
            <a:fillRef idx="0">
              <a:schemeClr val="accent1"/>
            </a:fillRef>
            <a:effectRef idx="1">
              <a:schemeClr val="accent1"/>
            </a:effectRef>
            <a:fontRef idx="minor">
              <a:schemeClr val="tx1"/>
            </a:fontRef>
          </p:style>
        </p:cxnSp>
        <p:cxnSp>
          <p:nvCxnSpPr>
            <p:cNvPr id="75" name="Straight Connector 74"/>
            <p:cNvCxnSpPr/>
            <p:nvPr/>
          </p:nvCxnSpPr>
          <p:spPr>
            <a:xfrm>
              <a:off x="2601683" y="3409950"/>
              <a:ext cx="349585" cy="0"/>
            </a:xfrm>
            <a:prstGeom prst="line">
              <a:avLst/>
            </a:prstGeom>
            <a:ln w="38100">
              <a:solidFill>
                <a:srgbClr val="FFC000"/>
              </a:solidFill>
            </a:ln>
          </p:spPr>
          <p:style>
            <a:lnRef idx="2">
              <a:schemeClr val="accent1"/>
            </a:lnRef>
            <a:fillRef idx="0">
              <a:schemeClr val="accent1"/>
            </a:fillRef>
            <a:effectRef idx="1">
              <a:schemeClr val="accent1"/>
            </a:effectRef>
            <a:fontRef idx="minor">
              <a:schemeClr val="tx1"/>
            </a:fontRef>
          </p:style>
        </p:cxnSp>
        <p:cxnSp>
          <p:nvCxnSpPr>
            <p:cNvPr id="76" name="Straight Connector 75"/>
            <p:cNvCxnSpPr/>
            <p:nvPr/>
          </p:nvCxnSpPr>
          <p:spPr>
            <a:xfrm>
              <a:off x="3570318" y="3409950"/>
              <a:ext cx="359110" cy="0"/>
            </a:xfrm>
            <a:prstGeom prst="line">
              <a:avLst/>
            </a:prstGeom>
            <a:ln w="38100">
              <a:solidFill>
                <a:srgbClr val="FFC000"/>
              </a:solidFill>
            </a:ln>
          </p:spPr>
          <p:style>
            <a:lnRef idx="2">
              <a:schemeClr val="accent1"/>
            </a:lnRef>
            <a:fillRef idx="0">
              <a:schemeClr val="accent1"/>
            </a:fillRef>
            <a:effectRef idx="1">
              <a:schemeClr val="accent1"/>
            </a:effectRef>
            <a:fontRef idx="minor">
              <a:schemeClr val="tx1"/>
            </a:fontRef>
          </p:style>
        </p:cxnSp>
        <p:sp>
          <p:nvSpPr>
            <p:cNvPr id="77" name="TextBox 76"/>
            <p:cNvSpPr txBox="1"/>
            <p:nvPr/>
          </p:nvSpPr>
          <p:spPr>
            <a:xfrm>
              <a:off x="3707904" y="2924944"/>
              <a:ext cx="1656184" cy="461665"/>
            </a:xfrm>
            <a:prstGeom prst="rect">
              <a:avLst/>
            </a:prstGeom>
            <a:noFill/>
          </p:spPr>
          <p:txBody>
            <a:bodyPr wrap="square" rtlCol="0">
              <a:spAutoFit/>
            </a:bodyPr>
            <a:lstStyle/>
            <a:p>
              <a:pPr algn="l"/>
              <a:r>
                <a:rPr lang="en-US" sz="1200" b="0" i="0" dirty="0" smtClean="0"/>
                <a:t>WUR failed to detect the SYNC signal</a:t>
              </a:r>
              <a:endParaRPr lang="en-US" sz="1200" b="0" i="0" dirty="0"/>
            </a:p>
          </p:txBody>
        </p:sp>
        <p:sp>
          <p:nvSpPr>
            <p:cNvPr id="78" name="Rectangle 77"/>
            <p:cNvSpPr/>
            <p:nvPr/>
          </p:nvSpPr>
          <p:spPr>
            <a:xfrm>
              <a:off x="4374268" y="2546363"/>
              <a:ext cx="144016" cy="360040"/>
            </a:xfrm>
            <a:prstGeom prst="rect">
              <a:avLst/>
            </a:prstGeom>
            <a:solidFill>
              <a:schemeClr val="accent2"/>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79" name="Straight Connector 78"/>
            <p:cNvCxnSpPr/>
            <p:nvPr/>
          </p:nvCxnSpPr>
          <p:spPr>
            <a:xfrm>
              <a:off x="4859865" y="2872495"/>
              <a:ext cx="264027" cy="0"/>
            </a:xfrm>
            <a:prstGeom prst="line">
              <a:avLst/>
            </a:prstGeom>
            <a:ln w="38100">
              <a:solidFill>
                <a:srgbClr val="FFFF00"/>
              </a:solidFill>
            </a:ln>
          </p:spPr>
          <p:style>
            <a:lnRef idx="2">
              <a:schemeClr val="accent1"/>
            </a:lnRef>
            <a:fillRef idx="0">
              <a:schemeClr val="accent1"/>
            </a:fillRef>
            <a:effectRef idx="1">
              <a:schemeClr val="accent1"/>
            </a:effectRef>
            <a:fontRef idx="minor">
              <a:schemeClr val="tx1"/>
            </a:fontRef>
          </p:style>
        </p:cxnSp>
        <p:cxnSp>
          <p:nvCxnSpPr>
            <p:cNvPr id="80" name="Straight Connector 79"/>
            <p:cNvCxnSpPr/>
            <p:nvPr/>
          </p:nvCxnSpPr>
          <p:spPr>
            <a:xfrm>
              <a:off x="4835860" y="3397444"/>
              <a:ext cx="576064" cy="0"/>
            </a:xfrm>
            <a:prstGeom prst="line">
              <a:avLst/>
            </a:prstGeom>
            <a:ln w="38100">
              <a:solidFill>
                <a:srgbClr val="FFC000"/>
              </a:solidFill>
            </a:ln>
          </p:spPr>
          <p:style>
            <a:lnRef idx="2">
              <a:schemeClr val="accent1"/>
            </a:lnRef>
            <a:fillRef idx="0">
              <a:schemeClr val="accent1"/>
            </a:fillRef>
            <a:effectRef idx="1">
              <a:schemeClr val="accent1"/>
            </a:effectRef>
            <a:fontRef idx="minor">
              <a:schemeClr val="tx1"/>
            </a:fontRef>
          </p:style>
        </p:cxnSp>
        <p:cxnSp>
          <p:nvCxnSpPr>
            <p:cNvPr id="81" name="Straight Connector 80"/>
            <p:cNvCxnSpPr/>
            <p:nvPr/>
          </p:nvCxnSpPr>
          <p:spPr>
            <a:xfrm>
              <a:off x="5830786" y="2879255"/>
              <a:ext cx="264027" cy="0"/>
            </a:xfrm>
            <a:prstGeom prst="line">
              <a:avLst/>
            </a:prstGeom>
            <a:ln w="38100">
              <a:solidFill>
                <a:srgbClr val="FFFF00"/>
              </a:solidFill>
            </a:ln>
          </p:spPr>
          <p:style>
            <a:lnRef idx="2">
              <a:schemeClr val="accent1"/>
            </a:lnRef>
            <a:fillRef idx="0">
              <a:schemeClr val="accent1"/>
            </a:fillRef>
            <a:effectRef idx="1">
              <a:schemeClr val="accent1"/>
            </a:effectRef>
            <a:fontRef idx="minor">
              <a:schemeClr val="tx1"/>
            </a:fontRef>
          </p:style>
        </p:cxnSp>
        <p:sp>
          <p:nvSpPr>
            <p:cNvPr id="82" name="Multiply 81"/>
            <p:cNvSpPr/>
            <p:nvPr/>
          </p:nvSpPr>
          <p:spPr>
            <a:xfrm>
              <a:off x="4229316" y="2636912"/>
              <a:ext cx="432048" cy="288032"/>
            </a:xfrm>
            <a:prstGeom prst="mathMultiply">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83" name="Straight Connector 82"/>
            <p:cNvCxnSpPr/>
            <p:nvPr/>
          </p:nvCxnSpPr>
          <p:spPr>
            <a:xfrm>
              <a:off x="6798748" y="2871986"/>
              <a:ext cx="264027" cy="0"/>
            </a:xfrm>
            <a:prstGeom prst="line">
              <a:avLst/>
            </a:prstGeom>
            <a:ln w="38100">
              <a:solidFill>
                <a:srgbClr val="FFFF00"/>
              </a:solidFill>
            </a:ln>
          </p:spPr>
          <p:style>
            <a:lnRef idx="2">
              <a:schemeClr val="accent1"/>
            </a:lnRef>
            <a:fillRef idx="0">
              <a:schemeClr val="accent1"/>
            </a:fillRef>
            <a:effectRef idx="1">
              <a:schemeClr val="accent1"/>
            </a:effectRef>
            <a:fontRef idx="minor">
              <a:schemeClr val="tx1"/>
            </a:fontRef>
          </p:style>
        </p:cxnSp>
        <p:cxnSp>
          <p:nvCxnSpPr>
            <p:cNvPr id="84" name="Straight Connector 83"/>
            <p:cNvCxnSpPr/>
            <p:nvPr/>
          </p:nvCxnSpPr>
          <p:spPr>
            <a:xfrm>
              <a:off x="6722715" y="3398914"/>
              <a:ext cx="657597" cy="0"/>
            </a:xfrm>
            <a:prstGeom prst="line">
              <a:avLst/>
            </a:prstGeom>
            <a:ln w="38100">
              <a:solidFill>
                <a:srgbClr val="FFC000"/>
              </a:solidFill>
            </a:ln>
          </p:spPr>
          <p:style>
            <a:lnRef idx="2">
              <a:schemeClr val="accent1"/>
            </a:lnRef>
            <a:fillRef idx="0">
              <a:schemeClr val="accent1"/>
            </a:fillRef>
            <a:effectRef idx="1">
              <a:schemeClr val="accent1"/>
            </a:effectRef>
            <a:fontRef idx="minor">
              <a:schemeClr val="tx1"/>
            </a:fontRef>
          </p:style>
        </p:cxnSp>
        <p:sp>
          <p:nvSpPr>
            <p:cNvPr id="85" name="Rectangle 84"/>
            <p:cNvSpPr/>
            <p:nvPr/>
          </p:nvSpPr>
          <p:spPr>
            <a:xfrm>
              <a:off x="7596336" y="2539819"/>
              <a:ext cx="144016" cy="360040"/>
            </a:xfrm>
            <a:prstGeom prst="rect">
              <a:avLst/>
            </a:prstGeom>
            <a:solidFill>
              <a:schemeClr val="accent2"/>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86" name="Straight Connector 85"/>
            <p:cNvCxnSpPr/>
            <p:nvPr/>
          </p:nvCxnSpPr>
          <p:spPr>
            <a:xfrm>
              <a:off x="8124397" y="2875476"/>
              <a:ext cx="264027" cy="0"/>
            </a:xfrm>
            <a:prstGeom prst="line">
              <a:avLst/>
            </a:prstGeom>
            <a:ln w="38100">
              <a:solidFill>
                <a:srgbClr val="FFFF00"/>
              </a:solidFill>
            </a:ln>
          </p:spPr>
          <p:style>
            <a:lnRef idx="2">
              <a:schemeClr val="accent1"/>
            </a:lnRef>
            <a:fillRef idx="0">
              <a:schemeClr val="accent1"/>
            </a:fillRef>
            <a:effectRef idx="1">
              <a:schemeClr val="accent1"/>
            </a:effectRef>
            <a:fontRef idx="minor">
              <a:schemeClr val="tx1"/>
            </a:fontRef>
          </p:style>
        </p:cxnSp>
        <p:cxnSp>
          <p:nvCxnSpPr>
            <p:cNvPr id="87" name="Straight Connector 86"/>
            <p:cNvCxnSpPr/>
            <p:nvPr/>
          </p:nvCxnSpPr>
          <p:spPr>
            <a:xfrm>
              <a:off x="8123806" y="3400425"/>
              <a:ext cx="264618" cy="0"/>
            </a:xfrm>
            <a:prstGeom prst="line">
              <a:avLst/>
            </a:prstGeom>
            <a:ln w="38100">
              <a:solidFill>
                <a:srgbClr val="FFC000"/>
              </a:solidFill>
            </a:ln>
          </p:spPr>
          <p:style>
            <a:lnRef idx="2">
              <a:schemeClr val="accent1"/>
            </a:lnRef>
            <a:fillRef idx="0">
              <a:schemeClr val="accent1"/>
            </a:fillRef>
            <a:effectRef idx="1">
              <a:schemeClr val="accent1"/>
            </a:effectRef>
            <a:fontRef idx="minor">
              <a:schemeClr val="tx1"/>
            </a:fontRef>
          </p:style>
        </p:cxnSp>
        <p:cxnSp>
          <p:nvCxnSpPr>
            <p:cNvPr id="88" name="Straight Connector 87"/>
            <p:cNvCxnSpPr/>
            <p:nvPr/>
          </p:nvCxnSpPr>
          <p:spPr>
            <a:xfrm>
              <a:off x="7461845" y="3403915"/>
              <a:ext cx="350515" cy="0"/>
            </a:xfrm>
            <a:prstGeom prst="line">
              <a:avLst/>
            </a:prstGeom>
            <a:ln w="38100">
              <a:solidFill>
                <a:srgbClr val="00B0F0"/>
              </a:solidFill>
            </a:ln>
          </p:spPr>
          <p:style>
            <a:lnRef idx="2">
              <a:schemeClr val="accent1"/>
            </a:lnRef>
            <a:fillRef idx="0">
              <a:schemeClr val="accent1"/>
            </a:fillRef>
            <a:effectRef idx="1">
              <a:schemeClr val="accent1"/>
            </a:effectRef>
            <a:fontRef idx="minor">
              <a:schemeClr val="tx1"/>
            </a:fontRef>
          </p:style>
        </p:cxnSp>
        <p:cxnSp>
          <p:nvCxnSpPr>
            <p:cNvPr id="89" name="Straight Connector 88"/>
            <p:cNvCxnSpPr/>
            <p:nvPr/>
          </p:nvCxnSpPr>
          <p:spPr>
            <a:xfrm>
              <a:off x="4303018" y="3400425"/>
              <a:ext cx="412998" cy="0"/>
            </a:xfrm>
            <a:prstGeom prst="line">
              <a:avLst/>
            </a:prstGeom>
            <a:ln w="38100">
              <a:solidFill>
                <a:srgbClr val="00B0F0"/>
              </a:solidFill>
            </a:ln>
          </p:spPr>
          <p:style>
            <a:lnRef idx="2">
              <a:schemeClr val="accent1"/>
            </a:lnRef>
            <a:fillRef idx="0">
              <a:schemeClr val="accent1"/>
            </a:fillRef>
            <a:effectRef idx="1">
              <a:schemeClr val="accent1"/>
            </a:effectRef>
            <a:fontRef idx="minor">
              <a:schemeClr val="tx1"/>
            </a:fontRef>
          </p:style>
        </p:cxnSp>
        <p:cxnSp>
          <p:nvCxnSpPr>
            <p:cNvPr id="90" name="Straight Connector 89"/>
            <p:cNvCxnSpPr/>
            <p:nvPr/>
          </p:nvCxnSpPr>
          <p:spPr>
            <a:xfrm>
              <a:off x="5752703" y="3400425"/>
              <a:ext cx="619497" cy="0"/>
            </a:xfrm>
            <a:prstGeom prst="line">
              <a:avLst/>
            </a:prstGeom>
            <a:ln w="38100">
              <a:solidFill>
                <a:srgbClr val="FFC000"/>
              </a:solidFill>
            </a:ln>
          </p:spPr>
          <p:style>
            <a:lnRef idx="2">
              <a:schemeClr val="accent1"/>
            </a:lnRef>
            <a:fillRef idx="0">
              <a:schemeClr val="accent1"/>
            </a:fillRef>
            <a:effectRef idx="1">
              <a:schemeClr val="accent1"/>
            </a:effectRef>
            <a:fontRef idx="minor">
              <a:schemeClr val="tx1"/>
            </a:fontRef>
          </p:style>
        </p:cxnSp>
      </p:gr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97031</TotalTime>
  <Words>1162</Words>
  <Application>Microsoft Office PowerPoint</Application>
  <PresentationFormat>On-screen Show (4:3)</PresentationFormat>
  <Paragraphs>171</Paragraphs>
  <Slides>14</Slides>
  <Notes>1</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14</vt:i4>
      </vt:variant>
    </vt:vector>
  </HeadingPairs>
  <TitlesOfParts>
    <vt:vector size="16" baseType="lpstr">
      <vt:lpstr>802-11-Submission</vt:lpstr>
      <vt:lpstr>Document</vt:lpstr>
      <vt:lpstr>WUR duty cycle mode and timing synchronization</vt:lpstr>
      <vt:lpstr>Background</vt:lpstr>
      <vt:lpstr>WUR timing mismatch Problem</vt:lpstr>
      <vt:lpstr>Timing error compensation</vt:lpstr>
      <vt:lpstr>Timing synchronization (SYNC) signal</vt:lpstr>
      <vt:lpstr>Proposed Common SYNC signal</vt:lpstr>
      <vt:lpstr>Timing error compensation between common SYNC signals</vt:lpstr>
      <vt:lpstr>WUR duty cycle mode setup</vt:lpstr>
      <vt:lpstr>Error recovery</vt:lpstr>
      <vt:lpstr>SP1</vt:lpstr>
      <vt:lpstr>SP2</vt:lpstr>
      <vt:lpstr>SP3</vt:lpstr>
      <vt:lpstr>SP4</vt:lpstr>
      <vt:lpstr>Reference</vt:lpstr>
    </vt:vector>
  </TitlesOfParts>
  <Company>AT&amp;T Labs Research</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Ron Porat</dc:creator>
  <cp:lastModifiedBy>mtk06611</cp:lastModifiedBy>
  <cp:revision>1137</cp:revision>
  <cp:lastPrinted>1998-02-10T13:28:06Z</cp:lastPrinted>
  <dcterms:created xsi:type="dcterms:W3CDTF">2007-05-21T21:00:37Z</dcterms:created>
  <dcterms:modified xsi:type="dcterms:W3CDTF">2017-03-14T18:37:56Z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ies>
</file>