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3" r:id="rId3"/>
    <p:sldId id="264" r:id="rId4"/>
    <p:sldId id="265" r:id="rId5"/>
    <p:sldId id="266" r:id="rId6"/>
    <p:sldId id="267" r:id="rId7"/>
    <p:sldId id="269" r:id="rId8"/>
    <p:sldId id="270" r:id="rId9"/>
  </p:sldIdLst>
  <p:sldSz cx="9753600" cy="7315200"/>
  <p:notesSz cx="6934200" cy="9280525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31" autoAdjust="0"/>
    <p:restoredTop sz="94660"/>
  </p:normalViewPr>
  <p:slideViewPr>
    <p:cSldViewPr>
      <p:cViewPr varScale="1">
        <p:scale>
          <a:sx n="78" d="100"/>
          <a:sy n="78" d="100"/>
        </p:scale>
        <p:origin x="514" y="67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5700" y="701675"/>
            <a:ext cx="462121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5700" y="701675"/>
            <a:ext cx="462280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334003" y="380978"/>
            <a:ext cx="3733826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7922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92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802.11-17/0365r0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smtClean="0"/>
              <a:t>Steve Shellhammer,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199" y="731520"/>
            <a:ext cx="8804275" cy="11379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US" sz="3200" dirty="0"/>
              <a:t>Regulations and Noise Figure – Impact on SNR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</a:t>
            </a:r>
            <a:r>
              <a:rPr lang="en-GB" sz="2133" b="0" dirty="0" smtClean="0"/>
              <a:t>2017</a:t>
            </a:r>
            <a:r>
              <a:rPr lang="en-GB" sz="2133" b="0" dirty="0" smtClean="0"/>
              <a:t>-03-08</a:t>
            </a:r>
            <a:endParaRPr lang="en-GB" sz="2133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7540766"/>
              </p:ext>
            </p:extLst>
          </p:nvPr>
        </p:nvGraphicFramePr>
        <p:xfrm>
          <a:off x="549275" y="2430463"/>
          <a:ext cx="8712200" cy="2624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Document" r:id="rId4" imgW="8463037" imgH="2515512" progId="Word.Document.8">
                  <p:embed/>
                </p:oleObj>
              </mc:Choice>
              <mc:Fallback>
                <p:oleObj name="Document" r:id="rId4" imgW="8463037" imgH="25155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2430463"/>
                        <a:ext cx="8712200" cy="2624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61973" y="380977"/>
            <a:ext cx="2533214" cy="29125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48401" y="6907108"/>
            <a:ext cx="2863428" cy="179492"/>
          </a:xfrm>
        </p:spPr>
        <p:txBody>
          <a:bodyPr/>
          <a:lstStyle/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731520" y="729828"/>
            <a:ext cx="8290560" cy="1237826"/>
          </a:xfrm>
          <a:ln/>
        </p:spPr>
        <p:txBody>
          <a:bodyPr vert="horz" wrap="square" lIns="96000" tIns="49920" rIns="96000" bIns="49920" numCol="1" anchor="ctr" anchorCtr="0" compatLnSpc="1">
            <a:prstTxWarp prst="textNoShape">
              <a:avLst/>
            </a:prstTxWarp>
          </a:bodyPr>
          <a:lstStyle/>
          <a:p>
            <a:r>
              <a:rPr lang="en-US" sz="3600" dirty="0" smtClean="0"/>
              <a:t>Outline</a:t>
            </a:r>
            <a:endParaRPr lang="en-US" sz="36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2113281"/>
            <a:ext cx="8290560" cy="4489027"/>
          </a:xfrm>
          <a:ln/>
        </p:spPr>
        <p:txBody>
          <a:bodyPr/>
          <a:lstStyle/>
          <a:p>
            <a:r>
              <a:rPr lang="en-US" dirty="0"/>
              <a:t>Regulatory Allowed Transmit Power</a:t>
            </a:r>
          </a:p>
          <a:p>
            <a:pPr lvl="1"/>
            <a:r>
              <a:rPr lang="en-US" dirty="0"/>
              <a:t>WUR (4 MHz)</a:t>
            </a:r>
          </a:p>
          <a:p>
            <a:pPr lvl="1"/>
            <a:r>
              <a:rPr lang="en-US" dirty="0"/>
              <a:t>Regular </a:t>
            </a:r>
            <a:r>
              <a:rPr lang="en-US" dirty="0" smtClean="0"/>
              <a:t>802.11 </a:t>
            </a:r>
            <a:r>
              <a:rPr lang="en-US" dirty="0"/>
              <a:t>(20 MHz)</a:t>
            </a:r>
          </a:p>
          <a:p>
            <a:r>
              <a:rPr lang="en-US" dirty="0"/>
              <a:t>WUR Noise Figure</a:t>
            </a:r>
          </a:p>
          <a:p>
            <a:r>
              <a:rPr lang="en-US" dirty="0"/>
              <a:t>Impact on WUR operating SNR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655322"/>
            <a:ext cx="8288868" cy="563878"/>
          </a:xfrm>
        </p:spPr>
        <p:txBody>
          <a:bodyPr/>
          <a:lstStyle/>
          <a:p>
            <a:r>
              <a:rPr lang="en-US" sz="3200" dirty="0"/>
              <a:t>Regulated Maximum Allowed Transmit Power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Steve Shellhammer,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Content Placeholder 4"/>
              <p:cNvGraphicFramePr>
                <a:graphicFrameLocks noGrp="1"/>
              </p:cNvGraphicFramePr>
              <p:nvPr>
                <p:ph sz="quarter" idx="4294967295"/>
                <p:extLst>
                  <p:ext uri="{D42A27DB-BD31-4B8C-83A1-F6EECF244321}">
                    <p14:modId xmlns:p14="http://schemas.microsoft.com/office/powerpoint/2010/main" val="967491669"/>
                  </p:ext>
                </p:extLst>
              </p:nvPr>
            </p:nvGraphicFramePr>
            <p:xfrm>
              <a:off x="152399" y="1413631"/>
              <a:ext cx="9448801" cy="5139569"/>
            </p:xfrm>
            <a:graphic>
              <a:graphicData uri="http://schemas.openxmlformats.org/drawingml/2006/table">
                <a:tbl>
                  <a:tblPr firstRow="1" bandRow="1">
                    <a:tableStyleId>{8EC20E35-A176-4012-BC5E-935CFFF8708E}</a:tableStyleId>
                  </a:tblPr>
                  <a:tblGrid>
                    <a:gridCol w="870992"/>
                    <a:gridCol w="1499273"/>
                    <a:gridCol w="1425538"/>
                    <a:gridCol w="1597587"/>
                    <a:gridCol w="1609875"/>
                    <a:gridCol w="1486985"/>
                    <a:gridCol w="958551"/>
                  </a:tblGrid>
                  <a:tr h="391037">
                    <a:tc>
                      <a:txBody>
                        <a:bodyPr/>
                        <a:lstStyle/>
                        <a:p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Region</a:t>
                          </a:r>
                          <a:endParaRPr lang="en-US" sz="1400" b="1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Band (GHz)</a:t>
                          </a:r>
                          <a:endParaRPr lang="en-US" sz="1400" b="1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Power Limit for AP (dBm)</a:t>
                          </a:r>
                          <a:endParaRPr lang="en-US" sz="1400" b="1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PSD Limit for AP</a:t>
                          </a:r>
                          <a:r>
                            <a:rPr lang="en-US" sz="1400" b="1" baseline="0" dirty="0" smtClean="0">
                              <a:latin typeface="Calibri" panose="020F0502020204030204" pitchFamily="34" charset="0"/>
                            </a:rPr>
                            <a:t> </a:t>
                          </a:r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(dBm/MHz)</a:t>
                          </a:r>
                          <a:endParaRPr lang="en-US" sz="1400" b="1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20 MHz 802.11</a:t>
                          </a:r>
                          <a:r>
                            <a:rPr lang="en-US" sz="1400" b="1" baseline="0" dirty="0" smtClean="0">
                              <a:latin typeface="Calibri" panose="020F0502020204030204" pitchFamily="34" charset="0"/>
                            </a:rPr>
                            <a:t> </a:t>
                          </a:r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Limit</a:t>
                          </a:r>
                          <a:r>
                            <a:rPr lang="en-US" sz="1400" b="1" baseline="0" dirty="0" smtClean="0">
                              <a:latin typeface="Calibri" panose="020F0502020204030204" pitchFamily="34" charset="0"/>
                            </a:rPr>
                            <a:t> (dBm)</a:t>
                          </a:r>
                          <a:endParaRPr lang="en-US" sz="1400" b="1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4 MHz WUR Limit (dBm)</a:t>
                          </a:r>
                          <a:endParaRPr lang="en-US" sz="1400" b="1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b="1" baseline="0" smtClean="0">
                                  <a:latin typeface="Cambria Math" panose="02040503050406030204" pitchFamily="18" charset="0"/>
                                </a:rPr>
                                <m:t>𝚫</m:t>
                              </m:r>
                            </m:oMath>
                          </a14:m>
                          <a:r>
                            <a:rPr lang="en-US" sz="1400" b="1" baseline="0" dirty="0" smtClean="0">
                              <a:latin typeface="Calibri" panose="020F0502020204030204" pitchFamily="34" charset="0"/>
                            </a:rPr>
                            <a:t> (dBm)</a:t>
                          </a:r>
                          <a:endParaRPr lang="en-US" sz="1400" b="1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47529">
                    <a:tc rowSpan="5">
                      <a:txBody>
                        <a:bodyPr/>
                        <a:lstStyle/>
                        <a:p>
                          <a:endParaRPr lang="en-US" sz="1400" b="1" dirty="0" smtClean="0">
                            <a:latin typeface="Calibri" panose="020F0502020204030204" pitchFamily="34" charset="0"/>
                          </a:endParaRPr>
                        </a:p>
                        <a:p>
                          <a:endParaRPr lang="en-US" sz="1400" b="1" dirty="0" smtClean="0">
                            <a:latin typeface="Calibri" panose="020F0502020204030204" pitchFamily="34" charset="0"/>
                          </a:endParaRPr>
                        </a:p>
                        <a:p>
                          <a:endParaRPr lang="en-US" sz="1400" b="1" dirty="0" smtClean="0">
                            <a:latin typeface="Calibri" panose="020F0502020204030204" pitchFamily="34" charset="0"/>
                          </a:endParaRPr>
                        </a:p>
                        <a:p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FCC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2.4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30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N/A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30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30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161292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5.15-5.25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30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17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30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23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-7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0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5.25-5.35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24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11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24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17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-7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171329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5.47-5.725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24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11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24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17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-7</a:t>
                          </a:r>
                          <a:endParaRPr lang="en-US" sz="1400" b="1" dirty="0" smtClean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323729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5.725-5.85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30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33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30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30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28600">
                    <a:tc rowSpan="5">
                      <a:txBody>
                        <a:bodyPr/>
                        <a:lstStyle/>
                        <a:p>
                          <a:endParaRPr lang="en-US" sz="1400" b="1" dirty="0" smtClean="0">
                            <a:latin typeface="Calibri" panose="020F0502020204030204" pitchFamily="34" charset="0"/>
                          </a:endParaRPr>
                        </a:p>
                        <a:p>
                          <a:endParaRPr lang="en-US" sz="1400" b="1" dirty="0" smtClean="0">
                            <a:latin typeface="Calibri" panose="020F0502020204030204" pitchFamily="34" charset="0"/>
                          </a:endParaRPr>
                        </a:p>
                        <a:p>
                          <a:endParaRPr lang="en-US" sz="1400" b="1" dirty="0" smtClean="0">
                            <a:latin typeface="Calibri" panose="020F0502020204030204" pitchFamily="34" charset="0"/>
                          </a:endParaRPr>
                        </a:p>
                        <a:p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ETSI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2.4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20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10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20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16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-4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152400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5.15-5.25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23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10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23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16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-7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28600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5.25-5.35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23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10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23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16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-7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28600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5.47-5.725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30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17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30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23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-7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28600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5.725-5.85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N/A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28600">
                    <a:tc rowSpan="5">
                      <a:txBody>
                        <a:bodyPr/>
                        <a:lstStyle/>
                        <a:p>
                          <a:endParaRPr lang="en-US" sz="1400" b="1" dirty="0">
                            <a:latin typeface="Calibri" panose="020F0502020204030204" pitchFamily="34" charset="0"/>
                          </a:endParaRPr>
                        </a:p>
                        <a:p>
                          <a:endParaRPr lang="en-US" sz="1400" b="1" dirty="0">
                            <a:latin typeface="Calibri" panose="020F0502020204030204" pitchFamily="34" charset="0"/>
                          </a:endParaRPr>
                        </a:p>
                        <a:p>
                          <a:endParaRPr lang="en-US" sz="1400" b="1" dirty="0">
                            <a:latin typeface="Calibri" panose="020F0502020204030204" pitchFamily="34" charset="0"/>
                          </a:endParaRPr>
                        </a:p>
                        <a:p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China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2.4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20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10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20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16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-4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28600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5.15-5.25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23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10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23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16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-7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28600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5.25-5.35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23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10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23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16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-7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28600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5.47-5.725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N/A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198120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5.725-5.85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30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13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26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19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-7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Content Placeholder 4"/>
              <p:cNvGraphicFramePr>
                <a:graphicFrameLocks noGrp="1"/>
              </p:cNvGraphicFramePr>
              <p:nvPr>
                <p:ph sz="quarter" idx="4294967295"/>
                <p:extLst>
                  <p:ext uri="{D42A27DB-BD31-4B8C-83A1-F6EECF244321}">
                    <p14:modId xmlns:p14="http://schemas.microsoft.com/office/powerpoint/2010/main" val="967491669"/>
                  </p:ext>
                </p:extLst>
              </p:nvPr>
            </p:nvGraphicFramePr>
            <p:xfrm>
              <a:off x="152399" y="1413631"/>
              <a:ext cx="9448801" cy="5139569"/>
            </p:xfrm>
            <a:graphic>
              <a:graphicData uri="http://schemas.openxmlformats.org/drawingml/2006/table">
                <a:tbl>
                  <a:tblPr firstRow="1" bandRow="1">
                    <a:tableStyleId>{8EC20E35-A176-4012-BC5E-935CFFF8708E}</a:tableStyleId>
                  </a:tblPr>
                  <a:tblGrid>
                    <a:gridCol w="870992"/>
                    <a:gridCol w="1499273"/>
                    <a:gridCol w="1425538"/>
                    <a:gridCol w="1597587"/>
                    <a:gridCol w="1609875"/>
                    <a:gridCol w="1486985"/>
                    <a:gridCol w="958551"/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Region</a:t>
                          </a:r>
                          <a:endParaRPr lang="en-US" sz="1400" b="1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Band (GHz)</a:t>
                          </a:r>
                          <a:endParaRPr lang="en-US" sz="1400" b="1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Power Limit for AP (dBm)</a:t>
                          </a:r>
                          <a:endParaRPr lang="en-US" sz="1400" b="1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PSD Limit for AP</a:t>
                          </a:r>
                          <a:r>
                            <a:rPr lang="en-US" sz="1400" b="1" baseline="0" dirty="0" smtClean="0">
                              <a:latin typeface="Calibri" panose="020F0502020204030204" pitchFamily="34" charset="0"/>
                            </a:rPr>
                            <a:t> </a:t>
                          </a:r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(dBm/MHz)</a:t>
                          </a:r>
                          <a:endParaRPr lang="en-US" sz="1400" b="1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20 MHz </a:t>
                          </a:r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802.11</a:t>
                          </a:r>
                          <a:r>
                            <a:rPr lang="en-US" sz="1400" b="1" baseline="0" dirty="0" smtClean="0">
                              <a:latin typeface="Calibri" panose="020F0502020204030204" pitchFamily="34" charset="0"/>
                            </a:rPr>
                            <a:t> </a:t>
                          </a:r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Limit</a:t>
                          </a:r>
                          <a:r>
                            <a:rPr lang="en-US" sz="1400" b="1" baseline="0" dirty="0" smtClean="0">
                              <a:latin typeface="Calibri" panose="020F0502020204030204" pitchFamily="34" charset="0"/>
                            </a:rPr>
                            <a:t> </a:t>
                          </a:r>
                          <a:r>
                            <a:rPr lang="en-US" sz="1400" b="1" baseline="0" dirty="0" smtClean="0">
                              <a:latin typeface="Calibri" panose="020F0502020204030204" pitchFamily="34" charset="0"/>
                            </a:rPr>
                            <a:t>(dBm)</a:t>
                          </a:r>
                          <a:endParaRPr lang="en-US" sz="1400" b="1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4 MHz WUR Limit (dBm)</a:t>
                          </a:r>
                          <a:endParaRPr lang="en-US" sz="1400" b="1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888535" t="-1176" r="-1911" b="-904706"/>
                          </a:stretch>
                        </a:blipFill>
                      </a:tcPr>
                    </a:tc>
                  </a:tr>
                  <a:tr h="304800">
                    <a:tc rowSpan="5">
                      <a:txBody>
                        <a:bodyPr/>
                        <a:lstStyle/>
                        <a:p>
                          <a:endParaRPr lang="en-US" sz="1400" b="1" dirty="0" smtClean="0">
                            <a:latin typeface="Calibri" panose="020F0502020204030204" pitchFamily="34" charset="0"/>
                          </a:endParaRPr>
                        </a:p>
                        <a:p>
                          <a:endParaRPr lang="en-US" sz="1400" b="1" dirty="0" smtClean="0">
                            <a:latin typeface="Calibri" panose="020F0502020204030204" pitchFamily="34" charset="0"/>
                          </a:endParaRPr>
                        </a:p>
                        <a:p>
                          <a:endParaRPr lang="en-US" sz="1400" b="1" dirty="0" smtClean="0">
                            <a:latin typeface="Calibri" panose="020F0502020204030204" pitchFamily="34" charset="0"/>
                          </a:endParaRPr>
                        </a:p>
                        <a:p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FCC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2.4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30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N/A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30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30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304800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5.15-5.25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30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17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30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23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-7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304800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5.25-5.35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24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11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24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17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-7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304800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5.47-5.725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24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11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24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17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-7</a:t>
                          </a:r>
                          <a:endParaRPr lang="en-US" sz="1400" b="1" dirty="0" smtClean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323729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5.725-5.85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30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33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30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30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304800">
                    <a:tc rowSpan="5">
                      <a:txBody>
                        <a:bodyPr/>
                        <a:lstStyle/>
                        <a:p>
                          <a:endParaRPr lang="en-US" sz="1400" b="1" dirty="0" smtClean="0">
                            <a:latin typeface="Calibri" panose="020F0502020204030204" pitchFamily="34" charset="0"/>
                          </a:endParaRPr>
                        </a:p>
                        <a:p>
                          <a:endParaRPr lang="en-US" sz="1400" b="1" dirty="0" smtClean="0">
                            <a:latin typeface="Calibri" panose="020F0502020204030204" pitchFamily="34" charset="0"/>
                          </a:endParaRPr>
                        </a:p>
                        <a:p>
                          <a:endParaRPr lang="en-US" sz="1400" b="1" dirty="0" smtClean="0">
                            <a:latin typeface="Calibri" panose="020F0502020204030204" pitchFamily="34" charset="0"/>
                          </a:endParaRPr>
                        </a:p>
                        <a:p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ETSI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2.4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20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10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20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16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-4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304800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5.15-5.25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23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10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23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16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-7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304800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5.25-5.35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23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10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23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16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-7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304800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5.47-5.725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30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17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30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23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-7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304800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5.725-5.85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N/A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304800">
                    <a:tc rowSpan="5">
                      <a:txBody>
                        <a:bodyPr/>
                        <a:lstStyle/>
                        <a:p>
                          <a:endParaRPr lang="en-US" sz="1400" b="1" dirty="0">
                            <a:latin typeface="Calibri" panose="020F0502020204030204" pitchFamily="34" charset="0"/>
                          </a:endParaRPr>
                        </a:p>
                        <a:p>
                          <a:endParaRPr lang="en-US" sz="1400" b="1" dirty="0">
                            <a:latin typeface="Calibri" panose="020F0502020204030204" pitchFamily="34" charset="0"/>
                          </a:endParaRPr>
                        </a:p>
                        <a:p>
                          <a:endParaRPr lang="en-US" sz="1400" b="1" dirty="0">
                            <a:latin typeface="Calibri" panose="020F0502020204030204" pitchFamily="34" charset="0"/>
                          </a:endParaRPr>
                        </a:p>
                        <a:p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China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2.4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20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10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20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16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-4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304800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5.15-5.25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23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10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23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16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-7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304800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5.25-5.35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23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10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23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16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-7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335280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5.47-5.725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N/A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304800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5.725-5.85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30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13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26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19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Calibri" panose="020F0502020204030204" pitchFamily="34" charset="0"/>
                            </a:rPr>
                            <a:t>-7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85584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44878"/>
          </a:xfrm>
        </p:spPr>
        <p:txBody>
          <a:bodyPr/>
          <a:lstStyle/>
          <a:p>
            <a:r>
              <a:rPr lang="en-US" sz="3600" dirty="0"/>
              <a:t>Regulatory Transmit Power 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Steve Shellhammer,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Content Placeholder 4"/>
              <p:cNvGraphicFramePr>
                <a:graphicFrameLocks noGrp="1"/>
              </p:cNvGraphicFramePr>
              <p:nvPr>
                <p:ph sz="quarter" idx="4294967295"/>
                <p:extLst>
                  <p:ext uri="{D42A27DB-BD31-4B8C-83A1-F6EECF244321}">
                    <p14:modId xmlns:p14="http://schemas.microsoft.com/office/powerpoint/2010/main" val="1476760665"/>
                  </p:ext>
                </p:extLst>
              </p:nvPr>
            </p:nvGraphicFramePr>
            <p:xfrm>
              <a:off x="1100666" y="1676401"/>
              <a:ext cx="7467601" cy="389117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2691835"/>
                    <a:gridCol w="2297833"/>
                    <a:gridCol w="2477933"/>
                  </a:tblGrid>
                  <a:tr h="0">
                    <a:tc>
                      <a:txBody>
                        <a:bodyPr/>
                        <a:lstStyle/>
                        <a:p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Frequency Band (GHz)</a:t>
                          </a:r>
                          <a:endParaRPr lang="en-US" sz="18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Region</a:t>
                          </a:r>
                          <a:endParaRPr lang="en-US" sz="18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800" b="1" smtClean="0">
                                  <a:latin typeface="Cambria Math" panose="02040503050406030204" pitchFamily="18" charset="0"/>
                                </a:rPr>
                                <m:t>𝚫</m:t>
                              </m:r>
                            </m:oMath>
                          </a14:m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 dBm</a:t>
                          </a:r>
                          <a:endParaRPr lang="en-US" sz="18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 rowSpan="2">
                      <a:txBody>
                        <a:bodyPr/>
                        <a:lstStyle/>
                        <a:p>
                          <a:pPr>
                            <a:lnSpc>
                              <a:spcPct val="200000"/>
                            </a:lnSpc>
                          </a:pPr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2.4 </a:t>
                          </a:r>
                          <a:endParaRPr lang="en-US" sz="18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FCC</a:t>
                          </a:r>
                          <a:endParaRPr lang="en-US" sz="18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0</a:t>
                          </a:r>
                          <a:endParaRPr lang="en-US" sz="18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</a:tr>
                  <a:tr h="423563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ETSI &amp; China</a:t>
                          </a:r>
                          <a:endParaRPr lang="en-US" sz="18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-4</a:t>
                          </a:r>
                          <a:endParaRPr lang="en-US" sz="18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</a:tr>
                  <a:tr h="426013">
                    <a:tc>
                      <a:txBody>
                        <a:bodyPr/>
                        <a:lstStyle/>
                        <a:p>
                          <a:pPr>
                            <a:spcBef>
                              <a:spcPts val="600"/>
                            </a:spcBef>
                          </a:pPr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5.15-5.25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FCC, ETSI &amp; China</a:t>
                          </a:r>
                          <a:endParaRPr lang="en-US" sz="18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50292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-7</a:t>
                          </a:r>
                        </a:p>
                      </a:txBody>
                      <a:tcPr/>
                    </a:tc>
                  </a:tr>
                  <a:tr h="450442">
                    <a:tc>
                      <a:txBody>
                        <a:bodyPr/>
                        <a:lstStyle/>
                        <a:p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5.25-5.35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FCC, ETSI &amp; China</a:t>
                          </a:r>
                          <a:endParaRPr lang="en-US" sz="18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-7</a:t>
                          </a:r>
                          <a:endParaRPr lang="en-US" sz="18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</a:tr>
                  <a:tr h="371192">
                    <a:tc rowSpan="2">
                      <a:txBody>
                        <a:bodyPr/>
                        <a:lstStyle/>
                        <a:p>
                          <a:pPr>
                            <a:lnSpc>
                              <a:spcPct val="200000"/>
                            </a:lnSpc>
                          </a:pPr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5.47-5.725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FCC &amp; ETSI</a:t>
                          </a:r>
                          <a:endParaRPr lang="en-US" sz="18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-7</a:t>
                          </a:r>
                          <a:endParaRPr lang="en-US" sz="18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China</a:t>
                          </a:r>
                          <a:endParaRPr lang="en-US" sz="18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N/A</a:t>
                          </a:r>
                          <a:endParaRPr lang="en-US" sz="18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 rowSpan="3">
                      <a:txBody>
                        <a:bodyPr/>
                        <a:lstStyle/>
                        <a:p>
                          <a:endParaRPr lang="en-US" sz="1800" b="1" dirty="0" smtClean="0">
                            <a:latin typeface="Calibri" panose="020F0502020204030204" pitchFamily="34" charset="0"/>
                          </a:endParaRPr>
                        </a:p>
                        <a:p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5.725-5.85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FCC</a:t>
                          </a:r>
                          <a:endParaRPr lang="en-US" sz="18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0</a:t>
                          </a:r>
                          <a:endParaRPr lang="en-US" sz="18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ETSI</a:t>
                          </a:r>
                          <a:endParaRPr lang="en-US" sz="18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N/A</a:t>
                          </a:r>
                          <a:endParaRPr lang="en-US" sz="18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China</a:t>
                          </a:r>
                          <a:endParaRPr lang="en-US" sz="18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-7</a:t>
                          </a:r>
                          <a:endParaRPr lang="en-US" sz="18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Content Placeholder 4"/>
              <p:cNvGraphicFramePr>
                <a:graphicFrameLocks noGrp="1"/>
              </p:cNvGraphicFramePr>
              <p:nvPr>
                <p:ph sz="quarter" idx="4294967295"/>
                <p:extLst>
                  <p:ext uri="{D42A27DB-BD31-4B8C-83A1-F6EECF244321}">
                    <p14:modId xmlns:p14="http://schemas.microsoft.com/office/powerpoint/2010/main" val="1476760665"/>
                  </p:ext>
                </p:extLst>
              </p:nvPr>
            </p:nvGraphicFramePr>
            <p:xfrm>
              <a:off x="1100666" y="1676401"/>
              <a:ext cx="7467601" cy="389117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2691835"/>
                    <a:gridCol w="2297833"/>
                    <a:gridCol w="2477933"/>
                  </a:tblGrid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Frequency Band (GHz)</a:t>
                          </a:r>
                          <a:endParaRPr lang="en-US" sz="18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Region</a:t>
                          </a:r>
                          <a:endParaRPr lang="en-US" sz="18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01474" t="-8333" r="-983" b="-988333"/>
                          </a:stretch>
                        </a:blipFill>
                      </a:tcPr>
                    </a:tc>
                  </a:tr>
                  <a:tr h="370840">
                    <a:tc rowSpan="2">
                      <a:txBody>
                        <a:bodyPr/>
                        <a:lstStyle/>
                        <a:p>
                          <a:pPr>
                            <a:lnSpc>
                              <a:spcPct val="200000"/>
                            </a:lnSpc>
                          </a:pPr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2.4 </a:t>
                          </a:r>
                          <a:endParaRPr lang="en-US" sz="18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FCC</a:t>
                          </a:r>
                          <a:endParaRPr lang="en-US" sz="18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0</a:t>
                          </a:r>
                          <a:endParaRPr lang="en-US" sz="18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</a:tr>
                  <a:tr h="423563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ETSI &amp; China</a:t>
                          </a:r>
                          <a:endParaRPr lang="en-US" sz="18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-4</a:t>
                          </a:r>
                          <a:endParaRPr lang="en-US" sz="18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</a:tr>
                  <a:tr h="426013">
                    <a:tc>
                      <a:txBody>
                        <a:bodyPr/>
                        <a:lstStyle/>
                        <a:p>
                          <a:pPr>
                            <a:spcBef>
                              <a:spcPts val="600"/>
                            </a:spcBef>
                          </a:pPr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5.15-5.25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FCC, ETSI &amp; China</a:t>
                          </a:r>
                          <a:endParaRPr lang="en-US" sz="18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50292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-7</a:t>
                          </a:r>
                        </a:p>
                      </a:txBody>
                      <a:tcPr/>
                    </a:tc>
                  </a:tr>
                  <a:tr h="450442">
                    <a:tc>
                      <a:txBody>
                        <a:bodyPr/>
                        <a:lstStyle/>
                        <a:p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5.25-5.35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FCC, ETSI &amp; China</a:t>
                          </a:r>
                          <a:endParaRPr lang="en-US" sz="18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-7</a:t>
                          </a:r>
                          <a:endParaRPr lang="en-US" sz="18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</a:tr>
                  <a:tr h="371192">
                    <a:tc rowSpan="2">
                      <a:txBody>
                        <a:bodyPr/>
                        <a:lstStyle/>
                        <a:p>
                          <a:pPr>
                            <a:lnSpc>
                              <a:spcPct val="200000"/>
                            </a:lnSpc>
                          </a:pPr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5.47-5.725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FCC &amp; ETSI</a:t>
                          </a:r>
                          <a:endParaRPr lang="en-US" sz="18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-7</a:t>
                          </a:r>
                          <a:endParaRPr lang="en-US" sz="18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China</a:t>
                          </a:r>
                          <a:endParaRPr lang="en-US" sz="18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N/A</a:t>
                          </a:r>
                          <a:endParaRPr lang="en-US" sz="18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 rowSpan="3">
                      <a:txBody>
                        <a:bodyPr/>
                        <a:lstStyle/>
                        <a:p>
                          <a:endParaRPr lang="en-US" sz="1800" b="1" dirty="0" smtClean="0">
                            <a:latin typeface="Calibri" panose="020F0502020204030204" pitchFamily="34" charset="0"/>
                          </a:endParaRPr>
                        </a:p>
                        <a:p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5.725-5.85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FCC</a:t>
                          </a:r>
                          <a:endParaRPr lang="en-US" sz="18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0</a:t>
                          </a:r>
                          <a:endParaRPr lang="en-US" sz="18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ETSI</a:t>
                          </a:r>
                          <a:endParaRPr lang="en-US" sz="18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N/A</a:t>
                          </a:r>
                          <a:endParaRPr lang="en-US" sz="18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China</a:t>
                          </a:r>
                          <a:endParaRPr lang="en-US" sz="18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 smtClean="0">
                              <a:latin typeface="Calibri" panose="020F0502020204030204" pitchFamily="34" charset="0"/>
                            </a:rPr>
                            <a:t>-7</a:t>
                          </a:r>
                          <a:endParaRPr lang="en-US" sz="18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0032" y="5816877"/>
            <a:ext cx="8288868" cy="938109"/>
          </a:xfrm>
        </p:spPr>
        <p:txBody>
          <a:bodyPr/>
          <a:lstStyle/>
          <a:p>
            <a:r>
              <a:rPr lang="en-US" dirty="0"/>
              <a:t>In 2.4 GHz the delta is either 0 or -4 dB, depending on region</a:t>
            </a:r>
          </a:p>
          <a:p>
            <a:r>
              <a:rPr lang="en-US" dirty="0"/>
              <a:t>In 5 GHz the delta is -7 dB, in almost all cases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883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Impact on WUR Receiver Sensitivity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compensate for the lower WUR TX Power</a:t>
            </a:r>
          </a:p>
          <a:p>
            <a:pPr lvl="1"/>
            <a:r>
              <a:rPr lang="en-US" dirty="0"/>
              <a:t>In 2.4 GHz the WUR receiver sensitivity will need to be 4 dB better than regular 20-MHz Wi-Fi</a:t>
            </a:r>
          </a:p>
          <a:p>
            <a:pPr lvl="1"/>
            <a:r>
              <a:rPr lang="en-US" dirty="0"/>
              <a:t>In 5 GHz the WUR receiver sensitivity will need to be 7 dB better than regular 20-MHz Wi-Fi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Steve Shellhammer,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8166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Receiver Noise Figure Difference – WUR versus </a:t>
            </a:r>
            <a:r>
              <a:rPr lang="en-US" sz="3200" dirty="0" smtClean="0"/>
              <a:t>20 MHz 802.11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WUR uses ultra lower power RF circuits which leads to a higher receiver noise figure relative to 20-MHz </a:t>
            </a:r>
            <a:r>
              <a:rPr lang="en-US" dirty="0" smtClean="0"/>
              <a:t>802.11</a:t>
            </a:r>
            <a:endParaRPr lang="en-US" dirty="0"/>
          </a:p>
          <a:p>
            <a:r>
              <a:rPr lang="en-US" dirty="0"/>
              <a:t>The WUR noise figure is approximately 8 dB poorer than regular </a:t>
            </a:r>
            <a:r>
              <a:rPr lang="en-US" dirty="0" smtClean="0"/>
              <a:t>802.11</a:t>
            </a:r>
          </a:p>
          <a:p>
            <a:pPr lvl="1"/>
            <a:r>
              <a:rPr lang="en-US" dirty="0" smtClean="0"/>
              <a:t>This is based on input from Qualcomm RFIC design engineers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Steve Shellhammer,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4248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47635"/>
            <a:ext cx="9448800" cy="623965"/>
          </a:xfrm>
        </p:spPr>
        <p:txBody>
          <a:bodyPr/>
          <a:lstStyle/>
          <a:p>
            <a:r>
              <a:rPr lang="en-US" sz="2800" dirty="0"/>
              <a:t>WUR Required to Operate at Lower SNR than Regular Wi-Fi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3373" y="1329813"/>
            <a:ext cx="8288868" cy="1773738"/>
          </a:xfrm>
        </p:spPr>
        <p:txBody>
          <a:bodyPr/>
          <a:lstStyle/>
          <a:p>
            <a:r>
              <a:rPr lang="en-US" sz="2200" dirty="0"/>
              <a:t>Combining the effects of lower TX power and higher receiver noise figure, the WUR must operate at a lower SNR than regular W-Fi, to match the range of regular Wi-Fi</a:t>
            </a:r>
          </a:p>
          <a:p>
            <a:r>
              <a:rPr lang="en-US" sz="2200" dirty="0"/>
              <a:t>As shown in the table below that SNR delta is 12 dB for the 2.4 GHz frequency band and 15 dB for the 5 GHz frequency band</a:t>
            </a:r>
          </a:p>
          <a:p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Steve Shellhammer,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Content Placeholder 4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204781445"/>
                  </p:ext>
                </p:extLst>
              </p:nvPr>
            </p:nvGraphicFramePr>
            <p:xfrm>
              <a:off x="990600" y="3581400"/>
              <a:ext cx="7603453" cy="188976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3044002"/>
                    <a:gridCol w="2251746"/>
                    <a:gridCol w="2307705"/>
                  </a:tblGrid>
                  <a:tr h="485841">
                    <a:tc>
                      <a:txBody>
                        <a:bodyPr/>
                        <a:lstStyle/>
                        <a:p>
                          <a:endParaRPr lang="en-US" sz="2000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>
                              <a:latin typeface="Calibri" panose="020F0502020204030204" pitchFamily="34" charset="0"/>
                            </a:rPr>
                            <a:t>2.4 GHz</a:t>
                          </a:r>
                        </a:p>
                        <a:p>
                          <a:pPr algn="ctr"/>
                          <a:r>
                            <a:rPr lang="en-US" sz="2000" dirty="0" smtClean="0">
                              <a:latin typeface="Calibri" panose="020F0502020204030204" pitchFamily="34" charset="0"/>
                            </a:rPr>
                            <a:t>(TX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dirty="0" smtClean="0">
                                  <a:latin typeface="Cambria Math" panose="02040503050406030204" pitchFamily="18" charset="0"/>
                                </a:rPr>
                                <m:t>𝚫</m:t>
                              </m:r>
                              <m:r>
                                <a:rPr lang="en-US" sz="2000" dirty="0" smtClean="0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en-US" sz="2000" dirty="0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oMath>
                          </a14:m>
                          <a:r>
                            <a:rPr lang="en-US" sz="2000" dirty="0" smtClean="0">
                              <a:latin typeface="Calibri" panose="020F0502020204030204" pitchFamily="34" charset="0"/>
                            </a:rPr>
                            <a:t> dB)</a:t>
                          </a:r>
                          <a:endParaRPr lang="en-US" sz="2000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>
                              <a:latin typeface="Calibri" panose="020F0502020204030204" pitchFamily="34" charset="0"/>
                            </a:rPr>
                            <a:t>5 GHz</a:t>
                          </a:r>
                        </a:p>
                        <a:p>
                          <a:pPr algn="ctr"/>
                          <a:r>
                            <a:rPr lang="en-US" sz="2000" dirty="0" smtClean="0">
                              <a:latin typeface="Calibri" panose="020F0502020204030204" pitchFamily="34" charset="0"/>
                            </a:rPr>
                            <a:t>(TX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dirty="0" smtClean="0">
                                  <a:latin typeface="Cambria Math" panose="02040503050406030204" pitchFamily="18" charset="0"/>
                                </a:rPr>
                                <m:t>𝚫</m:t>
                              </m:r>
                              <m:r>
                                <a:rPr lang="en-US" sz="2000" dirty="0" smtClean="0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en-US" sz="2000" dirty="0" smtClean="0"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oMath>
                          </a14:m>
                          <a:r>
                            <a:rPr lang="en-US" sz="2000" dirty="0" smtClean="0">
                              <a:latin typeface="Calibri" panose="020F0502020204030204" pitchFamily="34" charset="0"/>
                            </a:rPr>
                            <a:t> dB)</a:t>
                          </a:r>
                          <a:endParaRPr lang="en-US" sz="2000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Calibri" panose="020F0502020204030204" pitchFamily="34" charset="0"/>
                            </a:rPr>
                            <a:t>WUR Lower</a:t>
                          </a:r>
                          <a:r>
                            <a:rPr lang="en-US" sz="2000" baseline="0" dirty="0" smtClean="0">
                              <a:latin typeface="Calibri" panose="020F0502020204030204" pitchFamily="34" charset="0"/>
                            </a:rPr>
                            <a:t> TX Power</a:t>
                          </a:r>
                          <a:endParaRPr lang="en-US" sz="2000" b="0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>
                              <a:latin typeface="Calibri" panose="020F0502020204030204" pitchFamily="34" charset="0"/>
                            </a:rPr>
                            <a:t>4 dB</a:t>
                          </a:r>
                          <a:endParaRPr lang="en-US" sz="2000" b="0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>
                              <a:latin typeface="Calibri" panose="020F0502020204030204" pitchFamily="34" charset="0"/>
                            </a:rPr>
                            <a:t>7 dB</a:t>
                          </a:r>
                          <a:endParaRPr lang="en-US" sz="2000" b="0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Calibri" panose="020F0502020204030204" pitchFamily="34" charset="0"/>
                            </a:rPr>
                            <a:t>WUR</a:t>
                          </a:r>
                          <a:r>
                            <a:rPr lang="en-US" sz="2000" baseline="0" dirty="0" smtClean="0">
                              <a:latin typeface="Calibri" panose="020F0502020204030204" pitchFamily="34" charset="0"/>
                            </a:rPr>
                            <a:t> </a:t>
                          </a:r>
                          <a:r>
                            <a:rPr lang="en-US" sz="2000" dirty="0" smtClean="0">
                              <a:latin typeface="Calibri" panose="020F0502020204030204" pitchFamily="34" charset="0"/>
                            </a:rPr>
                            <a:t>Higher NF</a:t>
                          </a:r>
                          <a:endParaRPr lang="en-US" sz="2000" b="0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>
                              <a:latin typeface="Calibri" panose="020F0502020204030204" pitchFamily="34" charset="0"/>
                            </a:rPr>
                            <a:t>8 dB</a:t>
                          </a:r>
                          <a:endParaRPr lang="en-US" sz="2000" b="0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>
                              <a:latin typeface="Calibri" panose="020F0502020204030204" pitchFamily="34" charset="0"/>
                            </a:rPr>
                            <a:t>8 dB</a:t>
                          </a:r>
                          <a:endParaRPr lang="en-US" sz="2000" b="0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000" b="1" dirty="0" smtClean="0">
                              <a:latin typeface="Calibri" panose="020F0502020204030204" pitchFamily="34" charset="0"/>
                            </a:rPr>
                            <a:t>WUR Lower SNR</a:t>
                          </a:r>
                          <a:endParaRPr lang="en-US" sz="20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1" dirty="0" smtClean="0">
                              <a:latin typeface="Calibri" panose="020F0502020204030204" pitchFamily="34" charset="0"/>
                            </a:rPr>
                            <a:t>12 dB</a:t>
                          </a:r>
                          <a:endParaRPr lang="en-US" sz="20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1" dirty="0" smtClean="0">
                              <a:latin typeface="Calibri" panose="020F0502020204030204" pitchFamily="34" charset="0"/>
                            </a:rPr>
                            <a:t>15 dB</a:t>
                          </a:r>
                          <a:endParaRPr lang="en-US" sz="20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Content Placeholder 4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204781445"/>
                  </p:ext>
                </p:extLst>
              </p:nvPr>
            </p:nvGraphicFramePr>
            <p:xfrm>
              <a:off x="990600" y="3581400"/>
              <a:ext cx="7603453" cy="188976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3044002"/>
                    <a:gridCol w="2251746"/>
                    <a:gridCol w="2307705"/>
                  </a:tblGrid>
                  <a:tr h="701040">
                    <a:tc>
                      <a:txBody>
                        <a:bodyPr/>
                        <a:lstStyle/>
                        <a:p>
                          <a:endParaRPr lang="en-US" sz="2000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35772" t="-4348" r="-103794" b="-1852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29551" t="-4348" r="-1055" b="-185217"/>
                          </a:stretch>
                        </a:blipFill>
                      </a:tcPr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Calibri" panose="020F0502020204030204" pitchFamily="34" charset="0"/>
                            </a:rPr>
                            <a:t>WUR Lower</a:t>
                          </a:r>
                          <a:r>
                            <a:rPr lang="en-US" sz="2000" baseline="0" dirty="0" smtClean="0">
                              <a:latin typeface="Calibri" panose="020F0502020204030204" pitchFamily="34" charset="0"/>
                            </a:rPr>
                            <a:t> TX Power</a:t>
                          </a:r>
                          <a:endParaRPr lang="en-US" sz="2000" b="0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>
                              <a:latin typeface="Calibri" panose="020F0502020204030204" pitchFamily="34" charset="0"/>
                            </a:rPr>
                            <a:t>4 dB</a:t>
                          </a:r>
                          <a:endParaRPr lang="en-US" sz="2000" b="0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>
                              <a:latin typeface="Calibri" panose="020F0502020204030204" pitchFamily="34" charset="0"/>
                            </a:rPr>
                            <a:t>7 dB</a:t>
                          </a:r>
                          <a:endParaRPr lang="en-US" sz="2000" b="0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Calibri" panose="020F0502020204030204" pitchFamily="34" charset="0"/>
                            </a:rPr>
                            <a:t>WUR</a:t>
                          </a:r>
                          <a:r>
                            <a:rPr lang="en-US" sz="2000" baseline="0" dirty="0" smtClean="0">
                              <a:latin typeface="Calibri" panose="020F0502020204030204" pitchFamily="34" charset="0"/>
                            </a:rPr>
                            <a:t> </a:t>
                          </a:r>
                          <a:r>
                            <a:rPr lang="en-US" sz="2000" dirty="0" smtClean="0">
                              <a:latin typeface="Calibri" panose="020F0502020204030204" pitchFamily="34" charset="0"/>
                            </a:rPr>
                            <a:t>Higher NF</a:t>
                          </a:r>
                          <a:endParaRPr lang="en-US" sz="2000" b="0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>
                              <a:latin typeface="Calibri" panose="020F0502020204030204" pitchFamily="34" charset="0"/>
                            </a:rPr>
                            <a:t>8 dB</a:t>
                          </a:r>
                          <a:endParaRPr lang="en-US" sz="2000" b="0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>
                              <a:latin typeface="Calibri" panose="020F0502020204030204" pitchFamily="34" charset="0"/>
                            </a:rPr>
                            <a:t>8 dB</a:t>
                          </a:r>
                          <a:endParaRPr lang="en-US" sz="2000" b="0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b="1" dirty="0" smtClean="0">
                              <a:latin typeface="Calibri" panose="020F0502020204030204" pitchFamily="34" charset="0"/>
                            </a:rPr>
                            <a:t>WUR Lower SNR</a:t>
                          </a:r>
                          <a:endParaRPr lang="en-US" sz="20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1" dirty="0" smtClean="0">
                              <a:latin typeface="Calibri" panose="020F0502020204030204" pitchFamily="34" charset="0"/>
                            </a:rPr>
                            <a:t>12 dB</a:t>
                          </a:r>
                          <a:endParaRPr lang="en-US" sz="20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1" dirty="0" smtClean="0">
                              <a:latin typeface="Calibri" panose="020F0502020204030204" pitchFamily="34" charset="0"/>
                            </a:rPr>
                            <a:t>15 dB</a:t>
                          </a:r>
                          <a:endParaRPr lang="en-US" sz="2000" b="1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732366" y="5943600"/>
            <a:ext cx="8288868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200" kern="0" dirty="0"/>
              <a:t>SNR is defined as the ratio of signal to noise power in 20MHz BW for easy comparison with baseline Wi-Fi </a:t>
            </a:r>
            <a:r>
              <a:rPr lang="en-US" sz="2200" kern="0" dirty="0" smtClean="0"/>
              <a:t>technologies</a:t>
            </a:r>
          </a:p>
          <a:p>
            <a:endParaRPr lang="en-US" sz="2200" kern="0" dirty="0"/>
          </a:p>
        </p:txBody>
      </p:sp>
    </p:spTree>
    <p:extLst>
      <p:ext uri="{BB962C8B-B14F-4D97-AF65-F5344CB8AC3E}">
        <p14:creationId xmlns:p14="http://schemas.microsoft.com/office/powerpoint/2010/main" val="210905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on Regulatory PSD limits and WUR receiver noise figure the WUR needs to operate at a lower (20 MHz) SNR than regular 802.11</a:t>
            </a:r>
          </a:p>
          <a:p>
            <a:pPr lvl="1"/>
            <a:r>
              <a:rPr lang="en-US" dirty="0" smtClean="0"/>
              <a:t>12 dB lower in 2.4 GHz frequency band</a:t>
            </a:r>
          </a:p>
          <a:p>
            <a:pPr lvl="1"/>
            <a:r>
              <a:rPr lang="en-US" dirty="0" smtClean="0"/>
              <a:t>15 dB lower in 5 GHz frequency band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Steve Shellhammer,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1465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49</TotalTime>
  <Words>623</Words>
  <Application>Microsoft Office PowerPoint</Application>
  <PresentationFormat>Custom</PresentationFormat>
  <Paragraphs>202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 Unicode MS</vt:lpstr>
      <vt:lpstr>MS Gothic</vt:lpstr>
      <vt:lpstr>Arial</vt:lpstr>
      <vt:lpstr>Calibri</vt:lpstr>
      <vt:lpstr>Cambria Math</vt:lpstr>
      <vt:lpstr>Courier New</vt:lpstr>
      <vt:lpstr>Times New Roman</vt:lpstr>
      <vt:lpstr>Office Theme</vt:lpstr>
      <vt:lpstr>Document</vt:lpstr>
      <vt:lpstr>Regulations and Noise Figure – Impact on SNR</vt:lpstr>
      <vt:lpstr>Outline</vt:lpstr>
      <vt:lpstr>Regulated Maximum Allowed Transmit Power</vt:lpstr>
      <vt:lpstr>Regulatory Transmit Power Summary</vt:lpstr>
      <vt:lpstr>Impact on WUR Receiver Sensitivity</vt:lpstr>
      <vt:lpstr>Receiver Noise Figure Difference – WUR versus 20 MHz 802.11</vt:lpstr>
      <vt:lpstr>WUR Required to Operate at Lower SNR than Regular Wi-Fi</vt:lpstr>
      <vt:lpstr>Conclusions</vt:lpstr>
    </vt:vector>
  </TitlesOfParts>
  <Company>Qualcomm Incorporated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Shellhammer, Steve</cp:lastModifiedBy>
  <cp:revision>23</cp:revision>
  <cp:lastPrinted>2014-11-08T20:15:38Z</cp:lastPrinted>
  <dcterms:created xsi:type="dcterms:W3CDTF">2014-10-30T17:06:39Z</dcterms:created>
  <dcterms:modified xsi:type="dcterms:W3CDTF">2017-03-08T20:58:46Z</dcterms:modified>
</cp:coreProperties>
</file>