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78" d="100"/>
          <a:sy n="78" d="100"/>
        </p:scale>
        <p:origin x="514" y="67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280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000"/>
            </a:lvl2pPr>
            <a:lvl3pPr marL="1280195" indent="-304809">
              <a:buFont typeface="Arial" panose="020B0604020202020204" pitchFamily="34" charset="0"/>
              <a:buChar char="•"/>
              <a:defRPr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3" y="380978"/>
            <a:ext cx="3733826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79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92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92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802.11-17/0364r0</a:t>
            </a:r>
            <a:endParaRPr kumimoji="0" lang="en-GB" sz="192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731520"/>
            <a:ext cx="891540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US" dirty="0"/>
              <a:t>Low Latency and Low Medium Utilization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</a:t>
            </a:r>
            <a:r>
              <a:rPr lang="en-GB" sz="2133" b="0" dirty="0" smtClean="0"/>
              <a:t>2017</a:t>
            </a:r>
            <a:r>
              <a:rPr lang="en-GB" sz="2133" b="0" dirty="0" smtClean="0"/>
              <a:t>-03-08</a:t>
            </a:r>
            <a:endParaRPr lang="en-GB" sz="2133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583245"/>
              </p:ext>
            </p:extLst>
          </p:nvPr>
        </p:nvGraphicFramePr>
        <p:xfrm>
          <a:off x="549275" y="2430463"/>
          <a:ext cx="8712200" cy="258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5" imgW="8463037" imgH="2515512" progId="Word.Document.8">
                  <p:embed/>
                </p:oleObj>
              </mc:Choice>
              <mc:Fallback>
                <p:oleObj name="Document" r:id="rId5" imgW="8463037" imgH="25155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30463"/>
                        <a:ext cx="8712200" cy="2586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61973" y="380977"/>
            <a:ext cx="2533214" cy="291254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48401" y="6907108"/>
            <a:ext cx="2863428" cy="179492"/>
          </a:xfrm>
        </p:spPr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29828"/>
            <a:ext cx="8290560" cy="1237826"/>
          </a:xfrm>
          <a:ln/>
        </p:spPr>
        <p:txBody>
          <a:bodyPr vert="horz" wrap="square" lIns="96000" tIns="49920" rIns="96000" bIns="499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WUR Requirements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2113281"/>
            <a:ext cx="8183880" cy="4489027"/>
          </a:xfrm>
          <a:ln/>
        </p:spPr>
        <p:txBody>
          <a:bodyPr/>
          <a:lstStyle/>
          <a:p>
            <a:r>
              <a:rPr lang="en-US" dirty="0"/>
              <a:t>In our opinion, the WUR must support the following requirements</a:t>
            </a:r>
          </a:p>
          <a:p>
            <a:pPr lvl="1"/>
            <a:r>
              <a:rPr lang="en-US" sz="2200" b="1" dirty="0"/>
              <a:t>Low Latency wake-up (e.g. 100 ms)</a:t>
            </a:r>
          </a:p>
          <a:p>
            <a:pPr lvl="1"/>
            <a:r>
              <a:rPr lang="en-US" sz="2200" b="1" dirty="0"/>
              <a:t>Low Medium Utilization for WUR </a:t>
            </a:r>
            <a:r>
              <a:rPr lang="en-US" sz="2200" b="1" dirty="0" smtClean="0"/>
              <a:t>Beacon</a:t>
            </a:r>
          </a:p>
          <a:p>
            <a:pPr lvl="2"/>
            <a:r>
              <a:rPr lang="en-US" sz="2000" b="1" dirty="0" smtClean="0"/>
              <a:t>Wake-up messages are expected to be sent less frequently than a beacon, for IoT applications</a:t>
            </a:r>
            <a:endParaRPr lang="en-US" sz="2000" dirty="0"/>
          </a:p>
          <a:p>
            <a:endParaRPr lang="en-US" dirty="0"/>
          </a:p>
          <a:p>
            <a:r>
              <a:rPr lang="en-US" dirty="0"/>
              <a:t>Initially these look like conflicting requirements, but it is possible to meet both of these requirements with WUR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Beacons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752600"/>
            <a:ext cx="8288868" cy="5029200"/>
          </a:xfrm>
        </p:spPr>
        <p:txBody>
          <a:bodyPr/>
          <a:lstStyle/>
          <a:p>
            <a:r>
              <a:rPr lang="en-US" dirty="0"/>
              <a:t>Prior contributions [1,2] proposed to use WUR Beacons to maintain time synchronization for </a:t>
            </a:r>
            <a:r>
              <a:rPr lang="en-US" dirty="0" smtClean="0"/>
              <a:t>WUR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In regular 802.11 the </a:t>
            </a:r>
            <a:r>
              <a:rPr lang="en-US" dirty="0"/>
              <a:t>beacons are transmitted every 100 ms</a:t>
            </a:r>
          </a:p>
          <a:p>
            <a:r>
              <a:rPr lang="en-US" dirty="0"/>
              <a:t>The STA listens every beacon or every N-th Beacon</a:t>
            </a:r>
          </a:p>
          <a:p>
            <a:r>
              <a:rPr lang="en-US" i="1" dirty="0" smtClean="0"/>
              <a:t>If </a:t>
            </a:r>
            <a:r>
              <a:rPr lang="en-US" i="1" dirty="0"/>
              <a:t>we use this approach in WUR we would need to send a WUR beacon every 100 ms, which could lead to excessive medium utilization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/>
              <a:t>[1</a:t>
            </a:r>
            <a:r>
              <a:rPr lang="en-US" sz="2000" dirty="0" smtClean="0"/>
              <a:t>] IEEE 802.11-16/1504r0, “Discussion </a:t>
            </a:r>
            <a:r>
              <a:rPr lang="en-US" sz="2000" dirty="0"/>
              <a:t>of WUR Packets </a:t>
            </a:r>
            <a:r>
              <a:rPr lang="en-US" sz="2000" dirty="0" smtClean="0"/>
              <a:t>Design”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[2] </a:t>
            </a:r>
            <a:r>
              <a:rPr lang="en-US" sz="2000" dirty="0" smtClean="0"/>
              <a:t>IEEE 802.11-17/0029r4, “WUR </a:t>
            </a:r>
            <a:r>
              <a:rPr lang="en-US" sz="2000" dirty="0"/>
              <a:t>Usage Model </a:t>
            </a:r>
            <a:r>
              <a:rPr lang="en-US" sz="2000" dirty="0" smtClean="0"/>
              <a:t>Document”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585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dirty="0" smtClean="0"/>
              <a:t>WUR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600200"/>
            <a:ext cx="8288868" cy="2475652"/>
          </a:xfrm>
        </p:spPr>
        <p:txBody>
          <a:bodyPr/>
          <a:lstStyle/>
          <a:p>
            <a:r>
              <a:rPr lang="en-US" dirty="0"/>
              <a:t>In WUR we propose to “listen frequently</a:t>
            </a:r>
            <a:r>
              <a:rPr lang="en-US" dirty="0" smtClean="0"/>
              <a:t>” at the STA </a:t>
            </a:r>
            <a:r>
              <a:rPr lang="en-US" dirty="0"/>
              <a:t>and “transmit infrequently</a:t>
            </a:r>
            <a:r>
              <a:rPr lang="en-US" dirty="0" smtClean="0"/>
              <a:t>” at the AP</a:t>
            </a:r>
            <a:endParaRPr lang="en-US" dirty="0"/>
          </a:p>
          <a:p>
            <a:r>
              <a:rPr lang="en-US" dirty="0"/>
              <a:t>For example</a:t>
            </a:r>
          </a:p>
          <a:p>
            <a:pPr lvl="1"/>
            <a:r>
              <a:rPr lang="en-US" sz="2200" b="1" dirty="0"/>
              <a:t>WUR receiver listens every 100 ms</a:t>
            </a:r>
          </a:p>
          <a:p>
            <a:pPr lvl="1"/>
            <a:r>
              <a:rPr lang="en-US" sz="2200" b="1" dirty="0"/>
              <a:t>AP sends WUR beacon every 10 seconds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962400"/>
            <a:ext cx="9298219" cy="250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026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921169"/>
          </a:xfrm>
        </p:spPr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652691"/>
            <a:ext cx="8288868" cy="4976709"/>
          </a:xfrm>
        </p:spPr>
        <p:txBody>
          <a:bodyPr/>
          <a:lstStyle/>
          <a:p>
            <a:r>
              <a:rPr lang="en-US" dirty="0"/>
              <a:t>By listening at the STA every 100 ms, that provides the AP the opportunity to send a Wake-up message within 100 ms of any event</a:t>
            </a:r>
          </a:p>
          <a:p>
            <a:r>
              <a:rPr lang="en-US" dirty="0"/>
              <a:t>The Medium Utilization is dominated by the WUR beacon, which occurs infrequently, say every 10 seconds</a:t>
            </a:r>
          </a:p>
          <a:p>
            <a:r>
              <a:rPr lang="en-US" dirty="0"/>
              <a:t>Beacon medium utilization (assuming 4 ms beacon and 10 second beacon interval) is 0.04% (</a:t>
            </a:r>
            <a:r>
              <a:rPr lang="en-US" dirty="0" smtClean="0"/>
              <a:t>4ms/10,000ms)</a:t>
            </a:r>
          </a:p>
          <a:p>
            <a:pPr lvl="1"/>
            <a:r>
              <a:rPr lang="en-US" sz="2200" dirty="0" smtClean="0"/>
              <a:t>This is significantly lower than regular beacon overhead</a:t>
            </a:r>
          </a:p>
          <a:p>
            <a:pPr lvl="1"/>
            <a:r>
              <a:rPr lang="en-US" sz="2200" dirty="0" smtClean="0"/>
              <a:t>For example, regular beacon medium utilization of 0.4% results from a </a:t>
            </a:r>
            <a:r>
              <a:rPr lang="en-US" sz="2200" dirty="0"/>
              <a:t>beacon of </a:t>
            </a:r>
            <a:r>
              <a:rPr lang="en-US" sz="2200" dirty="0" smtClean="0"/>
              <a:t>400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µ</a:t>
            </a:r>
            <a:r>
              <a:rPr lang="en-US" sz="2200" dirty="0" smtClean="0"/>
              <a:t>s duration every 100 ms at </a:t>
            </a:r>
            <a:r>
              <a:rPr lang="en-US" sz="2200" dirty="0"/>
              <a:t>6Mbps. </a:t>
            </a:r>
            <a:r>
              <a:rPr lang="en-US" sz="2200" dirty="0" smtClean="0"/>
              <a:t>(The 400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µ</a:t>
            </a:r>
            <a:r>
              <a:rPr lang="en-US" sz="2200" dirty="0" smtClean="0"/>
              <a:t>s </a:t>
            </a:r>
            <a:r>
              <a:rPr lang="en-US" sz="2200" dirty="0"/>
              <a:t>assumption is based on typical values from packet traces. The exact beacon duration varies depend </a:t>
            </a:r>
            <a:r>
              <a:rPr lang="en-US" sz="2200" dirty="0" smtClean="0"/>
              <a:t>on the </a:t>
            </a:r>
            <a:r>
              <a:rPr lang="en-US" sz="2200" dirty="0"/>
              <a:t>IEs included in </a:t>
            </a:r>
            <a:r>
              <a:rPr lang="en-US" sz="2200" dirty="0" smtClean="0"/>
              <a:t>the beacon.)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239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792477"/>
          </a:xfrm>
        </p:spPr>
        <p:txBody>
          <a:bodyPr/>
          <a:lstStyle/>
          <a:p>
            <a:r>
              <a:rPr lang="en-US" dirty="0" smtClean="0"/>
              <a:t>Clock Drift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31519" y="1676400"/>
                <a:ext cx="8380307" cy="4824309"/>
              </a:xfrm>
            </p:spPr>
            <p:txBody>
              <a:bodyPr/>
              <a:lstStyle/>
              <a:p>
                <a:r>
                  <a:rPr lang="en-US" sz="2200" dirty="0"/>
                  <a:t>With long times between WUR beacons we need to consider clock drift</a:t>
                </a:r>
              </a:p>
              <a:p>
                <a:r>
                  <a:rPr lang="en-US" sz="2200" dirty="0"/>
                  <a:t>Let us say the clock accuracy at the STA is ±100 ppm (lower power than AP with </a:t>
                </a:r>
                <a:r>
                  <a:rPr lang="en-US" sz="2200" dirty="0" smtClean="0"/>
                  <a:t>±20 </a:t>
                </a:r>
                <a:r>
                  <a:rPr lang="en-US" sz="2200" dirty="0"/>
                  <a:t>ppm accuracy).  Then total clock offset is ±120 ppm.</a:t>
                </a:r>
              </a:p>
              <a:p>
                <a:r>
                  <a:rPr lang="en-US" sz="2200" dirty="0"/>
                  <a:t>Over 10 second this gives up to ±1.2 ms clock drift.  This increases the WUR on-time to at most 2.4 ms (1.2 + 1.2 ms). This will lead to a small, but acceptable increase in overall WUR power consumption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2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b="0" i="1">
                                <a:latin typeface="Cambria Math" panose="02040503050406030204" pitchFamily="18" charset="0"/>
                              </a:rPr>
                              <m:t>2.4</m:t>
                            </m:r>
                            <m:r>
                              <a:rPr lang="en-US" sz="2200" b="0" i="1">
                                <a:latin typeface="Cambria Math" panose="02040503050406030204" pitchFamily="18" charset="0"/>
                              </a:rPr>
                              <m:t>𝑚𝑠</m:t>
                            </m:r>
                          </m:num>
                          <m:den>
                            <m:r>
                              <a:rPr lang="en-US" sz="2200" b="0" i="1">
                                <a:latin typeface="Cambria Math" panose="02040503050406030204" pitchFamily="18" charset="0"/>
                              </a:rPr>
                              <m:t>100</m:t>
                            </m:r>
                            <m:r>
                              <a:rPr lang="en-US" sz="2200" b="0" i="1">
                                <a:latin typeface="Cambria Math" panose="02040503050406030204" pitchFamily="18" charset="0"/>
                              </a:rPr>
                              <m:t>𝑚𝑠</m:t>
                            </m:r>
                          </m:den>
                        </m:f>
                      </m:e>
                    </m:d>
                    <m:r>
                      <a:rPr lang="en-US" sz="2200" b="0" i="1">
                        <a:latin typeface="Cambria Math" panose="02040503050406030204" pitchFamily="18" charset="0"/>
                      </a:rPr>
                      <m:t>×1 </m:t>
                    </m:r>
                    <m:r>
                      <a:rPr lang="en-US" sz="2200" b="0" i="1">
                        <a:latin typeface="Cambria Math" panose="02040503050406030204" pitchFamily="18" charset="0"/>
                      </a:rPr>
                      <m:t>𝑚𝑊</m:t>
                    </m:r>
                    <m:r>
                      <a:rPr lang="en-US" sz="2200" b="0" i="1">
                        <a:latin typeface="Cambria Math" panose="02040503050406030204" pitchFamily="18" charset="0"/>
                      </a:rPr>
                      <m:t>=24 </m:t>
                    </m:r>
                    <m:r>
                      <a:rPr lang="en-US" sz="2200" b="0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2200" b="0" i="1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sz="2200" dirty="0"/>
                  <a:t>, for the worst case of 1 mW active receive power consumption</a:t>
                </a:r>
              </a:p>
              <a:p>
                <a:r>
                  <a:rPr lang="en-US" sz="2200" dirty="0"/>
                  <a:t>The exact drift and power consumption will depend on specific values for the beacon interval and the clock accuracy</a:t>
                </a:r>
              </a:p>
              <a:p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19" y="1676400"/>
                <a:ext cx="8380307" cy="4824309"/>
              </a:xfrm>
              <a:blipFill rotWithShape="0">
                <a:blip r:embed="rId2"/>
                <a:stretch>
                  <a:fillRect l="-800" t="-885" r="-1091" b="-4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2874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having the WUR receiver “listen frequently” and the WUR transmitter “transmit infrequently” we can meet the dual requirements of low latency and low medium utilization, at the cost of a small increase in average power consumption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407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59</TotalTime>
  <Words>540</Words>
  <Application>Microsoft Office PowerPoint</Application>
  <PresentationFormat>Custom</PresentationFormat>
  <Paragraphs>68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Low Latency and Low Medium Utilization</vt:lpstr>
      <vt:lpstr>WUR Requirements</vt:lpstr>
      <vt:lpstr>WUR Beacons</vt:lpstr>
      <vt:lpstr>WUR Proposal</vt:lpstr>
      <vt:lpstr>Observations</vt:lpstr>
      <vt:lpstr>Clock Drift</vt:lpstr>
      <vt:lpstr>Conclusions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Shellhammer, Steve</cp:lastModifiedBy>
  <cp:revision>20</cp:revision>
  <cp:lastPrinted>2014-11-08T20:15:38Z</cp:lastPrinted>
  <dcterms:created xsi:type="dcterms:W3CDTF">2014-10-30T17:06:39Z</dcterms:created>
  <dcterms:modified xsi:type="dcterms:W3CDTF">2017-03-08T20:54:35Z</dcterms:modified>
</cp:coreProperties>
</file>