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333" r:id="rId5"/>
    <p:sldId id="332" r:id="rId6"/>
    <p:sldId id="280" r:id="rId7"/>
    <p:sldId id="325" r:id="rId8"/>
    <p:sldId id="320" r:id="rId9"/>
    <p:sldId id="319" r:id="rId10"/>
    <p:sldId id="328" r:id="rId11"/>
    <p:sldId id="281" r:id="rId12"/>
    <p:sldId id="329" r:id="rId13"/>
    <p:sldId id="331" r:id="rId14"/>
    <p:sldId id="326" r:id="rId15"/>
    <p:sldId id="324" r:id="rId16"/>
    <p:sldId id="321" r:id="rId17"/>
    <p:sldId id="284" r:id="rId18"/>
    <p:sldId id="312" r:id="rId19"/>
    <p:sldId id="317" r:id="rId20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750" autoAdjust="0"/>
  </p:normalViewPr>
  <p:slideViewPr>
    <p:cSldViewPr>
      <p:cViewPr varScale="1">
        <p:scale>
          <a:sx n="61" d="100"/>
          <a:sy n="61" d="100"/>
        </p:scale>
        <p:origin x="424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688" y="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802.11-17/0357r0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802.11-17/0357r1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 Narrow-Band Bipolar OOK Signal </a:t>
            </a:r>
            <a:br>
              <a:rPr lang="en-US" dirty="0"/>
            </a:br>
            <a:r>
              <a:rPr lang="en-US" dirty="0"/>
              <a:t>and Modulation Scheme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13-17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2512"/>
              </p:ext>
            </p:extLst>
          </p:nvPr>
        </p:nvGraphicFramePr>
        <p:xfrm>
          <a:off x="457200" y="2895600"/>
          <a:ext cx="8305800" cy="215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Shouxing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Stephen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McCann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r>
                        <a:rPr lang="en-US" sz="1600" dirty="0"/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57200" y="1905000"/>
                <a:ext cx="8305800" cy="43434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Encoding Rule:</a:t>
                </a:r>
                <a:r>
                  <a:rPr lang="en-US" dirty="0"/>
                  <a:t>	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dirty="0"/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; otherwise,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=±1.</m:t>
                    </m:r>
                  </m:oMath>
                </a14:m>
                <a:r>
                  <a:rPr lang="en-US" sz="2400" b="0" dirty="0"/>
                  <a:t> 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400" b="0" dirty="0"/>
                  <a:t>i.e. transmit the same pulse as previous one;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b="0" dirty="0"/>
                  <a:t>otherwise,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400" b="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2400" b="0" dirty="0"/>
                  <a:t>, i.e. transmitting the pulse with opposite polarity of the last-non-zero pulse.</a:t>
                </a:r>
              </a:p>
              <a:p>
                <a:pPr lvl="0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b="0" dirty="0">
                    <a:solidFill>
                      <a:schemeClr val="tx1"/>
                    </a:solidFill>
                  </a:rPr>
                  <a:t>Non-coherent detection: with the same envelope detector as for the NRZ OOK.</a:t>
                </a:r>
                <a:endParaRPr lang="en-GB" altLang="en-US" b="0" dirty="0">
                  <a:solidFill>
                    <a:schemeClr val="tx1"/>
                  </a:solidFill>
                </a:endParaRPr>
              </a:p>
              <a:p>
                <a:pPr marL="0" lvl="0" indent="0"/>
                <a:endParaRPr lang="en-US" b="0" dirty="0"/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05000"/>
                <a:ext cx="8305800" cy="4343400"/>
              </a:xfrm>
              <a:blipFill>
                <a:blip r:embed="rId2"/>
                <a:stretch>
                  <a:fillRect l="-954" t="-1124" r="-1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5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(4)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274969" y="1652126"/>
            <a:ext cx="5108575" cy="2833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914400" y="4555143"/>
            <a:ext cx="8153400" cy="1538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sz="2400" b="0" kern="0" dirty="0"/>
              <a:t>NBB OOK Signal </a:t>
            </a:r>
            <a:r>
              <a:rPr lang="en-US" sz="2400" b="0" kern="0" dirty="0">
                <a:solidFill>
                  <a:schemeClr val="tx1"/>
                </a:solidFill>
              </a:rPr>
              <a:t>Generator: the switch moves as</a:t>
            </a:r>
          </a:p>
          <a:p>
            <a:pPr algn="l"/>
            <a:endParaRPr lang="en-US" sz="800" b="0" kern="0" dirty="0">
              <a:solidFill>
                <a:schemeClr val="tx1"/>
              </a:solidFill>
            </a:endParaRPr>
          </a:p>
          <a:p>
            <a:pPr algn="l"/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    						 1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0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-1</a:t>
            </a:r>
            <a:r>
              <a:rPr lang="en-US" sz="20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800" b="0" i="1" kern="0" dirty="0">
                <a:solidFill>
                  <a:schemeClr val="tx1"/>
                </a:solidFill>
                <a:sym typeface="Wingdings" panose="05000000000000000000" pitchFamily="2" charset="2"/>
              </a:rPr>
              <a:t>0</a:t>
            </a:r>
          </a:p>
        </p:txBody>
      </p:sp>
      <p:pic>
        <p:nvPicPr>
          <p:cNvPr id="16" name="Picture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592" y="1844348"/>
            <a:ext cx="4779330" cy="2457540"/>
          </a:xfrm>
          <a:prstGeom prst="rect">
            <a:avLst/>
          </a:prstGeom>
        </p:spPr>
      </p:pic>
      <p:sp>
        <p:nvSpPr>
          <p:cNvPr id="17" name="Curved Up Arrow 16"/>
          <p:cNvSpPr/>
          <p:nvPr/>
        </p:nvSpPr>
        <p:spPr bwMode="auto">
          <a:xfrm flipH="1">
            <a:off x="3694906" y="5861378"/>
            <a:ext cx="1828800" cy="422940"/>
          </a:xfrm>
          <a:prstGeom prst="curvedUp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892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</a:t>
                </a:r>
                <a:r>
                  <a:rPr lang="en-US" sz="2400" b="0" dirty="0"/>
                  <a:t>henever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400" b="0" dirty="0"/>
                  <a:t>, </a:t>
                </a:r>
                <a:r>
                  <a:rPr lang="en-US" b="0" dirty="0"/>
                  <a:t>the o</a:t>
                </a:r>
                <a:r>
                  <a:rPr lang="en-US" altLang="en-US" b="0" dirty="0"/>
                  <a:t>utput of the switch is connected to </a:t>
                </a:r>
                <a:r>
                  <a:rPr lang="en-US" b="0" dirty="0"/>
                  <a:t>Terminal “0” and </a:t>
                </a:r>
                <a:r>
                  <a:rPr lang="en-US" sz="2400" b="0" dirty="0"/>
                  <a:t>stays there until an input bit of  1 arrives.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/>
                  <a:t>changes from 0 to 1:</a:t>
                </a:r>
              </a:p>
              <a:p>
                <a:pPr marL="457200" lvl="1" indent="0" algn="just"/>
                <a:endParaRPr lang="en-US" sz="800" b="0" dirty="0"/>
              </a:p>
              <a:p>
                <a:pPr marL="800100" lvl="1" indent="-34290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</a:t>
                </a:r>
                <a:r>
                  <a:rPr lang="en-US" sz="2400" b="0" dirty="0"/>
                  <a:t>f </a:t>
                </a:r>
                <a:r>
                  <a:rPr lang="en-US" sz="2400" dirty="0"/>
                  <a:t>the o</a:t>
                </a:r>
                <a:r>
                  <a:rPr lang="en-US" altLang="en-US" sz="2400" dirty="0"/>
                  <a:t>utput </a:t>
                </a:r>
                <a:r>
                  <a:rPr lang="en-US" sz="2400" b="0" dirty="0"/>
                  <a:t>previously </a:t>
                </a:r>
                <a:r>
                  <a:rPr lang="en-US" sz="2400" dirty="0"/>
                  <a:t>switch</a:t>
                </a:r>
                <a:r>
                  <a:rPr lang="en-US" sz="2400" b="0" dirty="0"/>
                  <a:t>ed from Terminal “1” to “0”, </a:t>
                </a:r>
                <a:r>
                  <a:rPr lang="en-US" sz="2400" dirty="0"/>
                  <a:t>it</a:t>
                </a:r>
                <a:r>
                  <a:rPr lang="en-US" altLang="en-US" sz="2400" dirty="0"/>
                  <a:t> switches to Terminal “-1”, </a:t>
                </a:r>
                <a:r>
                  <a:rPr lang="en-US" sz="2400" b="0" dirty="0"/>
                  <a:t>and stays there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bit</m:t>
                    </m:r>
                  </m:oMath>
                </a14:m>
                <a:r>
                  <a:rPr lang="en-US" sz="2400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0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endParaRPr lang="en-US" sz="800" b="0" dirty="0">
                  <a:latin typeface="Cambria Math" panose="02040503050406030204" pitchFamily="18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if the o</a:t>
                </a:r>
                <a:r>
                  <a:rPr lang="en-US" altLang="en-US" sz="2400" dirty="0"/>
                  <a:t>utput </a:t>
                </a:r>
                <a:r>
                  <a:rPr lang="en-US" sz="2400" dirty="0"/>
                  <a:t>previously switched from Terminal “-1” to Terminal “0”, it</a:t>
                </a:r>
                <a:r>
                  <a:rPr lang="en-US" altLang="en-US" sz="2400" dirty="0"/>
                  <a:t> switches to Terminal “1”, </a:t>
                </a:r>
                <a:r>
                  <a:rPr lang="en-US" sz="2400" dirty="0"/>
                  <a:t>and stays there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until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an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input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bit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0 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arrives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latin typeface="Cambria Math" panose="02040503050406030204" pitchFamily="18" charset="0"/>
                </a:endParaRPr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905000"/>
                <a:ext cx="8602662" cy="4267200"/>
              </a:xfrm>
              <a:blipFill>
                <a:blip r:embed="rId2"/>
                <a:stretch>
                  <a:fillRect l="-992" t="-1143" r="-1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914401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Switch Connection</a:t>
            </a:r>
          </a:p>
        </p:txBody>
      </p:sp>
    </p:spTree>
    <p:extLst>
      <p:ext uri="{BB962C8B-B14F-4D97-AF65-F5344CB8AC3E}">
        <p14:creationId xmlns:p14="http://schemas.microsoft.com/office/powerpoint/2010/main" val="2309916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990600" y="2091559"/>
            <a:ext cx="6934199" cy="939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dirty="0"/>
              <a:t>Normalized PSD of NBB OOK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2"/>
              <p:cNvSpPr txBox="1">
                <a:spLocks noChangeArrowheads="1"/>
              </p:cNvSpPr>
              <p:nvPr/>
            </p:nvSpPr>
            <p:spPr bwMode="auto">
              <a:xfrm>
                <a:off x="717331" y="2057400"/>
                <a:ext cx="8382000" cy="227122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sz="2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𝑇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𝑠𝑖𝑛𝑐</m:t>
                            </m:r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3−2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9−12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  <m:r>
                          <a:rPr lang="en-GB" sz="2600" i="1">
                            <a:latin typeface="Cambria Math" panose="02040503050406030204" pitchFamily="18" charset="0"/>
                          </a:rPr>
                          <m:t>+4</m:t>
                        </m:r>
                        <m:func>
                          <m:func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GB" sz="2600" i="1">
                                    <a:latin typeface="Cambria Math" panose="02040503050406030204" pitchFamily="18" charset="0"/>
                                  </a:rPr>
                                  <m:t>𝑓𝑇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dirty="0"/>
                  <a:t>	  </a:t>
                </a:r>
                <a:r>
                  <a:rPr lang="en-US" b="0" dirty="0"/>
                  <a:t>(6)</a:t>
                </a:r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b="0" dirty="0"/>
              </a:p>
              <a:p>
                <a:pPr marL="0" indent="0" algn="just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r>
                  <a:rPr lang="en-US" altLang="en-US" b="0" kern="0" dirty="0"/>
                  <a:t>	</a:t>
                </a:r>
                <a:r>
                  <a:rPr lang="en-US" altLang="en-US" sz="2400" kern="0" dirty="0"/>
                  <a:t>No discrete DC component.</a:t>
                </a:r>
                <a:endParaRPr lang="en-US" altLang="en-US" sz="800" kern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altLang="en-US" kern="0" dirty="0"/>
              </a:p>
            </p:txBody>
          </p:sp>
        </mc:Choice>
        <mc:Fallback xmlns="">
          <p:sp>
            <p:nvSpPr>
              <p:cNvPr id="13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7331" y="2057400"/>
                <a:ext cx="8382000" cy="22712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183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OOK Signals </a:t>
            </a:r>
            <a:r>
              <a:rPr lang="en-US" sz="2800" b="0" dirty="0"/>
              <a:t>(theoretical, Eq.(6))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37" y="1821465"/>
            <a:ext cx="5763563" cy="4363177"/>
          </a:xfrm>
          <a:prstGeom prst="rect">
            <a:avLst/>
          </a:prstGeom>
        </p:spPr>
      </p:pic>
      <p:sp>
        <p:nvSpPr>
          <p:cNvPr id="9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62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914400"/>
          </a:xfrm>
        </p:spPr>
        <p:txBody>
          <a:bodyPr/>
          <a:lstStyle/>
          <a:p>
            <a:r>
              <a:rPr lang="en-US" sz="2800" dirty="0"/>
              <a:t>PSD of NBB OOK Signal </a:t>
            </a:r>
            <a:r>
              <a:rPr lang="en-US" sz="2800" b="0" dirty="0"/>
              <a:t>(simulation results)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637" y="1808784"/>
            <a:ext cx="5919731" cy="4439798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019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Bandwidth Efficiency Comparison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549234"/>
              </p:ext>
            </p:extLst>
          </p:nvPr>
        </p:nvGraphicFramePr>
        <p:xfrm>
          <a:off x="1549075" y="1450975"/>
          <a:ext cx="6120462" cy="4662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3041">
                  <a:extLst>
                    <a:ext uri="{9D8B030D-6E8A-4147-A177-3AD203B41FA5}">
                      <a16:colId xmlns:a16="http://schemas.microsoft.com/office/drawing/2014/main" val="1512925656"/>
                    </a:ext>
                  </a:extLst>
                </a:gridCol>
                <a:gridCol w="2160021">
                  <a:extLst>
                    <a:ext uri="{9D8B030D-6E8A-4147-A177-3AD203B41FA5}">
                      <a16:colId xmlns:a16="http://schemas.microsoft.com/office/drawing/2014/main" val="2123134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722010303"/>
                    </a:ext>
                  </a:extLst>
                </a:gridCol>
              </a:tblGrid>
              <a:tr h="5950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Double-Sided</a:t>
                      </a:r>
                      <a:r>
                        <a:rPr lang="en-US" sz="2200" b="0" baseline="0" dirty="0">
                          <a:effectLst/>
                        </a:rPr>
                        <a:t> Bandwidth</a:t>
                      </a:r>
                      <a:endParaRPr lang="en-US" sz="2200" b="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(</a:t>
                      </a:r>
                      <a:r>
                        <a:rPr lang="en-US" sz="2200" b="0" i="1" dirty="0">
                          <a:effectLst/>
                        </a:rPr>
                        <a:t>f T</a:t>
                      </a:r>
                      <a:r>
                        <a:rPr lang="en-US" sz="2200" b="0" dirty="0">
                          <a:effectLst/>
                        </a:rPr>
                        <a:t>)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effectLst/>
                        </a:rPr>
                        <a:t>Energy Ratio within Given Bandwidth (%)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625962"/>
                  </a:ext>
                </a:extLst>
              </a:tr>
              <a:tr h="3217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</a:rPr>
                        <a:t>NRZ OOK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</a:rPr>
                        <a:t>NBB OOK</a:t>
                      </a:r>
                      <a:endParaRPr lang="en-US" sz="20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86755"/>
                  </a:ext>
                </a:extLst>
              </a:tr>
              <a:tr h="4557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46.7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80.4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852488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54.5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 84.1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618119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0.8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67.6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87.9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63078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77.4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</a:rPr>
                        <a:t>90.0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242427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83.9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91.4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18842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87.8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92.5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620622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89.6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93.6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793736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90.2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94.8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8456358"/>
                  </a:ext>
                </a:extLst>
              </a:tr>
              <a:tr h="321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2.0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FF0000"/>
                          </a:solidFill>
                          <a:effectLst/>
                        </a:rPr>
                        <a:t>90.3</a:t>
                      </a:r>
                      <a:endParaRPr lang="en-US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</a:rPr>
                        <a:t>95.0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DengXi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154996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761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74675" y="1337172"/>
            <a:ext cx="80359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By introducing proper correlation among symbols, the proposed narrow-band bipolar OOK signal  provides improved spectrum/bandwidth efficiency.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bandwidth needed to transmit the NBB OOK signal is significantly narrower than to transmit the NRZ OOK signal.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out-of-band energy leakage is reduced.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increase of receiver complexity: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Demodulation with the same ED for the NRZ OOK; yielding same error rate performance in AWGN channel.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Transmitter complexity increases slightly.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The principle is applicable to other unipolar binary signals.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697735" y="219074"/>
            <a:ext cx="2732088" cy="35242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94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076" y="1371600"/>
            <a:ext cx="806926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</a:p>
          <a:p>
            <a:r>
              <a:rPr lang="en-US" sz="2200" dirty="0">
                <a:solidFill>
                  <a:schemeClr val="tx1"/>
                </a:solidFill>
              </a:rPr>
              <a:t>[1] ] Minyoung Park at.al, “LP-WUR (Low-Power Wake-Up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Receiver) Follow-Up”, IEEE 802.11-16/0341r0, Mar. 14, 2016.</a:t>
            </a:r>
          </a:p>
          <a:p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[2] S. Benedetto, E. Biglieri and V. Castellani, </a:t>
            </a:r>
            <a:r>
              <a:rPr lang="en-US" sz="2200" i="1" dirty="0">
                <a:solidFill>
                  <a:schemeClr val="tx1"/>
                </a:solidFill>
              </a:rPr>
              <a:t>Digital Transmission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      Theory</a:t>
            </a:r>
            <a:r>
              <a:rPr lang="en-US" sz="2200" dirty="0">
                <a:solidFill>
                  <a:schemeClr val="tx1"/>
                </a:solidFill>
              </a:rPr>
              <a:t>, Prentice-Hall, 1988.</a:t>
            </a:r>
          </a:p>
        </p:txBody>
      </p:sp>
    </p:spTree>
    <p:extLst>
      <p:ext uri="{BB962C8B-B14F-4D97-AF65-F5344CB8AC3E}">
        <p14:creationId xmlns:p14="http://schemas.microsoft.com/office/powerpoint/2010/main" val="128034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A bandwidth efficient bipolar OOK (NBB OOK) modulation scheme is proposed in this contribution.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On-off keying (OOK) is a potential candidate modulation scheme for WUR [1]. 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The spectrum efficiency of regular non-return-to-zero (NRZ) OOK signal is analyzed.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 algn="just"/>
            <a:r>
              <a:rPr lang="en-US" altLang="en-US" b="0" dirty="0">
                <a:solidFill>
                  <a:schemeClr val="tx1"/>
                </a:solidFill>
              </a:rPr>
              <a:t>The spectrum efficiency of NBB OOK signal is higher compared to the regular OOK signal. 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118580" y="2969271"/>
            <a:ext cx="4434620" cy="26688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1146" y="2199839"/>
            <a:ext cx="7904175" cy="3884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0" kern="0" dirty="0"/>
              <a:t>Conceptual NRZ OOK Signal Generator:</a:t>
            </a: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979" y="3124200"/>
            <a:ext cx="4148017" cy="251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5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192" y="4191000"/>
            <a:ext cx="7770813" cy="2133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NRZ OOK Baseband Waveform:</a:t>
            </a:r>
          </a:p>
          <a:p>
            <a:pPr marL="0" indent="0"/>
            <a:endParaRPr lang="en-US" sz="800" b="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800" b="0" dirty="0">
                <a:solidFill>
                  <a:schemeClr val="tx1"/>
                </a:solidFill>
              </a:rPr>
              <a:t>is a unipolar signal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/>
              <a:t>with two levels: {1, 0}.</a:t>
            </a:r>
            <a:endParaRPr lang="en-US" sz="2800" b="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800" b="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800" b="0" dirty="0">
                <a:solidFill>
                  <a:schemeClr val="tx1"/>
                </a:solidFill>
              </a:rPr>
              <a:t>has a non-zero DC component.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7" name="Content Placeholder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199" y="1923449"/>
            <a:ext cx="6400800" cy="1964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</p:spTree>
    <p:extLst>
      <p:ext uri="{BB962C8B-B14F-4D97-AF65-F5344CB8AC3E}">
        <p14:creationId xmlns:p14="http://schemas.microsoft.com/office/powerpoint/2010/main" val="406489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208359" y="1626566"/>
                <a:ext cx="8783241" cy="4698034"/>
              </a:xfrm>
            </p:spPr>
            <p:txBody>
              <a:bodyPr/>
              <a:lstStyle/>
              <a:p>
                <a:pPr marL="0" indent="0" algn="just"/>
                <a:r>
                  <a:rPr lang="en-US" b="0" dirty="0"/>
                  <a:t>Baseband OOK signal:</a:t>
                </a:r>
                <a:endParaRPr lang="en-US" sz="800" b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b="0" dirty="0"/>
                  <a:t>,</a:t>
                </a:r>
                <a:r>
                  <a:rPr lang="en-US" dirty="0"/>
                  <a:t>		</a:t>
                </a:r>
                <a:r>
                  <a:rPr lang="en-US" b="0" dirty="0"/>
                  <a:t>(1)</a:t>
                </a:r>
                <a:endParaRPr lang="en-US" sz="800" b="0" dirty="0"/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}: input bit stream, independently takes 1 or 0 with equal probability.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: a non-return-to zero (NRZ) pulse,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r>
                  <a:rPr lang="en-US" dirty="0"/>
                  <a:t>							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1,      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 0≤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0,          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200" b="0" dirty="0"/>
                  <a:t>.</a:t>
                </a:r>
                <a:r>
                  <a:rPr lang="en-US" sz="2200" dirty="0"/>
                  <a:t>			  </a:t>
                </a:r>
                <a:r>
                  <a:rPr lang="en-US" sz="2200" b="0" dirty="0"/>
                  <a:t>(2)</a:t>
                </a:r>
              </a:p>
              <a:p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Non-coherent detection: Envelope detector (ED), i.e. detection based on the absolute value of received baseband signal.</a:t>
                </a:r>
                <a:endParaRPr lang="en-GB" altLang="en-US" b="0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8359" y="1626566"/>
                <a:ext cx="8783241" cy="4698034"/>
              </a:xfrm>
              <a:blipFill>
                <a:blip r:embed="rId3"/>
                <a:stretch>
                  <a:fillRect l="-1041" t="-1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NRZ OOK Signal </a:t>
            </a:r>
            <a:r>
              <a:rPr lang="en-US" b="0" dirty="0"/>
              <a:t>(2)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0347" y="695236"/>
            <a:ext cx="7696200" cy="692288"/>
          </a:xfrm>
        </p:spPr>
        <p:txBody>
          <a:bodyPr/>
          <a:lstStyle/>
          <a:p>
            <a:r>
              <a:rPr lang="en-US" sz="2800" dirty="0"/>
              <a:t>Normalized PSD of NRZ OOK Signal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861889" y="1387524"/>
            <a:ext cx="5479815" cy="30698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5562601"/>
            <a:ext cx="7627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null-to-null bandwidth:  </a:t>
            </a:r>
            <a:r>
              <a:rPr lang="en-US" i="1" dirty="0">
                <a:solidFill>
                  <a:schemeClr val="tx1"/>
                </a:solidFill>
              </a:rPr>
              <a:t>W = 2/T.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kern="0" dirty="0">
                <a:solidFill>
                  <a:schemeClr val="tx1"/>
                </a:solidFill>
              </a:rPr>
              <a:t>has non-zero discrete DC component (not shown).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0302" y="4771563"/>
            <a:ext cx="2961861" cy="671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2"/>
              <p:cNvSpPr txBox="1">
                <a:spLocks noChangeArrowheads="1"/>
              </p:cNvSpPr>
              <p:nvPr/>
            </p:nvSpPr>
            <p:spPr bwMode="auto">
              <a:xfrm>
                <a:off x="3000363" y="4909707"/>
                <a:ext cx="5162976" cy="55574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14:m>
                  <m:oMath xmlns:m="http://schemas.openxmlformats.org/officeDocument/2006/math">
                    <m:r>
                      <a:rPr lang="en-US" i="1" ker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i="1" ker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kern="0" smtClean="0">
                        <a:latin typeface="Cambria Math" panose="02040503050406030204" pitchFamily="18" charset="0"/>
                      </a:rPr>
                      <m:t>𝑇</m:t>
                    </m:r>
                    <m:sSup>
                      <m:sSup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𝑠𝑖𝑛𝑐</m:t>
                        </m:r>
                        <m:d>
                          <m:d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kern="0">
                                <a:latin typeface="Cambria Math" panose="02040503050406030204" pitchFamily="18" charset="0"/>
                              </a:rPr>
                              <m:t>𝑓𝑇</m:t>
                            </m:r>
                          </m:e>
                        </m:d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en-US" i="1" ker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400" kern="0" dirty="0"/>
                  <a:t>   				</a:t>
                </a:r>
                <a:r>
                  <a:rPr lang="en-US" altLang="en-US" sz="2400" b="0" kern="0" dirty="0"/>
                  <a:t>(</a:t>
                </a:r>
                <a:r>
                  <a:rPr lang="en-US" altLang="en-US" b="0" kern="0" dirty="0"/>
                  <a:t>3</a:t>
                </a:r>
                <a:r>
                  <a:rPr lang="en-US" altLang="en-US" sz="2400" b="0" kern="0" dirty="0"/>
                  <a:t>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en-US" sz="800" b="0" kern="0" dirty="0"/>
              </a:p>
            </p:txBody>
          </p:sp>
        </mc:Choice>
        <mc:Fallback xmlns="">
          <p:sp>
            <p:nvSpPr>
              <p:cNvPr id="12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0363" y="4909707"/>
                <a:ext cx="5162976" cy="555741"/>
              </a:xfrm>
              <a:prstGeom prst="rect">
                <a:avLst/>
              </a:prstGeom>
              <a:blipFill>
                <a:blip r:embed="rId3"/>
                <a:stretch>
                  <a:fillRect l="-236" t="-8696" b="-652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8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856538" cy="762000"/>
          </a:xfrm>
        </p:spPr>
        <p:txBody>
          <a:bodyPr/>
          <a:lstStyle/>
          <a:p>
            <a:r>
              <a:rPr lang="en-US" dirty="0"/>
              <a:t>Motivation for Narrow-Band Bipolar OOK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5" y="1676400"/>
            <a:ext cx="8153400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Proposing a new signal suitable for WUR.</a:t>
            </a:r>
          </a:p>
          <a:p>
            <a:pPr marL="0" indent="0"/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Providing higher spectrum efficiency.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Slightly increasing transmitter complexity.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/>
              <a:t>Do not increase receiver complexity: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b="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b="0" dirty="0"/>
              <a:t>The new signal can be demodulated </a:t>
            </a:r>
            <a:r>
              <a:rPr lang="en-US" sz="2400" dirty="0"/>
              <a:t>with</a:t>
            </a:r>
            <a:r>
              <a:rPr lang="en-US" sz="2400" b="0" dirty="0"/>
              <a:t> the same envelope detector (ED) used as for the above OOK</a:t>
            </a:r>
            <a:r>
              <a:rPr lang="en-US" sz="2400" dirty="0"/>
              <a:t>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Same error rate performance in AWGN channel.</a:t>
            </a:r>
            <a:endParaRPr lang="en-US" sz="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06387"/>
            <a:ext cx="1874823" cy="300038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</p:spTree>
    <p:extLst>
      <p:ext uri="{BB962C8B-B14F-4D97-AF65-F5344CB8AC3E}">
        <p14:creationId xmlns:p14="http://schemas.microsoft.com/office/powerpoint/2010/main" val="390593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318" y="1676400"/>
            <a:ext cx="5618963" cy="1728047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85800" y="685800"/>
            <a:ext cx="76200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Narrow-Band Bipolar (NBB) OOK </a:t>
            </a:r>
            <a:r>
              <a:rPr lang="en-US" b="0" kern="0" dirty="0"/>
              <a:t>(1)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932277" y="3645747"/>
            <a:ext cx="7610061" cy="27550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dirty="0"/>
              <a:t>NBB OOK Baseband Waveform: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Bipolar: with three levels: {+1, 0 -1};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Adjacent pulses have same polarity;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Non-adjacent pulses have alternate polarities;</a:t>
            </a:r>
          </a:p>
          <a:p>
            <a:pPr marL="1085850" lvl="1" indent="-34290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0" kern="0" dirty="0"/>
              <a:t>Level varies cyclically: +1 </a:t>
            </a:r>
            <a:r>
              <a:rPr lang="en-US" sz="2400" b="0" kern="0" dirty="0">
                <a:sym typeface="Wingdings" panose="05000000000000000000" pitchFamily="2" charset="2"/>
              </a:rPr>
              <a:t> 0  -1  0  +1…</a:t>
            </a:r>
          </a:p>
        </p:txBody>
      </p:sp>
    </p:spTree>
    <p:extLst>
      <p:ext uri="{BB962C8B-B14F-4D97-AF65-F5344CB8AC3E}">
        <p14:creationId xmlns:p14="http://schemas.microsoft.com/office/powerpoint/2010/main" val="4199300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Narrow-Band Bipolar OOK </a:t>
            </a:r>
            <a:r>
              <a:rPr lang="en-US" b="0" dirty="0"/>
              <a:t>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81000" y="1627825"/>
                <a:ext cx="8610600" cy="2556747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en-US" b="0" dirty="0"/>
                  <a:t>Baseband signal:</a:t>
                </a:r>
                <a:endParaRPr lang="en-GB" altLang="en-US" b="0" dirty="0"/>
              </a:p>
              <a:p>
                <a:pPr marL="0" indent="0" algn="just"/>
                <a:r>
                  <a:rPr lang="en-US" dirty="0"/>
                  <a:t>						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GB" altLang="en-US" b="0" dirty="0"/>
                  <a:t>,						(4)	</a:t>
                </a:r>
                <a:endParaRPr lang="en-GB" altLang="en-US" sz="800" b="0" dirty="0"/>
              </a:p>
              <a:p>
                <a:pPr marL="0" indent="0" algn="just"/>
                <a:r>
                  <a:rPr lang="en-US" b="0" dirty="0"/>
                  <a:t>    where,</a:t>
                </a:r>
                <a:r>
                  <a:rPr lang="en-US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𝐿𝑁𝑍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sub>
                        </m:sSub>
                      </m:e>
                    </m:d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 algn="just"/>
                <a:r>
                  <a:rPr lang="en-US" b="0" dirty="0"/>
                  <a:t>		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GB" altLang="en-US" b="0" dirty="0"/>
                  <a:t>,				(5)</a:t>
                </a:r>
                <a:endParaRPr lang="en-GB" altLang="en-US" sz="800" b="0" dirty="0"/>
              </a:p>
              <a:p>
                <a:pPr lvl="0"/>
                <a:r>
                  <a:rPr lang="en-US" b="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𝐿𝑁𝑍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GB" altLang="en-US" b="0" dirty="0"/>
                  <a:t>: the last-non-zero symbol.</a:t>
                </a:r>
                <a:r>
                  <a:rPr lang="en-US" dirty="0"/>
                  <a:t> </a:t>
                </a:r>
                <a:endParaRPr lang="en-US" b="0" dirty="0"/>
              </a:p>
              <a:p>
                <a:pPr marL="0" lvl="0" indent="0"/>
                <a:endParaRPr lang="en-US" b="0" dirty="0"/>
              </a:p>
              <a:p>
                <a:pPr marL="0" indent="0" algn="just"/>
                <a:endParaRPr lang="en-GB" altLang="en-US" b="0" dirty="0"/>
              </a:p>
            </p:txBody>
          </p:sp>
        </mc:Choice>
        <mc:Fallback xmlns="">
          <p:sp>
            <p:nvSpPr>
              <p:cNvPr id="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27825"/>
                <a:ext cx="8610600" cy="2556747"/>
              </a:xfrm>
              <a:blipFill>
                <a:blip r:embed="rId2"/>
                <a:stretch>
                  <a:fillRect l="-992" t="-1909" b="-1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Shouxing</a:t>
            </a:r>
            <a:r>
              <a:rPr lang="en-GB" dirty="0"/>
              <a:t> Simon Qu, BlackBerry, Ltd..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514600" y="4343400"/>
            <a:ext cx="4267200" cy="20136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489372"/>
            <a:ext cx="3962400" cy="171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01967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2707</TotalTime>
  <Words>949</Words>
  <Application>Microsoft Office PowerPoint</Application>
  <PresentationFormat>On-screen Show (4:3)</PresentationFormat>
  <Paragraphs>219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 Unicode MS</vt:lpstr>
      <vt:lpstr>DengXian</vt:lpstr>
      <vt:lpstr>MS Gothic</vt:lpstr>
      <vt:lpstr>Arial</vt:lpstr>
      <vt:lpstr>Calibri</vt:lpstr>
      <vt:lpstr>Cambria Math</vt:lpstr>
      <vt:lpstr>Courier New</vt:lpstr>
      <vt:lpstr>Times New Roman</vt:lpstr>
      <vt:lpstr>Wingdings</vt:lpstr>
      <vt:lpstr>IEEE802.11</vt:lpstr>
      <vt:lpstr>Custom Design</vt:lpstr>
      <vt:lpstr>A Narrow-Band Bipolar OOK Signal  and Modulation Scheme</vt:lpstr>
      <vt:lpstr>Abstract</vt:lpstr>
      <vt:lpstr>NRZ OOK Signal (1)</vt:lpstr>
      <vt:lpstr>NRZ OOK Signal (2)</vt:lpstr>
      <vt:lpstr>NRZ OOK Signal (2)</vt:lpstr>
      <vt:lpstr>Normalized PSD of NRZ OOK Signal</vt:lpstr>
      <vt:lpstr>Motivation for Narrow-Band Bipolar OOK </vt:lpstr>
      <vt:lpstr>PowerPoint Presentation</vt:lpstr>
      <vt:lpstr>Narrow-Band Bipolar OOK (2)</vt:lpstr>
      <vt:lpstr>Narrow-Band Bipolar OOK (3)</vt:lpstr>
      <vt:lpstr>Narrow-Band Bipolar OOK (4)</vt:lpstr>
      <vt:lpstr>PowerPoint Presentation</vt:lpstr>
      <vt:lpstr>Normalized PSD of NBB OOK</vt:lpstr>
      <vt:lpstr>PSD of OOK Signals (theoretical, Eq.(6))</vt:lpstr>
      <vt:lpstr>PSD of NBB OOK Signal (simulation results)</vt:lpstr>
      <vt:lpstr>Bandwidth Efficiency Comparison</vt:lpstr>
      <vt:lpstr>Conclusions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525</cp:revision>
  <cp:lastPrinted>2015-08-21T14:31:24Z</cp:lastPrinted>
  <dcterms:created xsi:type="dcterms:W3CDTF">2015-07-11T00:31:05Z</dcterms:created>
  <dcterms:modified xsi:type="dcterms:W3CDTF">2017-03-27T17:55:23Z</dcterms:modified>
</cp:coreProperties>
</file>