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3" r:id="rId57"/>
    <p:sldId id="312" r:id="rId58"/>
    <p:sldId id="314" r:id="rId59"/>
    <p:sldId id="315" r:id="rId60"/>
    <p:sldId id="316" r:id="rId61"/>
    <p:sldId id="317" r:id="rId62"/>
    <p:sldId id="318" r:id="rId63"/>
    <p:sldId id="320" r:id="rId64"/>
    <p:sldId id="322" r:id="rId65"/>
    <p:sldId id="323" r:id="rId66"/>
    <p:sldId id="324" r:id="rId67"/>
    <p:sldId id="325" r:id="rId68"/>
    <p:sldId id="326" r:id="rId69"/>
    <p:sldId id="327" r:id="rId70"/>
    <p:sldId id="328" r:id="rId7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449" autoAdjust="0"/>
    <p:restoredTop sz="96349" autoAdjust="0"/>
  </p:normalViewPr>
  <p:slideViewPr>
    <p:cSldViewPr>
      <p:cViewPr varScale="1">
        <p:scale>
          <a:sx n="89" d="100"/>
          <a:sy n="89" d="100"/>
        </p:scale>
        <p:origin x="672" y="9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12234"/>
    </p:cViewPr>
  </p:sorterViewPr>
  <p:notesViewPr>
    <p:cSldViewPr>
      <p:cViewPr varScale="1">
        <p:scale>
          <a:sx n="85" d="100"/>
          <a:sy n="85" d="100"/>
        </p:scale>
        <p:origin x="23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57306824803644E-2"/>
          <c:y val="4.245548945562036E-2"/>
          <c:w val="0.77058316889676359"/>
          <c:h val="0.91508902108875934"/>
        </c:manualLayout>
      </c:layout>
      <c:barChart>
        <c:barDir val="col"/>
        <c:grouping val="clustered"/>
        <c:varyColors val="0"/>
        <c:ser>
          <c:idx val="0"/>
          <c:order val="0"/>
          <c:tx>
            <c:strRef>
              <c:f>Sheet1!$B$1</c:f>
              <c:strCache>
                <c:ptCount val="1"/>
                <c:pt idx="0">
                  <c:v>Wi-Fi</c:v>
                </c:pt>
              </c:strCache>
            </c:strRef>
          </c:tx>
          <c:spPr>
            <a:solidFill>
              <a:srgbClr val="642566"/>
            </a:solidFill>
            <a:ln>
              <a:solidFill>
                <a:srgbClr val="642566"/>
              </a:solidFill>
              <a:prstDash val="solid"/>
            </a:ln>
          </c:spPr>
          <c:invertIfNegative val="0"/>
          <c:dLbls>
            <c:dLbl>
              <c:idx val="0"/>
              <c:layout/>
              <c:tx>
                <c:rich>
                  <a:bodyPr/>
                  <a:lstStyle/>
                  <a:p>
                    <a:r>
                      <a:rPr lang="en-US" dirty="0"/>
                      <a:t>1209</a:t>
                    </a:r>
                    <a:r>
                      <a:rPr lang="en-US" baseline="0" dirty="0"/>
                      <a:t> PB</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9BB-4DB7-A8A1-230E1888A6EA}"/>
                </c:ext>
                <c:ext xmlns:c15="http://schemas.microsoft.com/office/drawing/2012/chart" uri="{CE6537A1-D6FC-4f65-9D91-7224C49458BB}">
                  <c15:layout/>
                </c:ext>
              </c:extLst>
            </c:dLbl>
            <c:dLbl>
              <c:idx val="1"/>
              <c:layout/>
              <c:tx>
                <c:rich>
                  <a:bodyPr/>
                  <a:lstStyle/>
                  <a:p>
                    <a:r>
                      <a:rPr lang="en-US" dirty="0"/>
                      <a:t>1440</a:t>
                    </a:r>
                    <a:r>
                      <a:rPr lang="en-US" baseline="0" dirty="0"/>
                      <a:t> PB</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9BB-4DB7-A8A1-230E1888A6EA}"/>
                </c:ext>
                <c:ext xmlns:c15="http://schemas.microsoft.com/office/drawing/2012/chart" uri="{CE6537A1-D6FC-4f65-9D91-7224C49458BB}">
                  <c15:layout/>
                </c:ext>
              </c:extLst>
            </c:dLbl>
            <c:dLbl>
              <c:idx val="2"/>
              <c:tx>
                <c:rich>
                  <a:bodyPr/>
                  <a:lstStyle/>
                  <a:p>
                    <a:r>
                      <a:rPr lang="en-US"/>
                      <a:t>17%</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9BB-4DB7-A8A1-230E1888A6EA}"/>
                </c:ext>
                <c:ext xmlns:c15="http://schemas.microsoft.com/office/drawing/2012/chart" uri="{CE6537A1-D6FC-4f65-9D91-7224C49458BB}"/>
              </c:extLst>
            </c:dLbl>
            <c:dLbl>
              <c:idx val="3"/>
              <c:tx>
                <c:rich>
                  <a:bodyPr/>
                  <a:lstStyle/>
                  <a:p>
                    <a:r>
                      <a:rPr lang="en-US"/>
                      <a:t>18%</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9BB-4DB7-A8A1-230E1888A6EA}"/>
                </c:ext>
                <c:ext xmlns:c15="http://schemas.microsoft.com/office/drawing/2012/chart" uri="{CE6537A1-D6FC-4f65-9D91-7224C49458BB}"/>
              </c:extLst>
            </c:dLbl>
            <c:numFmt formatCode="#,##0" sourceLinked="0"/>
            <c:spPr>
              <a:noFill/>
              <a:ln>
                <a:noFill/>
              </a:ln>
              <a:effectLst/>
            </c:spPr>
            <c:txPr>
              <a:bodyPr/>
              <a:lstStyle/>
              <a:p>
                <a:pPr>
                  <a:defRPr>
                    <a:solidFill>
                      <a:srgbClr val="FFFFFF"/>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2014 Cisco VNI</c:v>
                </c:pt>
                <c:pt idx="1">
                  <c:v>2014 IR</c:v>
                </c:pt>
              </c:strCache>
            </c:strRef>
          </c:cat>
          <c:val>
            <c:numRef>
              <c:f>Sheet1!$B$2:$B$3</c:f>
              <c:numCache>
                <c:formatCode>General</c:formatCode>
                <c:ptCount val="2"/>
                <c:pt idx="0">
                  <c:v>1209</c:v>
                </c:pt>
                <c:pt idx="1">
                  <c:v>1440</c:v>
                </c:pt>
              </c:numCache>
            </c:numRef>
          </c:val>
          <c:extLst xmlns:c16r2="http://schemas.microsoft.com/office/drawing/2015/06/chart">
            <c:ext xmlns:c16="http://schemas.microsoft.com/office/drawing/2014/chart" uri="{C3380CC4-5D6E-409C-BE32-E72D297353CC}">
              <c16:uniqueId val="{00000004-D9BB-4DB7-A8A1-230E1888A6EA}"/>
            </c:ext>
          </c:extLst>
        </c:ser>
        <c:ser>
          <c:idx val="1"/>
          <c:order val="1"/>
          <c:tx>
            <c:strRef>
              <c:f>Sheet1!$C$1</c:f>
              <c:strCache>
                <c:ptCount val="1"/>
                <c:pt idx="0">
                  <c:v>Cellular</c:v>
                </c:pt>
              </c:strCache>
            </c:strRef>
          </c:tx>
          <c:spPr>
            <a:solidFill>
              <a:srgbClr val="A9CF38"/>
            </a:solidFill>
            <a:ln>
              <a:solidFill>
                <a:srgbClr val="A9CF38"/>
              </a:solidFill>
              <a:prstDash val="solid"/>
            </a:ln>
          </c:spPr>
          <c:invertIfNegative val="0"/>
          <c:dLbls>
            <c:dLbl>
              <c:idx val="0"/>
              <c:layout/>
              <c:tx>
                <c:rich>
                  <a:bodyPr/>
                  <a:lstStyle/>
                  <a:p>
                    <a:r>
                      <a:rPr lang="en-US" dirty="0"/>
                      <a:t>74</a:t>
                    </a:r>
                    <a:r>
                      <a:rPr lang="en-US" baseline="0" dirty="0"/>
                      <a:t> PB</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9BB-4DB7-A8A1-230E1888A6EA}"/>
                </c:ext>
                <c:ext xmlns:c15="http://schemas.microsoft.com/office/drawing/2012/chart" uri="{CE6537A1-D6FC-4f65-9D91-7224C49458BB}">
                  <c15:layout/>
                </c:ext>
              </c:extLst>
            </c:dLbl>
            <c:dLbl>
              <c:idx val="1"/>
              <c:layout/>
              <c:tx>
                <c:rich>
                  <a:bodyPr/>
                  <a:lstStyle/>
                  <a:p>
                    <a:r>
                      <a:rPr lang="en-US" dirty="0"/>
                      <a:t>44PB</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9BB-4DB7-A8A1-230E1888A6EA}"/>
                </c:ext>
                <c:ext xmlns:c15="http://schemas.microsoft.com/office/drawing/2012/chart" uri="{CE6537A1-D6FC-4f65-9D91-7224C49458BB}">
                  <c15:layout/>
                </c:ext>
              </c:extLst>
            </c:dLbl>
            <c:dLbl>
              <c:idx val="2"/>
              <c:tx>
                <c:rich>
                  <a:bodyPr/>
                  <a:lstStyle/>
                  <a:p>
                    <a:r>
                      <a:rPr lang="en-US"/>
                      <a:t>71%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9BB-4DB7-A8A1-230E1888A6EA}"/>
                </c:ext>
                <c:ext xmlns:c15="http://schemas.microsoft.com/office/drawing/2012/chart" uri="{CE6537A1-D6FC-4f65-9D91-7224C49458BB}"/>
              </c:extLst>
            </c:dLbl>
            <c:dLbl>
              <c:idx val="3"/>
              <c:tx>
                <c:rich>
                  <a:bodyPr/>
                  <a:lstStyle/>
                  <a:p>
                    <a:r>
                      <a:rPr lang="en-US"/>
                      <a:t>74%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9BB-4DB7-A8A1-230E1888A6EA}"/>
                </c:ext>
                <c:ext xmlns:c15="http://schemas.microsoft.com/office/drawing/2012/chart" uri="{CE6537A1-D6FC-4f65-9D91-7224C49458BB}"/>
              </c:extLst>
            </c:dLbl>
            <c:numFmt formatCode="#,##0" sourceLinked="0"/>
            <c:spPr>
              <a:noFill/>
              <a:ln>
                <a:noFill/>
              </a:ln>
              <a:effectLst/>
            </c:spPr>
            <c:txPr>
              <a:bodyPr/>
              <a:lstStyle/>
              <a:p>
                <a:pPr>
                  <a:defRPr>
                    <a:solidFill>
                      <a:srgbClr val="642566"/>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2014 Cisco VNI</c:v>
                </c:pt>
                <c:pt idx="1">
                  <c:v>2014 IR</c:v>
                </c:pt>
              </c:strCache>
            </c:strRef>
          </c:cat>
          <c:val>
            <c:numRef>
              <c:f>Sheet1!$C$2:$C$3</c:f>
              <c:numCache>
                <c:formatCode>General</c:formatCode>
                <c:ptCount val="2"/>
                <c:pt idx="0">
                  <c:v>74</c:v>
                </c:pt>
                <c:pt idx="1">
                  <c:v>44.3</c:v>
                </c:pt>
              </c:numCache>
            </c:numRef>
          </c:val>
          <c:extLst xmlns:c16r2="http://schemas.microsoft.com/office/drawing/2015/06/chart">
            <c:ext xmlns:c16="http://schemas.microsoft.com/office/drawing/2014/chart" uri="{C3380CC4-5D6E-409C-BE32-E72D297353CC}">
              <c16:uniqueId val="{00000009-D9BB-4DB7-A8A1-230E1888A6EA}"/>
            </c:ext>
          </c:extLst>
        </c:ser>
        <c:dLbls>
          <c:showLegendKey val="0"/>
          <c:showVal val="0"/>
          <c:showCatName val="0"/>
          <c:showSerName val="0"/>
          <c:showPercent val="0"/>
          <c:showBubbleSize val="0"/>
        </c:dLbls>
        <c:gapWidth val="150"/>
        <c:axId val="1779414000"/>
        <c:axId val="1779412912"/>
      </c:barChart>
      <c:catAx>
        <c:axId val="1779414000"/>
        <c:scaling>
          <c:orientation val="minMax"/>
        </c:scaling>
        <c:delete val="1"/>
        <c:axPos val="b"/>
        <c:numFmt formatCode="General" sourceLinked="1"/>
        <c:majorTickMark val="out"/>
        <c:minorTickMark val="none"/>
        <c:tickLblPos val="nextTo"/>
        <c:crossAx val="1779412912"/>
        <c:crosses val="autoZero"/>
        <c:auto val="1"/>
        <c:lblAlgn val="ctr"/>
        <c:lblOffset val="100"/>
        <c:noMultiLvlLbl val="1"/>
      </c:catAx>
      <c:valAx>
        <c:axId val="1779412912"/>
        <c:scaling>
          <c:orientation val="minMax"/>
          <c:max val="1600"/>
          <c:min val="0"/>
        </c:scaling>
        <c:delete val="0"/>
        <c:axPos val="l"/>
        <c:majorGridlines>
          <c:spPr>
            <a:ln w="25400">
              <a:solidFill>
                <a:srgbClr val="BFBFBF"/>
              </a:solidFill>
              <a:prstDash val="solid"/>
            </a:ln>
          </c:spPr>
        </c:majorGridlines>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642566">
                    <a:tint val="75000"/>
                    <a:shade val="95000"/>
                    <a:satMod val="105000"/>
                  </a:srgbClr>
                </a:solidFill>
                <a:prstDash val="solid"/>
                <a:round/>
              </a14:hiddenLine>
            </a:ext>
          </a:extLst>
        </c:spPr>
        <c:crossAx val="1779414000"/>
        <c:crosses val="autoZero"/>
        <c:crossBetween val="between"/>
        <c:majorUnit val="400"/>
        <c:minorUnit val="400"/>
      </c:valAx>
    </c:plotArea>
    <c:legend>
      <c:legendPos val="r"/>
      <c:layout>
        <c:manualLayout>
          <c:xMode val="edge"/>
          <c:yMode val="edge"/>
          <c:x val="0.85054895358599081"/>
          <c:y val="0.24153420275590548"/>
          <c:w val="0.14945104641400919"/>
          <c:h val="0.49071300835946596"/>
        </c:manualLayout>
      </c:layout>
      <c:overlay val="0"/>
      <c:txPr>
        <a:bodyPr/>
        <a:lstStyle/>
        <a:p>
          <a:pPr>
            <a:defRPr sz="1600"/>
          </a:pPr>
          <a:endParaRPr lang="en-US"/>
        </a:p>
      </c:txPr>
    </c:legend>
    <c:plotVisOnly val="1"/>
    <c:dispBlanksAs val="gap"/>
    <c:showDLblsOverMax val="0"/>
  </c:chart>
  <c:txPr>
    <a:bodyPr/>
    <a:lstStyle/>
    <a:p>
      <a:pPr>
        <a:defRPr sz="1400" b="0">
          <a:solidFill>
            <a:srgbClr val="642566"/>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802.11-16/0500r1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November 2016</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Dorothy Stanley, HP Enterprise</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802.11-16/0500r1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November 2016</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Dorothy Stanley, HP Enterprise</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802.11-16/0500r1</a:t>
            </a:r>
          </a:p>
        </p:txBody>
      </p:sp>
      <p:sp>
        <p:nvSpPr>
          <p:cNvPr id="5" name="Rectangle 3"/>
          <p:cNvSpPr>
            <a:spLocks noGrp="1" noChangeArrowheads="1"/>
          </p:cNvSpPr>
          <p:nvPr>
            <p:ph type="dt"/>
          </p:nvPr>
        </p:nvSpPr>
        <p:spPr>
          <a:ln/>
        </p:spPr>
        <p:txBody>
          <a:bodyPr/>
          <a:lstStyle/>
          <a:p>
            <a:r>
              <a:rPr lang="en-US"/>
              <a:t>November 2016</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802.11-16/0500r1</a:t>
            </a:r>
          </a:p>
        </p:txBody>
      </p:sp>
      <p:sp>
        <p:nvSpPr>
          <p:cNvPr id="5" name="Date Placeholder 4"/>
          <p:cNvSpPr>
            <a:spLocks noGrp="1"/>
          </p:cNvSpPr>
          <p:nvPr>
            <p:ph type="dt" idx="11"/>
          </p:nvPr>
        </p:nvSpPr>
        <p:spPr/>
        <p:txBody>
          <a:bodyPr/>
          <a:lstStyle/>
          <a:p>
            <a:pPr>
              <a:defRPr/>
            </a:pPr>
            <a:r>
              <a:rPr lang="en-US"/>
              <a:t>November 2016</a:t>
            </a:r>
          </a:p>
        </p:txBody>
      </p:sp>
      <p:sp>
        <p:nvSpPr>
          <p:cNvPr id="6" name="Footer Placeholder 5"/>
          <p:cNvSpPr>
            <a:spLocks noGrp="1"/>
          </p:cNvSpPr>
          <p:nvPr>
            <p:ph type="ftr" sz="quarter" idx="12"/>
          </p:nvPr>
        </p:nvSpPr>
        <p:spPr/>
        <p:txBody>
          <a:bodyPr/>
          <a:lstStyle/>
          <a:p>
            <a:pPr>
              <a:defRPr/>
            </a:pPr>
            <a:r>
              <a:rPr lang="en-US"/>
              <a:t>Wireless Links 2014</a:t>
            </a:r>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11</a:t>
            </a:fld>
            <a:endParaRPr lang="en-US" altLang="en-US"/>
          </a:p>
        </p:txBody>
      </p:sp>
    </p:spTree>
    <p:extLst>
      <p:ext uri="{BB962C8B-B14F-4D97-AF65-F5344CB8AC3E}">
        <p14:creationId xmlns:p14="http://schemas.microsoft.com/office/powerpoint/2010/main" val="158610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802.11-16/1066</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13</a:t>
            </a:fld>
            <a:endParaRPr lang="en-US"/>
          </a:p>
        </p:txBody>
      </p:sp>
    </p:spTree>
    <p:extLst>
      <p:ext uri="{BB962C8B-B14F-4D97-AF65-F5344CB8AC3E}">
        <p14:creationId xmlns:p14="http://schemas.microsoft.com/office/powerpoint/2010/main" val="105765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802.11-16/0500r1</a:t>
            </a:r>
          </a:p>
        </p:txBody>
      </p:sp>
      <p:sp>
        <p:nvSpPr>
          <p:cNvPr id="5" name="Rectangle 3"/>
          <p:cNvSpPr>
            <a:spLocks noGrp="1" noChangeArrowheads="1"/>
          </p:cNvSpPr>
          <p:nvPr>
            <p:ph type="dt"/>
          </p:nvPr>
        </p:nvSpPr>
        <p:spPr>
          <a:ln/>
        </p:spPr>
        <p:txBody>
          <a:bodyPr/>
          <a:lstStyle/>
          <a:p>
            <a:r>
              <a:rPr lang="en-US"/>
              <a:t>November 2016</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017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54113" y="701675"/>
            <a:ext cx="4624387" cy="3467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802.11-16/1066</a:t>
            </a:r>
          </a:p>
        </p:txBody>
      </p:sp>
      <p:sp>
        <p:nvSpPr>
          <p:cNvPr id="122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Sept 2016</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Bruce Kraemer (Marvell)</a:t>
            </a:r>
          </a:p>
        </p:txBody>
      </p:sp>
      <p:sp>
        <p:nvSpPr>
          <p:cNvPr id="12295" name="Slide Number Placeholder 6"/>
          <p:cNvSpPr>
            <a:spLocks noGrp="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56FFF4EB-5DB1-4C83-B02D-8AD5D978A35E}" type="slidenum">
              <a:rPr lang="en-US" sz="1200" b="0" smtClean="0"/>
              <a:pPr/>
              <a:t>15</a:t>
            </a:fld>
            <a:endParaRPr lang="en-US" sz="1200" b="0"/>
          </a:p>
        </p:txBody>
      </p:sp>
    </p:spTree>
    <p:extLst>
      <p:ext uri="{BB962C8B-B14F-4D97-AF65-F5344CB8AC3E}">
        <p14:creationId xmlns:p14="http://schemas.microsoft.com/office/powerpoint/2010/main" val="356906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80089" y="8857083"/>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16</a:t>
            </a:fld>
            <a:endParaRPr lang="en-US" sz="1200" dirty="0"/>
          </a:p>
        </p:txBody>
      </p:sp>
      <p:sp>
        <p:nvSpPr>
          <p:cNvPr id="31749" name="Rectangle 2"/>
          <p:cNvSpPr>
            <a:spLocks noGrp="1" noRot="1" noChangeAspect="1" noChangeArrowheads="1" noTextEdit="1"/>
          </p:cNvSpPr>
          <p:nvPr>
            <p:ph type="sldImg"/>
          </p:nvPr>
        </p:nvSpPr>
        <p:spPr>
          <a:xfrm>
            <a:off x="1144588" y="688975"/>
            <a:ext cx="4568825" cy="3427413"/>
          </a:xfrm>
          <a:ln/>
        </p:spPr>
      </p:sp>
      <p:sp>
        <p:nvSpPr>
          <p:cNvPr id="31750"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56366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802.11-16/0500r1</a:t>
            </a:r>
          </a:p>
        </p:txBody>
      </p:sp>
      <p:sp>
        <p:nvSpPr>
          <p:cNvPr id="5" name="Rectangle 3"/>
          <p:cNvSpPr>
            <a:spLocks noGrp="1" noChangeArrowheads="1"/>
          </p:cNvSpPr>
          <p:nvPr>
            <p:ph type="dt"/>
          </p:nvPr>
        </p:nvSpPr>
        <p:spPr>
          <a:ln/>
        </p:spPr>
        <p:txBody>
          <a:bodyPr/>
          <a:lstStyle/>
          <a:p>
            <a:r>
              <a:rPr lang="en-US"/>
              <a:t>November 2016</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78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23</a:t>
            </a:fld>
            <a:endParaRPr lang="en-GB"/>
          </a:p>
        </p:txBody>
      </p:sp>
    </p:spTree>
    <p:extLst>
      <p:ext uri="{BB962C8B-B14F-4D97-AF65-F5344CB8AC3E}">
        <p14:creationId xmlns:p14="http://schemas.microsoft.com/office/powerpoint/2010/main" val="288968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BD91C0F1-27F1-4CFC-B5EB-6A490E87C594}" type="slidenum">
              <a:rPr lang="en-GB" altLang="en-US" smtClean="0"/>
              <a:pPr>
                <a:spcBef>
                  <a:spcPct val="0"/>
                </a:spcBef>
              </a:pPr>
              <a:t>24</a:t>
            </a:fld>
            <a:endParaRPr lang="en-GB" altLang="en-US"/>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3552757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4D021123-72B5-41D7-8C59-71793813C722}" type="slidenum">
              <a:rPr lang="en-GB" altLang="en-US" smtClean="0"/>
              <a:pPr>
                <a:spcBef>
                  <a:spcPct val="0"/>
                </a:spcBef>
              </a:pPr>
              <a:t>25</a:t>
            </a:fld>
            <a:endParaRPr lang="en-GB" altLang="en-US"/>
          </a:p>
        </p:txBody>
      </p:sp>
      <p:sp>
        <p:nvSpPr>
          <p:cNvPr id="2151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151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131225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60BE6D31-A1C2-4151-94C4-D4AB0B9BF21A}" type="slidenum">
              <a:rPr lang="en-GB" altLang="en-US" smtClean="0"/>
              <a:pPr>
                <a:spcBef>
                  <a:spcPct val="0"/>
                </a:spcBef>
              </a:pPr>
              <a:t>26</a:t>
            </a:fld>
            <a:endParaRPr lang="en-GB" altLang="en-US"/>
          </a:p>
        </p:txBody>
      </p:sp>
      <p:sp>
        <p:nvSpPr>
          <p:cNvPr id="2663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663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407544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802.11-16/0500r1</a:t>
            </a:r>
          </a:p>
        </p:txBody>
      </p:sp>
      <p:sp>
        <p:nvSpPr>
          <p:cNvPr id="5" name="Rectangle 3"/>
          <p:cNvSpPr>
            <a:spLocks noGrp="1" noChangeArrowheads="1"/>
          </p:cNvSpPr>
          <p:nvPr>
            <p:ph type="dt"/>
          </p:nvPr>
        </p:nvSpPr>
        <p:spPr>
          <a:ln/>
        </p:spPr>
        <p:txBody>
          <a:bodyPr/>
          <a:lstStyle/>
          <a:p>
            <a:r>
              <a:rPr lang="en-US"/>
              <a:t>November 2016</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a:solidFill>
                  <a:prstClr val="black"/>
                </a:solidFill>
              </a:rPr>
              <a:t>02 Sept 2015</a:t>
            </a:r>
            <a:endParaRPr lang="en-GB">
              <a:solidFill>
                <a:prstClr val="black"/>
              </a:solidFill>
            </a:endParaRPr>
          </a:p>
        </p:txBody>
      </p:sp>
      <p:sp>
        <p:nvSpPr>
          <p:cNvPr id="5" name="Slide Number Placeholder 4"/>
          <p:cNvSpPr>
            <a:spLocks noGrp="1"/>
          </p:cNvSpPr>
          <p:nvPr>
            <p:ph type="sldNum" sz="quarter" idx="11"/>
          </p:nvPr>
        </p:nvSpPr>
        <p:spPr/>
        <p:txBody>
          <a:bodyPr/>
          <a:lstStyle/>
          <a:p>
            <a:fld id="{33BA7C4A-2CD9-4853-B62A-0D4D8A6DC38D}"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89577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a:solidFill>
                  <a:prstClr val="black"/>
                </a:solidFill>
              </a:rPr>
              <a:t>02 Sept 2015</a:t>
            </a:r>
            <a:endParaRPr lang="en-GB">
              <a:solidFill>
                <a:prstClr val="black"/>
              </a:solidFill>
            </a:endParaRPr>
          </a:p>
        </p:txBody>
      </p:sp>
      <p:sp>
        <p:nvSpPr>
          <p:cNvPr id="5" name="Slide Number Placeholder 4"/>
          <p:cNvSpPr>
            <a:spLocks noGrp="1"/>
          </p:cNvSpPr>
          <p:nvPr>
            <p:ph type="sldNum" sz="quarter" idx="11"/>
          </p:nvPr>
        </p:nvSpPr>
        <p:spPr/>
        <p:txBody>
          <a:bodyPr/>
          <a:lstStyle/>
          <a:p>
            <a:fld id="{33BA7C4A-2CD9-4853-B62A-0D4D8A6DC38D}"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13804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45</a:t>
            </a:fld>
            <a:endParaRPr lang="en-GB"/>
          </a:p>
        </p:txBody>
      </p:sp>
    </p:spTree>
    <p:extLst>
      <p:ext uri="{BB962C8B-B14F-4D97-AF65-F5344CB8AC3E}">
        <p14:creationId xmlns:p14="http://schemas.microsoft.com/office/powerpoint/2010/main" val="3695693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C9C015-DE9A-48DA-AA66-6CB59D179D49}" type="slidenum">
              <a:rPr lang="en-US" smtClean="0"/>
              <a:pPr/>
              <a:t>46</a:t>
            </a:fld>
            <a:endParaRPr lang="en-US"/>
          </a:p>
        </p:txBody>
      </p:sp>
      <p:sp>
        <p:nvSpPr>
          <p:cNvPr id="5" name="Date Placeholder 4"/>
          <p:cNvSpPr>
            <a:spLocks noGrp="1"/>
          </p:cNvSpPr>
          <p:nvPr>
            <p:ph type="dt" idx="11"/>
          </p:nvPr>
        </p:nvSpPr>
        <p:spPr/>
        <p:txBody>
          <a:bodyPr/>
          <a:lstStyle/>
          <a:p>
            <a:r>
              <a:rPr lang="en-US" altLang="ja-JP"/>
              <a:t>02 Sept 2015</a:t>
            </a:r>
            <a:endParaRPr lang="en-GB"/>
          </a:p>
        </p:txBody>
      </p:sp>
    </p:spTree>
    <p:extLst>
      <p:ext uri="{BB962C8B-B14F-4D97-AF65-F5344CB8AC3E}">
        <p14:creationId xmlns:p14="http://schemas.microsoft.com/office/powerpoint/2010/main" val="2647349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C9C015-DE9A-48DA-AA66-6CB59D179D49}" type="slidenum">
              <a:rPr lang="en-US" smtClean="0"/>
              <a:pPr/>
              <a:t>47</a:t>
            </a:fld>
            <a:endParaRPr lang="en-US"/>
          </a:p>
        </p:txBody>
      </p:sp>
      <p:sp>
        <p:nvSpPr>
          <p:cNvPr id="5" name="Date Placeholder 4"/>
          <p:cNvSpPr>
            <a:spLocks noGrp="1"/>
          </p:cNvSpPr>
          <p:nvPr>
            <p:ph type="dt" idx="11"/>
          </p:nvPr>
        </p:nvSpPr>
        <p:spPr/>
        <p:txBody>
          <a:bodyPr/>
          <a:lstStyle/>
          <a:p>
            <a:r>
              <a:rPr lang="en-US" altLang="ja-JP"/>
              <a:t>November 2016</a:t>
            </a:r>
            <a:endParaRPr lang="en-GB"/>
          </a:p>
        </p:txBody>
      </p:sp>
    </p:spTree>
    <p:extLst>
      <p:ext uri="{BB962C8B-B14F-4D97-AF65-F5344CB8AC3E}">
        <p14:creationId xmlns:p14="http://schemas.microsoft.com/office/powerpoint/2010/main" val="3069422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49</a:t>
            </a:fld>
            <a:endParaRPr lang="en-GB"/>
          </a:p>
        </p:txBody>
      </p:sp>
    </p:spTree>
    <p:extLst>
      <p:ext uri="{BB962C8B-B14F-4D97-AF65-F5344CB8AC3E}">
        <p14:creationId xmlns:p14="http://schemas.microsoft.com/office/powerpoint/2010/main" val="2872371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64CEAD-D4B5-4392-87AC-3872E984C775}" type="slidenum">
              <a:rPr lang="en-US" altLang="en-US" sz="1300"/>
              <a:pPr/>
              <a:t>50</a:t>
            </a:fld>
            <a:endParaRPr lang="en-US" altLang="en-US" sz="1300"/>
          </a:p>
        </p:txBody>
      </p:sp>
      <p:sp>
        <p:nvSpPr>
          <p:cNvPr id="5632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ＭＳ Ｐゴシック" pitchFamily="34" charset="-128"/>
              </a:rPr>
              <a:t>Some tips for starting the development of your draft include the following:</a:t>
            </a:r>
          </a:p>
          <a:p>
            <a:r>
              <a:rPr lang="en-US" altLang="en-US">
                <a:ea typeface="ＭＳ Ｐゴシック" pitchFamily="34" charset="-128"/>
              </a:rPr>
              <a:t>• Develop an outline that will be used as key clauses.</a:t>
            </a:r>
          </a:p>
          <a:p>
            <a:r>
              <a:rPr lang="en-US" altLang="en-US">
                <a:ea typeface="ＭＳ Ｐゴシック" pitchFamily="34" charset="-128"/>
              </a:rPr>
              <a:t>• Divide up each topic or clause among working group members, preferably according to their experience.</a:t>
            </a:r>
          </a:p>
          <a:p>
            <a:r>
              <a:rPr lang="en-US" altLang="en-US">
                <a:ea typeface="ＭＳ Ｐゴシック"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ＭＳ Ｐゴシック" pitchFamily="34" charset="-128"/>
              </a:rPr>
              <a:t>• The working group meetings should only be used for reviewing important points in the draft and resolving areas of disagreement.</a:t>
            </a:r>
          </a:p>
          <a:p>
            <a:r>
              <a:rPr lang="en-US" altLang="en-US">
                <a:ea typeface="ＭＳ Ｐゴシック" pitchFamily="34" charset="-128"/>
              </a:rPr>
              <a:t>• Working with an IEEE Project Editor will expedite the project since the editor can flag items that could otherwise be slowed down by the IEEE-SA Standards Board during the approval process.</a:t>
            </a:r>
          </a:p>
          <a:p>
            <a:r>
              <a:rPr lang="en-US" altLang="en-US">
                <a:ea typeface="ＭＳ Ｐゴシック" pitchFamily="34" charset="-128"/>
              </a:rPr>
              <a:t>• Use the IEEE Standards Style Manual as the reference for document structure.</a:t>
            </a:r>
          </a:p>
        </p:txBody>
      </p:sp>
      <p:sp>
        <p:nvSpPr>
          <p:cNvPr id="56324"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a:t>02 Sept 2015</a:t>
            </a:r>
            <a:endParaRPr lang="en-GB"/>
          </a:p>
        </p:txBody>
      </p:sp>
    </p:spTree>
    <p:extLst>
      <p:ext uri="{BB962C8B-B14F-4D97-AF65-F5344CB8AC3E}">
        <p14:creationId xmlns:p14="http://schemas.microsoft.com/office/powerpoint/2010/main" val="3954625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DFB712B-377F-45F9-A90C-D4B294D93A12}" type="slidenum">
              <a:rPr lang="en-US" altLang="en-US" sz="1300"/>
              <a:pPr/>
              <a:t>51</a:t>
            </a:fld>
            <a:endParaRPr lang="en-US" altLang="en-US" sz="1300"/>
          </a:p>
        </p:txBody>
      </p:sp>
      <p:sp>
        <p:nvSpPr>
          <p:cNvPr id="5734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ＭＳ Ｐゴシック" pitchFamily="34" charset="-128"/>
              </a:rPr>
              <a:t>• The sponsor forms the balloting group. In some cases, this may involve using the membership of an active committee or committees; in other cases, this may involve inviting a wide variety of interested parties to participate. </a:t>
            </a:r>
          </a:p>
          <a:p>
            <a:r>
              <a:rPr lang="en-US" altLang="en-US">
                <a:ea typeface="ＭＳ Ｐゴシック" pitchFamily="34" charset="-128"/>
              </a:rPr>
              <a:t>• The sponsor also approves the balance of the group. No one interest group can be more than 33%.</a:t>
            </a:r>
          </a:p>
          <a:p>
            <a:r>
              <a:rPr lang="en-US" altLang="en-US">
                <a:ea typeface="ＭＳ Ｐゴシック" pitchFamily="34" charset="-128"/>
              </a:rPr>
              <a:t>• Once the balloting group is formed, the composition of that balloting group cannot change until the close of the ballot.</a:t>
            </a:r>
          </a:p>
          <a:p>
            <a:r>
              <a:rPr lang="en-US" altLang="en-US">
                <a:ea typeface="ＭＳ Ｐゴシック"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57348"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73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a:t>02 Sept 2015</a:t>
            </a:r>
            <a:endParaRPr lang="en-GB"/>
          </a:p>
        </p:txBody>
      </p:sp>
    </p:spTree>
    <p:extLst>
      <p:ext uri="{BB962C8B-B14F-4D97-AF65-F5344CB8AC3E}">
        <p14:creationId xmlns:p14="http://schemas.microsoft.com/office/powerpoint/2010/main" val="1351710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0C0B0AE-4584-4A62-BF9B-79E5FAEAA0AB}" type="slidenum">
              <a:rPr lang="en-US" altLang="en-US" sz="1300"/>
              <a:pPr/>
              <a:t>52</a:t>
            </a:fld>
            <a:endParaRPr lang="en-US" altLang="en-US" sz="1300"/>
          </a:p>
        </p:txBody>
      </p:sp>
      <p:sp>
        <p:nvSpPr>
          <p:cNvPr id="5529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ＭＳ Ｐゴシック" pitchFamily="34" charset="-128"/>
              </a:rPr>
              <a:t>Approval of a PAR means that the work is authorized by the IEEE-SA Standards Board</a:t>
            </a:r>
          </a:p>
          <a:p>
            <a:endParaRPr lang="en-US" altLang="en-US">
              <a:ea typeface="ＭＳ Ｐゴシック" pitchFamily="34" charset="-128"/>
            </a:endParaRPr>
          </a:p>
          <a:p>
            <a:r>
              <a:rPr lang="en-US" altLang="en-US">
                <a:ea typeface="ＭＳ Ｐゴシック" pitchFamily="34" charset="-128"/>
              </a:rPr>
              <a:t>The PAR is the means by which IEEE can extend the umbrella of indemnification (or protection) to its standards developers</a:t>
            </a:r>
          </a:p>
        </p:txBody>
      </p:sp>
      <p:sp>
        <p:nvSpPr>
          <p:cNvPr id="55300"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3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a:t>02 Sept 2015</a:t>
            </a:r>
            <a:endParaRPr lang="en-GB"/>
          </a:p>
        </p:txBody>
      </p:sp>
    </p:spTree>
    <p:extLst>
      <p:ext uri="{BB962C8B-B14F-4D97-AF65-F5344CB8AC3E}">
        <p14:creationId xmlns:p14="http://schemas.microsoft.com/office/powerpoint/2010/main" val="2105974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2053" indent="-273867">
              <a:defRPr sz="2300">
                <a:solidFill>
                  <a:schemeClr val="tx1"/>
                </a:solidFill>
                <a:latin typeface="Arial" pitchFamily="34" charset="0"/>
                <a:ea typeface="ＭＳ Ｐゴシック" pitchFamily="34" charset="-128"/>
              </a:defRPr>
            </a:lvl2pPr>
            <a:lvl3pPr marL="1095468" indent="-219094">
              <a:defRPr sz="2300">
                <a:solidFill>
                  <a:schemeClr val="tx1"/>
                </a:solidFill>
                <a:latin typeface="Arial" pitchFamily="34" charset="0"/>
                <a:ea typeface="ＭＳ Ｐゴシック" pitchFamily="34" charset="-128"/>
              </a:defRPr>
            </a:lvl3pPr>
            <a:lvl4pPr marL="1533655" indent="-219094">
              <a:defRPr sz="2300">
                <a:solidFill>
                  <a:schemeClr val="tx1"/>
                </a:solidFill>
                <a:latin typeface="Arial" pitchFamily="34" charset="0"/>
                <a:ea typeface="ＭＳ Ｐゴシック" pitchFamily="34" charset="-128"/>
              </a:defRPr>
            </a:lvl4pPr>
            <a:lvl5pPr marL="1971842" indent="-219094">
              <a:defRPr sz="2300">
                <a:solidFill>
                  <a:schemeClr val="tx1"/>
                </a:solidFill>
                <a:latin typeface="Arial" pitchFamily="34" charset="0"/>
                <a:ea typeface="ＭＳ Ｐゴシック" pitchFamily="34" charset="-128"/>
              </a:defRPr>
            </a:lvl5pPr>
            <a:lvl6pPr marL="2410029" indent="-219094"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48217" indent="-219094"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86403" indent="-219094"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24591" indent="-219094"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781BCBB2-2B28-4C43-8FC1-BD078A133709}" type="slidenum">
              <a:rPr lang="en-US" altLang="en-US" sz="1200"/>
              <a:pPr/>
              <a:t>53</a:t>
            </a:fld>
            <a:endParaRPr lang="en-US" altLang="en-US" sz="1200"/>
          </a:p>
        </p:txBody>
      </p:sp>
      <p:sp>
        <p:nvSpPr>
          <p:cNvPr id="5427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034" rIns="91677" bIns="45034"/>
          <a:lstStyle/>
          <a:p>
            <a:r>
              <a:rPr lang="en-US" altLang="en-US">
                <a:ea typeface="ＭＳ Ｐゴシック" pitchFamily="34" charset="-128"/>
              </a:rPr>
              <a:t>This chart illustrates the whole standards process in simplified form.  </a:t>
            </a:r>
          </a:p>
          <a:p>
            <a:pPr>
              <a:buFontTx/>
              <a:buChar char="•"/>
            </a:pPr>
            <a:r>
              <a:rPr lang="en-US" altLang="en-US">
                <a:ea typeface="ＭＳ Ｐゴシック"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a:ea typeface="ＭＳ Ｐゴシック"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a:ea typeface="ＭＳ Ｐゴシック" pitchFamily="34" charset="-128"/>
              </a:rPr>
              <a:t> Develop draft standard: The draft is then developed and revised by the working group.</a:t>
            </a:r>
          </a:p>
          <a:p>
            <a:pPr>
              <a:buFontTx/>
              <a:buChar char="•"/>
            </a:pPr>
            <a:r>
              <a:rPr lang="en-US" altLang="en-US">
                <a:ea typeface="ＭＳ Ｐゴシック" pitchFamily="34" charset="-128"/>
              </a:rPr>
              <a:t> Ballot draft: When the draft work is finalized, the sponsor forms the balloting group and ballots the standard. </a:t>
            </a:r>
          </a:p>
          <a:p>
            <a:pPr>
              <a:buFontTx/>
              <a:buChar char="•"/>
            </a:pPr>
            <a:r>
              <a:rPr lang="en-US" altLang="en-US">
                <a:ea typeface="ＭＳ Ｐゴシック"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a:ea typeface="ＭＳ Ｐゴシック" pitchFamily="34" charset="-128"/>
              </a:rPr>
              <a:t> Publish Standard: The draft is then edited and formatted by an IEEE Project Editor and published.</a:t>
            </a:r>
          </a:p>
          <a:p>
            <a:pPr>
              <a:buFontTx/>
              <a:buChar char="•"/>
            </a:pPr>
            <a:r>
              <a:rPr lang="en-US" altLang="en-US">
                <a:ea typeface="ＭＳ Ｐゴシック" pitchFamily="34" charset="-128"/>
              </a:rPr>
              <a:t> The standard is valid for 10 years before it must be revised or withdrawn.</a:t>
            </a:r>
          </a:p>
          <a:p>
            <a:endParaRPr lang="en-US" altLang="en-US">
              <a:ea typeface="ＭＳ Ｐゴシック" pitchFamily="34" charset="-128"/>
            </a:endParaRPr>
          </a:p>
        </p:txBody>
      </p:sp>
      <p:sp>
        <p:nvSpPr>
          <p:cNvPr id="54276" name="Rectangle 3"/>
          <p:cNvSpPr>
            <a:spLocks noGrp="1" noRot="1" noChangeAspect="1" noChangeArrowheads="1" noTextEdit="1"/>
          </p:cNvSpPr>
          <p:nvPr>
            <p:ph type="sldImg"/>
          </p:nvPr>
        </p:nvSpPr>
        <p:spPr bwMode="auto">
          <a:xfrm>
            <a:off x="1117600" y="673100"/>
            <a:ext cx="4699000" cy="352583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42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2053" indent="-273867">
              <a:defRPr sz="2300">
                <a:solidFill>
                  <a:schemeClr val="tx1"/>
                </a:solidFill>
                <a:latin typeface="Arial" pitchFamily="34" charset="0"/>
                <a:ea typeface="ＭＳ Ｐゴシック" pitchFamily="34" charset="-128"/>
              </a:defRPr>
            </a:lvl2pPr>
            <a:lvl3pPr marL="1095468" indent="-219094">
              <a:defRPr sz="2300">
                <a:solidFill>
                  <a:schemeClr val="tx1"/>
                </a:solidFill>
                <a:latin typeface="Arial" pitchFamily="34" charset="0"/>
                <a:ea typeface="ＭＳ Ｐゴシック" pitchFamily="34" charset="-128"/>
              </a:defRPr>
            </a:lvl3pPr>
            <a:lvl4pPr marL="1533655" indent="-219094">
              <a:defRPr sz="2300">
                <a:solidFill>
                  <a:schemeClr val="tx1"/>
                </a:solidFill>
                <a:latin typeface="Arial" pitchFamily="34" charset="0"/>
                <a:ea typeface="ＭＳ Ｐゴシック" pitchFamily="34" charset="-128"/>
              </a:defRPr>
            </a:lvl4pPr>
            <a:lvl5pPr marL="1971842" indent="-219094">
              <a:defRPr sz="2300">
                <a:solidFill>
                  <a:schemeClr val="tx1"/>
                </a:solidFill>
                <a:latin typeface="Arial" pitchFamily="34" charset="0"/>
                <a:ea typeface="ＭＳ Ｐゴシック" pitchFamily="34" charset="-128"/>
              </a:defRPr>
            </a:lvl5pPr>
            <a:lvl6pPr marL="2410029" indent="-219094"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48217" indent="-219094"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86403" indent="-219094"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24591" indent="-219094"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r>
              <a:rPr lang="fr-FR" altLang="en-US" sz="1200"/>
              <a:t>Jon Rosdahl, CSR Technologies Inc.</a:t>
            </a:r>
            <a:endParaRPr lang="en-US" altLang="en-US" sz="1200"/>
          </a:p>
        </p:txBody>
      </p:sp>
      <p:sp>
        <p:nvSpPr>
          <p:cNvPr id="2" name="Date Placeholder 1"/>
          <p:cNvSpPr>
            <a:spLocks noGrp="1"/>
          </p:cNvSpPr>
          <p:nvPr>
            <p:ph type="dt" idx="10"/>
          </p:nvPr>
        </p:nvSpPr>
        <p:spPr/>
        <p:txBody>
          <a:bodyPr/>
          <a:lstStyle/>
          <a:p>
            <a:r>
              <a:rPr lang="en-US" altLang="ja-JP"/>
              <a:t>November 2016</a:t>
            </a:r>
            <a:endParaRPr lang="en-GB"/>
          </a:p>
        </p:txBody>
      </p:sp>
    </p:spTree>
    <p:extLst>
      <p:ext uri="{BB962C8B-B14F-4D97-AF65-F5344CB8AC3E}">
        <p14:creationId xmlns:p14="http://schemas.microsoft.com/office/powerpoint/2010/main" val="359763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idx="1"/>
          </p:nvPr>
        </p:nvSpPr>
        <p:spPr>
          <a:ln/>
        </p:spPr>
        <p:txBody>
          <a:bodyPr/>
          <a:lstStyle/>
          <a:p>
            <a:r>
              <a:rPr lang="en-US"/>
              <a:t>02 Sept 2015</a:t>
            </a:r>
            <a:endParaRPr lang="en-US" dirty="0"/>
          </a:p>
        </p:txBody>
      </p:sp>
      <p:sp>
        <p:nvSpPr>
          <p:cNvPr id="9" name="Rectangle 7"/>
          <p:cNvSpPr>
            <a:spLocks noGrp="1" noChangeArrowheads="1"/>
          </p:cNvSpPr>
          <p:nvPr>
            <p:ph type="sldNum" sz="quarter" idx="5"/>
          </p:nvPr>
        </p:nvSpPr>
        <p:spPr>
          <a:ln/>
        </p:spPr>
        <p:txBody>
          <a:bodyPr/>
          <a:lstStyle/>
          <a:p>
            <a:fld id="{530C4D5F-C56E-4631-A52F-329BF9EAD703}" type="slidenum">
              <a:rPr lang="en-US"/>
              <a:pPr/>
              <a:t>3</a:t>
            </a:fld>
            <a:endParaRPr lang="en-US"/>
          </a:p>
        </p:txBody>
      </p:sp>
      <p:sp>
        <p:nvSpPr>
          <p:cNvPr id="62466" name="Slide Image Placeholder 1"/>
          <p:cNvSpPr>
            <a:spLocks noGrp="1" noRot="1" noChangeAspect="1" noTextEdit="1"/>
          </p:cNvSpPr>
          <p:nvPr>
            <p:ph type="sldImg"/>
          </p:nvPr>
        </p:nvSpPr>
        <p:spPr>
          <a:xfrm>
            <a:off x="1154113" y="701675"/>
            <a:ext cx="4624387" cy="3467100"/>
          </a:xfrm>
          <a:ln/>
        </p:spPr>
      </p:sp>
      <p:sp>
        <p:nvSpPr>
          <p:cNvPr id="62467" name="Notes Placeholder 2"/>
          <p:cNvSpPr>
            <a:spLocks noGrp="1"/>
          </p:cNvSpPr>
          <p:nvPr>
            <p:ph type="body" idx="1"/>
          </p:nvPr>
        </p:nvSpPr>
        <p:spPr/>
        <p:txBody>
          <a:bodyPr lIns="96652" tIns="48326" rIns="96652" bIns="48326"/>
          <a:lstStyle/>
          <a:p>
            <a:pPr defTabSz="483306"/>
            <a:endParaRPr lang="en-GB"/>
          </a:p>
        </p:txBody>
      </p:sp>
      <p:sp>
        <p:nvSpPr>
          <p:cNvPr id="62468"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2" tIns="48326" rIns="96652" bIns="48326" anchor="b"/>
          <a:lstStyle/>
          <a:p>
            <a:pPr algn="r" eaLnBrk="0" hangingPunct="0"/>
            <a:fld id="{6D3A06C0-DC47-4CC6-905B-5886F7484139}" type="slidenum">
              <a:rPr lang="en-US" sz="1300">
                <a:latin typeface="Arial" pitchFamily="34" charset="0"/>
              </a:rPr>
              <a:pPr algn="r" eaLnBrk="0" hangingPunct="0"/>
              <a:t>3</a:t>
            </a:fld>
            <a:endParaRPr lang="en-US" sz="1300">
              <a:latin typeface="Arial" pitchFamily="34" charset="0"/>
            </a:endParaRPr>
          </a:p>
        </p:txBody>
      </p:sp>
      <p:sp>
        <p:nvSpPr>
          <p:cNvPr id="62469" name="Date Placeholder 4"/>
          <p:cNvSpPr txBox="1">
            <a:spLocks noGrp="1"/>
          </p:cNvSpPr>
          <p:nvPr/>
        </p:nvSpPr>
        <p:spPr bwMode="auto">
          <a:xfrm>
            <a:off x="4143587" y="0"/>
            <a:ext cx="3169920" cy="480060"/>
          </a:xfrm>
          <a:prstGeom prst="rect">
            <a:avLst/>
          </a:prstGeom>
          <a:noFill/>
          <a:ln w="9525">
            <a:noFill/>
            <a:miter lim="800000"/>
            <a:headEnd/>
            <a:tailEnd/>
          </a:ln>
        </p:spPr>
        <p:txBody>
          <a:bodyPr lIns="96652" tIns="48326" rIns="96652" bIns="48326"/>
          <a:lstStyle/>
          <a:p>
            <a:pPr algn="r" eaLnBrk="0" hangingPunct="0"/>
            <a:fld id="{DAE3F803-8C45-4FFE-A1D3-BA818FCE0A1C}" type="datetime1">
              <a:rPr lang="en-US" altLang="ja-JP" sz="1300">
                <a:latin typeface="Arial" pitchFamily="34" charset="0"/>
              </a:rPr>
              <a:pPr algn="r" eaLnBrk="0" hangingPunct="0"/>
              <a:t>3/8/2017</a:t>
            </a:fld>
            <a:endParaRPr lang="en-US" sz="1300">
              <a:latin typeface="Arial" pitchFamily="34" charset="0"/>
            </a:endParaRPr>
          </a:p>
        </p:txBody>
      </p:sp>
    </p:spTree>
    <p:extLst>
      <p:ext uri="{BB962C8B-B14F-4D97-AF65-F5344CB8AC3E}">
        <p14:creationId xmlns:p14="http://schemas.microsoft.com/office/powerpoint/2010/main" val="4189018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7998EE3-03DC-4FEC-8C60-9663ABC85895}" type="slidenum">
              <a:rPr lang="en-US" altLang="en-US" sz="1300"/>
              <a:pPr/>
              <a:t>54</a:t>
            </a:fld>
            <a:endParaRPr lang="en-US" altLang="en-US" sz="1300"/>
          </a:p>
        </p:txBody>
      </p:sp>
      <p:sp>
        <p:nvSpPr>
          <p:cNvPr id="5837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ＭＳ Ｐゴシック"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ＭＳ Ｐゴシック"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ＭＳ Ｐゴシック" pitchFamily="34" charset="-128"/>
              </a:rPr>
              <a:t> Complimentary copies are then issued to the working group and awards are given to the Chair of the working group in recognition of the work done.</a:t>
            </a:r>
          </a:p>
          <a:p>
            <a:endParaRPr lang="en-US" altLang="en-US">
              <a:ea typeface="ＭＳ Ｐゴシック" pitchFamily="34" charset="-128"/>
            </a:endParaRPr>
          </a:p>
          <a:p>
            <a:endParaRPr lang="en-US" altLang="en-US">
              <a:ea typeface="ＭＳ Ｐゴシック" pitchFamily="34" charset="-128"/>
            </a:endParaRPr>
          </a:p>
        </p:txBody>
      </p:sp>
      <p:sp>
        <p:nvSpPr>
          <p:cNvPr id="58372" name="Rectangle 3"/>
          <p:cNvSpPr>
            <a:spLocks noGrp="1" noRot="1" noChangeAspect="1" noChangeArrowheads="1" noTextEdit="1"/>
          </p:cNvSpPr>
          <p:nvPr>
            <p:ph type="sldImg"/>
          </p:nvPr>
        </p:nvSpPr>
        <p:spPr bwMode="auto">
          <a:xfrm>
            <a:off x="1227138" y="696913"/>
            <a:ext cx="4860925" cy="36464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83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83" indent="-285725">
              <a:defRPr sz="2400">
                <a:solidFill>
                  <a:schemeClr val="tx1"/>
                </a:solidFill>
                <a:latin typeface="Arial" pitchFamily="34" charset="0"/>
                <a:ea typeface="ＭＳ Ｐゴシック" pitchFamily="34" charset="-128"/>
              </a:defRPr>
            </a:lvl2pPr>
            <a:lvl3pPr marL="1142898" indent="-228580">
              <a:defRPr sz="2400">
                <a:solidFill>
                  <a:schemeClr val="tx1"/>
                </a:solidFill>
                <a:latin typeface="Arial" pitchFamily="34" charset="0"/>
                <a:ea typeface="ＭＳ Ｐゴシック" pitchFamily="34" charset="-128"/>
              </a:defRPr>
            </a:lvl3pPr>
            <a:lvl4pPr marL="1600057" indent="-228580">
              <a:defRPr sz="2400">
                <a:solidFill>
                  <a:schemeClr val="tx1"/>
                </a:solidFill>
                <a:latin typeface="Arial" pitchFamily="34" charset="0"/>
                <a:ea typeface="ＭＳ Ｐゴシック" pitchFamily="34" charset="-128"/>
              </a:defRPr>
            </a:lvl4pPr>
            <a:lvl5pPr marL="2057217" indent="-22858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en-US" sz="1300"/>
              <a:t>Jon Rosdahl, CSR Technologies Inc.</a:t>
            </a:r>
            <a:endParaRPr lang="en-US" altLang="en-US" sz="1300"/>
          </a:p>
        </p:txBody>
      </p:sp>
      <p:sp>
        <p:nvSpPr>
          <p:cNvPr id="2" name="Date Placeholder 1"/>
          <p:cNvSpPr>
            <a:spLocks noGrp="1"/>
          </p:cNvSpPr>
          <p:nvPr>
            <p:ph type="dt" idx="10"/>
          </p:nvPr>
        </p:nvSpPr>
        <p:spPr/>
        <p:txBody>
          <a:bodyPr/>
          <a:lstStyle/>
          <a:p>
            <a:r>
              <a:rPr lang="en-US" altLang="ja-JP"/>
              <a:t>02 Sept 2015</a:t>
            </a:r>
            <a:endParaRPr lang="en-GB"/>
          </a:p>
        </p:txBody>
      </p:sp>
    </p:spTree>
    <p:extLst>
      <p:ext uri="{BB962C8B-B14F-4D97-AF65-F5344CB8AC3E}">
        <p14:creationId xmlns:p14="http://schemas.microsoft.com/office/powerpoint/2010/main" val="4193159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802.11-16/0500r1</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November 2016</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BE6D31-A1C2-4151-94C4-D4AB0B9BF21A}" type="slidenum">
              <a:rPr lang="en-GB" altLang="en-US" smtClean="0"/>
              <a:pPr>
                <a:spcBef>
                  <a:spcPct val="0"/>
                </a:spcBef>
              </a:pPr>
              <a:t>57</a:t>
            </a:fld>
            <a:endParaRPr lang="en-GB" altLang="en-US"/>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731713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BD91C0F1-27F1-4CFC-B5EB-6A490E87C594}" type="slidenum">
              <a:rPr lang="en-GB" altLang="en-US" smtClean="0"/>
              <a:pPr>
                <a:spcBef>
                  <a:spcPct val="0"/>
                </a:spcBef>
              </a:pPr>
              <a:t>58</a:t>
            </a:fld>
            <a:endParaRPr lang="en-GB" altLang="en-US"/>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463956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4D021123-72B5-41D7-8C59-71793813C722}" type="slidenum">
              <a:rPr lang="en-GB" altLang="en-US" smtClean="0"/>
              <a:pPr>
                <a:spcBef>
                  <a:spcPct val="0"/>
                </a:spcBef>
              </a:pPr>
              <a:t>59</a:t>
            </a:fld>
            <a:endParaRPr lang="en-GB" altLang="en-US"/>
          </a:p>
        </p:txBody>
      </p:sp>
      <p:sp>
        <p:nvSpPr>
          <p:cNvPr id="2151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151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3249765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BD91C0F1-27F1-4CFC-B5EB-6A490E87C594}" type="slidenum">
              <a:rPr lang="en-GB" altLang="en-US" smtClean="0"/>
              <a:pPr>
                <a:spcBef>
                  <a:spcPct val="0"/>
                </a:spcBef>
              </a:pPr>
              <a:t>60</a:t>
            </a:fld>
            <a:endParaRPr lang="en-GB" altLang="en-US"/>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2192646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4D021123-72B5-41D7-8C59-71793813C722}" type="slidenum">
              <a:rPr lang="en-GB" altLang="en-US" smtClean="0"/>
              <a:pPr>
                <a:spcBef>
                  <a:spcPct val="0"/>
                </a:spcBef>
              </a:pPr>
              <a:t>61</a:t>
            </a:fld>
            <a:endParaRPr lang="en-GB" altLang="en-US"/>
          </a:p>
        </p:txBody>
      </p:sp>
      <p:sp>
        <p:nvSpPr>
          <p:cNvPr id="2151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151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1646230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BD91C0F1-27F1-4CFC-B5EB-6A490E87C594}" type="slidenum">
              <a:rPr lang="en-GB" altLang="en-US" smtClean="0"/>
              <a:pPr>
                <a:spcBef>
                  <a:spcPct val="0"/>
                </a:spcBef>
              </a:pPr>
              <a:t>62</a:t>
            </a:fld>
            <a:endParaRPr lang="en-GB" altLang="en-US"/>
          </a:p>
        </p:txBody>
      </p:sp>
      <p:sp>
        <p:nvSpPr>
          <p:cNvPr id="23558"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3559"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1802434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sz="15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02 Sept 2015</a:t>
            </a:r>
            <a:endParaRPr lang="en-GB" altLang="en-US" sz="15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GB" altLang="en-US"/>
              <a:t>Page </a:t>
            </a:r>
            <a:fld id="{60BE6D31-A1C2-4151-94C4-D4AB0B9BF21A}" type="slidenum">
              <a:rPr lang="en-GB" altLang="en-US" smtClean="0"/>
              <a:pPr>
                <a:spcBef>
                  <a:spcPct val="0"/>
                </a:spcBef>
              </a:pPr>
              <a:t>63</a:t>
            </a:fld>
            <a:endParaRPr lang="en-GB" altLang="en-US"/>
          </a:p>
        </p:txBody>
      </p:sp>
      <p:sp>
        <p:nvSpPr>
          <p:cNvPr id="26630" name="Rectangle 2"/>
          <p:cNvSpPr>
            <a:spLocks noGrp="1" noChangeArrowheads="1"/>
          </p:cNvSpPr>
          <p:nvPr>
            <p:ph type="body" idx="1"/>
          </p:nvPr>
        </p:nvSpPr>
        <p:spPr>
          <a:xfrm>
            <a:off x="975931" y="4561184"/>
            <a:ext cx="5363341" cy="431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altLang="en-US"/>
          </a:p>
        </p:txBody>
      </p:sp>
      <p:sp>
        <p:nvSpPr>
          <p:cNvPr id="26631" name="Rectangle 3"/>
          <p:cNvSpPr>
            <a:spLocks noGrp="1" noRot="1" noChangeAspect="1" noChangeArrowheads="1" noTextEdit="1"/>
          </p:cNvSpPr>
          <p:nvPr>
            <p:ph type="sldImg"/>
          </p:nvPr>
        </p:nvSpPr>
        <p:spPr>
          <a:xfrm>
            <a:off x="1260475" y="722313"/>
            <a:ext cx="4795838" cy="3597275"/>
          </a:xfrm>
          <a:ln cap="flat"/>
        </p:spPr>
      </p:sp>
    </p:spTree>
    <p:extLst>
      <p:ext uri="{BB962C8B-B14F-4D97-AF65-F5344CB8AC3E}">
        <p14:creationId xmlns:p14="http://schemas.microsoft.com/office/powerpoint/2010/main" val="180334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802.11-16/0500r1</a:t>
            </a:r>
          </a:p>
        </p:txBody>
      </p:sp>
      <p:sp>
        <p:nvSpPr>
          <p:cNvPr id="5" name="Date Placeholder 4"/>
          <p:cNvSpPr>
            <a:spLocks noGrp="1"/>
          </p:cNvSpPr>
          <p:nvPr>
            <p:ph type="dt" idx="11"/>
          </p:nvPr>
        </p:nvSpPr>
        <p:spPr/>
        <p:txBody>
          <a:bodyPr/>
          <a:lstStyle/>
          <a:p>
            <a:pPr>
              <a:defRPr/>
            </a:pPr>
            <a:r>
              <a:rPr lang="en-US"/>
              <a:t>November 2016</a:t>
            </a:r>
          </a:p>
        </p:txBody>
      </p:sp>
      <p:sp>
        <p:nvSpPr>
          <p:cNvPr id="6" name="Footer Placeholder 5"/>
          <p:cNvSpPr>
            <a:spLocks noGrp="1"/>
          </p:cNvSpPr>
          <p:nvPr>
            <p:ph type="ftr" sz="quarter" idx="12"/>
          </p:nvPr>
        </p:nvSpPr>
        <p:spPr/>
        <p:txBody>
          <a:bodyPr/>
          <a:lstStyle/>
          <a:p>
            <a:pPr>
              <a:defRPr/>
            </a:pPr>
            <a:r>
              <a:rPr lang="en-US"/>
              <a:t>Wireless Links 2014</a:t>
            </a:r>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5</a:t>
            </a:fld>
            <a:endParaRPr lang="en-US" altLang="en-US"/>
          </a:p>
        </p:txBody>
      </p:sp>
    </p:spTree>
    <p:extLst>
      <p:ext uri="{BB962C8B-B14F-4D97-AF65-F5344CB8AC3E}">
        <p14:creationId xmlns:p14="http://schemas.microsoft.com/office/powerpoint/2010/main" val="366059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defTabSz="966612">
              <a:defRPr/>
            </a:pPr>
            <a:r>
              <a:rPr lang="en-GB" sz="1300" dirty="0"/>
              <a:t>What’s the scope of IEEE 802.11?</a:t>
            </a:r>
          </a:p>
          <a:p>
            <a:endParaRPr lang="en-US" dirty="0"/>
          </a:p>
        </p:txBody>
      </p:sp>
      <p:sp>
        <p:nvSpPr>
          <p:cNvPr id="4" name="Date Placeholder 3"/>
          <p:cNvSpPr>
            <a:spLocks noGrp="1"/>
          </p:cNvSpPr>
          <p:nvPr>
            <p:ph type="dt" idx="10"/>
          </p:nvPr>
        </p:nvSpPr>
        <p:spPr/>
        <p:txBody>
          <a:bodyPr/>
          <a:lstStyle/>
          <a:p>
            <a:r>
              <a:rPr lang="en-US" altLang="ja-JP"/>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6</a:t>
            </a:fld>
            <a:endParaRPr lang="en-GB"/>
          </a:p>
        </p:txBody>
      </p:sp>
    </p:spTree>
    <p:extLst>
      <p:ext uri="{BB962C8B-B14F-4D97-AF65-F5344CB8AC3E}">
        <p14:creationId xmlns:p14="http://schemas.microsoft.com/office/powerpoint/2010/main" val="108390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54113" y="701675"/>
            <a:ext cx="4624387" cy="3467100"/>
          </a:xfrm>
          <a:ln/>
        </p:spPr>
      </p:sp>
      <p:sp>
        <p:nvSpPr>
          <p:cNvPr id="47107" name="Notes Placeholder 2"/>
          <p:cNvSpPr>
            <a:spLocks noGrp="1"/>
          </p:cNvSpPr>
          <p:nvPr>
            <p:ph type="body" idx="1"/>
          </p:nvPr>
        </p:nvSpPr>
        <p:spPr>
          <a:noFill/>
        </p:spPr>
        <p:txBody>
          <a:bodyPr/>
          <a:lstStyle/>
          <a:p>
            <a:pPr lvl="1" eaLnBrk="1" hangingPunct="1">
              <a:spcBef>
                <a:spcPct val="0"/>
              </a:spcBef>
            </a:pPr>
            <a:r>
              <a:rPr lang="en-US" altLang="en-US" sz="1400">
                <a:latin typeface="Calibri" panose="020F0502020204030204" pitchFamily="34" charset="0"/>
                <a:ea typeface="Geneva"/>
                <a:cs typeface="Geneva"/>
              </a:rPr>
              <a:t>IEEE 802.11 was originally was conceived to interconnect wireless cash registers, but it has evolved into a contribution which benefits society with revolutionary new mobile devices that we couldn't</a:t>
            </a:r>
            <a:r>
              <a:rPr lang="ja-JP" altLang="en-US" sz="1400">
                <a:latin typeface="Calibri" panose="020F0502020204030204" pitchFamily="34" charset="0"/>
                <a:ea typeface="Geneva"/>
                <a:cs typeface="Geneva"/>
              </a:rPr>
              <a:t>’</a:t>
            </a:r>
            <a:r>
              <a:rPr lang="en-US" altLang="ja-JP" sz="1400">
                <a:latin typeface="Calibri" panose="020F0502020204030204" pitchFamily="34" charset="0"/>
                <a:ea typeface="Geneva"/>
                <a:cs typeface="Geneva"/>
              </a:rPr>
              <a:t>t have even imagined a decade ago. And the scope of things that are connected wirelessly today continues to expand at furious pace. </a:t>
            </a:r>
            <a:endParaRPr lang="en-US" altLang="en-US" sz="1400">
              <a:latin typeface="Calibri" panose="020F0502020204030204" pitchFamily="34" charset="0"/>
              <a:ea typeface="Geneva"/>
              <a:cs typeface="Geneva"/>
            </a:endParaRPr>
          </a:p>
        </p:txBody>
      </p:sp>
      <p:sp>
        <p:nvSpPr>
          <p:cNvPr id="47108" name="Slide Number Placeholder 3"/>
          <p:cNvSpPr>
            <a:spLocks noGrp="1"/>
          </p:cNvSpPr>
          <p:nvPr>
            <p:ph type="sldNum" sz="quarter" idx="5"/>
          </p:nvPr>
        </p:nvSpPr>
        <p:spPr>
          <a:noFill/>
        </p:spPr>
        <p:txBody>
          <a:bodyPr/>
          <a:lstStyle>
            <a:lvl1pPr defTabSz="971550"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defTabSz="9715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defTabSz="97155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defTabSz="97155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defTabSz="97155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fld id="{338FC889-76BF-4E6F-B958-E96E95AC1B44}"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03028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802.11-16/0500r1</a:t>
            </a:r>
          </a:p>
        </p:txBody>
      </p:sp>
      <p:sp>
        <p:nvSpPr>
          <p:cNvPr id="5" name="Date Placeholder 4"/>
          <p:cNvSpPr>
            <a:spLocks noGrp="1"/>
          </p:cNvSpPr>
          <p:nvPr>
            <p:ph type="dt" idx="11"/>
          </p:nvPr>
        </p:nvSpPr>
        <p:spPr/>
        <p:txBody>
          <a:bodyPr/>
          <a:lstStyle/>
          <a:p>
            <a:r>
              <a:rPr lang="en-US"/>
              <a:t>November 2016</a:t>
            </a:r>
          </a:p>
        </p:txBody>
      </p:sp>
      <p:sp>
        <p:nvSpPr>
          <p:cNvPr id="6" name="Footer Placeholder 5"/>
          <p:cNvSpPr>
            <a:spLocks noGrp="1"/>
          </p:cNvSpPr>
          <p:nvPr>
            <p:ph type="ftr" idx="12"/>
          </p:nvPr>
        </p:nvSpPr>
        <p:spPr/>
        <p:txBody>
          <a:bodyPr/>
          <a:lstStyle/>
          <a:p>
            <a:r>
              <a:rPr lang="en-US"/>
              <a:t>Dorothy Stanley, HP Enterprise</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32787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pPr marL="0" indent="0">
              <a:buNone/>
            </a:pPr>
            <a:r>
              <a:rPr lang="en-GB" sz="1200" dirty="0"/>
              <a:t>According to Cisco VNI, 3% of all IP traffic is carried by mobile, compared to 49% over Wi-Fi and 48% wired. This is despite Wi-Fi having access to less spectrum </a:t>
            </a:r>
            <a:r>
              <a:rPr lang="en-GB" sz="1200" dirty="0">
                <a:solidFill>
                  <a:srgbClr val="C00000"/>
                </a:solidFill>
              </a:rPr>
              <a:t>(538.5 MHz) </a:t>
            </a:r>
            <a:r>
              <a:rPr lang="en-GB" sz="1200" dirty="0"/>
              <a:t>compared to mobile </a:t>
            </a:r>
            <a:r>
              <a:rPr lang="en-GB" sz="1200" dirty="0">
                <a:solidFill>
                  <a:srgbClr val="C00000"/>
                </a:solidFill>
              </a:rPr>
              <a:t>(602 MHz)</a:t>
            </a:r>
            <a:r>
              <a:rPr lang="en-GB" sz="1200" dirty="0"/>
              <a:t>.</a:t>
            </a:r>
          </a:p>
          <a:p>
            <a:r>
              <a:rPr lang="en-GB" sz="1200" dirty="0">
                <a:solidFill>
                  <a:srgbClr val="C90044"/>
                </a:solidFill>
              </a:rPr>
              <a:t>Source: Cisco VNI, Office of National Statistics, Ofcom CMR 2014 and Ofcom Infrastructure Report 2014</a:t>
            </a:r>
          </a:p>
          <a:p>
            <a:r>
              <a:rPr lang="en-GB" sz="1200" dirty="0">
                <a:solidFill>
                  <a:srgbClr val="C90044"/>
                </a:solidFill>
              </a:rPr>
              <a:t>Notes: Infrastructure Report data is based on June 2014 only and assumes 93% use wireless routers (CMR 2014). </a:t>
            </a:r>
          </a:p>
        </p:txBody>
      </p:sp>
      <p:sp>
        <p:nvSpPr>
          <p:cNvPr id="4" name="Slide Number Placeholder 3"/>
          <p:cNvSpPr>
            <a:spLocks noGrp="1"/>
          </p:cNvSpPr>
          <p:nvPr>
            <p:ph type="sldNum" sz="quarter" idx="10"/>
          </p:nvPr>
        </p:nvSpPr>
        <p:spPr/>
        <p:txBody>
          <a:bodyPr/>
          <a:lstStyle/>
          <a:p>
            <a:pPr>
              <a:defRPr/>
            </a:pPr>
            <a:fld id="{DF0B9D28-421D-4A37-9DF6-163A252C22EC}" type="slidenum">
              <a:rPr lang="en-GB" smtClean="0"/>
              <a:pPr>
                <a:defRPr/>
              </a:pPr>
              <a:t>9</a:t>
            </a:fld>
            <a:endParaRPr lang="en-GB"/>
          </a:p>
        </p:txBody>
      </p:sp>
    </p:spTree>
    <p:extLst>
      <p:ext uri="{BB962C8B-B14F-4D97-AF65-F5344CB8AC3E}">
        <p14:creationId xmlns:p14="http://schemas.microsoft.com/office/powerpoint/2010/main" val="55981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802.11-16/0500r1</a:t>
            </a:r>
          </a:p>
        </p:txBody>
      </p:sp>
      <p:sp>
        <p:nvSpPr>
          <p:cNvPr id="5" name="Date Placeholder 4"/>
          <p:cNvSpPr>
            <a:spLocks noGrp="1"/>
          </p:cNvSpPr>
          <p:nvPr>
            <p:ph type="dt" idx="11"/>
          </p:nvPr>
        </p:nvSpPr>
        <p:spPr/>
        <p:txBody>
          <a:bodyPr/>
          <a:lstStyle/>
          <a:p>
            <a:pPr>
              <a:defRPr/>
            </a:pPr>
            <a:r>
              <a:rPr lang="en-US"/>
              <a:t>November 2016</a:t>
            </a:r>
          </a:p>
        </p:txBody>
      </p:sp>
      <p:sp>
        <p:nvSpPr>
          <p:cNvPr id="6" name="Footer Placeholder 5"/>
          <p:cNvSpPr>
            <a:spLocks noGrp="1"/>
          </p:cNvSpPr>
          <p:nvPr>
            <p:ph type="ftr" sz="quarter" idx="12"/>
          </p:nvPr>
        </p:nvSpPr>
        <p:spPr/>
        <p:txBody>
          <a:bodyPr/>
          <a:lstStyle/>
          <a:p>
            <a:pPr>
              <a:defRPr/>
            </a:pPr>
            <a:r>
              <a:rPr lang="en-US"/>
              <a:t>Wireless Links 2014</a:t>
            </a:r>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10</a:t>
            </a:fld>
            <a:endParaRPr lang="en-US" altLang="en-US"/>
          </a:p>
        </p:txBody>
      </p:sp>
    </p:spTree>
    <p:extLst>
      <p:ext uri="{BB962C8B-B14F-4D97-AF65-F5344CB8AC3E}">
        <p14:creationId xmlns:p14="http://schemas.microsoft.com/office/powerpoint/2010/main" val="46136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2017</a:t>
            </a:r>
            <a:endParaRPr lang="en-GB"/>
          </a:p>
        </p:txBody>
      </p:sp>
      <p:sp>
        <p:nvSpPr>
          <p:cNvPr id="5" name="Footer Placeholder 4"/>
          <p:cNvSpPr>
            <a:spLocks noGrp="1"/>
          </p:cNvSpPr>
          <p:nvPr>
            <p:ph type="ftr" idx="11"/>
          </p:nvPr>
        </p:nvSpPr>
        <p:spPr/>
        <p:txBody>
          <a:bodyPr/>
          <a:lstStyle>
            <a:lvl1pPr>
              <a:defRPr/>
            </a:lvl1pPr>
          </a:lstStyle>
          <a:p>
            <a:r>
              <a:rPr lang="en-GB"/>
              <a:t>Adrian Stephens, Intel Corporation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6_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r>
              <a:rPr lang="en-US" altLang="ja-JP"/>
              <a:t>March 2017</a:t>
            </a:r>
            <a:endParaRPr lang="en-US" dirty="0"/>
          </a:p>
        </p:txBody>
      </p:sp>
      <p:sp>
        <p:nvSpPr>
          <p:cNvPr id="7" name="Rectangle 4"/>
          <p:cNvSpPr>
            <a:spLocks noGrp="1" noChangeArrowheads="1"/>
          </p:cNvSpPr>
          <p:nvPr>
            <p:ph type="ftr" idx="12"/>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Tree>
    <p:extLst>
      <p:ext uri="{BB962C8B-B14F-4D97-AF65-F5344CB8AC3E}">
        <p14:creationId xmlns:p14="http://schemas.microsoft.com/office/powerpoint/2010/main" val="51491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a:t>
            </a:fld>
            <a:endParaRPr lang="en-US" dirty="0"/>
          </a:p>
        </p:txBody>
      </p:sp>
      <p:sp>
        <p:nvSpPr>
          <p:cNvPr id="7" name="Rectangle 4"/>
          <p:cNvSpPr>
            <a:spLocks noGrp="1" noChangeArrowheads="1"/>
          </p:cNvSpPr>
          <p:nvPr>
            <p:ph type="ftr" idx="12"/>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
        <p:nvSpPr>
          <p:cNvPr id="8" name="Date Placeholder 3"/>
          <p:cNvSpPr>
            <a:spLocks noGrp="1"/>
          </p:cNvSpPr>
          <p:nvPr>
            <p:ph type="dt" sz="half" idx="11"/>
          </p:nvPr>
        </p:nvSpPr>
        <p:spPr>
          <a:xfrm>
            <a:off x="696912" y="333375"/>
            <a:ext cx="1874823" cy="273050"/>
          </a:xfrm>
        </p:spPr>
        <p:txBody>
          <a:bodyPr/>
          <a:lstStyle>
            <a:lvl1pPr>
              <a:defRPr/>
            </a:lvl1pPr>
          </a:lstStyle>
          <a:p>
            <a:pPr>
              <a:defRPr/>
            </a:pPr>
            <a:r>
              <a:rPr lang="en-US" altLang="ja-JP"/>
              <a:t>March 2017</a:t>
            </a:r>
            <a:endParaRPr lang="en-US" dirty="0"/>
          </a:p>
        </p:txBody>
      </p:sp>
    </p:spTree>
    <p:extLst>
      <p:ext uri="{BB962C8B-B14F-4D97-AF65-F5344CB8AC3E}">
        <p14:creationId xmlns:p14="http://schemas.microsoft.com/office/powerpoint/2010/main" val="335413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a:t>
            </a:fld>
            <a:endParaRPr lang="en-US" dirty="0"/>
          </a:p>
        </p:txBody>
      </p:sp>
      <p:sp>
        <p:nvSpPr>
          <p:cNvPr id="7" name="Rectangle 4"/>
          <p:cNvSpPr>
            <a:spLocks noGrp="1" noChangeArrowheads="1"/>
          </p:cNvSpPr>
          <p:nvPr>
            <p:ph type="ftr" idx="12"/>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
        <p:nvSpPr>
          <p:cNvPr id="8" name="Rectangle 3"/>
          <p:cNvSpPr txBox="1">
            <a:spLocks noChangeArrowheads="1"/>
          </p:cNvSpPr>
          <p:nvPr userDrawn="1"/>
        </p:nvSpPr>
        <p:spPr bwMode="auto">
          <a:xfrm>
            <a:off x="685800"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2017</a:t>
            </a:r>
            <a:endParaRPr lang="en-GB" dirty="0"/>
          </a:p>
        </p:txBody>
      </p:sp>
    </p:spTree>
    <p:extLst>
      <p:ext uri="{BB962C8B-B14F-4D97-AF65-F5344CB8AC3E}">
        <p14:creationId xmlns:p14="http://schemas.microsoft.com/office/powerpoint/2010/main" val="62859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a:t>
            </a:fld>
            <a:endParaRPr lang="en-US" dirty="0"/>
          </a:p>
        </p:txBody>
      </p:sp>
      <p:sp>
        <p:nvSpPr>
          <p:cNvPr id="7" name="Rectangle 4"/>
          <p:cNvSpPr>
            <a:spLocks noGrp="1" noChangeArrowheads="1"/>
          </p:cNvSpPr>
          <p:nvPr>
            <p:ph type="ftr" idx="12"/>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
        <p:nvSpPr>
          <p:cNvPr id="8" name="Rectangle 3"/>
          <p:cNvSpPr txBox="1">
            <a:spLocks noChangeArrowheads="1"/>
          </p:cNvSpPr>
          <p:nvPr userDrawn="1"/>
        </p:nvSpPr>
        <p:spPr bwMode="auto">
          <a:xfrm>
            <a:off x="685800"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2017</a:t>
            </a:r>
            <a:endParaRPr lang="en-GB" dirty="0"/>
          </a:p>
        </p:txBody>
      </p:sp>
    </p:spTree>
    <p:extLst>
      <p:ext uri="{BB962C8B-B14F-4D97-AF65-F5344CB8AC3E}">
        <p14:creationId xmlns:p14="http://schemas.microsoft.com/office/powerpoint/2010/main" val="119371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a:t>March 2017</a:t>
            </a:r>
            <a:endParaRPr lang="en-US" dirty="0"/>
          </a:p>
        </p:txBody>
      </p:sp>
      <p:sp>
        <p:nvSpPr>
          <p:cNvPr id="8" name="Rectangle 4"/>
          <p:cNvSpPr>
            <a:spLocks noGrp="1" noChangeArrowheads="1"/>
          </p:cNvSpPr>
          <p:nvPr>
            <p:ph type="ftr" idx="17"/>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Tree>
    <p:extLst>
      <p:ext uri="{BB962C8B-B14F-4D97-AF65-F5344CB8AC3E}">
        <p14:creationId xmlns:p14="http://schemas.microsoft.com/office/powerpoint/2010/main" val="2592441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97424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r>
              <a:rPr lang="en-US" altLang="ja-JP"/>
              <a:t>March 2017</a:t>
            </a:r>
            <a:endParaRPr lang="en-US" dirty="0"/>
          </a:p>
        </p:txBody>
      </p:sp>
      <p:sp>
        <p:nvSpPr>
          <p:cNvPr id="8" name="Rectangle 4"/>
          <p:cNvSpPr>
            <a:spLocks noGrp="1" noChangeArrowheads="1"/>
          </p:cNvSpPr>
          <p:nvPr>
            <p:ph type="ftr" idx="25"/>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Tree>
    <p:extLst>
      <p:ext uri="{BB962C8B-B14F-4D97-AF65-F5344CB8AC3E}">
        <p14:creationId xmlns:p14="http://schemas.microsoft.com/office/powerpoint/2010/main" val="351996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r>
              <a:rPr lang="en-US" altLang="ja-JP"/>
              <a:t>March 2017</a:t>
            </a:r>
            <a:endParaRPr lang="en-US" dirty="0"/>
          </a:p>
        </p:txBody>
      </p:sp>
      <p:sp>
        <p:nvSpPr>
          <p:cNvPr id="5" name="Footer Placeholder 4"/>
          <p:cNvSpPr>
            <a:spLocks noGrp="1" noChangeArrowheads="1"/>
          </p:cNvSpPr>
          <p:nvPr>
            <p:ph type="ftr" idx="12"/>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Tree>
    <p:extLst>
      <p:ext uri="{BB962C8B-B14F-4D97-AF65-F5344CB8AC3E}">
        <p14:creationId xmlns:p14="http://schemas.microsoft.com/office/powerpoint/2010/main" val="362330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March 2017</a:t>
            </a:r>
            <a:endParaRPr lang="en-GB"/>
          </a:p>
        </p:txBody>
      </p:sp>
      <p:sp>
        <p:nvSpPr>
          <p:cNvPr id="5" name="Footer Placeholder 4"/>
          <p:cNvSpPr>
            <a:spLocks noGrp="1"/>
          </p:cNvSpPr>
          <p:nvPr>
            <p:ph type="ftr" idx="11"/>
          </p:nvPr>
        </p:nvSpPr>
        <p:spPr/>
        <p:txBody>
          <a:bodyPr/>
          <a:lstStyle>
            <a:lvl1pPr>
              <a:defRPr/>
            </a:lvl1pPr>
          </a:lstStyle>
          <a:p>
            <a:r>
              <a:rPr lang="en-GB"/>
              <a:t>Adrian Stephens, Intel Corporation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2017</a:t>
            </a:r>
            <a:endParaRPr lang="en-GB"/>
          </a:p>
        </p:txBody>
      </p:sp>
      <p:sp>
        <p:nvSpPr>
          <p:cNvPr id="6" name="Footer Placeholder 5"/>
          <p:cNvSpPr>
            <a:spLocks noGrp="1"/>
          </p:cNvSpPr>
          <p:nvPr>
            <p:ph type="ftr" idx="11"/>
          </p:nvPr>
        </p:nvSpPr>
        <p:spPr/>
        <p:txBody>
          <a:bodyPr/>
          <a:lstStyle>
            <a:lvl1pPr>
              <a:defRPr/>
            </a:lvl1pPr>
          </a:lstStyle>
          <a:p>
            <a:r>
              <a:rPr lang="en-GB"/>
              <a:t>Adrian Stephens, Intel Corporation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2017</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Adrian Stephens, Intel Corporation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2017</a:t>
            </a:r>
            <a:endParaRPr lang="en-GB"/>
          </a:p>
        </p:txBody>
      </p:sp>
      <p:sp>
        <p:nvSpPr>
          <p:cNvPr id="4" name="Footer Placeholder 3"/>
          <p:cNvSpPr>
            <a:spLocks noGrp="1"/>
          </p:cNvSpPr>
          <p:nvPr>
            <p:ph type="ftr" idx="11"/>
          </p:nvPr>
        </p:nvSpPr>
        <p:spPr/>
        <p:txBody>
          <a:bodyPr/>
          <a:lstStyle>
            <a:lvl1pPr>
              <a:defRPr/>
            </a:lvl1pPr>
          </a:lstStyle>
          <a:p>
            <a:r>
              <a:rPr lang="en-GB"/>
              <a:t>Adrian Stephens, Intel Corporation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2017</a:t>
            </a:r>
            <a:endParaRPr lang="en-GB"/>
          </a:p>
        </p:txBody>
      </p:sp>
      <p:sp>
        <p:nvSpPr>
          <p:cNvPr id="3" name="Footer Placeholder 2"/>
          <p:cNvSpPr>
            <a:spLocks noGrp="1"/>
          </p:cNvSpPr>
          <p:nvPr>
            <p:ph type="ftr" idx="11"/>
          </p:nvPr>
        </p:nvSpPr>
        <p:spPr/>
        <p:txBody>
          <a:bodyPr/>
          <a:lstStyle>
            <a:lvl1pPr>
              <a:defRPr/>
            </a:lvl1pPr>
          </a:lstStyle>
          <a:p>
            <a:r>
              <a:rPr lang="en-GB"/>
              <a:t>Adrian Stephens, Intel Corporation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2017</a:t>
            </a:r>
            <a:endParaRPr lang="en-GB"/>
          </a:p>
        </p:txBody>
      </p:sp>
      <p:sp>
        <p:nvSpPr>
          <p:cNvPr id="5" name="Footer Placeholder 4"/>
          <p:cNvSpPr>
            <a:spLocks noGrp="1"/>
          </p:cNvSpPr>
          <p:nvPr>
            <p:ph type="ftr" idx="11"/>
          </p:nvPr>
        </p:nvSpPr>
        <p:spPr/>
        <p:txBody>
          <a:bodyPr/>
          <a:lstStyle>
            <a:lvl1pPr>
              <a:defRPr/>
            </a:lvl1pPr>
          </a:lstStyle>
          <a:p>
            <a:r>
              <a:rPr lang="en-GB"/>
              <a:t>Adrian Stephens, Intel Corporation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2017</a:t>
            </a:r>
            <a:endParaRPr lang="en-GB"/>
          </a:p>
        </p:txBody>
      </p:sp>
      <p:sp>
        <p:nvSpPr>
          <p:cNvPr id="5" name="Footer Placeholder 4"/>
          <p:cNvSpPr>
            <a:spLocks noGrp="1"/>
          </p:cNvSpPr>
          <p:nvPr>
            <p:ph type="ftr" idx="11"/>
          </p:nvPr>
        </p:nvSpPr>
        <p:spPr/>
        <p:txBody>
          <a:bodyPr/>
          <a:lstStyle>
            <a:lvl1pPr>
              <a:defRPr/>
            </a:lvl1pPr>
          </a:lstStyle>
          <a:p>
            <a:r>
              <a:rPr lang="en-GB"/>
              <a:t>Adrian Stephens, Intel Corporation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Adrian Stephens, Intel Corporation</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493148"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Tutorial</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802.11-17/355r0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78" r:id="rId10"/>
    <p:sldLayoutId id="2147483684" r:id="rId11"/>
    <p:sldLayoutId id="2147483685" r:id="rId12"/>
    <p:sldLayoutId id="2147483686" r:id="rId13"/>
    <p:sldLayoutId id="2147483687" r:id="rId14"/>
    <p:sldLayoutId id="2147483688" r:id="rId15"/>
    <p:sldLayoutId id="2147483689" r:id="rId16"/>
    <p:sldLayoutId id="2147483690"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wi-fi.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hyperlink" Target="https://mentor.ieee.org/802.11/dcn/14/11-14-0882-04-00ax-tgax-channel-model-document.docx" TargetMode="External"/><Relationship Id="rId3" Type="http://schemas.openxmlformats.org/officeDocument/2006/relationships/hyperlink" Target="https://mentor.ieee.org/802.11/dcn/14/11-14-0165-01-0hew-802-11-hew-sg-proposed-par.docx" TargetMode="External"/><Relationship Id="rId7" Type="http://schemas.openxmlformats.org/officeDocument/2006/relationships/hyperlink" Target="https://mentor.ieee.org/802.11/dcn/14/11-14-0571-10-00ax-evaluation-methodology.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entor.ieee.org/802.11/dcn/14/11-14-0980-14-00ax-simulation-scenarios.docx" TargetMode="External"/><Relationship Id="rId5" Type="http://schemas.openxmlformats.org/officeDocument/2006/relationships/hyperlink" Target="https://mentor.ieee.org/802.11/dcn/14/11-14-0938-04-00ax-802-11ax-selection-procedure.doc" TargetMode="External"/><Relationship Id="rId10" Type="http://schemas.openxmlformats.org/officeDocument/2006/relationships/hyperlink" Target="https://mentor.ieee.org/802.11/dcn/15/11-15-0132-16-00ax-spec-framework.docx" TargetMode="External"/><Relationship Id="rId4" Type="http://schemas.openxmlformats.org/officeDocument/2006/relationships/hyperlink" Target="https://mentor.ieee.org/802.11/dcn/14/11-14-0169-01-0hew-ieee-802-11-hew-sg-proposed-csd.docx" TargetMode="External"/><Relationship Id="rId9" Type="http://schemas.openxmlformats.org/officeDocument/2006/relationships/hyperlink" Target="https://mentor.ieee.org/802.11/dcn/14/11-14-1009-02-00ax-proposed-802-11ax-functional-requirements.doc"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hyperlink" Target="https://development.standards.ieee.org/get-file/P802.11ba.pdf?t=9164780000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eee802.org/11/help.html" TargetMode="External"/><Relationship Id="rId7" Type="http://schemas.openxmlformats.org/officeDocument/2006/relationships/hyperlink" Target="http://www.techstreet.com/ieee" TargetMode="External"/><Relationship Id="rId2" Type="http://schemas.openxmlformats.org/officeDocument/2006/relationships/hyperlink" Target="http://ieee802.org/11/" TargetMode="External"/><Relationship Id="rId1" Type="http://schemas.openxmlformats.org/officeDocument/2006/relationships/slideLayout" Target="../slideLayouts/slideLayout2.xml"/><Relationship Id="rId6" Type="http://schemas.openxmlformats.org/officeDocument/2006/relationships/hyperlink" Target="http://standards.ieee.org/about/get/802/802.11.html" TargetMode="External"/><Relationship Id="rId5" Type="http://schemas.openxmlformats.org/officeDocument/2006/relationships/hyperlink" Target="http://www.wi-fi.org/" TargetMode="External"/><Relationship Id="rId4" Type="http://schemas.openxmlformats.org/officeDocument/2006/relationships/hyperlink" Target="https://mentor.ieee.org/802.11/document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31.emf"/><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14/11-14-1152-08-ng60-ng60-proposed-csd.docx" TargetMode="External"/><Relationship Id="rId2" Type="http://schemas.openxmlformats.org/officeDocument/2006/relationships/hyperlink" Target="https://mentor.ieee.org/802.11/dcn/14/11-14-1151-08-ng60-ng60-proposed-par.doc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15/11-15-0262-04-0ngp-csd-working-draft.docx" TargetMode="External"/><Relationship Id="rId2" Type="http://schemas.openxmlformats.org/officeDocument/2006/relationships/hyperlink" Target="https://mentor.ieee.org/802.11/dcn/15/11-15-0030-08-0ngp-ngp-par-draft.docx" TargetMode="External"/><Relationship Id="rId1" Type="http://schemas.openxmlformats.org/officeDocument/2006/relationships/slideLayout" Target="../slideLayouts/slideLayout2.xml"/><Relationship Id="rId4" Type="http://schemas.openxmlformats.org/officeDocument/2006/relationships/hyperlink" Target="https://mentor.ieee.org/802.11/dcn/14/11-14-1152-08-ng60-ng60-proposed-csd.doc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mentor.ieee.org/802.18/dcn/16/18-16-0016-01-0000-ofcom-future-spectrum-requirements.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17500"/>
            <a:ext cx="1296000" cy="306000"/>
          </a:xfrm>
        </p:spPr>
        <p:txBody>
          <a:bodyPr/>
          <a:lstStyle/>
          <a:p>
            <a:r>
              <a:rPr lang="en-US" dirty="0"/>
              <a:t>March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Adrian Stephens, Intel Corporation</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381000" y="685800"/>
            <a:ext cx="84582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Current topics in 802.11: overview, high efficiency and reduced power consumption</a:t>
            </a:r>
          </a:p>
        </p:txBody>
      </p:sp>
      <p:sp>
        <p:nvSpPr>
          <p:cNvPr id="3074" name="Rectangle 2"/>
          <p:cNvSpPr>
            <a:spLocks noGrp="1" noChangeArrowheads="1"/>
          </p:cNvSpPr>
          <p:nvPr>
            <p:ph type="body" idx="1"/>
          </p:nvPr>
        </p:nvSpPr>
        <p:spPr>
          <a:xfrm>
            <a:off x="590550" y="174148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2017-03-13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032728536"/>
              </p:ext>
            </p:extLst>
          </p:nvPr>
        </p:nvGraphicFramePr>
        <p:xfrm>
          <a:off x="590550" y="2701538"/>
          <a:ext cx="7912100" cy="2644775"/>
        </p:xfrm>
        <a:graphic>
          <a:graphicData uri="http://schemas.openxmlformats.org/presentationml/2006/ole">
            <mc:AlternateContent xmlns:mc="http://schemas.openxmlformats.org/markup-compatibility/2006">
              <mc:Choice xmlns:v="urn:schemas-microsoft-com:vml" Requires="v">
                <p:oleObj spid="_x0000_s3188" name="Document" r:id="rId4" imgW="8242501" imgH="2762551" progId="Word.Document.8">
                  <p:embed/>
                </p:oleObj>
              </mc:Choice>
              <mc:Fallback>
                <p:oleObj name="Document" r:id="rId4" imgW="8242501" imgH="2762551" progId="Word.Document.8">
                  <p:embed/>
                  <p:pic>
                    <p:nvPicPr>
                      <p:cNvPr id="0" name="Picture 3"/>
                      <p:cNvPicPr>
                        <a:picLocks noChangeAspect="1" noChangeArrowheads="1"/>
                      </p:cNvPicPr>
                      <p:nvPr/>
                    </p:nvPicPr>
                    <p:blipFill>
                      <a:blip r:embed="rId5"/>
                      <a:srcRect/>
                      <a:stretch>
                        <a:fillRect/>
                      </a:stretch>
                    </p:blipFill>
                    <p:spPr bwMode="auto">
                      <a:xfrm>
                        <a:off x="590550" y="2701538"/>
                        <a:ext cx="7912100" cy="2644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621012" y="225451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solidFill>
                  <a:schemeClr val="tx1"/>
                </a:solidFill>
                <a:cs typeface="+mj-cs"/>
              </a:rPr>
              <a:t>Wi-Fi Alliance</a:t>
            </a:r>
          </a:p>
        </p:txBody>
      </p:sp>
      <p:sp>
        <p:nvSpPr>
          <p:cNvPr id="3" name="Content Placeholder 2"/>
          <p:cNvSpPr>
            <a:spLocks noGrp="1"/>
          </p:cNvSpPr>
          <p:nvPr>
            <p:ph idx="1"/>
          </p:nvPr>
        </p:nvSpPr>
        <p:spPr>
          <a:xfrm>
            <a:off x="685800" y="1981200"/>
            <a:ext cx="7770813" cy="4343400"/>
          </a:xfrm>
        </p:spPr>
        <p:txBody>
          <a:bodyPr/>
          <a:lstStyle/>
          <a:p>
            <a:pPr eaLnBrk="1" hangingPunct="1"/>
            <a:r>
              <a:rPr lang="en-US" altLang="en-US" sz="2000" dirty="0"/>
              <a:t>Founded in 1999 - </a:t>
            </a:r>
            <a:r>
              <a:rPr lang="en-US" altLang="en-US" sz="2000" dirty="0">
                <a:hlinkClick r:id="rId3"/>
              </a:rPr>
              <a:t>http://www.wi-fi.org</a:t>
            </a:r>
            <a:r>
              <a:rPr lang="en-US" altLang="en-US" sz="2000" dirty="0"/>
              <a:t> </a:t>
            </a:r>
          </a:p>
          <a:p>
            <a:pPr eaLnBrk="1" hangingPunct="1"/>
            <a:r>
              <a:rPr lang="en-US" altLang="en-US" sz="2000" dirty="0"/>
              <a:t>600+ member companies</a:t>
            </a:r>
          </a:p>
          <a:p>
            <a:pPr eaLnBrk="1" hangingPunct="1">
              <a:buFontTx/>
              <a:buNone/>
            </a:pPr>
            <a:r>
              <a:rPr lang="en-US" altLang="en-US" sz="2000" dirty="0"/>
              <a:t>The Wi-Fi Alliance provides: </a:t>
            </a:r>
          </a:p>
          <a:p>
            <a:pPr lvl="1" eaLnBrk="1" hangingPunct="1"/>
            <a:r>
              <a:rPr lang="en-US" altLang="en-US" sz="2000" i="1" dirty="0"/>
              <a:t>Interoperability certification programs</a:t>
            </a:r>
          </a:p>
          <a:p>
            <a:pPr lvl="2" eaLnBrk="1" hangingPunct="1"/>
            <a:r>
              <a:rPr lang="en-US" altLang="en-US" i="1" dirty="0"/>
              <a:t>Over 30,000 products certified</a:t>
            </a:r>
          </a:p>
          <a:p>
            <a:pPr lvl="2" eaLnBrk="1" hangingPunct="1"/>
            <a:r>
              <a:rPr lang="en-US" altLang="en-US" i="1" dirty="0"/>
              <a:t>Over 7 billion Wi-Fi devices deployed</a:t>
            </a:r>
          </a:p>
          <a:p>
            <a:pPr lvl="1" eaLnBrk="1" hangingPunct="1"/>
            <a:r>
              <a:rPr lang="en-US" altLang="en-US" sz="2000" i="1" dirty="0"/>
              <a:t>Specifications that extend 802.11 (e.g. security)</a:t>
            </a:r>
          </a:p>
          <a:p>
            <a:pPr lvl="1" eaLnBrk="1" hangingPunct="1"/>
            <a:r>
              <a:rPr lang="en-US" altLang="en-US" sz="2000" i="1" dirty="0"/>
              <a:t>Market messaging</a:t>
            </a:r>
          </a:p>
          <a:p>
            <a:pPr lvl="1" eaLnBrk="1" hangingPunct="1"/>
            <a:r>
              <a:rPr lang="en-US" altLang="en-US" i="1" dirty="0"/>
              <a:t>Includes </a:t>
            </a:r>
            <a:r>
              <a:rPr lang="en-US" altLang="en-US" i="1" dirty="0" err="1"/>
              <a:t>WiGig</a:t>
            </a:r>
            <a:r>
              <a:rPr lang="en-US" altLang="en-US" i="1" dirty="0"/>
              <a:t> certified 60 </a:t>
            </a:r>
            <a:r>
              <a:rPr lang="en-US" altLang="en-US" i="1" dirty="0" smtClean="0"/>
              <a:t>GHz </a:t>
            </a:r>
            <a:r>
              <a:rPr lang="en-US" altLang="en-US" i="1" dirty="0"/>
              <a:t>products (2016)</a:t>
            </a:r>
            <a:endParaRPr lang="en-US" altLang="en-US" sz="2000" i="1" dirty="0"/>
          </a:p>
          <a:p>
            <a:pPr eaLnBrk="1" hangingPunct="1"/>
            <a:r>
              <a:rPr lang="en-US" altLang="en-US" sz="1800" i="1" dirty="0"/>
              <a:t>First called the “Wireless Ethernet Compatibility</a:t>
            </a:r>
            <a:br>
              <a:rPr lang="en-US" altLang="en-US" sz="1800" i="1" dirty="0"/>
            </a:br>
            <a:r>
              <a:rPr lang="en-US" altLang="en-US" sz="1800" i="1" dirty="0"/>
              <a:t>Alliance”, early alliance slogan was</a:t>
            </a:r>
            <a:br>
              <a:rPr lang="en-US" altLang="en-US" sz="1800" i="1" dirty="0"/>
            </a:br>
            <a:r>
              <a:rPr lang="en-US" altLang="en-US" sz="1800" i="1" dirty="0"/>
              <a:t>“The standard for Wireless Fidelity”</a:t>
            </a:r>
          </a:p>
        </p:txBody>
      </p:sp>
      <p:sp>
        <p:nvSpPr>
          <p:cNvPr id="5" name="Footer Placeholder 4"/>
          <p:cNvSpPr>
            <a:spLocks noGrp="1"/>
          </p:cNvSpPr>
          <p:nvPr>
            <p:ph type="ftr" sz="quarter" idx="4294967295"/>
          </p:nvPr>
        </p:nvSpPr>
        <p:spPr>
          <a:xfrm>
            <a:off x="5638800" y="6473825"/>
            <a:ext cx="2895600" cy="155575"/>
          </a:xfrm>
          <a:prstGeom prst="rect">
            <a:avLst/>
          </a:prstGeom>
          <a:extLst>
            <a:ext uri="{FAA26D3D-D897-4be2-8F04-BA451C77F1D7}">
              <ma14:placeholderFlag xmlns="" xmlns:ma14="http://schemas.microsoft.com/office/mac/drawingml/2011/main" val="1"/>
            </a:ext>
          </a:extLst>
        </p:spPr>
        <p:txBody>
          <a:bodyPr/>
          <a:lstStyle/>
          <a:p>
            <a:pPr>
              <a:defRPr/>
            </a:pPr>
            <a:r>
              <a:rPr lang="en-US"/>
              <a:t>Adrian Stephens, Intel Corporation</a:t>
            </a:r>
            <a:endParaRPr lang="en-US" dirty="0"/>
          </a:p>
        </p:txBody>
      </p:sp>
      <p:pic>
        <p:nvPicPr>
          <p:cNvPr id="56326" name="Picture 5" descr="200256637-001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04999"/>
            <a:ext cx="2522538" cy="3260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6327" name="TextBox 7"/>
          <p:cNvSpPr txBox="1">
            <a:spLocks noChangeArrowheads="1"/>
          </p:cNvSpPr>
          <p:nvPr/>
        </p:nvSpPr>
        <p:spPr bwMode="auto">
          <a:xfrm>
            <a:off x="6211887" y="5257800"/>
            <a:ext cx="2855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dirty="0">
                <a:latin typeface="+mn-lt"/>
              </a:rPr>
              <a:t>Over 7,000,000 hot spots world wide</a:t>
            </a:r>
            <a:endParaRPr lang="en-US" altLang="en-US" sz="1800" dirty="0">
              <a:latin typeface="+mn-lt"/>
            </a:endParaRPr>
          </a:p>
        </p:txBody>
      </p:sp>
      <p:pic>
        <p:nvPicPr>
          <p:cNvPr id="56330" name="Picture 9" descr="wifiz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846" y="648493"/>
            <a:ext cx="15795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p:cNvSpPr>
            <a:spLocks noGrp="1"/>
          </p:cNvSpPr>
          <p:nvPr>
            <p:ph type="dt" idx="15"/>
          </p:nvPr>
        </p:nvSpPr>
        <p:spPr>
          <a:xfrm>
            <a:off x="696913" y="333375"/>
            <a:ext cx="1284288" cy="273050"/>
          </a:xfrm>
        </p:spPr>
        <p:txBody>
          <a:bodyPr/>
          <a:lstStyle/>
          <a:p>
            <a:r>
              <a:rPr lang="en-US" dirty="0"/>
              <a:t>March 2017</a:t>
            </a:r>
            <a:endParaRPr lang="en-GB" dirty="0"/>
          </a:p>
        </p:txBody>
      </p:sp>
      <p:sp>
        <p:nvSpPr>
          <p:cNvPr id="12" name="Slide Number Placeholder 3"/>
          <p:cNvSpPr>
            <a:spLocks noGrp="1"/>
          </p:cNvSpPr>
          <p:nvPr>
            <p:ph type="sldNum" sz="quarter" idx="12"/>
          </p:nvPr>
        </p:nvSpPr>
        <p:spPr>
          <a:xfrm>
            <a:off x="4344988" y="6475413"/>
            <a:ext cx="528637" cy="363537"/>
          </a:xfrm>
        </p:spPr>
        <p:txBody>
          <a:bodyPr/>
          <a:lstStyle/>
          <a:p>
            <a:pPr>
              <a:defRPr/>
            </a:pPr>
            <a:r>
              <a:rPr lang="en-GB" dirty="0"/>
              <a:t>Slide </a:t>
            </a:r>
            <a:fld id="{C52449A1-F771-4069-85DC-1A9EBBF6664A}" type="slidenum">
              <a:rPr lang="en-GB" smtClean="0"/>
              <a:pPr>
                <a:defRPr/>
              </a:pPr>
              <a:t>10</a:t>
            </a:fld>
            <a:endParaRPr lang="en-GB" dirty="0"/>
          </a:p>
        </p:txBody>
      </p:sp>
    </p:spTree>
    <p:extLst>
      <p:ext uri="{BB962C8B-B14F-4D97-AF65-F5344CB8AC3E}">
        <p14:creationId xmlns:p14="http://schemas.microsoft.com/office/powerpoint/2010/main" val="56958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5638800" y="6475413"/>
            <a:ext cx="2895600" cy="323850"/>
          </a:xfrm>
          <a:prstGeom prst="rect">
            <a:avLst/>
          </a:prstGeom>
          <a:extLst>
            <a:ext uri="{FAA26D3D-D897-4be2-8F04-BA451C77F1D7}">
              <ma14:placeholderFlag xmlns="" xmlns:ma14="http://schemas.microsoft.com/office/mac/drawingml/2011/main" val="1"/>
            </a:ext>
          </a:extLst>
        </p:spPr>
        <p:txBody>
          <a:bodyPr/>
          <a:lstStyle/>
          <a:p>
            <a:pPr>
              <a:defRPr/>
            </a:pPr>
            <a:r>
              <a:rPr lang="en-US" dirty="0"/>
              <a:t>Adrian Stephens, Intel Corporation</a:t>
            </a:r>
          </a:p>
        </p:txBody>
      </p:sp>
      <p:sp>
        <p:nvSpPr>
          <p:cNvPr id="57353" name="AutoShape 11"/>
          <p:cNvSpPr>
            <a:spLocks noChangeAspect="1" noChangeArrowheads="1" noTextEdit="1"/>
          </p:cNvSpPr>
          <p:nvPr/>
        </p:nvSpPr>
        <p:spPr bwMode="auto">
          <a:xfrm>
            <a:off x="76200" y="2138363"/>
            <a:ext cx="86550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 name="Title 2"/>
          <p:cNvSpPr>
            <a:spLocks noGrp="1"/>
          </p:cNvSpPr>
          <p:nvPr>
            <p:ph type="title"/>
          </p:nvPr>
        </p:nvSpPr>
        <p:spPr/>
        <p:txBody>
          <a:bodyPr/>
          <a:lstStyle/>
          <a:p>
            <a:r>
              <a:rPr lang="en-US" dirty="0"/>
              <a:t>http://www.wi-fi.org/discover-wi-fi/15-years-of-wi-fi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0678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3"/>
          <p:cNvSpPr>
            <a:spLocks noGrp="1"/>
          </p:cNvSpPr>
          <p:nvPr>
            <p:ph type="dt" idx="15"/>
          </p:nvPr>
        </p:nvSpPr>
        <p:spPr>
          <a:xfrm>
            <a:off x="696913" y="333375"/>
            <a:ext cx="1284288" cy="273050"/>
          </a:xfrm>
        </p:spPr>
        <p:txBody>
          <a:bodyPr/>
          <a:lstStyle/>
          <a:p>
            <a:r>
              <a:rPr lang="en-US" dirty="0"/>
              <a:t>March 2017</a:t>
            </a:r>
            <a:endParaRPr lang="en-GB" dirty="0"/>
          </a:p>
        </p:txBody>
      </p:sp>
      <p:sp>
        <p:nvSpPr>
          <p:cNvPr id="9" name="Slide Number Placeholder 3"/>
          <p:cNvSpPr>
            <a:spLocks noGrp="1"/>
          </p:cNvSpPr>
          <p:nvPr>
            <p:ph type="sldNum" sz="quarter" idx="12"/>
          </p:nvPr>
        </p:nvSpPr>
        <p:spPr>
          <a:xfrm>
            <a:off x="4344988" y="6475413"/>
            <a:ext cx="528637" cy="363537"/>
          </a:xfrm>
        </p:spPr>
        <p:txBody>
          <a:bodyPr/>
          <a:lstStyle/>
          <a:p>
            <a:pPr>
              <a:defRPr/>
            </a:pPr>
            <a:r>
              <a:rPr lang="en-GB" dirty="0"/>
              <a:t>Slide </a:t>
            </a:r>
            <a:fld id="{C52449A1-F771-4069-85DC-1A9EBBF6664A}" type="slidenum">
              <a:rPr lang="en-GB" smtClean="0"/>
              <a:pPr>
                <a:defRPr/>
              </a:pPr>
              <a:t>11</a:t>
            </a:fld>
            <a:endParaRPr lang="en-GB" dirty="0"/>
          </a:p>
        </p:txBody>
      </p:sp>
    </p:spTree>
    <p:extLst>
      <p:ext uri="{BB962C8B-B14F-4D97-AF65-F5344CB8AC3E}">
        <p14:creationId xmlns:p14="http://schemas.microsoft.com/office/powerpoint/2010/main" val="250952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3106" y="2667000"/>
            <a:ext cx="7772400" cy="1362075"/>
          </a:xfrm>
        </p:spPr>
        <p:txBody>
          <a:bodyPr/>
          <a:lstStyle/>
          <a:p>
            <a:pPr algn="ctr"/>
            <a:r>
              <a:rPr lang="en-GB" dirty="0"/>
              <a:t>Summary of Current Activities</a:t>
            </a:r>
          </a:p>
        </p:txBody>
      </p:sp>
      <p:sp>
        <p:nvSpPr>
          <p:cNvPr id="6" name="Date Placeholder 5"/>
          <p:cNvSpPr>
            <a:spLocks noGrp="1"/>
          </p:cNvSpPr>
          <p:nvPr>
            <p:ph type="dt" idx="10"/>
          </p:nvPr>
        </p:nvSpPr>
        <p:spPr/>
        <p:txBody>
          <a:bodyPr/>
          <a:lstStyle/>
          <a:p>
            <a:r>
              <a:rPr lang="en-US"/>
              <a:t>March 2017</a:t>
            </a:r>
            <a:endParaRPr lang="en-GB" dirty="0"/>
          </a:p>
        </p:txBody>
      </p:sp>
      <p:sp>
        <p:nvSpPr>
          <p:cNvPr id="5" name="Footer Placeholder 4"/>
          <p:cNvSpPr>
            <a:spLocks noGrp="1"/>
          </p:cNvSpPr>
          <p:nvPr>
            <p:ph type="ftr" idx="11"/>
          </p:nvPr>
        </p:nvSpPr>
        <p:spPr/>
        <p:txBody>
          <a:bodyPr/>
          <a:lstStyle/>
          <a:p>
            <a:r>
              <a:rPr lang="en-GB"/>
              <a:t>Adrian Stephens, Intel Corporation</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70052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a:t>Type of Groups</a:t>
            </a:r>
            <a:endParaRPr lang="en-US" dirty="0"/>
          </a:p>
        </p:txBody>
      </p:sp>
      <p:graphicFrame>
        <p:nvGraphicFramePr>
          <p:cNvPr id="3" name="Table 2"/>
          <p:cNvGraphicFramePr>
            <a:graphicFrameLocks noGrp="1"/>
          </p:cNvGraphicFramePr>
          <p:nvPr>
            <p:extLst/>
          </p:nvPr>
        </p:nvGraphicFramePr>
        <p:xfrm>
          <a:off x="1066800" y="1828800"/>
          <a:ext cx="7391400" cy="397383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4343400">
                  <a:extLst>
                    <a:ext uri="{9D8B030D-6E8A-4147-A177-3AD203B41FA5}">
                      <a16:colId xmlns="" xmlns:a16="http://schemas.microsoft.com/office/drawing/2014/main" val="20001"/>
                    </a:ext>
                  </a:extLst>
                </a:gridCol>
              </a:tblGrid>
              <a:tr h="662305">
                <a:tc>
                  <a:txBody>
                    <a:bodyPr/>
                    <a:lstStyle/>
                    <a:p>
                      <a:pPr algn="ctr"/>
                      <a:r>
                        <a:rPr lang="en-GB" sz="3200" dirty="0"/>
                        <a:t>Type of Group</a:t>
                      </a:r>
                    </a:p>
                  </a:txBody>
                  <a:tcPr marT="45736" marB="45736"/>
                </a:tc>
                <a:tc>
                  <a:txBody>
                    <a:bodyPr/>
                    <a:lstStyle/>
                    <a:p>
                      <a:pPr algn="ctr"/>
                      <a:r>
                        <a:rPr lang="en-GB" sz="3200" dirty="0"/>
                        <a:t>Description</a:t>
                      </a:r>
                    </a:p>
                  </a:txBody>
                  <a:tcPr marT="45736" marB="45736"/>
                </a:tc>
                <a:extLst>
                  <a:ext uri="{0D108BD9-81ED-4DB2-BD59-A6C34878D82A}">
                    <a16:rowId xmlns="" xmlns:a16="http://schemas.microsoft.com/office/drawing/2014/main" val="10000"/>
                  </a:ext>
                </a:extLst>
              </a:tr>
              <a:tr h="662305">
                <a:tc>
                  <a:txBody>
                    <a:bodyPr/>
                    <a:lstStyle/>
                    <a:p>
                      <a:pPr algn="ctr"/>
                      <a:r>
                        <a:rPr lang="en-GB" sz="3200" dirty="0"/>
                        <a:t>WG</a:t>
                      </a:r>
                    </a:p>
                  </a:txBody>
                  <a:tcPr marT="45736" marB="45736"/>
                </a:tc>
                <a:tc>
                  <a:txBody>
                    <a:bodyPr/>
                    <a:lstStyle/>
                    <a:p>
                      <a:pPr algn="ctr"/>
                      <a:r>
                        <a:rPr lang="en-GB" sz="3200" dirty="0"/>
                        <a:t>Working Group</a:t>
                      </a:r>
                    </a:p>
                  </a:txBody>
                  <a:tcPr marT="45736" marB="45736"/>
                </a:tc>
                <a:extLst>
                  <a:ext uri="{0D108BD9-81ED-4DB2-BD59-A6C34878D82A}">
                    <a16:rowId xmlns="" xmlns:a16="http://schemas.microsoft.com/office/drawing/2014/main" val="10001"/>
                  </a:ext>
                </a:extLst>
              </a:tr>
              <a:tr h="662305">
                <a:tc>
                  <a:txBody>
                    <a:bodyPr/>
                    <a:lstStyle/>
                    <a:p>
                      <a:pPr algn="ctr"/>
                      <a:r>
                        <a:rPr lang="en-GB" sz="3200" dirty="0"/>
                        <a:t>SC</a:t>
                      </a:r>
                    </a:p>
                  </a:txBody>
                  <a:tcPr marT="45736" marB="45736"/>
                </a:tc>
                <a:tc>
                  <a:txBody>
                    <a:bodyPr/>
                    <a:lstStyle/>
                    <a:p>
                      <a:pPr algn="ctr"/>
                      <a:r>
                        <a:rPr lang="en-GB" sz="3200" dirty="0"/>
                        <a:t>Standing Committee</a:t>
                      </a:r>
                    </a:p>
                  </a:txBody>
                  <a:tcPr marT="45736" marB="45736"/>
                </a:tc>
                <a:extLst>
                  <a:ext uri="{0D108BD9-81ED-4DB2-BD59-A6C34878D82A}">
                    <a16:rowId xmlns="" xmlns:a16="http://schemas.microsoft.com/office/drawing/2014/main" val="10002"/>
                  </a:ext>
                </a:extLst>
              </a:tr>
              <a:tr h="662305">
                <a:tc>
                  <a:txBody>
                    <a:bodyPr/>
                    <a:lstStyle/>
                    <a:p>
                      <a:pPr algn="ctr"/>
                      <a:r>
                        <a:rPr lang="en-GB" sz="3200" dirty="0"/>
                        <a:t>TG</a:t>
                      </a:r>
                    </a:p>
                  </a:txBody>
                  <a:tcPr marT="45736" marB="45736"/>
                </a:tc>
                <a:tc>
                  <a:txBody>
                    <a:bodyPr/>
                    <a:lstStyle/>
                    <a:p>
                      <a:pPr algn="ctr"/>
                      <a:r>
                        <a:rPr lang="en-GB" sz="3200" dirty="0"/>
                        <a:t>Task Group</a:t>
                      </a:r>
                    </a:p>
                  </a:txBody>
                  <a:tcPr marT="45736" marB="45736"/>
                </a:tc>
                <a:extLst>
                  <a:ext uri="{0D108BD9-81ED-4DB2-BD59-A6C34878D82A}">
                    <a16:rowId xmlns="" xmlns:a16="http://schemas.microsoft.com/office/drawing/2014/main" val="10003"/>
                  </a:ext>
                </a:extLst>
              </a:tr>
              <a:tr h="662305">
                <a:tc>
                  <a:txBody>
                    <a:bodyPr/>
                    <a:lstStyle/>
                    <a:p>
                      <a:pPr algn="ctr"/>
                      <a:r>
                        <a:rPr lang="en-GB" sz="3200" dirty="0"/>
                        <a:t>SG</a:t>
                      </a:r>
                    </a:p>
                  </a:txBody>
                  <a:tcPr marT="45736" marB="45736"/>
                </a:tc>
                <a:tc>
                  <a:txBody>
                    <a:bodyPr/>
                    <a:lstStyle/>
                    <a:p>
                      <a:pPr algn="ctr"/>
                      <a:r>
                        <a:rPr lang="en-GB" sz="3200" dirty="0"/>
                        <a:t>Study Group</a:t>
                      </a:r>
                    </a:p>
                  </a:txBody>
                  <a:tcPr marT="45736" marB="45736"/>
                </a:tc>
                <a:extLst>
                  <a:ext uri="{0D108BD9-81ED-4DB2-BD59-A6C34878D82A}">
                    <a16:rowId xmlns="" xmlns:a16="http://schemas.microsoft.com/office/drawing/2014/main" val="10004"/>
                  </a:ext>
                </a:extLst>
              </a:tr>
              <a:tr h="662305">
                <a:tc>
                  <a:txBody>
                    <a:bodyPr/>
                    <a:lstStyle/>
                    <a:p>
                      <a:pPr algn="ctr"/>
                      <a:r>
                        <a:rPr lang="en-GB" sz="3200" dirty="0"/>
                        <a:t>TIG</a:t>
                      </a:r>
                    </a:p>
                  </a:txBody>
                  <a:tcPr marT="45736" marB="45736"/>
                </a:tc>
                <a:tc>
                  <a:txBody>
                    <a:bodyPr/>
                    <a:lstStyle/>
                    <a:p>
                      <a:pPr algn="ctr"/>
                      <a:r>
                        <a:rPr lang="en-GB" sz="3200" dirty="0"/>
                        <a:t>Topic Interest Group</a:t>
                      </a:r>
                    </a:p>
                  </a:txBody>
                  <a:tcPr marT="45736" marB="45736"/>
                </a:tc>
                <a:extLst>
                  <a:ext uri="{0D108BD9-81ED-4DB2-BD59-A6C34878D82A}">
                    <a16:rowId xmlns="" xmlns:a16="http://schemas.microsoft.com/office/drawing/2014/main" val="10005"/>
                  </a:ext>
                </a:extLst>
              </a:tr>
            </a:tbl>
          </a:graphicData>
        </a:graphic>
      </p:graphicFrame>
      <p:sp>
        <p:nvSpPr>
          <p:cNvPr id="102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4" name="Slide Number Placeholder 3"/>
          <p:cNvSpPr>
            <a:spLocks noGrp="1"/>
          </p:cNvSpPr>
          <p:nvPr>
            <p:ph type="sldNum" sz="quarter" idx="12"/>
          </p:nvPr>
        </p:nvSpPr>
        <p:spPr/>
        <p:txBody>
          <a:bodyPr/>
          <a:lstStyle/>
          <a:p>
            <a:pPr>
              <a:defRPr/>
            </a:pPr>
            <a:r>
              <a:rPr lang="en-US"/>
              <a:t>Slide </a:t>
            </a:r>
            <a:fld id="{638FAED2-464C-4508-9182-2C89713D063B}" type="slidenum">
              <a:rPr lang="en-US" smtClean="0"/>
              <a:pPr>
                <a:defRPr/>
              </a:pPr>
              <a:t>13</a:t>
            </a:fld>
            <a:endParaRPr lang="en-US"/>
          </a:p>
        </p:txBody>
      </p:sp>
      <p:sp>
        <p:nvSpPr>
          <p:cNvPr id="8" name="Date Placeholder 5"/>
          <p:cNvSpPr>
            <a:spLocks noGrp="1"/>
          </p:cNvSpPr>
          <p:nvPr>
            <p:ph type="dt" idx="10"/>
          </p:nvPr>
        </p:nvSpPr>
        <p:spPr>
          <a:xfrm>
            <a:off x="696912" y="333375"/>
            <a:ext cx="1874823" cy="273050"/>
          </a:xfrm>
        </p:spPr>
        <p:txBody>
          <a:bodyPr/>
          <a:lstStyle/>
          <a:p>
            <a:r>
              <a:rPr lang="en-US" dirty="0"/>
              <a:t>March 2017</a:t>
            </a:r>
            <a:endParaRPr lang="en-GB" dirty="0"/>
          </a:p>
        </p:txBody>
      </p:sp>
    </p:spTree>
    <p:extLst>
      <p:ext uri="{BB962C8B-B14F-4D97-AF65-F5344CB8AC3E}">
        <p14:creationId xmlns:p14="http://schemas.microsoft.com/office/powerpoint/2010/main" val="400553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286512" y="6475413"/>
            <a:ext cx="2255826" cy="180975"/>
          </a:xfrm>
        </p:spPr>
        <p:txBody>
          <a:bodyPr/>
          <a:lstStyle/>
          <a:p>
            <a:r>
              <a:rPr lang="en-GB"/>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a:t>Recent New Activities</a:t>
            </a:r>
          </a:p>
        </p:txBody>
      </p:sp>
      <p:sp>
        <p:nvSpPr>
          <p:cNvPr id="9218" name="Rectangle 2"/>
          <p:cNvSpPr>
            <a:spLocks noGrp="1" noChangeArrowheads="1"/>
          </p:cNvSpPr>
          <p:nvPr>
            <p:ph type="body" idx="1"/>
          </p:nvPr>
        </p:nvSpPr>
        <p:spPr>
          <a:xfrm>
            <a:off x="675356" y="1600200"/>
            <a:ext cx="7772400" cy="4724400"/>
          </a:xfrm>
          <a:ln/>
        </p:spPr>
        <p:txBody>
          <a:bodyPr/>
          <a:lstStyle/>
          <a:p>
            <a:pPr>
              <a:buFont typeface="Times New Roman" pitchFamily="16" charset="0"/>
              <a:buChar char="•"/>
            </a:pPr>
            <a:r>
              <a:rPr lang="en-GB" dirty="0"/>
              <a:t>Wake-up Radio Task </a:t>
            </a:r>
            <a:r>
              <a:rPr lang="en-GB" dirty="0" smtClean="0"/>
              <a:t>Group (</a:t>
            </a:r>
            <a:r>
              <a:rPr lang="en-GB" dirty="0" err="1" smtClean="0"/>
              <a:t>TGba</a:t>
            </a:r>
            <a:r>
              <a:rPr lang="en-GB" dirty="0" smtClean="0"/>
              <a:t>)</a:t>
            </a:r>
            <a:endParaRPr lang="en-GB" dirty="0"/>
          </a:p>
          <a:p>
            <a:pPr lvl="1">
              <a:buFont typeface="Times New Roman" pitchFamily="16" charset="0"/>
              <a:buChar char="•"/>
            </a:pPr>
            <a:r>
              <a:rPr lang="en-GB" dirty="0"/>
              <a:t>Amendment project approved in December 2016</a:t>
            </a:r>
          </a:p>
          <a:p>
            <a:pPr lvl="1">
              <a:buFont typeface="Times New Roman" pitchFamily="16" charset="0"/>
              <a:buChar char="•"/>
            </a:pPr>
            <a:r>
              <a:rPr lang="en-GB" dirty="0"/>
              <a:t>Wake-up Radio project grew out of the Long Range Low Power (LRLP) Topic Interest Group work</a:t>
            </a:r>
          </a:p>
          <a:p>
            <a:pPr>
              <a:buFont typeface="Times New Roman" pitchFamily="16" charset="0"/>
              <a:buChar char="•"/>
            </a:pPr>
            <a:r>
              <a:rPr lang="en-GB" dirty="0"/>
              <a:t>Light Communications Topic Interest </a:t>
            </a:r>
            <a:r>
              <a:rPr lang="en-GB" dirty="0" smtClean="0"/>
              <a:t>Group (LC TIG)</a:t>
            </a:r>
            <a:endParaRPr lang="en-GB" dirty="0"/>
          </a:p>
          <a:p>
            <a:pPr lvl="1">
              <a:buFont typeface="Times New Roman" pitchFamily="16" charset="0"/>
              <a:buChar char="•"/>
            </a:pPr>
            <a:r>
              <a:rPr lang="en-GB" dirty="0"/>
              <a:t>Topic Interest Group formed to assess interest and scope of potential work</a:t>
            </a:r>
          </a:p>
          <a:p>
            <a:pPr lvl="1">
              <a:buFont typeface="Times New Roman" pitchFamily="16" charset="0"/>
              <a:buChar char="•"/>
            </a:pPr>
            <a:r>
              <a:rPr lang="en-GB" dirty="0"/>
              <a:t>See https://mentor.ieee.org/802.11/dcn/16/11-16-1499-00-0wng-lifi-light-communication-for-802-11.pptx </a:t>
            </a:r>
          </a:p>
          <a:p>
            <a:pPr>
              <a:buFont typeface="Times New Roman" pitchFamily="16" charset="0"/>
              <a:buChar char="•"/>
            </a:pPr>
            <a:r>
              <a:rPr lang="en-US" dirty="0">
                <a:solidFill>
                  <a:schemeClr val="tx1"/>
                </a:solidFill>
                <a:latin typeface="Times New Roman" pitchFamily="18" charset="0"/>
              </a:rPr>
              <a:t>Advanced Access Networking Interface (AANI) Standing Committee</a:t>
            </a:r>
          </a:p>
          <a:p>
            <a:pPr lvl="1">
              <a:buFont typeface="Times New Roman" pitchFamily="16" charset="0"/>
              <a:buChar char="•"/>
            </a:pPr>
            <a:r>
              <a:rPr lang="en-US" dirty="0">
                <a:solidFill>
                  <a:schemeClr val="tx1"/>
                </a:solidFill>
                <a:latin typeface="Times New Roman" pitchFamily="18" charset="0"/>
              </a:rPr>
              <a:t>Advance interactions with 3GPP re: 802.11 technology inclusion in IMT-2020, 5G, additional topics</a:t>
            </a:r>
          </a:p>
          <a:p>
            <a:pPr lvl="1">
              <a:buFont typeface="Times New Roman" pitchFamily="16" charset="0"/>
              <a:buChar char="•"/>
            </a:pPr>
            <a:endParaRPr lang="en-GB" dirty="0"/>
          </a:p>
        </p:txBody>
      </p:sp>
      <p:sp>
        <p:nvSpPr>
          <p:cNvPr id="9" name="Date Placeholder 5"/>
          <p:cNvSpPr>
            <a:spLocks noGrp="1"/>
          </p:cNvSpPr>
          <p:nvPr>
            <p:ph type="dt" idx="4294967295"/>
          </p:nvPr>
        </p:nvSpPr>
        <p:spPr>
          <a:xfrm>
            <a:off x="675356" y="294217"/>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Tree>
    <p:extLst>
      <p:ext uri="{BB962C8B-B14F-4D97-AF65-F5344CB8AC3E}">
        <p14:creationId xmlns:p14="http://schemas.microsoft.com/office/powerpoint/2010/main" val="491280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8"/>
          <p:cNvGraphicFramePr>
            <a:graphicFrameLocks/>
          </p:cNvGraphicFramePr>
          <p:nvPr>
            <p:extLst>
              <p:ext uri="{D42A27DB-BD31-4B8C-83A1-F6EECF244321}">
                <p14:modId xmlns:p14="http://schemas.microsoft.com/office/powerpoint/2010/main" val="4288759709"/>
              </p:ext>
            </p:extLst>
          </p:nvPr>
        </p:nvGraphicFramePr>
        <p:xfrm>
          <a:off x="652950" y="1600200"/>
          <a:ext cx="8077200" cy="4814785"/>
        </p:xfrm>
        <a:graphic>
          <a:graphicData uri="http://schemas.openxmlformats.org/drawingml/2006/table">
            <a:tbl>
              <a:tblPr/>
              <a:tblGrid>
                <a:gridCol w="949991">
                  <a:extLst>
                    <a:ext uri="{9D8B030D-6E8A-4147-A177-3AD203B41FA5}">
                      <a16:colId xmlns="" xmlns:a16="http://schemas.microsoft.com/office/drawing/2014/main" val="20000"/>
                    </a:ext>
                  </a:extLst>
                </a:gridCol>
                <a:gridCol w="2179924">
                  <a:extLst>
                    <a:ext uri="{9D8B030D-6E8A-4147-A177-3AD203B41FA5}">
                      <a16:colId xmlns="" xmlns:a16="http://schemas.microsoft.com/office/drawing/2014/main" val="20001"/>
                    </a:ext>
                  </a:extLst>
                </a:gridCol>
                <a:gridCol w="4947285">
                  <a:extLst>
                    <a:ext uri="{9D8B030D-6E8A-4147-A177-3AD203B41FA5}">
                      <a16:colId xmlns=""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Description</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3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WG11</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The IEEE 802.11 Working 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AANI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Advanced Access Networking Interface (AANI)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 xmlns:a16="http://schemas.microsoft.com/office/drawing/2014/main" val="10002"/>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Architecture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 review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Wireless Next Generation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5"/>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802 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JTC1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ISO/IEC JTC1/SC6</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6"/>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AJ</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China </a:t>
                      </a:r>
                      <a:r>
                        <a:rPr kumimoji="0" lang="en-US" sz="1700" b="0" i="0" u="none" strike="noStrike" cap="none" normalizeH="0" baseline="0" dirty="0" err="1">
                          <a:ln>
                            <a:noFill/>
                          </a:ln>
                          <a:solidFill>
                            <a:schemeClr val="tx1"/>
                          </a:solidFill>
                          <a:effectLst/>
                          <a:latin typeface="Times New Roman" pitchFamily="18" charset="0"/>
                        </a:rPr>
                        <a:t>Milli</a:t>
                      </a:r>
                      <a:r>
                        <a:rPr kumimoji="0" lang="en-US" sz="1700" b="0" i="0" u="none" strike="noStrike" cap="none" normalizeH="0" baseline="0" dirty="0">
                          <a:ln>
                            <a:noFill/>
                          </a:ln>
                          <a:solidFill>
                            <a:schemeClr val="tx1"/>
                          </a:solidFill>
                          <a:effectLst/>
                          <a:latin typeface="Times New Roman" pitchFamily="18" charset="0"/>
                        </a:rPr>
                        <a:t>-Meter Wave (CMMW)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7"/>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AQ</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Pre-association Discovery (PAD)</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8"/>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General Link (GLK)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9"/>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High Efficiency Wireless LAN (HEW)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1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Next Generation 60 GHz (NG60)</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11"/>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AZ</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Next Generation Positioning (NGP)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 xmlns:a16="http://schemas.microsoft.com/office/drawing/2014/main" val="10012"/>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BA</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Wake-up Radio</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 xmlns:a16="http://schemas.microsoft.com/office/drawing/2014/main" val="10013"/>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TIG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LC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Light Communication TIG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 xmlns:a16="http://schemas.microsoft.com/office/drawing/2014/main" val="10014"/>
                  </a:ext>
                </a:extLst>
              </a:tr>
            </a:tbl>
          </a:graphicData>
        </a:graphic>
      </p:graphicFrame>
      <p:sp>
        <p:nvSpPr>
          <p:cNvPr id="1133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15</a:t>
            </a:fld>
            <a:endParaRPr lang="en-US"/>
          </a:p>
        </p:txBody>
      </p:sp>
      <p:sp>
        <p:nvSpPr>
          <p:cNvPr id="8" name="Date Placeholder 5"/>
          <p:cNvSpPr>
            <a:spLocks noGrp="1"/>
          </p:cNvSpPr>
          <p:nvPr>
            <p:ph type="dt" idx="10"/>
          </p:nvPr>
        </p:nvSpPr>
        <p:spPr>
          <a:xfrm>
            <a:off x="696912" y="333375"/>
            <a:ext cx="1874823" cy="273050"/>
          </a:xfrm>
        </p:spPr>
        <p:txBody>
          <a:bodyPr/>
          <a:lstStyle/>
          <a:p>
            <a:r>
              <a:rPr lang="en-US" dirty="0"/>
              <a:t>March 2017</a:t>
            </a:r>
            <a:endParaRPr lang="en-GB" dirty="0"/>
          </a:p>
        </p:txBody>
      </p:sp>
      <p:sp>
        <p:nvSpPr>
          <p:cNvPr id="2" name="Title 1"/>
          <p:cNvSpPr>
            <a:spLocks noGrp="1"/>
          </p:cNvSpPr>
          <p:nvPr>
            <p:ph type="title"/>
          </p:nvPr>
        </p:nvSpPr>
        <p:spPr/>
        <p:txBody>
          <a:bodyPr/>
          <a:lstStyle/>
          <a:p>
            <a:r>
              <a:rPr lang="en-GB" dirty="0"/>
              <a:t>IEEE 802.11 Groups</a:t>
            </a:r>
          </a:p>
        </p:txBody>
      </p:sp>
    </p:spTree>
    <p:extLst>
      <p:ext uri="{BB962C8B-B14F-4D97-AF65-F5344CB8AC3E}">
        <p14:creationId xmlns:p14="http://schemas.microsoft.com/office/powerpoint/2010/main" val="399518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85800"/>
            <a:ext cx="7772400" cy="649287"/>
          </a:xfrm>
        </p:spPr>
        <p:txBody>
          <a:bodyPr/>
          <a:lstStyle/>
          <a:p>
            <a:r>
              <a:rPr lang="en-US" dirty="0">
                <a:solidFill>
                  <a:schemeClr val="tx1"/>
                </a:solidFill>
              </a:rPr>
              <a:t>IEEE 802.11 Standards Pipeline</a:t>
            </a:r>
          </a:p>
        </p:txBody>
      </p:sp>
      <p:sp>
        <p:nvSpPr>
          <p:cNvPr id="30723" name="Text Box 3"/>
          <p:cNvSpPr txBox="1">
            <a:spLocks noChangeArrowheads="1"/>
          </p:cNvSpPr>
          <p:nvPr/>
        </p:nvSpPr>
        <p:spPr bwMode="auto">
          <a:xfrm>
            <a:off x="101260" y="5182745"/>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5184764" y="5965581"/>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Sponsor</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4197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solidFill>
                <a:schemeClr val="tx1"/>
              </a:solidFill>
            </a:endParaRPr>
          </a:p>
        </p:txBody>
      </p:sp>
      <p:sp>
        <p:nvSpPr>
          <p:cNvPr id="30726" name="Text Box 6"/>
          <p:cNvSpPr txBox="1">
            <a:spLocks noChangeArrowheads="1"/>
          </p:cNvSpPr>
          <p:nvPr/>
        </p:nvSpPr>
        <p:spPr bwMode="auto">
          <a:xfrm>
            <a:off x="466724" y="1526030"/>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1347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1887537"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solidFill>
                <a:schemeClr val="tx1"/>
              </a:solidFill>
            </a:endParaRPr>
          </a:p>
        </p:txBody>
      </p:sp>
      <p:sp>
        <p:nvSpPr>
          <p:cNvPr id="30733" name="Text Box 13"/>
          <p:cNvSpPr txBox="1">
            <a:spLocks noChangeArrowheads="1"/>
          </p:cNvSpPr>
          <p:nvPr/>
        </p:nvSpPr>
        <p:spPr bwMode="auto">
          <a:xfrm>
            <a:off x="7822649" y="5939135"/>
            <a:ext cx="83401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3876263" y="6028318"/>
            <a:ext cx="1008609"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5403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solidFill>
                <a:schemeClr val="tx1"/>
              </a:solidFill>
            </a:endParaRPr>
          </a:p>
        </p:txBody>
      </p:sp>
      <p:sp>
        <p:nvSpPr>
          <p:cNvPr id="30746" name="Line 29"/>
          <p:cNvSpPr>
            <a:spLocks noChangeShapeType="1"/>
          </p:cNvSpPr>
          <p:nvPr/>
        </p:nvSpPr>
        <p:spPr bwMode="auto">
          <a:xfrm>
            <a:off x="1274763"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chemeClr val="tx1"/>
              </a:solidFill>
            </a:endParaRPr>
          </a:p>
        </p:txBody>
      </p:sp>
      <p:sp>
        <p:nvSpPr>
          <p:cNvPr id="30749" name="AutoShape 34"/>
          <p:cNvSpPr>
            <a:spLocks/>
          </p:cNvSpPr>
          <p:nvPr/>
        </p:nvSpPr>
        <p:spPr bwMode="auto">
          <a:xfrm rot="-5400000">
            <a:off x="3017838"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solidFill>
                <a:schemeClr val="tx1"/>
              </a:solidFill>
            </a:endParaRPr>
          </a:p>
        </p:txBody>
      </p:sp>
      <p:sp>
        <p:nvSpPr>
          <p:cNvPr id="30750" name="Text Box 35"/>
          <p:cNvSpPr txBox="1">
            <a:spLocks noChangeArrowheads="1"/>
          </p:cNvSpPr>
          <p:nvPr/>
        </p:nvSpPr>
        <p:spPr bwMode="auto">
          <a:xfrm>
            <a:off x="2559809" y="6019800"/>
            <a:ext cx="119545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84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645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solidFill>
                <a:schemeClr val="tx1"/>
              </a:solidFill>
            </a:endParaRPr>
          </a:p>
        </p:txBody>
      </p:sp>
      <p:sp>
        <p:nvSpPr>
          <p:cNvPr id="30753" name="Text Box 38"/>
          <p:cNvSpPr txBox="1">
            <a:spLocks noChangeArrowheads="1"/>
          </p:cNvSpPr>
          <p:nvPr/>
        </p:nvSpPr>
        <p:spPr bwMode="auto">
          <a:xfrm>
            <a:off x="6292209" y="5957522"/>
            <a:ext cx="10102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8241" name="AutoShape 47"/>
          <p:cNvSpPr>
            <a:spLocks noChangeArrowheads="1"/>
          </p:cNvSpPr>
          <p:nvPr/>
        </p:nvSpPr>
        <p:spPr bwMode="auto">
          <a:xfrm>
            <a:off x="6308632" y="2990055"/>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9264" name="Cloud"/>
          <p:cNvSpPr>
            <a:spLocks noChangeAspect="1" noEditPoints="1" noChangeArrowheads="1"/>
          </p:cNvSpPr>
          <p:nvPr/>
        </p:nvSpPr>
        <p:spPr bwMode="auto">
          <a:xfrm>
            <a:off x="12700" y="218440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a:solidFill>
                <a:schemeClr val="tx1"/>
              </a:solidFill>
            </a:endParaRPr>
          </a:p>
        </p:txBody>
      </p:sp>
      <p:sp>
        <p:nvSpPr>
          <p:cNvPr id="30765" name="AutoShape 46"/>
          <p:cNvSpPr>
            <a:spLocks noChangeArrowheads="1"/>
          </p:cNvSpPr>
          <p:nvPr/>
        </p:nvSpPr>
        <p:spPr bwMode="auto">
          <a:xfrm>
            <a:off x="278606" y="3332161"/>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a:solidFill>
                  <a:schemeClr val="tx1"/>
                </a:solidFill>
                <a:latin typeface="Tahoma" pitchFamily="34" charset="0"/>
                <a:ea typeface="ＭＳ Ｐゴシック" charset="-128"/>
                <a:cs typeface="Arial" pitchFamily="34" charset="0"/>
              </a:rPr>
              <a:t>WNG</a:t>
            </a:r>
          </a:p>
        </p:txBody>
      </p:sp>
      <p:sp>
        <p:nvSpPr>
          <p:cNvPr id="30780" name="AutoShape 46"/>
          <p:cNvSpPr>
            <a:spLocks noChangeArrowheads="1"/>
          </p:cNvSpPr>
          <p:nvPr/>
        </p:nvSpPr>
        <p:spPr bwMode="auto">
          <a:xfrm>
            <a:off x="4955270" y="2226582"/>
            <a:ext cx="981141"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30781" name="AutoShape 46"/>
          <p:cNvSpPr>
            <a:spLocks noChangeArrowheads="1"/>
          </p:cNvSpPr>
          <p:nvPr/>
        </p:nvSpPr>
        <p:spPr bwMode="auto">
          <a:xfrm>
            <a:off x="3810000" y="4978401"/>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43" name="AutoShape 46"/>
          <p:cNvSpPr>
            <a:spLocks noChangeArrowheads="1"/>
          </p:cNvSpPr>
          <p:nvPr/>
        </p:nvSpPr>
        <p:spPr bwMode="auto">
          <a:xfrm>
            <a:off x="3795420" y="2440144"/>
            <a:ext cx="992464"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42" name="AutoShape 46"/>
          <p:cNvSpPr>
            <a:spLocks noChangeArrowheads="1"/>
          </p:cNvSpPr>
          <p:nvPr/>
        </p:nvSpPr>
        <p:spPr bwMode="auto">
          <a:xfrm>
            <a:off x="2680912" y="3765550"/>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45" name="AutoShape 46"/>
          <p:cNvSpPr>
            <a:spLocks noChangeArrowheads="1"/>
          </p:cNvSpPr>
          <p:nvPr/>
        </p:nvSpPr>
        <p:spPr bwMode="auto">
          <a:xfrm>
            <a:off x="2680912" y="4337512"/>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51" name="AutoShape 11"/>
          <p:cNvSpPr>
            <a:spLocks noChangeArrowheads="1"/>
          </p:cNvSpPr>
          <p:nvPr/>
        </p:nvSpPr>
        <p:spPr bwMode="auto">
          <a:xfrm>
            <a:off x="7770616" y="143691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4" name="Footer Placeholder 3"/>
          <p:cNvSpPr>
            <a:spLocks noGrp="1"/>
          </p:cNvSpPr>
          <p:nvPr>
            <p:ph type="ftr" sz="quarter" idx="11"/>
          </p:nvPr>
        </p:nvSpPr>
        <p:spPr/>
        <p:txBody>
          <a:bodyPr/>
          <a:lstStyle/>
          <a:p>
            <a:pPr>
              <a:defRPr/>
            </a:pPr>
            <a:r>
              <a:rPr lang="en-US">
                <a:solidFill>
                  <a:schemeClr val="tx1"/>
                </a:solidFill>
              </a:rPr>
              <a:t>Adrian Stephens, Intel Corporation</a:t>
            </a:r>
          </a:p>
        </p:txBody>
      </p:sp>
      <p:sp>
        <p:nvSpPr>
          <p:cNvPr id="11" name="Slide Number Placeholder 10"/>
          <p:cNvSpPr>
            <a:spLocks noGrp="1"/>
          </p:cNvSpPr>
          <p:nvPr>
            <p:ph type="sldNum" sz="quarter" idx="12"/>
          </p:nvPr>
        </p:nvSpPr>
        <p:spPr/>
        <p:txBody>
          <a:bodyPr/>
          <a:lstStyle/>
          <a:p>
            <a:pPr>
              <a:defRPr/>
            </a:pPr>
            <a:r>
              <a:rPr lang="en-US">
                <a:solidFill>
                  <a:schemeClr val="tx1"/>
                </a:solidFill>
              </a:rPr>
              <a:t>Slide </a:t>
            </a:r>
            <a:fld id="{3FBD1F51-5136-477F-A21E-BB3B46CB0CD8}" type="slidenum">
              <a:rPr lang="en-US" smtClean="0">
                <a:solidFill>
                  <a:schemeClr val="tx1"/>
                </a:solidFill>
              </a:rPr>
              <a:pPr>
                <a:defRPr/>
              </a:pPr>
              <a:t>16</a:t>
            </a:fld>
            <a:endParaRPr lang="en-US">
              <a:solidFill>
                <a:schemeClr val="tx1"/>
              </a:solidFill>
            </a:endParaRPr>
          </a:p>
        </p:txBody>
      </p:sp>
      <p:sp>
        <p:nvSpPr>
          <p:cNvPr id="44" name="AutoShape 46"/>
          <p:cNvSpPr>
            <a:spLocks noChangeArrowheads="1"/>
          </p:cNvSpPr>
          <p:nvPr/>
        </p:nvSpPr>
        <p:spPr bwMode="auto">
          <a:xfrm>
            <a:off x="2671470" y="2458281"/>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46" name="AutoShape 46"/>
          <p:cNvSpPr>
            <a:spLocks noChangeArrowheads="1"/>
          </p:cNvSpPr>
          <p:nvPr/>
        </p:nvSpPr>
        <p:spPr bwMode="auto">
          <a:xfrm>
            <a:off x="2657475" y="3097211"/>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802.11ba</a:t>
            </a:r>
          </a:p>
          <a:p>
            <a:pPr algn="ctr"/>
            <a:r>
              <a:rPr lang="en-US" sz="1100" b="1" dirty="0">
                <a:solidFill>
                  <a:schemeClr val="tx1"/>
                </a:solidFill>
                <a:latin typeface="Tahoma" pitchFamily="34" charset="0"/>
                <a:ea typeface="ＭＳ Ｐゴシック" charset="-128"/>
                <a:cs typeface="Arial" pitchFamily="34" charset="0"/>
              </a:rPr>
              <a:t>WUR</a:t>
            </a:r>
          </a:p>
        </p:txBody>
      </p:sp>
      <p:sp>
        <p:nvSpPr>
          <p:cNvPr id="47" name="AutoShape 49"/>
          <p:cNvSpPr>
            <a:spLocks noChangeArrowheads="1"/>
          </p:cNvSpPr>
          <p:nvPr/>
        </p:nvSpPr>
        <p:spPr bwMode="auto">
          <a:xfrm>
            <a:off x="6299561" y="374966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 GHz</a:t>
            </a:r>
          </a:p>
        </p:txBody>
      </p:sp>
      <p:sp>
        <p:nvSpPr>
          <p:cNvPr id="48" name="AutoShape 46"/>
          <p:cNvSpPr>
            <a:spLocks noChangeArrowheads="1"/>
          </p:cNvSpPr>
          <p:nvPr/>
        </p:nvSpPr>
        <p:spPr bwMode="auto">
          <a:xfrm>
            <a:off x="1554049" y="3353592"/>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Light </a:t>
            </a:r>
            <a:r>
              <a:rPr lang="en-US" sz="1100" b="1" dirty="0" err="1">
                <a:solidFill>
                  <a:schemeClr val="tx1"/>
                </a:solidFill>
                <a:latin typeface="Tahoma" pitchFamily="34" charset="0"/>
                <a:ea typeface="ＭＳ Ｐゴシック" charset="-128"/>
                <a:cs typeface="Arial" pitchFamily="34" charset="0"/>
              </a:rPr>
              <a:t>Comms</a:t>
            </a:r>
            <a:endParaRPr lang="en-US" sz="1100" b="1" dirty="0">
              <a:solidFill>
                <a:schemeClr val="tx1"/>
              </a:solidFill>
              <a:latin typeface="Tahoma" pitchFamily="34" charset="0"/>
              <a:ea typeface="ＭＳ Ｐゴシック" charset="-128"/>
              <a:cs typeface="Arial" pitchFamily="34" charset="0"/>
            </a:endParaRPr>
          </a:p>
          <a:p>
            <a:pPr algn="ctr"/>
            <a:r>
              <a:rPr lang="en-US" sz="1100" b="1" dirty="0">
                <a:solidFill>
                  <a:schemeClr val="tx1"/>
                </a:solidFill>
                <a:latin typeface="Tahoma" pitchFamily="34" charset="0"/>
                <a:ea typeface="ＭＳ Ｐゴシック" charset="-128"/>
                <a:cs typeface="Arial" pitchFamily="34" charset="0"/>
              </a:rPr>
              <a:t> (LC) TIG</a:t>
            </a:r>
          </a:p>
        </p:txBody>
      </p:sp>
      <p:sp>
        <p:nvSpPr>
          <p:cNvPr id="8" name="Right Arrow 7"/>
          <p:cNvSpPr/>
          <p:nvPr/>
        </p:nvSpPr>
        <p:spPr bwMode="auto">
          <a:xfrm rot="10800000">
            <a:off x="3626426" y="3081333"/>
            <a:ext cx="1663927" cy="584200"/>
          </a:xfrm>
          <a:prstGeom prst="rightArrow">
            <a:avLst/>
          </a:prstGeom>
          <a:solidFill>
            <a:srgbClr val="FF33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Times New Roman" pitchFamily="18" charset="0"/>
            </a:endParaRPr>
          </a:p>
        </p:txBody>
      </p:sp>
      <p:sp>
        <p:nvSpPr>
          <p:cNvPr id="50" name="Right Arrow 49"/>
          <p:cNvSpPr/>
          <p:nvPr/>
        </p:nvSpPr>
        <p:spPr bwMode="auto">
          <a:xfrm rot="5185338">
            <a:off x="1131762" y="2238372"/>
            <a:ext cx="1663927" cy="584200"/>
          </a:xfrm>
          <a:prstGeom prst="rightArrow">
            <a:avLst/>
          </a:prstGeom>
          <a:solidFill>
            <a:srgbClr val="FF33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Times New Roman" pitchFamily="18" charset="0"/>
            </a:endParaRPr>
          </a:p>
        </p:txBody>
      </p:sp>
      <p:sp>
        <p:nvSpPr>
          <p:cNvPr id="53" name="AutoShape 27"/>
          <p:cNvSpPr>
            <a:spLocks/>
          </p:cNvSpPr>
          <p:nvPr/>
        </p:nvSpPr>
        <p:spPr bwMode="auto">
          <a:xfrm rot="-5400000">
            <a:off x="6706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solidFill>
                <a:schemeClr val="tx1"/>
              </a:solidFill>
            </a:endParaRPr>
          </a:p>
        </p:txBody>
      </p:sp>
      <p:sp>
        <p:nvSpPr>
          <p:cNvPr id="39" name="Right Arrow 38"/>
          <p:cNvSpPr/>
          <p:nvPr/>
        </p:nvSpPr>
        <p:spPr bwMode="auto">
          <a:xfrm rot="6865463">
            <a:off x="6370815" y="2073220"/>
            <a:ext cx="1374909" cy="584200"/>
          </a:xfrm>
          <a:prstGeom prst="rightArrow">
            <a:avLst/>
          </a:prstGeom>
          <a:solidFill>
            <a:srgbClr val="FF33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Times New Roman" pitchFamily="18" charset="0"/>
            </a:endParaRPr>
          </a:p>
        </p:txBody>
      </p:sp>
      <p:sp>
        <p:nvSpPr>
          <p:cNvPr id="40" name="Right Arrow 39"/>
          <p:cNvSpPr/>
          <p:nvPr/>
        </p:nvSpPr>
        <p:spPr bwMode="auto">
          <a:xfrm rot="15299485">
            <a:off x="6164016" y="4628354"/>
            <a:ext cx="1374909" cy="584200"/>
          </a:xfrm>
          <a:prstGeom prst="rightArrow">
            <a:avLst/>
          </a:prstGeom>
          <a:solidFill>
            <a:srgbClr val="FF33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Times New Roman" pitchFamily="18" charset="0"/>
            </a:endParaRPr>
          </a:p>
        </p:txBody>
      </p:sp>
      <p:sp>
        <p:nvSpPr>
          <p:cNvPr id="41" name="Right Arrow 40"/>
          <p:cNvSpPr/>
          <p:nvPr/>
        </p:nvSpPr>
        <p:spPr bwMode="auto">
          <a:xfrm rot="5210552">
            <a:off x="7122421" y="4698214"/>
            <a:ext cx="2118610" cy="527399"/>
          </a:xfrm>
          <a:prstGeom prst="rightArrow">
            <a:avLst/>
          </a:prstGeom>
          <a:solidFill>
            <a:srgbClr val="FF33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Times New Roman" pitchFamily="18" charset="0"/>
            </a:endParaRPr>
          </a:p>
        </p:txBody>
      </p:sp>
      <p:sp>
        <p:nvSpPr>
          <p:cNvPr id="49" name="Right Arrow 48"/>
          <p:cNvSpPr/>
          <p:nvPr/>
        </p:nvSpPr>
        <p:spPr bwMode="auto">
          <a:xfrm rot="10800000">
            <a:off x="3654568" y="3729501"/>
            <a:ext cx="1663927" cy="5842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Times New Roman" pitchFamily="18" charset="0"/>
            </a:endParaRPr>
          </a:p>
        </p:txBody>
      </p:sp>
      <p:sp>
        <p:nvSpPr>
          <p:cNvPr id="54" name="Date Placeholder 5"/>
          <p:cNvSpPr>
            <a:spLocks noGrp="1"/>
          </p:cNvSpPr>
          <p:nvPr>
            <p:ph type="dt" idx="10"/>
          </p:nvPr>
        </p:nvSpPr>
        <p:spPr>
          <a:xfrm>
            <a:off x="696912" y="333375"/>
            <a:ext cx="1874823" cy="273050"/>
          </a:xfrm>
        </p:spPr>
        <p:txBody>
          <a:bodyPr/>
          <a:lstStyle/>
          <a:p>
            <a:r>
              <a:rPr lang="en-US" dirty="0"/>
              <a:t>March 2017</a:t>
            </a:r>
            <a:endParaRPr lang="en-GB" dirty="0"/>
          </a:p>
        </p:txBody>
      </p:sp>
    </p:spTree>
    <p:extLst>
      <p:ext uri="{BB962C8B-B14F-4D97-AF65-F5344CB8AC3E}">
        <p14:creationId xmlns:p14="http://schemas.microsoft.com/office/powerpoint/2010/main" val="10461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80">
                                          <p:stCondLst>
                                            <p:cond delay="0"/>
                                          </p:stCondLst>
                                        </p:cTn>
                                        <p:tgtEl>
                                          <p:spTgt spid="50"/>
                                        </p:tgtEl>
                                      </p:cBhvr>
                                    </p:animEffect>
                                    <p:anim calcmode="lin" valueType="num">
                                      <p:cBhvr>
                                        <p:cTn id="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 dur="26">
                                          <p:stCondLst>
                                            <p:cond delay="650"/>
                                          </p:stCondLst>
                                        </p:cTn>
                                        <p:tgtEl>
                                          <p:spTgt spid="50"/>
                                        </p:tgtEl>
                                      </p:cBhvr>
                                      <p:to x="100000" y="60000"/>
                                    </p:animScale>
                                    <p:animScale>
                                      <p:cBhvr>
                                        <p:cTn id="14" dur="166" decel="50000">
                                          <p:stCondLst>
                                            <p:cond delay="676"/>
                                          </p:stCondLst>
                                        </p:cTn>
                                        <p:tgtEl>
                                          <p:spTgt spid="50"/>
                                        </p:tgtEl>
                                      </p:cBhvr>
                                      <p:to x="100000" y="100000"/>
                                    </p:animScale>
                                    <p:animScale>
                                      <p:cBhvr>
                                        <p:cTn id="15" dur="26">
                                          <p:stCondLst>
                                            <p:cond delay="1312"/>
                                          </p:stCondLst>
                                        </p:cTn>
                                        <p:tgtEl>
                                          <p:spTgt spid="50"/>
                                        </p:tgtEl>
                                      </p:cBhvr>
                                      <p:to x="100000" y="80000"/>
                                    </p:animScale>
                                    <p:animScale>
                                      <p:cBhvr>
                                        <p:cTn id="16" dur="166" decel="50000">
                                          <p:stCondLst>
                                            <p:cond delay="1338"/>
                                          </p:stCondLst>
                                        </p:cTn>
                                        <p:tgtEl>
                                          <p:spTgt spid="50"/>
                                        </p:tgtEl>
                                      </p:cBhvr>
                                      <p:to x="100000" y="100000"/>
                                    </p:animScale>
                                    <p:animScale>
                                      <p:cBhvr>
                                        <p:cTn id="17" dur="26">
                                          <p:stCondLst>
                                            <p:cond delay="1642"/>
                                          </p:stCondLst>
                                        </p:cTn>
                                        <p:tgtEl>
                                          <p:spTgt spid="50"/>
                                        </p:tgtEl>
                                      </p:cBhvr>
                                      <p:to x="100000" y="90000"/>
                                    </p:animScale>
                                    <p:animScale>
                                      <p:cBhvr>
                                        <p:cTn id="18" dur="166" decel="50000">
                                          <p:stCondLst>
                                            <p:cond delay="1668"/>
                                          </p:stCondLst>
                                        </p:cTn>
                                        <p:tgtEl>
                                          <p:spTgt spid="50"/>
                                        </p:tgtEl>
                                      </p:cBhvr>
                                      <p:to x="100000" y="100000"/>
                                    </p:animScale>
                                    <p:animScale>
                                      <p:cBhvr>
                                        <p:cTn id="19" dur="26">
                                          <p:stCondLst>
                                            <p:cond delay="1808"/>
                                          </p:stCondLst>
                                        </p:cTn>
                                        <p:tgtEl>
                                          <p:spTgt spid="50"/>
                                        </p:tgtEl>
                                      </p:cBhvr>
                                      <p:to x="100000" y="95000"/>
                                    </p:animScale>
                                    <p:animScale>
                                      <p:cBhvr>
                                        <p:cTn id="20" dur="166" decel="50000">
                                          <p:stCondLst>
                                            <p:cond delay="1834"/>
                                          </p:stCondLst>
                                        </p:cTn>
                                        <p:tgtEl>
                                          <p:spTgt spid="50"/>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1"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heel(1)">
                                      <p:cBhvr>
                                        <p:cTn id="30" dur="2000"/>
                                        <p:tgtEl>
                                          <p:spTgt spid="39"/>
                                        </p:tgtEl>
                                      </p:cBhvr>
                                    </p:animEffect>
                                  </p:childTnLst>
                                </p:cTn>
                              </p:par>
                            </p:childTnLst>
                          </p:cTn>
                        </p:par>
                        <p:par>
                          <p:cTn id="31" fill="hold">
                            <p:stCondLst>
                              <p:cond delay="5000"/>
                            </p:stCondLst>
                            <p:childTnLst>
                              <p:par>
                                <p:cTn id="32" presetID="53" presetClass="entr" presetSubtype="16"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childTnLst>
                          </p:cTn>
                        </p:par>
                        <p:par>
                          <p:cTn id="37" fill="hold">
                            <p:stCondLst>
                              <p:cond delay="5500"/>
                            </p:stCondLst>
                            <p:childTnLst>
                              <p:par>
                                <p:cTn id="38" presetID="31"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1000" fill="hold"/>
                                        <p:tgtEl>
                                          <p:spTgt spid="41"/>
                                        </p:tgtEl>
                                        <p:attrNameLst>
                                          <p:attrName>ppt_w</p:attrName>
                                        </p:attrNameLst>
                                      </p:cBhvr>
                                      <p:tavLst>
                                        <p:tav tm="0">
                                          <p:val>
                                            <p:fltVal val="0"/>
                                          </p:val>
                                        </p:tav>
                                        <p:tav tm="100000">
                                          <p:val>
                                            <p:strVal val="#ppt_w"/>
                                          </p:val>
                                        </p:tav>
                                      </p:tavLst>
                                    </p:anim>
                                    <p:anim calcmode="lin" valueType="num">
                                      <p:cBhvr>
                                        <p:cTn id="41" dur="1000" fill="hold"/>
                                        <p:tgtEl>
                                          <p:spTgt spid="41"/>
                                        </p:tgtEl>
                                        <p:attrNameLst>
                                          <p:attrName>ppt_h</p:attrName>
                                        </p:attrNameLst>
                                      </p:cBhvr>
                                      <p:tavLst>
                                        <p:tav tm="0">
                                          <p:val>
                                            <p:fltVal val="0"/>
                                          </p:val>
                                        </p:tav>
                                        <p:tav tm="100000">
                                          <p:val>
                                            <p:strVal val="#ppt_h"/>
                                          </p:val>
                                        </p:tav>
                                      </p:tavLst>
                                    </p:anim>
                                    <p:anim calcmode="lin" valueType="num">
                                      <p:cBhvr>
                                        <p:cTn id="42" dur="1000" fill="hold"/>
                                        <p:tgtEl>
                                          <p:spTgt spid="41"/>
                                        </p:tgtEl>
                                        <p:attrNameLst>
                                          <p:attrName>style.rotation</p:attrName>
                                        </p:attrNameLst>
                                      </p:cBhvr>
                                      <p:tavLst>
                                        <p:tav tm="0">
                                          <p:val>
                                            <p:fltVal val="90"/>
                                          </p:val>
                                        </p:tav>
                                        <p:tav tm="100000">
                                          <p:val>
                                            <p:fltVal val="0"/>
                                          </p:val>
                                        </p:tav>
                                      </p:tavLst>
                                    </p:anim>
                                    <p:animEffect transition="in" filter="fade">
                                      <p:cBhvr>
                                        <p:cTn id="43" dur="1000"/>
                                        <p:tgtEl>
                                          <p:spTgt spid="41"/>
                                        </p:tgtEl>
                                      </p:cBhvr>
                                    </p:animEffect>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0" grpId="0" animBg="1"/>
      <p:bldP spid="39" grpId="0" animBg="1"/>
      <p:bldP spid="40" grpId="0" animBg="1"/>
      <p:bldP spid="41"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287" y="2895600"/>
            <a:ext cx="7772400" cy="1362075"/>
          </a:xfrm>
        </p:spPr>
        <p:txBody>
          <a:bodyPr/>
          <a:lstStyle/>
          <a:p>
            <a:r>
              <a:rPr lang="en-GB" dirty="0"/>
              <a:t>Completed Projects</a:t>
            </a:r>
          </a:p>
        </p:txBody>
      </p:sp>
      <p:sp>
        <p:nvSpPr>
          <p:cNvPr id="6" name="Date Placeholder 5"/>
          <p:cNvSpPr>
            <a:spLocks noGrp="1"/>
          </p:cNvSpPr>
          <p:nvPr>
            <p:ph type="dt" idx="10"/>
          </p:nvPr>
        </p:nvSpPr>
        <p:spPr/>
        <p:txBody>
          <a:bodyPr/>
          <a:lstStyle/>
          <a:p>
            <a:r>
              <a:rPr lang="en-US"/>
              <a:t>March 2017</a:t>
            </a:r>
            <a:endParaRPr lang="en-GB" dirty="0"/>
          </a:p>
        </p:txBody>
      </p:sp>
      <p:sp>
        <p:nvSpPr>
          <p:cNvPr id="5" name="Footer Placeholder 4"/>
          <p:cNvSpPr>
            <a:spLocks noGrp="1"/>
          </p:cNvSpPr>
          <p:nvPr>
            <p:ph type="ftr" idx="11"/>
          </p:nvPr>
        </p:nvSpPr>
        <p:spPr/>
        <p:txBody>
          <a:bodyPr/>
          <a:lstStyle/>
          <a:p>
            <a:r>
              <a:rPr lang="en-GB"/>
              <a:t>Adrian Stephens, Intel Corporation</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111225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286512" y="6475413"/>
            <a:ext cx="2255826" cy="180975"/>
          </a:xfrm>
        </p:spPr>
        <p:txBody>
          <a:bodyPr/>
          <a:lstStyle/>
          <a:p>
            <a:r>
              <a:rPr lang="en-GB"/>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a:t>Recently Completed Projects</a:t>
            </a: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a:t>These projects were approved in the December 2016 IEEE-SA Standards Board meeting</a:t>
            </a:r>
          </a:p>
          <a:p>
            <a:pPr>
              <a:buFont typeface="Times New Roman" pitchFamily="16" charset="0"/>
              <a:buChar char="•"/>
            </a:pPr>
            <a:r>
              <a:rPr lang="en-GB" dirty="0" err="1"/>
              <a:t>TGah</a:t>
            </a:r>
            <a:r>
              <a:rPr lang="en-GB" dirty="0"/>
              <a:t>, Sub 1GHz</a:t>
            </a:r>
          </a:p>
          <a:p>
            <a:pPr lvl="1">
              <a:buFont typeface="Times New Roman" pitchFamily="16" charset="0"/>
              <a:buChar char="•"/>
            </a:pPr>
            <a:r>
              <a:rPr lang="en-GB" dirty="0"/>
              <a:t>expect publication early 2017</a:t>
            </a:r>
          </a:p>
          <a:p>
            <a:pPr>
              <a:buFont typeface="Times New Roman" pitchFamily="16" charset="0"/>
              <a:buChar char="•"/>
            </a:pPr>
            <a:r>
              <a:rPr lang="en-GB" dirty="0" err="1"/>
              <a:t>TGai</a:t>
            </a:r>
            <a:r>
              <a:rPr lang="en-GB" dirty="0"/>
              <a:t>, Fast Initial Link Setup</a:t>
            </a:r>
          </a:p>
          <a:p>
            <a:pPr lvl="1">
              <a:buFont typeface="Times New Roman" pitchFamily="16" charset="0"/>
              <a:buChar char="•"/>
            </a:pPr>
            <a:r>
              <a:rPr lang="en-GB" dirty="0"/>
              <a:t>Published in December 2016</a:t>
            </a:r>
          </a:p>
          <a:p>
            <a:pPr>
              <a:buFont typeface="Times New Roman" pitchFamily="16" charset="0"/>
              <a:buChar char="•"/>
            </a:pPr>
            <a:r>
              <a:rPr lang="en-GB" dirty="0" err="1"/>
              <a:t>TGmc</a:t>
            </a:r>
            <a:r>
              <a:rPr lang="en-GB" dirty="0"/>
              <a:t>, the revision project  </a:t>
            </a:r>
          </a:p>
          <a:p>
            <a:pPr lvl="1">
              <a:buFont typeface="Times New Roman" pitchFamily="16" charset="0"/>
              <a:buChar char="•"/>
            </a:pPr>
            <a:r>
              <a:rPr lang="en-GB" dirty="0"/>
              <a:t>Rolls up 5 amendments</a:t>
            </a:r>
          </a:p>
          <a:p>
            <a:pPr lvl="1">
              <a:buFont typeface="Times New Roman" pitchFamily="16" charset="0"/>
              <a:buChar char="•"/>
            </a:pPr>
            <a:r>
              <a:rPr lang="en-GB" dirty="0"/>
              <a:t>Improved support for Location/Positioning</a:t>
            </a:r>
          </a:p>
          <a:p>
            <a:pPr lvl="1">
              <a:buFont typeface="Times New Roman" pitchFamily="16" charset="0"/>
              <a:buChar char="•"/>
            </a:pPr>
            <a:r>
              <a:rPr lang="en-GB" dirty="0"/>
              <a:t>Published in December 2016 as IEEE 802.11-2016</a:t>
            </a:r>
          </a:p>
          <a:p>
            <a:pPr>
              <a:buFont typeface="Times New Roman" pitchFamily="16" charset="0"/>
              <a:buChar char="•"/>
            </a:pPr>
            <a:endParaRPr lang="en-GB" dirty="0"/>
          </a:p>
        </p:txBody>
      </p:sp>
      <p:sp>
        <p:nvSpPr>
          <p:cNvPr id="8" name="Date Placeholder 5"/>
          <p:cNvSpPr>
            <a:spLocks noGrp="1"/>
          </p:cNvSpPr>
          <p:nvPr>
            <p:ph type="dt" idx="4294967295"/>
          </p:nvPr>
        </p:nvSpPr>
        <p:spPr>
          <a:xfrm>
            <a:off x="685800" y="318287"/>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Tree>
    <p:extLst>
      <p:ext uri="{BB962C8B-B14F-4D97-AF65-F5344CB8AC3E}">
        <p14:creationId xmlns:p14="http://schemas.microsoft.com/office/powerpoint/2010/main" val="25857783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Completed Projects - 1</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a:t>Adrian Stephens, Intel Corporation</a:t>
            </a:r>
            <a:endParaRPr lang="en-GB" dirty="0"/>
          </a:p>
        </p:txBody>
      </p:sp>
      <p:sp>
        <p:nvSpPr>
          <p:cNvPr id="6" name="Date Placeholder 5"/>
          <p:cNvSpPr>
            <a:spLocks noGrp="1"/>
          </p:cNvSpPr>
          <p:nvPr>
            <p:ph type="dt" idx="15"/>
          </p:nvPr>
        </p:nvSpPr>
        <p:spPr/>
        <p:txBody>
          <a:bodyPr/>
          <a:lstStyle/>
          <a:p>
            <a:r>
              <a:rPr lang="en-US" dirty="0"/>
              <a:t>March 2017</a:t>
            </a:r>
            <a:endParaRPr lang="en-GB" dirty="0"/>
          </a:p>
        </p:txBody>
      </p:sp>
      <p:graphicFrame>
        <p:nvGraphicFramePr>
          <p:cNvPr id="7" name="Table 6"/>
          <p:cNvGraphicFramePr>
            <a:graphicFrameLocks noGrp="1"/>
          </p:cNvGraphicFramePr>
          <p:nvPr>
            <p:extLst/>
          </p:nvPr>
        </p:nvGraphicFramePr>
        <p:xfrm>
          <a:off x="304005" y="1600200"/>
          <a:ext cx="8534401" cy="4617720"/>
        </p:xfrm>
        <a:graphic>
          <a:graphicData uri="http://schemas.openxmlformats.org/drawingml/2006/table">
            <a:tbl>
              <a:tblPr firstRow="1" bandRow="1">
                <a:tableStyleId>{5C22544A-7EE6-4342-B048-85BDC9FD1C3A}</a:tableStyleId>
              </a:tblPr>
              <a:tblGrid>
                <a:gridCol w="711548">
                  <a:extLst>
                    <a:ext uri="{9D8B030D-6E8A-4147-A177-3AD203B41FA5}">
                      <a16:colId xmlns="" xmlns:a16="http://schemas.microsoft.com/office/drawing/2014/main" val="20000"/>
                    </a:ext>
                  </a:extLst>
                </a:gridCol>
                <a:gridCol w="964853">
                  <a:extLst>
                    <a:ext uri="{9D8B030D-6E8A-4147-A177-3AD203B41FA5}">
                      <a16:colId xmlns="" xmlns:a16="http://schemas.microsoft.com/office/drawing/2014/main" val="20001"/>
                    </a:ext>
                  </a:extLst>
                </a:gridCol>
                <a:gridCol w="1406969">
                  <a:extLst>
                    <a:ext uri="{9D8B030D-6E8A-4147-A177-3AD203B41FA5}">
                      <a16:colId xmlns="" xmlns:a16="http://schemas.microsoft.com/office/drawing/2014/main" val="20002"/>
                    </a:ext>
                  </a:extLst>
                </a:gridCol>
                <a:gridCol w="5451031">
                  <a:extLst>
                    <a:ext uri="{9D8B030D-6E8A-4147-A177-3AD203B41FA5}">
                      <a16:colId xmlns="" xmlns:a16="http://schemas.microsoft.com/office/drawing/2014/main" val="20003"/>
                    </a:ext>
                  </a:extLst>
                </a:gridCol>
              </a:tblGrid>
              <a:tr h="370840">
                <a:tc>
                  <a:txBody>
                    <a:bodyPr/>
                    <a:lstStyle/>
                    <a:p>
                      <a:r>
                        <a:rPr lang="en-GB" dirty="0"/>
                        <a:t>Date</a:t>
                      </a:r>
                    </a:p>
                  </a:txBody>
                  <a:tcPr/>
                </a:tc>
                <a:tc>
                  <a:txBody>
                    <a:bodyPr/>
                    <a:lstStyle/>
                    <a:p>
                      <a:r>
                        <a:rPr lang="en-GB" dirty="0"/>
                        <a:t>Name</a:t>
                      </a:r>
                    </a:p>
                  </a:txBody>
                  <a:tcPr/>
                </a:tc>
                <a:tc>
                  <a:txBody>
                    <a:bodyPr/>
                    <a:lstStyle/>
                    <a:p>
                      <a:r>
                        <a:rPr lang="en-GB" dirty="0"/>
                        <a:t>Type</a:t>
                      </a:r>
                    </a:p>
                  </a:txBody>
                  <a:tcPr/>
                </a:tc>
                <a:tc>
                  <a:txBody>
                    <a:bodyPr/>
                    <a:lstStyle/>
                    <a:p>
                      <a:r>
                        <a:rPr lang="en-GB" dirty="0"/>
                        <a:t>Description</a:t>
                      </a:r>
                    </a:p>
                  </a:txBody>
                  <a:tcPr/>
                </a:tc>
                <a:extLst>
                  <a:ext uri="{0D108BD9-81ED-4DB2-BD59-A6C34878D82A}">
                    <a16:rowId xmlns="" xmlns:a16="http://schemas.microsoft.com/office/drawing/2014/main" val="10000"/>
                  </a:ext>
                </a:extLst>
              </a:tr>
              <a:tr h="370840">
                <a:tc>
                  <a:txBody>
                    <a:bodyPr/>
                    <a:lstStyle/>
                    <a:p>
                      <a:r>
                        <a:rPr lang="en-GB" dirty="0"/>
                        <a:t>1997</a:t>
                      </a:r>
                    </a:p>
                  </a:txBody>
                  <a:tcPr>
                    <a:solidFill>
                      <a:srgbClr val="FFFF00"/>
                    </a:solidFill>
                  </a:tcPr>
                </a:tc>
                <a:tc>
                  <a:txBody>
                    <a:bodyPr/>
                    <a:lstStyle/>
                    <a:p>
                      <a:r>
                        <a:rPr lang="en-GB" dirty="0"/>
                        <a:t>802.11</a:t>
                      </a:r>
                    </a:p>
                  </a:txBody>
                  <a:tcPr>
                    <a:solidFill>
                      <a:srgbClr val="FFFF00"/>
                    </a:solidFill>
                  </a:tcPr>
                </a:tc>
                <a:tc>
                  <a:txBody>
                    <a:bodyPr/>
                    <a:lstStyle/>
                    <a:p>
                      <a:r>
                        <a:rPr lang="en-GB" dirty="0"/>
                        <a:t>Standard</a:t>
                      </a:r>
                    </a:p>
                  </a:txBody>
                  <a:tcPr>
                    <a:solidFill>
                      <a:srgbClr val="FFFF00"/>
                    </a:solidFill>
                  </a:tcPr>
                </a:tc>
                <a:tc>
                  <a:txBody>
                    <a:bodyPr/>
                    <a:lstStyle/>
                    <a:p>
                      <a:r>
                        <a:rPr lang="en-GB" dirty="0"/>
                        <a:t>Original standard for 802.11 with 3 PHYs</a:t>
                      </a:r>
                    </a:p>
                  </a:txBody>
                  <a:tcPr>
                    <a:solidFill>
                      <a:srgbClr val="FFFF00"/>
                    </a:solidFill>
                  </a:tcPr>
                </a:tc>
                <a:extLst>
                  <a:ext uri="{0D108BD9-81ED-4DB2-BD59-A6C34878D82A}">
                    <a16:rowId xmlns="" xmlns:a16="http://schemas.microsoft.com/office/drawing/2014/main" val="10001"/>
                  </a:ext>
                </a:extLst>
              </a:tr>
              <a:tr h="370840">
                <a:tc>
                  <a:txBody>
                    <a:bodyPr/>
                    <a:lstStyle/>
                    <a:p>
                      <a:r>
                        <a:rPr lang="en-GB" dirty="0"/>
                        <a:t>1997</a:t>
                      </a:r>
                    </a:p>
                  </a:txBody>
                  <a:tcPr/>
                </a:tc>
                <a:tc>
                  <a:txBody>
                    <a:bodyPr/>
                    <a:lstStyle/>
                    <a:p>
                      <a:r>
                        <a:rPr lang="en-GB" dirty="0"/>
                        <a:t>802.11c</a:t>
                      </a:r>
                    </a:p>
                  </a:txBody>
                  <a:tcPr/>
                </a:tc>
                <a:tc>
                  <a:txBody>
                    <a:bodyPr/>
                    <a:lstStyle/>
                    <a:p>
                      <a:r>
                        <a:rPr lang="en-GB" dirty="0"/>
                        <a:t>Amendment</a:t>
                      </a:r>
                    </a:p>
                  </a:txBody>
                  <a:tcPr/>
                </a:tc>
                <a:tc>
                  <a:txBody>
                    <a:bodyPr/>
                    <a:lstStyle/>
                    <a:p>
                      <a:r>
                        <a:rPr lang="en-GB" dirty="0"/>
                        <a:t>Support for MAC bridges</a:t>
                      </a:r>
                    </a:p>
                  </a:txBody>
                  <a:tcPr/>
                </a:tc>
                <a:extLst>
                  <a:ext uri="{0D108BD9-81ED-4DB2-BD59-A6C34878D82A}">
                    <a16:rowId xmlns="" xmlns:a16="http://schemas.microsoft.com/office/drawing/2014/main" val="10002"/>
                  </a:ext>
                </a:extLst>
              </a:tr>
              <a:tr h="370840">
                <a:tc>
                  <a:txBody>
                    <a:bodyPr/>
                    <a:lstStyle/>
                    <a:p>
                      <a:r>
                        <a:rPr lang="en-GB" dirty="0"/>
                        <a:t>1999</a:t>
                      </a:r>
                    </a:p>
                  </a:txBody>
                  <a:tcPr>
                    <a:solidFill>
                      <a:srgbClr val="FFFF00"/>
                    </a:solidFill>
                  </a:tcPr>
                </a:tc>
                <a:tc>
                  <a:txBody>
                    <a:bodyPr/>
                    <a:lstStyle/>
                    <a:p>
                      <a:r>
                        <a:rPr lang="en-GB" dirty="0"/>
                        <a:t>802.11</a:t>
                      </a:r>
                    </a:p>
                  </a:txBody>
                  <a:tcPr>
                    <a:solidFill>
                      <a:srgbClr val="FFFF00"/>
                    </a:solidFill>
                  </a:tcPr>
                </a:tc>
                <a:tc>
                  <a:txBody>
                    <a:bodyPr/>
                    <a:lstStyle/>
                    <a:p>
                      <a:r>
                        <a:rPr lang="en-GB" dirty="0"/>
                        <a:t>Revision</a:t>
                      </a:r>
                    </a:p>
                  </a:txBody>
                  <a:tcPr>
                    <a:solidFill>
                      <a:srgbClr val="FFFF00"/>
                    </a:solidFill>
                  </a:tcPr>
                </a:tc>
                <a:tc>
                  <a:txBody>
                    <a:bodyPr/>
                    <a:lstStyle/>
                    <a:p>
                      <a:r>
                        <a:rPr lang="en-GB" dirty="0"/>
                        <a:t>Roll</a:t>
                      </a:r>
                      <a:r>
                        <a:rPr lang="en-GB" baseline="0" dirty="0"/>
                        <a:t>s in 802.11c and maintenance fixes</a:t>
                      </a:r>
                      <a:endParaRPr lang="en-GB" dirty="0"/>
                    </a:p>
                  </a:txBody>
                  <a:tcPr>
                    <a:solidFill>
                      <a:srgbClr val="FFFF00"/>
                    </a:solidFill>
                  </a:tcPr>
                </a:tc>
                <a:extLst>
                  <a:ext uri="{0D108BD9-81ED-4DB2-BD59-A6C34878D82A}">
                    <a16:rowId xmlns="" xmlns:a16="http://schemas.microsoft.com/office/drawing/2014/main" val="10003"/>
                  </a:ext>
                </a:extLst>
              </a:tr>
              <a:tr h="370840">
                <a:tc>
                  <a:txBody>
                    <a:bodyPr/>
                    <a:lstStyle/>
                    <a:p>
                      <a:r>
                        <a:rPr lang="en-GB" dirty="0"/>
                        <a:t>1999</a:t>
                      </a:r>
                    </a:p>
                  </a:txBody>
                  <a:tcPr/>
                </a:tc>
                <a:tc>
                  <a:txBody>
                    <a:bodyPr/>
                    <a:lstStyle/>
                    <a:p>
                      <a:r>
                        <a:rPr lang="en-GB" dirty="0"/>
                        <a:t>802.11f</a:t>
                      </a:r>
                    </a:p>
                  </a:txBody>
                  <a:tcPr/>
                </a:tc>
                <a:tc>
                  <a:txBody>
                    <a:bodyPr/>
                    <a:lstStyle/>
                    <a:p>
                      <a:r>
                        <a:rPr lang="en-GB" dirty="0"/>
                        <a:t>Recommended Practice</a:t>
                      </a:r>
                    </a:p>
                  </a:txBody>
                  <a:tcPr/>
                </a:tc>
                <a:tc>
                  <a:txBody>
                    <a:bodyPr/>
                    <a:lstStyle/>
                    <a:p>
                      <a:r>
                        <a:rPr lang="en-GB" dirty="0"/>
                        <a:t>Inter</a:t>
                      </a:r>
                      <a:r>
                        <a:rPr lang="en-GB" baseline="0" dirty="0"/>
                        <a:t> Access Point protocol.  Withdrawn in 2006.</a:t>
                      </a:r>
                      <a:endParaRPr lang="en-GB" dirty="0"/>
                    </a:p>
                  </a:txBody>
                  <a:tcPr/>
                </a:tc>
                <a:extLst>
                  <a:ext uri="{0D108BD9-81ED-4DB2-BD59-A6C34878D82A}">
                    <a16:rowId xmlns="" xmlns:a16="http://schemas.microsoft.com/office/drawing/2014/main" val="10004"/>
                  </a:ext>
                </a:extLst>
              </a:tr>
              <a:tr h="370840">
                <a:tc>
                  <a:txBody>
                    <a:bodyPr/>
                    <a:lstStyle/>
                    <a:p>
                      <a:r>
                        <a:rPr lang="en-GB" dirty="0"/>
                        <a:t>1999</a:t>
                      </a:r>
                    </a:p>
                  </a:txBody>
                  <a:tcPr/>
                </a:tc>
                <a:tc>
                  <a:txBody>
                    <a:bodyPr/>
                    <a:lstStyle/>
                    <a:p>
                      <a:r>
                        <a:rPr lang="en-GB" dirty="0"/>
                        <a:t>802.11a</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Higher Speed PHY Extension in the 5 GHz Band</a:t>
                      </a:r>
                    </a:p>
                  </a:txBody>
                  <a:tcPr/>
                </a:tc>
                <a:extLst>
                  <a:ext uri="{0D108BD9-81ED-4DB2-BD59-A6C34878D82A}">
                    <a16:rowId xmlns="" xmlns:a16="http://schemas.microsoft.com/office/drawing/2014/main" val="10005"/>
                  </a:ext>
                </a:extLst>
              </a:tr>
              <a:tr h="370840">
                <a:tc>
                  <a:txBody>
                    <a:bodyPr/>
                    <a:lstStyle/>
                    <a:p>
                      <a:r>
                        <a:rPr lang="en-GB" dirty="0"/>
                        <a:t>1999</a:t>
                      </a:r>
                    </a:p>
                  </a:txBody>
                  <a:tcPr/>
                </a:tc>
                <a:tc>
                  <a:txBody>
                    <a:bodyPr/>
                    <a:lstStyle/>
                    <a:p>
                      <a:r>
                        <a:rPr lang="en-GB" dirty="0"/>
                        <a:t>802.11b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Amendment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Higher Speed PHY Extension in the 2.4 GHz Band</a:t>
                      </a:r>
                    </a:p>
                  </a:txBody>
                  <a:tcPr/>
                </a:tc>
                <a:extLst>
                  <a:ext uri="{0D108BD9-81ED-4DB2-BD59-A6C34878D82A}">
                    <a16:rowId xmlns="" xmlns:a16="http://schemas.microsoft.com/office/drawing/2014/main" val="10006"/>
                  </a:ext>
                </a:extLst>
              </a:tr>
              <a:tr h="370840">
                <a:tc>
                  <a:txBody>
                    <a:bodyPr/>
                    <a:lstStyle/>
                    <a:p>
                      <a:r>
                        <a:rPr lang="en-GB" dirty="0"/>
                        <a:t>2001</a:t>
                      </a:r>
                    </a:p>
                  </a:txBody>
                  <a:tcPr/>
                </a:tc>
                <a:tc>
                  <a:txBody>
                    <a:bodyPr/>
                    <a:lstStyle/>
                    <a:p>
                      <a:r>
                        <a:rPr lang="en-GB" dirty="0"/>
                        <a:t>802.11d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Amendment</a:t>
                      </a:r>
                    </a:p>
                  </a:txBody>
                  <a:tcPr/>
                </a:tc>
                <a:tc>
                  <a:txBody>
                    <a:bodyPr/>
                    <a:lstStyle/>
                    <a:p>
                      <a:r>
                        <a:rPr lang="en-GB" dirty="0">
                          <a:effectLst/>
                        </a:rPr>
                        <a:t> Operation in Additional Regulatory Domains</a:t>
                      </a:r>
                    </a:p>
                  </a:txBody>
                  <a:tcPr marL="19050" marR="19050" marT="9525" marB="9525" anchor="ctr"/>
                </a:tc>
                <a:extLst>
                  <a:ext uri="{0D108BD9-81ED-4DB2-BD59-A6C34878D82A}">
                    <a16:rowId xmlns="" xmlns:a16="http://schemas.microsoft.com/office/drawing/2014/main" val="10007"/>
                  </a:ext>
                </a:extLst>
              </a:tr>
              <a:tr h="370840">
                <a:tc>
                  <a:txBody>
                    <a:bodyPr/>
                    <a:lstStyle/>
                    <a:p>
                      <a:r>
                        <a:rPr lang="en-GB" dirty="0"/>
                        <a:t>2003</a:t>
                      </a:r>
                    </a:p>
                  </a:txBody>
                  <a:tcPr/>
                </a:tc>
                <a:tc>
                  <a:txBody>
                    <a:bodyPr/>
                    <a:lstStyle/>
                    <a:p>
                      <a:r>
                        <a:rPr lang="en-GB" dirty="0"/>
                        <a:t>802.11g</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Further Higher Data Rate Extension in the 2.4 GHz Band</a:t>
                      </a:r>
                    </a:p>
                  </a:txBody>
                  <a:tcPr/>
                </a:tc>
                <a:extLst>
                  <a:ext uri="{0D108BD9-81ED-4DB2-BD59-A6C34878D82A}">
                    <a16:rowId xmlns="" xmlns:a16="http://schemas.microsoft.com/office/drawing/2014/main" val="10008"/>
                  </a:ext>
                </a:extLst>
              </a:tr>
              <a:tr h="370840">
                <a:tc>
                  <a:txBody>
                    <a:bodyPr/>
                    <a:lstStyle/>
                    <a:p>
                      <a:r>
                        <a:rPr lang="en-GB" dirty="0"/>
                        <a:t>2003</a:t>
                      </a:r>
                    </a:p>
                  </a:txBody>
                  <a:tcPr/>
                </a:tc>
                <a:tc>
                  <a:txBody>
                    <a:bodyPr/>
                    <a:lstStyle/>
                    <a:p>
                      <a:r>
                        <a:rPr lang="en-GB" dirty="0"/>
                        <a:t>802.11h</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Spectrum and Transmit Power Management Extensions in the 5 GHz Band in Europe (DFS &amp; TPC)</a:t>
                      </a:r>
                    </a:p>
                  </a:txBody>
                  <a:tcPr/>
                </a:tc>
                <a:extLst>
                  <a:ext uri="{0D108BD9-81ED-4DB2-BD59-A6C34878D82A}">
                    <a16:rowId xmlns="" xmlns:a16="http://schemas.microsoft.com/office/drawing/2014/main" val="10009"/>
                  </a:ext>
                </a:extLst>
              </a:tr>
              <a:tr h="370840">
                <a:tc>
                  <a:txBody>
                    <a:bodyPr/>
                    <a:lstStyle/>
                    <a:p>
                      <a:r>
                        <a:rPr lang="en-GB" dirty="0"/>
                        <a:t>2004</a:t>
                      </a:r>
                    </a:p>
                  </a:txBody>
                  <a:tcPr/>
                </a:tc>
                <a:tc>
                  <a:txBody>
                    <a:bodyPr/>
                    <a:lstStyle/>
                    <a:p>
                      <a:r>
                        <a:rPr lang="en-GB" dirty="0"/>
                        <a:t>802.11i</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MAC Security Enhancements</a:t>
                      </a:r>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53358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5486400" y="6476206"/>
            <a:ext cx="3041644" cy="180975"/>
          </a:xfrm>
        </p:spPr>
        <p:txBody>
          <a:bodyPr/>
          <a:lstStyle/>
          <a:p>
            <a:r>
              <a:rPr lang="en-GB" dirty="0"/>
              <a:t>Adrian Stephens, Intel Corporation</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676400"/>
            <a:ext cx="7772400" cy="44196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contains slides prepared for a tutorial to the IEEE 802 March 2017 plenary session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contains the following:</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Scope of the 802.11 project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Summary of current activities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Summary of completed projects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And then, drilling </a:t>
            </a:r>
            <a:r>
              <a:rPr lang="en-GB" dirty="0"/>
              <a:t>down into selected current activities:</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P802.11ax </a:t>
            </a:r>
            <a:r>
              <a:rPr lang="en-GB" dirty="0"/>
              <a:t>– “High efficiency wireless LAN”</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P802.11ba </a:t>
            </a:r>
            <a:r>
              <a:rPr lang="en-GB" dirty="0"/>
              <a:t>– “Wake up radio”</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LC – “Light communications”</a:t>
            </a:r>
          </a:p>
        </p:txBody>
      </p:sp>
      <p:sp>
        <p:nvSpPr>
          <p:cNvPr id="7" name="Date Placeholder 3"/>
          <p:cNvSpPr>
            <a:spLocks noGrp="1"/>
          </p:cNvSpPr>
          <p:nvPr>
            <p:ph type="dt" idx="15"/>
          </p:nvPr>
        </p:nvSpPr>
        <p:spPr>
          <a:xfrm>
            <a:off x="696912" y="317500"/>
            <a:ext cx="1296000" cy="306000"/>
          </a:xfrm>
        </p:spPr>
        <p:txBody>
          <a:bodyPr/>
          <a:lstStyle/>
          <a:p>
            <a:r>
              <a:rPr lang="en-US" dirty="0"/>
              <a:t>March 2017</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Completed Projects - 2</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a:t>Adrian Stephens, Intel Corporation</a:t>
            </a:r>
            <a:endParaRPr lang="en-GB" dirty="0"/>
          </a:p>
        </p:txBody>
      </p:sp>
      <p:sp>
        <p:nvSpPr>
          <p:cNvPr id="6" name="Date Placeholder 5"/>
          <p:cNvSpPr>
            <a:spLocks noGrp="1"/>
          </p:cNvSpPr>
          <p:nvPr>
            <p:ph type="dt" idx="15"/>
          </p:nvPr>
        </p:nvSpPr>
        <p:spPr/>
        <p:txBody>
          <a:bodyPr/>
          <a:lstStyle/>
          <a:p>
            <a:r>
              <a:rPr lang="en-US"/>
              <a:t>March 2017</a:t>
            </a:r>
            <a:endParaRPr lang="en-GB" dirty="0"/>
          </a:p>
        </p:txBody>
      </p:sp>
      <p:graphicFrame>
        <p:nvGraphicFramePr>
          <p:cNvPr id="7" name="Table 6"/>
          <p:cNvGraphicFramePr>
            <a:graphicFrameLocks noGrp="1"/>
          </p:cNvGraphicFramePr>
          <p:nvPr>
            <p:extLst/>
          </p:nvPr>
        </p:nvGraphicFramePr>
        <p:xfrm>
          <a:off x="304005" y="1600200"/>
          <a:ext cx="8534401" cy="4450080"/>
        </p:xfrm>
        <a:graphic>
          <a:graphicData uri="http://schemas.openxmlformats.org/drawingml/2006/table">
            <a:tbl>
              <a:tblPr firstRow="1" bandRow="1">
                <a:tableStyleId>{5C22544A-7EE6-4342-B048-85BDC9FD1C3A}</a:tableStyleId>
              </a:tblPr>
              <a:tblGrid>
                <a:gridCol w="711548">
                  <a:extLst>
                    <a:ext uri="{9D8B030D-6E8A-4147-A177-3AD203B41FA5}">
                      <a16:colId xmlns="" xmlns:a16="http://schemas.microsoft.com/office/drawing/2014/main" val="20000"/>
                    </a:ext>
                  </a:extLst>
                </a:gridCol>
                <a:gridCol w="1118047">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5257006">
                  <a:extLst>
                    <a:ext uri="{9D8B030D-6E8A-4147-A177-3AD203B41FA5}">
                      <a16:colId xmlns="" xmlns:a16="http://schemas.microsoft.com/office/drawing/2014/main" val="20003"/>
                    </a:ext>
                  </a:extLst>
                </a:gridCol>
              </a:tblGrid>
              <a:tr h="370840">
                <a:tc>
                  <a:txBody>
                    <a:bodyPr/>
                    <a:lstStyle/>
                    <a:p>
                      <a:r>
                        <a:rPr lang="en-GB" dirty="0"/>
                        <a:t>Date</a:t>
                      </a:r>
                    </a:p>
                  </a:txBody>
                  <a:tcPr/>
                </a:tc>
                <a:tc>
                  <a:txBody>
                    <a:bodyPr/>
                    <a:lstStyle/>
                    <a:p>
                      <a:r>
                        <a:rPr lang="en-GB" dirty="0"/>
                        <a:t>Name</a:t>
                      </a:r>
                    </a:p>
                  </a:txBody>
                  <a:tcPr/>
                </a:tc>
                <a:tc>
                  <a:txBody>
                    <a:bodyPr/>
                    <a:lstStyle/>
                    <a:p>
                      <a:r>
                        <a:rPr lang="en-GB" dirty="0"/>
                        <a:t>Type</a:t>
                      </a:r>
                    </a:p>
                  </a:txBody>
                  <a:tcPr/>
                </a:tc>
                <a:tc>
                  <a:txBody>
                    <a:bodyPr/>
                    <a:lstStyle/>
                    <a:p>
                      <a:r>
                        <a:rPr lang="en-GB" dirty="0"/>
                        <a:t>Description</a:t>
                      </a:r>
                    </a:p>
                  </a:txBody>
                  <a:tcPr/>
                </a:tc>
                <a:extLst>
                  <a:ext uri="{0D108BD9-81ED-4DB2-BD59-A6C34878D82A}">
                    <a16:rowId xmlns="" xmlns:a16="http://schemas.microsoft.com/office/drawing/2014/main" val="10000"/>
                  </a:ext>
                </a:extLst>
              </a:tr>
              <a:tr h="370840">
                <a:tc>
                  <a:txBody>
                    <a:bodyPr/>
                    <a:lstStyle/>
                    <a:p>
                      <a:r>
                        <a:rPr lang="en-GB" dirty="0"/>
                        <a:t>2004</a:t>
                      </a:r>
                    </a:p>
                  </a:txBody>
                  <a:tcPr/>
                </a:tc>
                <a:tc>
                  <a:txBody>
                    <a:bodyPr/>
                    <a:lstStyle/>
                    <a:p>
                      <a:r>
                        <a:rPr lang="en-GB" dirty="0"/>
                        <a:t>802.11j</a:t>
                      </a:r>
                    </a:p>
                  </a:txBody>
                  <a:tcPr/>
                </a:tc>
                <a:tc>
                  <a:txBody>
                    <a:bodyPr/>
                    <a:lstStyle/>
                    <a:p>
                      <a:r>
                        <a:rPr lang="en-GB" dirty="0"/>
                        <a:t>Amendment</a:t>
                      </a:r>
                    </a:p>
                  </a:txBody>
                  <a:tcPr/>
                </a:tc>
                <a:tc>
                  <a:txBody>
                    <a:bodyPr/>
                    <a:lstStyle/>
                    <a:p>
                      <a:r>
                        <a:rPr lang="de-DE" dirty="0"/>
                        <a:t>4.9 GHz-5 GHz Operation in Japan</a:t>
                      </a:r>
                      <a:endParaRPr lang="en-GB" dirty="0"/>
                    </a:p>
                  </a:txBody>
                  <a:tcPr/>
                </a:tc>
                <a:extLst>
                  <a:ext uri="{0D108BD9-81ED-4DB2-BD59-A6C34878D82A}">
                    <a16:rowId xmlns="" xmlns:a16="http://schemas.microsoft.com/office/drawing/2014/main" val="10001"/>
                  </a:ext>
                </a:extLst>
              </a:tr>
              <a:tr h="370840">
                <a:tc>
                  <a:txBody>
                    <a:bodyPr/>
                    <a:lstStyle/>
                    <a:p>
                      <a:r>
                        <a:rPr lang="en-GB" dirty="0"/>
                        <a:t>2005</a:t>
                      </a:r>
                    </a:p>
                  </a:txBody>
                  <a:tcPr/>
                </a:tc>
                <a:tc>
                  <a:txBody>
                    <a:bodyPr/>
                    <a:lstStyle/>
                    <a:p>
                      <a:r>
                        <a:rPr lang="en-GB" dirty="0"/>
                        <a:t>802.11e</a:t>
                      </a:r>
                    </a:p>
                  </a:txBody>
                  <a:tcPr/>
                </a:tc>
                <a:tc>
                  <a:txBody>
                    <a:bodyPr/>
                    <a:lstStyle/>
                    <a:p>
                      <a:r>
                        <a:rPr lang="en-GB" dirty="0"/>
                        <a:t>Amendment</a:t>
                      </a:r>
                    </a:p>
                  </a:txBody>
                  <a:tcPr/>
                </a:tc>
                <a:tc>
                  <a:txBody>
                    <a:bodyPr/>
                    <a:lstStyle/>
                    <a:p>
                      <a:r>
                        <a:rPr lang="en-GB" dirty="0"/>
                        <a:t>MAC Enhancements for </a:t>
                      </a:r>
                      <a:r>
                        <a:rPr lang="en-GB" dirty="0" err="1"/>
                        <a:t>QoS</a:t>
                      </a:r>
                      <a:endParaRPr lang="en-GB" dirty="0"/>
                    </a:p>
                  </a:txBody>
                  <a:tcPr/>
                </a:tc>
                <a:extLst>
                  <a:ext uri="{0D108BD9-81ED-4DB2-BD59-A6C34878D82A}">
                    <a16:rowId xmlns="" xmlns:a16="http://schemas.microsoft.com/office/drawing/2014/main" val="10002"/>
                  </a:ext>
                </a:extLst>
              </a:tr>
              <a:tr h="370840">
                <a:tc>
                  <a:txBody>
                    <a:bodyPr/>
                    <a:lstStyle/>
                    <a:p>
                      <a:r>
                        <a:rPr lang="en-GB" dirty="0"/>
                        <a:t>2007</a:t>
                      </a:r>
                    </a:p>
                  </a:txBody>
                  <a:tcPr>
                    <a:solidFill>
                      <a:srgbClr val="FFFF00"/>
                    </a:solidFill>
                  </a:tcPr>
                </a:tc>
                <a:tc>
                  <a:txBody>
                    <a:bodyPr/>
                    <a:lstStyle/>
                    <a:p>
                      <a:r>
                        <a:rPr lang="en-GB" dirty="0"/>
                        <a:t>802.11</a:t>
                      </a:r>
                    </a:p>
                  </a:txBody>
                  <a:tcPr>
                    <a:solidFill>
                      <a:srgbClr val="FFFF00"/>
                    </a:solidFill>
                  </a:tcPr>
                </a:tc>
                <a:tc>
                  <a:txBody>
                    <a:bodyPr/>
                    <a:lstStyle/>
                    <a:p>
                      <a:r>
                        <a:rPr lang="en-GB" dirty="0"/>
                        <a:t>Revision</a:t>
                      </a:r>
                    </a:p>
                  </a:txBody>
                  <a:tcPr>
                    <a:solidFill>
                      <a:srgbClr val="FFFF00"/>
                    </a:solidFill>
                  </a:tcPr>
                </a:tc>
                <a:tc>
                  <a:txBody>
                    <a:bodyPr/>
                    <a:lstStyle/>
                    <a:p>
                      <a:r>
                        <a:rPr lang="en-GB" dirty="0"/>
                        <a:t>Rolls in previous amendments and maintenance</a:t>
                      </a:r>
                      <a:r>
                        <a:rPr lang="en-GB" baseline="0" dirty="0"/>
                        <a:t> update</a:t>
                      </a:r>
                      <a:endParaRPr lang="en-GB" dirty="0"/>
                    </a:p>
                  </a:txBody>
                  <a:tcPr>
                    <a:solidFill>
                      <a:srgbClr val="FFFF00"/>
                    </a:solidFill>
                  </a:tcPr>
                </a:tc>
                <a:extLst>
                  <a:ext uri="{0D108BD9-81ED-4DB2-BD59-A6C34878D82A}">
                    <a16:rowId xmlns="" xmlns:a16="http://schemas.microsoft.com/office/drawing/2014/main" val="10003"/>
                  </a:ext>
                </a:extLst>
              </a:tr>
              <a:tr h="370840">
                <a:tc>
                  <a:txBody>
                    <a:bodyPr/>
                    <a:lstStyle/>
                    <a:p>
                      <a:r>
                        <a:rPr lang="en-GB" dirty="0"/>
                        <a:t>2008</a:t>
                      </a:r>
                    </a:p>
                  </a:txBody>
                  <a:tcPr/>
                </a:tc>
                <a:tc>
                  <a:txBody>
                    <a:bodyPr/>
                    <a:lstStyle/>
                    <a:p>
                      <a:r>
                        <a:rPr lang="en-GB" dirty="0"/>
                        <a:t>802.11k</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Radio Resource Measurement</a:t>
                      </a:r>
                      <a:endParaRPr lang="en-GB" dirty="0"/>
                    </a:p>
                  </a:txBody>
                  <a:tcPr/>
                </a:tc>
                <a:extLst>
                  <a:ext uri="{0D108BD9-81ED-4DB2-BD59-A6C34878D82A}">
                    <a16:rowId xmlns="" xmlns:a16="http://schemas.microsoft.com/office/drawing/2014/main" val="10004"/>
                  </a:ext>
                </a:extLst>
              </a:tr>
              <a:tr h="370840">
                <a:tc>
                  <a:txBody>
                    <a:bodyPr/>
                    <a:lstStyle/>
                    <a:p>
                      <a:r>
                        <a:rPr lang="en-GB" dirty="0"/>
                        <a:t>2008</a:t>
                      </a:r>
                    </a:p>
                  </a:txBody>
                  <a:tcPr/>
                </a:tc>
                <a:tc>
                  <a:txBody>
                    <a:bodyPr/>
                    <a:lstStyle/>
                    <a:p>
                      <a:r>
                        <a:rPr lang="en-GB" dirty="0"/>
                        <a:t>802.11r</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Fast Roaming</a:t>
                      </a:r>
                    </a:p>
                  </a:txBody>
                  <a:tcPr/>
                </a:tc>
                <a:extLst>
                  <a:ext uri="{0D108BD9-81ED-4DB2-BD59-A6C34878D82A}">
                    <a16:rowId xmlns="" xmlns:a16="http://schemas.microsoft.com/office/drawing/2014/main" val="10005"/>
                  </a:ext>
                </a:extLst>
              </a:tr>
              <a:tr h="370840">
                <a:tc>
                  <a:txBody>
                    <a:bodyPr/>
                    <a:lstStyle/>
                    <a:p>
                      <a:r>
                        <a:rPr lang="en-GB" dirty="0"/>
                        <a:t>2008</a:t>
                      </a:r>
                    </a:p>
                  </a:txBody>
                  <a:tcPr/>
                </a:tc>
                <a:tc>
                  <a:txBody>
                    <a:bodyPr/>
                    <a:lstStyle/>
                    <a:p>
                      <a:r>
                        <a:rPr lang="en-GB" dirty="0"/>
                        <a:t>802.11y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Amendment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3650-3700 MHz Operation in USA</a:t>
                      </a:r>
                    </a:p>
                  </a:txBody>
                  <a:tcPr/>
                </a:tc>
                <a:extLst>
                  <a:ext uri="{0D108BD9-81ED-4DB2-BD59-A6C34878D82A}">
                    <a16:rowId xmlns="" xmlns:a16="http://schemas.microsoft.com/office/drawing/2014/main" val="10006"/>
                  </a:ext>
                </a:extLst>
              </a:tr>
              <a:tr h="370840">
                <a:tc>
                  <a:txBody>
                    <a:bodyPr/>
                    <a:lstStyle/>
                    <a:p>
                      <a:r>
                        <a:rPr lang="en-GB" dirty="0"/>
                        <a:t>2009</a:t>
                      </a:r>
                    </a:p>
                  </a:txBody>
                  <a:tcPr/>
                </a:tc>
                <a:tc>
                  <a:txBody>
                    <a:bodyPr/>
                    <a:lstStyle/>
                    <a:p>
                      <a:r>
                        <a:rPr lang="en-GB" dirty="0"/>
                        <a:t>802.11n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Amendment</a:t>
                      </a:r>
                    </a:p>
                  </a:txBody>
                  <a:tcPr/>
                </a:tc>
                <a:tc>
                  <a:txBody>
                    <a:bodyPr/>
                    <a:lstStyle/>
                    <a:p>
                      <a:r>
                        <a:rPr lang="en-GB" dirty="0">
                          <a:effectLst/>
                        </a:rPr>
                        <a:t> High Throughput</a:t>
                      </a:r>
                    </a:p>
                  </a:txBody>
                  <a:tcPr marL="19050" marR="19050" marT="9525" marB="9525" anchor="ctr"/>
                </a:tc>
                <a:extLst>
                  <a:ext uri="{0D108BD9-81ED-4DB2-BD59-A6C34878D82A}">
                    <a16:rowId xmlns="" xmlns:a16="http://schemas.microsoft.com/office/drawing/2014/main" val="10007"/>
                  </a:ext>
                </a:extLst>
              </a:tr>
              <a:tr h="370840">
                <a:tc>
                  <a:txBody>
                    <a:bodyPr/>
                    <a:lstStyle/>
                    <a:p>
                      <a:r>
                        <a:rPr lang="en-GB" dirty="0"/>
                        <a:t>2009</a:t>
                      </a:r>
                    </a:p>
                  </a:txBody>
                  <a:tcPr/>
                </a:tc>
                <a:tc>
                  <a:txBody>
                    <a:bodyPr/>
                    <a:lstStyle/>
                    <a:p>
                      <a:r>
                        <a:rPr lang="en-GB" dirty="0"/>
                        <a:t>802.11w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Amendment</a:t>
                      </a:r>
                    </a:p>
                  </a:txBody>
                  <a:tcPr/>
                </a:tc>
                <a:tc>
                  <a:txBody>
                    <a:bodyPr/>
                    <a:lstStyle/>
                    <a:p>
                      <a:r>
                        <a:rPr lang="en-GB" dirty="0">
                          <a:effectLst/>
                        </a:rPr>
                        <a:t>Protected Management Frames</a:t>
                      </a:r>
                    </a:p>
                  </a:txBody>
                  <a:tcPr marL="19050" marR="19050" marT="9525" marB="9525" anchor="ctr"/>
                </a:tc>
                <a:extLst>
                  <a:ext uri="{0D108BD9-81ED-4DB2-BD59-A6C34878D82A}">
                    <a16:rowId xmlns="" xmlns:a16="http://schemas.microsoft.com/office/drawing/2014/main" val="10008"/>
                  </a:ext>
                </a:extLst>
              </a:tr>
              <a:tr h="370840">
                <a:tc>
                  <a:txBody>
                    <a:bodyPr/>
                    <a:lstStyle/>
                    <a:p>
                      <a:r>
                        <a:rPr lang="en-GB" dirty="0"/>
                        <a:t>2010</a:t>
                      </a:r>
                    </a:p>
                  </a:txBody>
                  <a:tcPr/>
                </a:tc>
                <a:tc>
                  <a:txBody>
                    <a:bodyPr/>
                    <a:lstStyle/>
                    <a:p>
                      <a:r>
                        <a:rPr lang="en-GB" dirty="0"/>
                        <a:t>802.11p</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Wireless Access for the Vehicular Environment</a:t>
                      </a:r>
                    </a:p>
                  </a:txBody>
                  <a:tcPr/>
                </a:tc>
                <a:extLst>
                  <a:ext uri="{0D108BD9-81ED-4DB2-BD59-A6C34878D82A}">
                    <a16:rowId xmlns="" xmlns:a16="http://schemas.microsoft.com/office/drawing/2014/main" val="10009"/>
                  </a:ext>
                </a:extLst>
              </a:tr>
              <a:tr h="370840">
                <a:tc>
                  <a:txBody>
                    <a:bodyPr/>
                    <a:lstStyle/>
                    <a:p>
                      <a:r>
                        <a:rPr lang="en-GB" dirty="0"/>
                        <a:t>2010</a:t>
                      </a:r>
                    </a:p>
                  </a:txBody>
                  <a:tcPr/>
                </a:tc>
                <a:tc>
                  <a:txBody>
                    <a:bodyPr/>
                    <a:lstStyle/>
                    <a:p>
                      <a:r>
                        <a:rPr lang="en-GB" dirty="0"/>
                        <a:t>802.11z</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Extensions to Direct Link Setup</a:t>
                      </a:r>
                    </a:p>
                  </a:txBody>
                  <a:tcPr/>
                </a:tc>
                <a:extLst>
                  <a:ext uri="{0D108BD9-81ED-4DB2-BD59-A6C34878D82A}">
                    <a16:rowId xmlns="" xmlns:a16="http://schemas.microsoft.com/office/drawing/2014/main" val="10010"/>
                  </a:ext>
                </a:extLst>
              </a:tr>
              <a:tr h="370840">
                <a:tc>
                  <a:txBody>
                    <a:bodyPr/>
                    <a:lstStyle/>
                    <a:p>
                      <a:r>
                        <a:rPr lang="en-GB" dirty="0"/>
                        <a:t>2011</a:t>
                      </a:r>
                    </a:p>
                  </a:txBody>
                  <a:tcPr/>
                </a:tc>
                <a:tc>
                  <a:txBody>
                    <a:bodyPr/>
                    <a:lstStyle/>
                    <a:p>
                      <a:r>
                        <a:rPr lang="en-GB" dirty="0"/>
                        <a:t>802.11v</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Wireless Network Management</a:t>
                      </a:r>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39277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Completed Projects - 3</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a:t>Adrian Stephens, Intel Corporation</a:t>
            </a:r>
            <a:endParaRPr lang="en-GB" dirty="0"/>
          </a:p>
        </p:txBody>
      </p:sp>
      <p:sp>
        <p:nvSpPr>
          <p:cNvPr id="6" name="Date Placeholder 5"/>
          <p:cNvSpPr>
            <a:spLocks noGrp="1"/>
          </p:cNvSpPr>
          <p:nvPr>
            <p:ph type="dt" idx="15"/>
          </p:nvPr>
        </p:nvSpPr>
        <p:spPr/>
        <p:txBody>
          <a:bodyPr/>
          <a:lstStyle/>
          <a:p>
            <a:r>
              <a:rPr lang="en-US"/>
              <a:t>March 2017</a:t>
            </a:r>
            <a:endParaRPr lang="en-GB" dirty="0"/>
          </a:p>
        </p:txBody>
      </p:sp>
      <p:graphicFrame>
        <p:nvGraphicFramePr>
          <p:cNvPr id="7" name="Table 6"/>
          <p:cNvGraphicFramePr>
            <a:graphicFrameLocks noGrp="1"/>
          </p:cNvGraphicFramePr>
          <p:nvPr>
            <p:extLst/>
          </p:nvPr>
        </p:nvGraphicFramePr>
        <p:xfrm>
          <a:off x="228601" y="1600200"/>
          <a:ext cx="8609806" cy="4450080"/>
        </p:xfrm>
        <a:graphic>
          <a:graphicData uri="http://schemas.openxmlformats.org/drawingml/2006/table">
            <a:tbl>
              <a:tblPr firstRow="1" bandRow="1">
                <a:tableStyleId>{5C22544A-7EE6-4342-B048-85BDC9FD1C3A}</a:tableStyleId>
              </a:tblPr>
              <a:tblGrid>
                <a:gridCol w="717835">
                  <a:extLst>
                    <a:ext uri="{9D8B030D-6E8A-4147-A177-3AD203B41FA5}">
                      <a16:colId xmlns="" xmlns:a16="http://schemas.microsoft.com/office/drawing/2014/main" val="20000"/>
                    </a:ext>
                  </a:extLst>
                </a:gridCol>
                <a:gridCol w="1034764">
                  <a:extLst>
                    <a:ext uri="{9D8B030D-6E8A-4147-A177-3AD203B41FA5}">
                      <a16:colId xmlns="" xmlns:a16="http://schemas.microsoft.com/office/drawing/2014/main" val="20001"/>
                    </a:ext>
                  </a:extLst>
                </a:gridCol>
                <a:gridCol w="1358014">
                  <a:extLst>
                    <a:ext uri="{9D8B030D-6E8A-4147-A177-3AD203B41FA5}">
                      <a16:colId xmlns="" xmlns:a16="http://schemas.microsoft.com/office/drawing/2014/main" val="20002"/>
                    </a:ext>
                  </a:extLst>
                </a:gridCol>
                <a:gridCol w="5499193">
                  <a:extLst>
                    <a:ext uri="{9D8B030D-6E8A-4147-A177-3AD203B41FA5}">
                      <a16:colId xmlns="" xmlns:a16="http://schemas.microsoft.com/office/drawing/2014/main" val="20003"/>
                    </a:ext>
                  </a:extLst>
                </a:gridCol>
              </a:tblGrid>
              <a:tr h="370840">
                <a:tc>
                  <a:txBody>
                    <a:bodyPr/>
                    <a:lstStyle/>
                    <a:p>
                      <a:r>
                        <a:rPr lang="en-GB" dirty="0"/>
                        <a:t>Date</a:t>
                      </a:r>
                    </a:p>
                  </a:txBody>
                  <a:tcPr/>
                </a:tc>
                <a:tc>
                  <a:txBody>
                    <a:bodyPr/>
                    <a:lstStyle/>
                    <a:p>
                      <a:r>
                        <a:rPr lang="en-GB" dirty="0"/>
                        <a:t>Name</a:t>
                      </a:r>
                    </a:p>
                  </a:txBody>
                  <a:tcPr/>
                </a:tc>
                <a:tc>
                  <a:txBody>
                    <a:bodyPr/>
                    <a:lstStyle/>
                    <a:p>
                      <a:r>
                        <a:rPr lang="en-GB" dirty="0"/>
                        <a:t>Type</a:t>
                      </a:r>
                    </a:p>
                  </a:txBody>
                  <a:tcPr/>
                </a:tc>
                <a:tc>
                  <a:txBody>
                    <a:bodyPr/>
                    <a:lstStyle/>
                    <a:p>
                      <a:r>
                        <a:rPr lang="en-GB" dirty="0"/>
                        <a:t>Description</a:t>
                      </a:r>
                    </a:p>
                  </a:txBody>
                  <a:tcPr/>
                </a:tc>
                <a:extLst>
                  <a:ext uri="{0D108BD9-81ED-4DB2-BD59-A6C34878D82A}">
                    <a16:rowId xmlns="" xmlns:a16="http://schemas.microsoft.com/office/drawing/2014/main" val="10000"/>
                  </a:ext>
                </a:extLst>
              </a:tr>
              <a:tr h="370840">
                <a:tc>
                  <a:txBody>
                    <a:bodyPr/>
                    <a:lstStyle/>
                    <a:p>
                      <a:r>
                        <a:rPr lang="en-GB" dirty="0"/>
                        <a:t>2011</a:t>
                      </a:r>
                    </a:p>
                  </a:txBody>
                  <a:tcPr/>
                </a:tc>
                <a:tc>
                  <a:txBody>
                    <a:bodyPr/>
                    <a:lstStyle/>
                    <a:p>
                      <a:r>
                        <a:rPr lang="en-GB" dirty="0"/>
                        <a:t>802.11u</a:t>
                      </a:r>
                    </a:p>
                  </a:txBody>
                  <a:tcPr/>
                </a:tc>
                <a:tc>
                  <a:txBody>
                    <a:bodyPr/>
                    <a:lstStyle/>
                    <a:p>
                      <a:r>
                        <a:rPr lang="en-GB" dirty="0"/>
                        <a:t>Amendment</a:t>
                      </a:r>
                    </a:p>
                  </a:txBody>
                  <a:tcPr/>
                </a:tc>
                <a:tc>
                  <a:txBody>
                    <a:bodyPr/>
                    <a:lstStyle/>
                    <a:p>
                      <a:r>
                        <a:rPr lang="en-GB" dirty="0"/>
                        <a:t>Inter-Working with External Networks</a:t>
                      </a:r>
                    </a:p>
                  </a:txBody>
                  <a:tcPr/>
                </a:tc>
                <a:extLst>
                  <a:ext uri="{0D108BD9-81ED-4DB2-BD59-A6C34878D82A}">
                    <a16:rowId xmlns="" xmlns:a16="http://schemas.microsoft.com/office/drawing/2014/main" val="10001"/>
                  </a:ext>
                </a:extLst>
              </a:tr>
              <a:tr h="370840">
                <a:tc>
                  <a:txBody>
                    <a:bodyPr/>
                    <a:lstStyle/>
                    <a:p>
                      <a:r>
                        <a:rPr lang="en-GB" dirty="0"/>
                        <a:t>2011</a:t>
                      </a:r>
                    </a:p>
                  </a:txBody>
                  <a:tcPr/>
                </a:tc>
                <a:tc>
                  <a:txBody>
                    <a:bodyPr/>
                    <a:lstStyle/>
                    <a:p>
                      <a:r>
                        <a:rPr lang="en-GB" dirty="0"/>
                        <a:t>802.11s</a:t>
                      </a:r>
                    </a:p>
                  </a:txBody>
                  <a:tcPr/>
                </a:tc>
                <a:tc>
                  <a:txBody>
                    <a:bodyPr/>
                    <a:lstStyle/>
                    <a:p>
                      <a:r>
                        <a:rPr lang="en-GB" dirty="0"/>
                        <a:t>Amendment</a:t>
                      </a:r>
                    </a:p>
                  </a:txBody>
                  <a:tcPr/>
                </a:tc>
                <a:tc>
                  <a:txBody>
                    <a:bodyPr/>
                    <a:lstStyle/>
                    <a:p>
                      <a:r>
                        <a:rPr lang="en-GB" dirty="0"/>
                        <a:t>Mesh Networking</a:t>
                      </a:r>
                    </a:p>
                  </a:txBody>
                  <a:tcPr/>
                </a:tc>
                <a:extLst>
                  <a:ext uri="{0D108BD9-81ED-4DB2-BD59-A6C34878D82A}">
                    <a16:rowId xmlns="" xmlns:a16="http://schemas.microsoft.com/office/drawing/2014/main" val="10002"/>
                  </a:ext>
                </a:extLst>
              </a:tr>
              <a:tr h="370840">
                <a:tc>
                  <a:txBody>
                    <a:bodyPr/>
                    <a:lstStyle/>
                    <a:p>
                      <a:pPr marL="0" algn="l" defTabSz="914400" rtl="0" eaLnBrk="1" latinLnBrk="0" hangingPunct="1"/>
                      <a:r>
                        <a:rPr lang="en-GB" sz="1800" b="0" i="0" kern="1200" dirty="0">
                          <a:solidFill>
                            <a:schemeClr val="dk1"/>
                          </a:solidFill>
                          <a:effectLst/>
                          <a:latin typeface="+mn-lt"/>
                          <a:ea typeface="+mn-ea"/>
                          <a:cs typeface="+mn-cs"/>
                        </a:rPr>
                        <a:t>2012</a:t>
                      </a:r>
                    </a:p>
                  </a:txBody>
                  <a:tcPr>
                    <a:solidFill>
                      <a:srgbClr val="FFFF00"/>
                    </a:solidFill>
                  </a:tcPr>
                </a:tc>
                <a:tc>
                  <a:txBody>
                    <a:bodyPr/>
                    <a:lstStyle/>
                    <a:p>
                      <a:pPr marL="0" algn="l" defTabSz="914400" rtl="0" eaLnBrk="1" latinLnBrk="0" hangingPunct="1"/>
                      <a:r>
                        <a:rPr lang="en-GB" sz="1800" b="0" i="0" kern="1200" dirty="0">
                          <a:solidFill>
                            <a:schemeClr val="dk1"/>
                          </a:solidFill>
                          <a:effectLst/>
                          <a:latin typeface="+mn-lt"/>
                          <a:ea typeface="+mn-ea"/>
                          <a:cs typeface="+mn-cs"/>
                        </a:rPr>
                        <a:t>802.11</a:t>
                      </a:r>
                    </a:p>
                  </a:txBody>
                  <a:tcPr>
                    <a:solidFill>
                      <a:srgbClr val="FFFF00"/>
                    </a:solidFill>
                  </a:tcPr>
                </a:tc>
                <a:tc>
                  <a:txBody>
                    <a:bodyPr/>
                    <a:lstStyle/>
                    <a:p>
                      <a:pPr marL="0" algn="l" defTabSz="914400" rtl="0" eaLnBrk="1" latinLnBrk="0" hangingPunct="1"/>
                      <a:r>
                        <a:rPr lang="en-GB" sz="1800" b="0" i="0" kern="1200" dirty="0">
                          <a:solidFill>
                            <a:schemeClr val="dk1"/>
                          </a:solidFill>
                          <a:effectLst/>
                          <a:latin typeface="+mn-lt"/>
                          <a:ea typeface="+mn-ea"/>
                          <a:cs typeface="+mn-cs"/>
                        </a:rPr>
                        <a:t>Revision</a:t>
                      </a:r>
                    </a:p>
                  </a:txBody>
                  <a:tcPr>
                    <a:solidFill>
                      <a:srgbClr val="FFFF00"/>
                    </a:solidFill>
                  </a:tcPr>
                </a:tc>
                <a:tc>
                  <a:txBody>
                    <a:bodyPr/>
                    <a:lstStyle/>
                    <a:p>
                      <a:pPr marL="0" algn="l" defTabSz="914400" rtl="0" eaLnBrk="1" latinLnBrk="0" hangingPunct="1"/>
                      <a:r>
                        <a:rPr lang="en-GB" sz="1800" b="0" i="0" kern="1200" dirty="0">
                          <a:solidFill>
                            <a:schemeClr val="dk1"/>
                          </a:solidFill>
                          <a:effectLst/>
                          <a:latin typeface="+mn-lt"/>
                          <a:ea typeface="+mn-ea"/>
                          <a:cs typeface="+mn-cs"/>
                        </a:rPr>
                        <a:t>Roll in of amendments and maintenance update</a:t>
                      </a:r>
                    </a:p>
                  </a:txBody>
                  <a:tcPr>
                    <a:solidFill>
                      <a:srgbClr val="FFFF00"/>
                    </a:solidFill>
                  </a:tcPr>
                </a:tc>
                <a:extLst>
                  <a:ext uri="{0D108BD9-81ED-4DB2-BD59-A6C34878D82A}">
                    <a16:rowId xmlns="" xmlns:a16="http://schemas.microsoft.com/office/drawing/2014/main" val="10003"/>
                  </a:ext>
                </a:extLst>
              </a:tr>
              <a:tr h="370840">
                <a:tc>
                  <a:txBody>
                    <a:bodyPr/>
                    <a:lstStyle/>
                    <a:p>
                      <a:r>
                        <a:rPr lang="en-GB" dirty="0"/>
                        <a:t>2012</a:t>
                      </a:r>
                    </a:p>
                  </a:txBody>
                  <a:tcPr/>
                </a:tc>
                <a:tc>
                  <a:txBody>
                    <a:bodyPr/>
                    <a:lstStyle/>
                    <a:p>
                      <a:r>
                        <a:rPr lang="en-GB" dirty="0"/>
                        <a:t>802.11ae</a:t>
                      </a:r>
                    </a:p>
                  </a:txBody>
                  <a:tcPr/>
                </a:tc>
                <a:tc>
                  <a:txBody>
                    <a:bodyPr/>
                    <a:lstStyle/>
                    <a:p>
                      <a:r>
                        <a:rPr lang="en-GB" dirty="0"/>
                        <a:t>Amendment</a:t>
                      </a:r>
                    </a:p>
                  </a:txBody>
                  <a:tcPr/>
                </a:tc>
                <a:tc>
                  <a:txBody>
                    <a:bodyPr/>
                    <a:lstStyle/>
                    <a:p>
                      <a:r>
                        <a:rPr lang="en-GB" dirty="0"/>
                        <a:t>Prioritization of Management Frames</a:t>
                      </a:r>
                    </a:p>
                  </a:txBody>
                  <a:tcPr/>
                </a:tc>
                <a:extLst>
                  <a:ext uri="{0D108BD9-81ED-4DB2-BD59-A6C34878D82A}">
                    <a16:rowId xmlns="" xmlns:a16="http://schemas.microsoft.com/office/drawing/2014/main" val="10004"/>
                  </a:ext>
                </a:extLst>
              </a:tr>
              <a:tr h="370840">
                <a:tc>
                  <a:txBody>
                    <a:bodyPr/>
                    <a:lstStyle/>
                    <a:p>
                      <a:r>
                        <a:rPr lang="en-GB" dirty="0"/>
                        <a:t>2012</a:t>
                      </a:r>
                    </a:p>
                  </a:txBody>
                  <a:tcPr/>
                </a:tc>
                <a:tc>
                  <a:txBody>
                    <a:bodyPr/>
                    <a:lstStyle/>
                    <a:p>
                      <a:r>
                        <a:rPr lang="en-GB" dirty="0"/>
                        <a:t>802.11aa</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Video Transport</a:t>
                      </a:r>
                      <a:r>
                        <a:rPr lang="en-GB" sz="1800" b="0" i="0" kern="1200" baseline="0" dirty="0">
                          <a:solidFill>
                            <a:schemeClr val="dk1"/>
                          </a:solidFill>
                          <a:effectLst/>
                          <a:latin typeface="+mn-lt"/>
                          <a:ea typeface="+mn-ea"/>
                          <a:cs typeface="+mn-cs"/>
                        </a:rPr>
                        <a:t> Streams</a:t>
                      </a:r>
                      <a:endParaRPr lang="en-GB" sz="18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5"/>
                  </a:ext>
                </a:extLst>
              </a:tr>
              <a:tr h="370840">
                <a:tc>
                  <a:txBody>
                    <a:bodyPr/>
                    <a:lstStyle/>
                    <a:p>
                      <a:r>
                        <a:rPr lang="en-GB" dirty="0"/>
                        <a:t>2012</a:t>
                      </a:r>
                    </a:p>
                  </a:txBody>
                  <a:tcPr/>
                </a:tc>
                <a:tc>
                  <a:txBody>
                    <a:bodyPr/>
                    <a:lstStyle/>
                    <a:p>
                      <a:r>
                        <a:rPr lang="en-GB" dirty="0"/>
                        <a:t>802.11ad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Amendment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Very</a:t>
                      </a:r>
                      <a:r>
                        <a:rPr lang="en-GB" sz="1800" b="0" i="0" kern="1200" baseline="0" dirty="0">
                          <a:solidFill>
                            <a:schemeClr val="dk1"/>
                          </a:solidFill>
                          <a:effectLst/>
                          <a:latin typeface="+mn-lt"/>
                          <a:ea typeface="+mn-ea"/>
                          <a:cs typeface="+mn-cs"/>
                        </a:rPr>
                        <a:t> High Throughput in the 60 GHz band</a:t>
                      </a:r>
                      <a:endParaRPr lang="en-GB" sz="18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6"/>
                  </a:ext>
                </a:extLst>
              </a:tr>
              <a:tr h="370840">
                <a:tc>
                  <a:txBody>
                    <a:bodyPr/>
                    <a:lstStyle/>
                    <a:p>
                      <a:r>
                        <a:rPr lang="en-GB" dirty="0"/>
                        <a:t>2013</a:t>
                      </a:r>
                    </a:p>
                  </a:txBody>
                  <a:tcPr/>
                </a:tc>
                <a:tc>
                  <a:txBody>
                    <a:bodyPr/>
                    <a:lstStyle/>
                    <a:p>
                      <a:r>
                        <a:rPr lang="en-GB" dirty="0"/>
                        <a:t>802.11ac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Amendment</a:t>
                      </a:r>
                    </a:p>
                  </a:txBody>
                  <a:tcPr/>
                </a:tc>
                <a:tc>
                  <a:txBody>
                    <a:bodyPr/>
                    <a:lstStyle/>
                    <a:p>
                      <a:r>
                        <a:rPr lang="en-GB" dirty="0">
                          <a:effectLst/>
                        </a:rPr>
                        <a:t> Very High Throughput in &lt;</a:t>
                      </a:r>
                      <a:r>
                        <a:rPr lang="en-GB" baseline="0" dirty="0">
                          <a:effectLst/>
                        </a:rPr>
                        <a:t> 6 GHz bands</a:t>
                      </a:r>
                      <a:endParaRPr lang="en-GB" dirty="0">
                        <a:effectLst/>
                      </a:endParaRPr>
                    </a:p>
                  </a:txBody>
                  <a:tcPr marL="19050" marR="19050" marT="9525" marB="9525" anchor="ctr"/>
                </a:tc>
                <a:extLst>
                  <a:ext uri="{0D108BD9-81ED-4DB2-BD59-A6C34878D82A}">
                    <a16:rowId xmlns="" xmlns:a16="http://schemas.microsoft.com/office/drawing/2014/main" val="10007"/>
                  </a:ext>
                </a:extLst>
              </a:tr>
              <a:tr h="370840">
                <a:tc>
                  <a:txBody>
                    <a:bodyPr/>
                    <a:lstStyle/>
                    <a:p>
                      <a:r>
                        <a:rPr lang="en-GB" dirty="0"/>
                        <a:t>2013</a:t>
                      </a:r>
                    </a:p>
                  </a:txBody>
                  <a:tcPr/>
                </a:tc>
                <a:tc>
                  <a:txBody>
                    <a:bodyPr/>
                    <a:lstStyle/>
                    <a:p>
                      <a:r>
                        <a:rPr lang="en-GB" dirty="0"/>
                        <a:t>802.11af</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TV White Spaces</a:t>
                      </a:r>
                    </a:p>
                  </a:txBody>
                  <a:tcPr/>
                </a:tc>
                <a:extLst>
                  <a:ext uri="{0D108BD9-81ED-4DB2-BD59-A6C34878D82A}">
                    <a16:rowId xmlns="" xmlns:a16="http://schemas.microsoft.com/office/drawing/2014/main" val="10008"/>
                  </a:ext>
                </a:extLst>
              </a:tr>
              <a:tr h="370840">
                <a:tc>
                  <a:txBody>
                    <a:bodyPr/>
                    <a:lstStyle/>
                    <a:p>
                      <a:r>
                        <a:rPr lang="en-GB" dirty="0"/>
                        <a:t>2016</a:t>
                      </a:r>
                    </a:p>
                  </a:txBody>
                  <a:tcPr>
                    <a:solidFill>
                      <a:srgbClr val="FFFF00"/>
                    </a:solidFill>
                  </a:tcPr>
                </a:tc>
                <a:tc>
                  <a:txBody>
                    <a:bodyPr/>
                    <a:lstStyle/>
                    <a:p>
                      <a:r>
                        <a:rPr lang="en-GB" dirty="0"/>
                        <a:t>802.11</a:t>
                      </a:r>
                    </a:p>
                  </a:txBody>
                  <a:tcPr>
                    <a:solidFill>
                      <a:srgbClr val="FFFF00"/>
                    </a:solidFill>
                  </a:tcPr>
                </a:tc>
                <a:tc>
                  <a:txBody>
                    <a:bodyPr/>
                    <a:lstStyle/>
                    <a:p>
                      <a:r>
                        <a:rPr lang="en-GB" dirty="0"/>
                        <a:t>Revision</a:t>
                      </a:r>
                    </a:p>
                  </a:txBody>
                  <a:tcPr>
                    <a:solidFill>
                      <a:srgbClr val="FFFF00"/>
                    </a:solidFill>
                  </a:tcPr>
                </a:tc>
                <a:tc>
                  <a:txBody>
                    <a:bodyPr/>
                    <a:lstStyle/>
                    <a:p>
                      <a:r>
                        <a:rPr lang="en-GB" sz="1800" b="0" i="0" kern="1200" dirty="0">
                          <a:solidFill>
                            <a:schemeClr val="dk1"/>
                          </a:solidFill>
                          <a:effectLst/>
                          <a:latin typeface="+mn-lt"/>
                          <a:ea typeface="+mn-ea"/>
                          <a:cs typeface="+mn-cs"/>
                        </a:rPr>
                        <a:t>Roll in of amendments and maintenance update</a:t>
                      </a:r>
                    </a:p>
                  </a:txBody>
                  <a:tcPr>
                    <a:solidFill>
                      <a:srgbClr val="FFFF00"/>
                    </a:solidFill>
                  </a:tcPr>
                </a:tc>
                <a:extLst>
                  <a:ext uri="{0D108BD9-81ED-4DB2-BD59-A6C34878D82A}">
                    <a16:rowId xmlns="" xmlns:a16="http://schemas.microsoft.com/office/drawing/2014/main" val="10009"/>
                  </a:ext>
                </a:extLst>
              </a:tr>
              <a:tr h="370840">
                <a:tc>
                  <a:txBody>
                    <a:bodyPr/>
                    <a:lstStyle/>
                    <a:p>
                      <a:r>
                        <a:rPr lang="en-GB" dirty="0"/>
                        <a:t>2016</a:t>
                      </a:r>
                    </a:p>
                  </a:txBody>
                  <a:tcPr/>
                </a:tc>
                <a:tc>
                  <a:txBody>
                    <a:bodyPr/>
                    <a:lstStyle/>
                    <a:p>
                      <a:r>
                        <a:rPr lang="en-GB" dirty="0"/>
                        <a:t>802.11ai</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Fast Initial</a:t>
                      </a:r>
                      <a:r>
                        <a:rPr lang="en-GB" sz="1800" b="0" i="0" kern="1200" baseline="0" dirty="0">
                          <a:solidFill>
                            <a:schemeClr val="dk1"/>
                          </a:solidFill>
                          <a:effectLst/>
                          <a:latin typeface="+mn-lt"/>
                          <a:ea typeface="+mn-ea"/>
                          <a:cs typeface="+mn-cs"/>
                        </a:rPr>
                        <a:t> Link Setup</a:t>
                      </a:r>
                      <a:endParaRPr lang="en-GB" sz="18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10010"/>
                  </a:ext>
                </a:extLst>
              </a:tr>
              <a:tr h="370840">
                <a:tc>
                  <a:txBody>
                    <a:bodyPr/>
                    <a:lstStyle/>
                    <a:p>
                      <a:r>
                        <a:rPr lang="en-GB" dirty="0"/>
                        <a:t>2017</a:t>
                      </a:r>
                    </a:p>
                  </a:txBody>
                  <a:tcPr/>
                </a:tc>
                <a:tc>
                  <a:txBody>
                    <a:bodyPr/>
                    <a:lstStyle/>
                    <a:p>
                      <a:r>
                        <a:rPr lang="en-GB" dirty="0"/>
                        <a:t>802.11ah</a:t>
                      </a:r>
                    </a:p>
                  </a:txBody>
                  <a:tcPr/>
                </a:tc>
                <a:tc>
                  <a:txBody>
                    <a:bodyPr/>
                    <a:lstStyle/>
                    <a:p>
                      <a:r>
                        <a:rPr lang="en-GB" dirty="0"/>
                        <a:t>Amendment</a:t>
                      </a:r>
                    </a:p>
                  </a:txBody>
                  <a:tcPr/>
                </a:tc>
                <a:tc>
                  <a:txBody>
                    <a:bodyPr/>
                    <a:lstStyle/>
                    <a:p>
                      <a:r>
                        <a:rPr lang="en-GB" sz="1800" b="0" i="0" kern="1200" dirty="0">
                          <a:solidFill>
                            <a:schemeClr val="dk1"/>
                          </a:solidFill>
                          <a:effectLst/>
                          <a:latin typeface="+mn-lt"/>
                          <a:ea typeface="+mn-ea"/>
                          <a:cs typeface="+mn-cs"/>
                        </a:rPr>
                        <a:t>Sub</a:t>
                      </a:r>
                      <a:r>
                        <a:rPr lang="en-GB" sz="1800" b="0" i="0" kern="1200" baseline="0" dirty="0">
                          <a:solidFill>
                            <a:schemeClr val="dk1"/>
                          </a:solidFill>
                          <a:effectLst/>
                          <a:latin typeface="+mn-lt"/>
                          <a:ea typeface="+mn-ea"/>
                          <a:cs typeface="+mn-cs"/>
                        </a:rPr>
                        <a:t> 1 GHz operation</a:t>
                      </a:r>
                      <a:endParaRPr lang="en-GB" sz="18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294722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590800"/>
            <a:ext cx="7772400" cy="1362075"/>
          </a:xfrm>
        </p:spPr>
        <p:txBody>
          <a:bodyPr/>
          <a:lstStyle/>
          <a:p>
            <a:pPr algn="ctr"/>
            <a:r>
              <a:rPr lang="en-GB" dirty="0"/>
              <a:t>Detail on some current 802.11 Activities</a:t>
            </a:r>
          </a:p>
        </p:txBody>
      </p:sp>
      <p:sp>
        <p:nvSpPr>
          <p:cNvPr id="6" name="Date Placeholder 5"/>
          <p:cNvSpPr>
            <a:spLocks noGrp="1"/>
          </p:cNvSpPr>
          <p:nvPr>
            <p:ph type="dt" idx="10"/>
          </p:nvPr>
        </p:nvSpPr>
        <p:spPr/>
        <p:txBody>
          <a:bodyPr/>
          <a:lstStyle/>
          <a:p>
            <a:r>
              <a:rPr lang="en-US"/>
              <a:t>March 2017</a:t>
            </a:r>
            <a:endParaRPr lang="en-GB" dirty="0"/>
          </a:p>
        </p:txBody>
      </p:sp>
      <p:sp>
        <p:nvSpPr>
          <p:cNvPr id="5" name="Footer Placeholder 4"/>
          <p:cNvSpPr>
            <a:spLocks noGrp="1"/>
          </p:cNvSpPr>
          <p:nvPr>
            <p:ph type="ftr" idx="11"/>
          </p:nvPr>
        </p:nvSpPr>
        <p:spPr/>
        <p:txBody>
          <a:bodyPr/>
          <a:lstStyle/>
          <a:p>
            <a:r>
              <a:rPr lang="en-GB" dirty="0"/>
              <a:t>Adrian Stephens, Intel Corporation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142098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2590800"/>
            <a:ext cx="7772400" cy="2667000"/>
          </a:xfrm>
        </p:spPr>
        <p:txBody>
          <a:bodyPr/>
          <a:lstStyle/>
          <a:p>
            <a:pPr algn="ctr"/>
            <a:r>
              <a:rPr lang="en-GB" dirty="0"/>
              <a:t>High Efficiency WLAN 802.11</a:t>
            </a:r>
            <a:r>
              <a:rPr lang="en-GB" cap="none" dirty="0"/>
              <a:t>ax</a:t>
            </a:r>
            <a:r>
              <a:rPr lang="en-GB" sz="2800" dirty="0"/>
              <a:t/>
            </a:r>
            <a:br>
              <a:rPr lang="en-GB" sz="2800" dirty="0"/>
            </a:br>
            <a:endParaRPr lang="en-GB" dirty="0"/>
          </a:p>
        </p:txBody>
      </p:sp>
      <p:sp>
        <p:nvSpPr>
          <p:cNvPr id="7" name="Slide Number Placeholder 6"/>
          <p:cNvSpPr>
            <a:spLocks noGrp="1"/>
          </p:cNvSpPr>
          <p:nvPr>
            <p:ph type="sldNum" idx="12"/>
          </p:nvPr>
        </p:nvSpPr>
        <p:spPr/>
        <p:txBody>
          <a:bodyPr/>
          <a:lstStyle/>
          <a:p>
            <a:pPr>
              <a:defRPr/>
            </a:pPr>
            <a:r>
              <a:rPr lang="en-US" dirty="0"/>
              <a:t>Slide </a:t>
            </a:r>
            <a:fld id="{FF742EE6-F228-A848-AAD6-425DE94CFCF2}" type="slidenum">
              <a:rPr lang="en-US" smtClean="0"/>
              <a:pPr>
                <a:defRPr/>
              </a:pPr>
              <a:t>23</a:t>
            </a:fld>
            <a:endParaRPr lang="en-US" dirty="0"/>
          </a:p>
        </p:txBody>
      </p:sp>
      <p:sp>
        <p:nvSpPr>
          <p:cNvPr id="9" name="Date Placeholder 5"/>
          <p:cNvSpPr>
            <a:spLocks noGrp="1"/>
          </p:cNvSpPr>
          <p:nvPr>
            <p:ph type="dt" idx="10"/>
          </p:nvPr>
        </p:nvSpPr>
        <p:spPr>
          <a:xfrm>
            <a:off x="696912" y="333375"/>
            <a:ext cx="1874823" cy="273050"/>
          </a:xfrm>
        </p:spPr>
        <p:txBody>
          <a:bodyPr/>
          <a:lstStyle/>
          <a:p>
            <a:r>
              <a:rPr lang="en-US" dirty="0"/>
              <a:t>March 2017</a:t>
            </a:r>
            <a:endParaRPr lang="en-GB" dirty="0"/>
          </a:p>
        </p:txBody>
      </p:sp>
      <p:sp>
        <p:nvSpPr>
          <p:cNvPr id="10" name="Footer Placeholder 4"/>
          <p:cNvSpPr>
            <a:spLocks noGrp="1"/>
          </p:cNvSpPr>
          <p:nvPr>
            <p:ph type="ftr" idx="11"/>
          </p:nvPr>
        </p:nvSpPr>
        <p:spPr>
          <a:xfrm>
            <a:off x="5357818" y="6475413"/>
            <a:ext cx="3184520" cy="180975"/>
          </a:xfrm>
        </p:spPr>
        <p:txBody>
          <a:bodyPr/>
          <a:lstStyle/>
          <a:p>
            <a:r>
              <a:rPr lang="en-GB" dirty="0"/>
              <a:t>Adrian Stephens, Intel Corporation</a:t>
            </a:r>
          </a:p>
        </p:txBody>
      </p:sp>
    </p:spTree>
    <p:extLst>
      <p:ext uri="{BB962C8B-B14F-4D97-AF65-F5344CB8AC3E}">
        <p14:creationId xmlns:p14="http://schemas.microsoft.com/office/powerpoint/2010/main" val="3772351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6" name="Rectangle 5"/>
          <p:cNvSpPr>
            <a:spLocks noGrp="1" noChangeArrowheads="1"/>
          </p:cNvSpPr>
          <p:nvPr>
            <p:ph type="body" idx="1"/>
          </p:nvPr>
        </p:nvSpPr>
        <p:spPr>
          <a:xfrm>
            <a:off x="236216" y="1876298"/>
            <a:ext cx="4876848" cy="4445593"/>
          </a:xfrm>
          <a:noFill/>
        </p:spPr>
        <p:txBody>
          <a:bodyPr/>
          <a:lstStyle/>
          <a:p>
            <a:pPr marL="457200" indent="-457200"/>
            <a:r>
              <a:rPr lang="en-GB" altLang="en-US" sz="2000" dirty="0"/>
              <a:t>Improve performance of WLAN deployments in dense scenarios</a:t>
            </a:r>
          </a:p>
          <a:p>
            <a:pPr marL="704850" lvl="1" indent="-457200"/>
            <a:r>
              <a:rPr lang="en-GB" altLang="en-US" sz="1800" dirty="0"/>
              <a:t>Targeting at least 4x improvement in the per-STA throughput compared to 802.11n and 802.11ac.</a:t>
            </a:r>
          </a:p>
          <a:p>
            <a:pPr marL="704850" lvl="1" indent="-457200"/>
            <a:r>
              <a:rPr lang="en-GB" altLang="en-US" sz="1800" dirty="0"/>
              <a:t>Improved efficiency through spatial (MU MIMO) and frequency (OFDMA) multiplexing.</a:t>
            </a:r>
          </a:p>
          <a:p>
            <a:pPr marL="457200" indent="-457200"/>
            <a:r>
              <a:rPr lang="en-GB" altLang="en-US" sz="2000" dirty="0"/>
              <a:t>Dense scenarios are characterized by large number of access points and large number of associated STAs deployed in geographical limited region, e.g. a stadium or an airport.</a:t>
            </a:r>
          </a:p>
          <a:p>
            <a:pPr marL="457200" indent="-457200"/>
            <a:endParaRPr lang="en-GB" altLang="en-US" sz="2000" dirty="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3" name="Title 1"/>
          <p:cNvSpPr>
            <a:spLocks noGrp="1"/>
          </p:cNvSpPr>
          <p:nvPr>
            <p:ph type="title"/>
          </p:nvPr>
        </p:nvSpPr>
        <p:spPr>
          <a:xfrm>
            <a:off x="365760" y="628001"/>
            <a:ext cx="8325805" cy="1076030"/>
          </a:xfrm>
        </p:spPr>
        <p:txBody>
          <a:bodyPr/>
          <a:lstStyle/>
          <a:p>
            <a:r>
              <a:rPr lang="en-GB" dirty="0"/>
              <a:t>Purpose</a:t>
            </a:r>
          </a:p>
        </p:txBody>
      </p:sp>
      <p:pic>
        <p:nvPicPr>
          <p:cNvPr id="5" name="Picture 4" descr="terminal-2.jpg"/>
          <p:cNvPicPr>
            <a:picLocks noChangeAspect="1"/>
          </p:cNvPicPr>
          <p:nvPr/>
        </p:nvPicPr>
        <p:blipFill>
          <a:blip r:embed="rId3"/>
          <a:stretch>
            <a:fillRect/>
          </a:stretch>
        </p:blipFill>
        <p:spPr>
          <a:xfrm>
            <a:off x="5553877" y="1972756"/>
            <a:ext cx="3251269" cy="2435314"/>
          </a:xfrm>
          <a:prstGeom prst="rect">
            <a:avLst/>
          </a:prstGeom>
        </p:spPr>
      </p:pic>
      <p:grpSp>
        <p:nvGrpSpPr>
          <p:cNvPr id="6" name="グループ化 2"/>
          <p:cNvGrpSpPr>
            <a:grpSpLocks/>
          </p:cNvGrpSpPr>
          <p:nvPr/>
        </p:nvGrpSpPr>
        <p:grpSpPr bwMode="auto">
          <a:xfrm>
            <a:off x="5553877" y="1876298"/>
            <a:ext cx="846137" cy="673100"/>
            <a:chOff x="4499992" y="3645024"/>
            <a:chExt cx="1008112" cy="1008112"/>
          </a:xfrm>
        </p:grpSpPr>
        <p:pic>
          <p:nvPicPr>
            <p:cNvPr id="7" name="Picture 5" descr="C:\Users\inoue\AppData\Local\Microsoft\Windows\Temporary Internet Files\Content.IE5\11LLC03L\MC900432567[1].png"/>
            <p:cNvPicPr>
              <a:picLocks noChangeAspect="1" noChangeArrowheads="1"/>
            </p:cNvPicPr>
            <p:nvPr/>
          </p:nvPicPr>
          <p:blipFill>
            <a:blip r:embed="rId4"/>
            <a:srcRect/>
            <a:stretch>
              <a:fillRect/>
            </a:stretch>
          </p:blipFill>
          <p:spPr bwMode="auto">
            <a:xfrm>
              <a:off x="4716016" y="3645024"/>
              <a:ext cx="720080" cy="720080"/>
            </a:xfrm>
            <a:prstGeom prst="rect">
              <a:avLst/>
            </a:prstGeom>
            <a:noFill/>
            <a:ln w="9525">
              <a:noFill/>
              <a:miter lim="800000"/>
              <a:headEnd/>
              <a:tailEnd/>
            </a:ln>
          </p:spPr>
        </p:pic>
        <p:grpSp>
          <p:nvGrpSpPr>
            <p:cNvPr id="8" name="グループ化 28"/>
            <p:cNvGrpSpPr>
              <a:grpSpLocks/>
            </p:cNvGrpSpPr>
            <p:nvPr/>
          </p:nvGrpSpPr>
          <p:grpSpPr bwMode="auto">
            <a:xfrm rot="10800000">
              <a:off x="4499992" y="3789040"/>
              <a:ext cx="1008112" cy="864096"/>
              <a:chOff x="2555776" y="3068960"/>
              <a:chExt cx="2232248" cy="2304256"/>
            </a:xfrm>
          </p:grpSpPr>
          <p:sp>
            <p:nvSpPr>
              <p:cNvPr id="9" name="アーチ 29"/>
              <p:cNvSpPr/>
              <p:nvPr/>
            </p:nvSpPr>
            <p:spPr bwMode="auto">
              <a:xfrm>
                <a:off x="3276422" y="3962236"/>
                <a:ext cx="790956" cy="791674"/>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0" name="アーチ 30"/>
              <p:cNvSpPr/>
              <p:nvPr/>
            </p:nvSpPr>
            <p:spPr bwMode="auto">
              <a:xfrm>
                <a:off x="2914342" y="3449979"/>
                <a:ext cx="1515116" cy="1634148"/>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1" name="アーチ 31"/>
              <p:cNvSpPr/>
              <p:nvPr/>
            </p:nvSpPr>
            <p:spPr bwMode="auto">
              <a:xfrm>
                <a:off x="2555776" y="3068960"/>
                <a:ext cx="2232248" cy="2303048"/>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a:t>Access to Internet, latest airlines’ announcements, and digital media such as movies and sport events</a:t>
            </a:r>
          </a:p>
        </p:txBody>
      </p:sp>
      <p:grpSp>
        <p:nvGrpSpPr>
          <p:cNvPr id="14" name="グループ化 8"/>
          <p:cNvGrpSpPr>
            <a:grpSpLocks/>
          </p:cNvGrpSpPr>
          <p:nvPr/>
        </p:nvGrpSpPr>
        <p:grpSpPr bwMode="auto">
          <a:xfrm>
            <a:off x="7827965" y="2022198"/>
            <a:ext cx="863600" cy="863600"/>
            <a:chOff x="5076056" y="2996952"/>
            <a:chExt cx="864096" cy="864097"/>
          </a:xfrm>
        </p:grpSpPr>
        <p:pic>
          <p:nvPicPr>
            <p:cNvPr id="15" name="Picture 7" descr="C:\Users\inoue\AppData\Local\Microsoft\Windows\Temporary Internet Files\Content.IE5\CJ1NB1WV\MC900398499[1].wmf"/>
            <p:cNvPicPr>
              <a:picLocks noChangeAspect="1" noChangeArrowheads="1"/>
            </p:cNvPicPr>
            <p:nvPr/>
          </p:nvPicPr>
          <p:blipFill>
            <a:blip r:embed="rId5"/>
            <a:srcRect/>
            <a:stretch>
              <a:fillRect/>
            </a:stretch>
          </p:blipFill>
          <p:spPr bwMode="auto">
            <a:xfrm>
              <a:off x="5292081" y="2996952"/>
              <a:ext cx="470094" cy="432048"/>
            </a:xfrm>
            <a:prstGeom prst="rect">
              <a:avLst/>
            </a:prstGeom>
            <a:noFill/>
            <a:ln w="9525">
              <a:noFill/>
              <a:miter lim="800000"/>
              <a:headEnd/>
              <a:tailEnd/>
            </a:ln>
          </p:spPr>
        </p:pic>
        <p:grpSp>
          <p:nvGrpSpPr>
            <p:cNvPr id="16" name="グループ化 6"/>
            <p:cNvGrpSpPr>
              <a:grpSpLocks/>
            </p:cNvGrpSpPr>
            <p:nvPr/>
          </p:nvGrpSpPr>
          <p:grpSpPr bwMode="auto">
            <a:xfrm rot="10800000">
              <a:off x="5076056" y="3068961"/>
              <a:ext cx="864096" cy="792088"/>
              <a:chOff x="2555776" y="3068960"/>
              <a:chExt cx="2232248" cy="2304256"/>
            </a:xfrm>
          </p:grpSpPr>
          <p:sp>
            <p:nvSpPr>
              <p:cNvPr id="17" name="アーチ 1"/>
              <p:cNvSpPr/>
              <p:nvPr/>
            </p:nvSpPr>
            <p:spPr bwMode="auto">
              <a:xfrm>
                <a:off x="3347733" y="3863745"/>
                <a:ext cx="796059" cy="790165"/>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8" name="アーチ 21"/>
              <p:cNvSpPr/>
              <p:nvPr/>
            </p:nvSpPr>
            <p:spPr bwMode="auto">
              <a:xfrm>
                <a:off x="2990736" y="3341591"/>
                <a:ext cx="1510050" cy="1635778"/>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9" name="アーチ 22"/>
              <p:cNvSpPr/>
              <p:nvPr/>
            </p:nvSpPr>
            <p:spPr bwMode="auto">
              <a:xfrm>
                <a:off x="2555776" y="3068960"/>
                <a:ext cx="2232248" cy="2305802"/>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sp>
        <p:nvSpPr>
          <p:cNvPr id="21" name="Slide Number Placeholder 20"/>
          <p:cNvSpPr>
            <a:spLocks noGrp="1"/>
          </p:cNvSpPr>
          <p:nvPr>
            <p:ph type="sldNum" sz="quarter" idx="12"/>
          </p:nvPr>
        </p:nvSpPr>
        <p:spPr/>
        <p:txBody>
          <a:bodyPr/>
          <a:lstStyle/>
          <a:p>
            <a:pPr>
              <a:defRPr/>
            </a:pPr>
            <a:r>
              <a:rPr lang="en-GB"/>
              <a:t>Slide </a:t>
            </a:r>
            <a:fld id="{BBF9C8A5-3FA4-4862-BC2F-7FB7CFA9D489}" type="slidenum">
              <a:rPr lang="en-GB" smtClean="0"/>
              <a:pPr>
                <a:defRPr/>
              </a:pPr>
              <a:t>24</a:t>
            </a:fld>
            <a:endParaRPr lang="en-GB"/>
          </a:p>
        </p:txBody>
      </p:sp>
      <p:sp>
        <p:nvSpPr>
          <p:cNvPr id="24" name="Date Placeholder 5"/>
          <p:cNvSpPr>
            <a:spLocks noGrp="1"/>
          </p:cNvSpPr>
          <p:nvPr>
            <p:ph type="dt" idx="4294967295"/>
          </p:nvPr>
        </p:nvSpPr>
        <p:spPr>
          <a:xfrm>
            <a:off x="679731" y="306387"/>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23" name="Footer Placeholder 4"/>
          <p:cNvSpPr>
            <a:spLocks noGrp="1"/>
          </p:cNvSpPr>
          <p:nvPr>
            <p:ph type="ftr" idx="4294967295"/>
          </p:nvPr>
        </p:nvSpPr>
        <p:spPr>
          <a:xfrm>
            <a:off x="5372637" y="6467739"/>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28843592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512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5128" name="Rectangle 5"/>
          <p:cNvSpPr>
            <a:spLocks noGrp="1" noChangeArrowheads="1"/>
          </p:cNvSpPr>
          <p:nvPr>
            <p:ph type="body" idx="1"/>
          </p:nvPr>
        </p:nvSpPr>
        <p:spPr>
          <a:xfrm>
            <a:off x="734060" y="1650439"/>
            <a:ext cx="7724140" cy="4812030"/>
          </a:xfrm>
          <a:noFill/>
        </p:spPr>
        <p:txBody>
          <a:bodyPr/>
          <a:lstStyle/>
          <a:p>
            <a:pPr marL="457200" indent="-457200"/>
            <a:r>
              <a:rPr lang="en-GB" altLang="en-US" sz="2000" dirty="0"/>
              <a:t>Draft D1.0 was approved by the TG in November 2016.</a:t>
            </a:r>
          </a:p>
          <a:p>
            <a:pPr marL="457200" indent="-457200"/>
            <a:r>
              <a:rPr lang="en-GB" altLang="en-US" sz="2000" dirty="0"/>
              <a:t>WG Letter ballot ended on January 08, 2017</a:t>
            </a:r>
          </a:p>
          <a:p>
            <a:pPr marL="457200" indent="-457200"/>
            <a:r>
              <a:rPr lang="en-GB" altLang="en-US" sz="2000" dirty="0"/>
              <a:t>	The draft failed to achieve the necessary 75% approval ratio</a:t>
            </a:r>
          </a:p>
          <a:p>
            <a:pPr marL="457200" indent="-457200"/>
            <a:r>
              <a:rPr lang="en-GB" altLang="en-US" sz="2000" dirty="0"/>
              <a:t>	Approximately 7000 comments were received</a:t>
            </a:r>
          </a:p>
          <a:p>
            <a:pPr marL="457200" indent="-457200"/>
            <a:r>
              <a:rPr lang="en-GB" altLang="en-US" sz="2000" dirty="0"/>
              <a:t>The TG main task is to resolve comments received on draft D1.0</a:t>
            </a:r>
          </a:p>
          <a:p>
            <a:pPr marL="457200" indent="-457200"/>
            <a:r>
              <a:rPr lang="en-GB" altLang="en-US" sz="2000" dirty="0"/>
              <a:t>Draft 2.0 and WG LB is expected in September or November 2017</a:t>
            </a:r>
            <a:endParaRPr lang="en-GB" altLang="en-US" dirty="0"/>
          </a:p>
          <a:p>
            <a:r>
              <a:rPr lang="en-US" sz="2000" b="1" dirty="0"/>
              <a:t>Task Group Documents</a:t>
            </a:r>
            <a:endParaRPr lang="ja-JP" altLang="en-US" sz="2000" dirty="0"/>
          </a:p>
          <a:p>
            <a:pPr lvl="1"/>
            <a:r>
              <a:rPr lang="en-US" sz="1100" u="sng" dirty="0">
                <a:hlinkClick r:id="rId3"/>
              </a:rPr>
              <a:t>11-14-0165-01</a:t>
            </a:r>
            <a:r>
              <a:rPr lang="en-US" sz="1100" dirty="0"/>
              <a:t> PAR and </a:t>
            </a:r>
            <a:r>
              <a:rPr lang="en-US" sz="1100" u="sng" dirty="0">
                <a:hlinkClick r:id="rId4"/>
              </a:rPr>
              <a:t>11-14-0169-01</a:t>
            </a:r>
            <a:r>
              <a:rPr lang="en-US" sz="1100" dirty="0"/>
              <a:t> CSD</a:t>
            </a:r>
            <a:endParaRPr lang="ja-JP" altLang="en-US" sz="1100" dirty="0"/>
          </a:p>
          <a:p>
            <a:pPr lvl="1"/>
            <a:r>
              <a:rPr lang="en-US" sz="1100" u="sng" dirty="0">
                <a:hlinkClick r:id="rId5"/>
              </a:rPr>
              <a:t>11-14-0938-04</a:t>
            </a:r>
            <a:r>
              <a:rPr lang="en-US" sz="1100" dirty="0"/>
              <a:t> </a:t>
            </a:r>
            <a:r>
              <a:rPr lang="en-US" sz="1100" dirty="0" err="1"/>
              <a:t>TGax</a:t>
            </a:r>
            <a:r>
              <a:rPr lang="en-US" sz="1100" dirty="0"/>
              <a:t> Selection Procedure</a:t>
            </a:r>
            <a:endParaRPr lang="ja-JP" altLang="en-US" sz="1100" dirty="0"/>
          </a:p>
          <a:p>
            <a:pPr lvl="1"/>
            <a:r>
              <a:rPr lang="en-US" sz="1100" u="sng" dirty="0">
                <a:hlinkClick r:id="rId6"/>
              </a:rPr>
              <a:t>11-14-0980-14</a:t>
            </a:r>
            <a:r>
              <a:rPr lang="en-US" sz="1100" dirty="0"/>
              <a:t> </a:t>
            </a:r>
            <a:r>
              <a:rPr lang="en-US" sz="1100" dirty="0" err="1"/>
              <a:t>TGax</a:t>
            </a:r>
            <a:r>
              <a:rPr lang="en-US" sz="1100" dirty="0"/>
              <a:t> Simulation Scenarios</a:t>
            </a:r>
            <a:endParaRPr lang="ja-JP" altLang="en-US" sz="1100" dirty="0"/>
          </a:p>
          <a:p>
            <a:pPr lvl="1"/>
            <a:r>
              <a:rPr lang="en-US" sz="1100" u="sng" dirty="0">
                <a:hlinkClick r:id="rId7"/>
              </a:rPr>
              <a:t>11-14-0571-10</a:t>
            </a:r>
            <a:r>
              <a:rPr lang="en-US" sz="1100" dirty="0"/>
              <a:t> </a:t>
            </a:r>
            <a:r>
              <a:rPr lang="en-US" sz="1100" dirty="0" err="1"/>
              <a:t>TGax</a:t>
            </a:r>
            <a:r>
              <a:rPr lang="en-US" sz="1100" dirty="0"/>
              <a:t> Evaluation Methodology</a:t>
            </a:r>
            <a:endParaRPr lang="ja-JP" altLang="en-US" sz="1100" dirty="0"/>
          </a:p>
          <a:p>
            <a:pPr lvl="1"/>
            <a:r>
              <a:rPr lang="en-US" sz="1100" u="sng" dirty="0">
                <a:hlinkClick r:id="rId8"/>
              </a:rPr>
              <a:t>11-14-0882-04</a:t>
            </a:r>
            <a:r>
              <a:rPr lang="en-US" sz="1100" dirty="0"/>
              <a:t> </a:t>
            </a:r>
            <a:r>
              <a:rPr lang="en-US" sz="1100" dirty="0" err="1"/>
              <a:t>TGax</a:t>
            </a:r>
            <a:r>
              <a:rPr lang="en-US" sz="1100" dirty="0"/>
              <a:t> Channel Models</a:t>
            </a:r>
            <a:endParaRPr lang="ja-JP" altLang="en-US" sz="1100" dirty="0"/>
          </a:p>
          <a:p>
            <a:pPr lvl="1"/>
            <a:r>
              <a:rPr lang="en-US" sz="1100" dirty="0">
                <a:hlinkClick r:id="rId9"/>
              </a:rPr>
              <a:t>11-14-1009-02</a:t>
            </a:r>
            <a:r>
              <a:rPr lang="en-US" sz="1100" dirty="0"/>
              <a:t> </a:t>
            </a:r>
            <a:r>
              <a:rPr lang="en-US" sz="1100" dirty="0" err="1"/>
              <a:t>TGax</a:t>
            </a:r>
            <a:r>
              <a:rPr lang="en-US" sz="1100" dirty="0"/>
              <a:t> Functional Requirements</a:t>
            </a:r>
            <a:endParaRPr lang="ja-JP" altLang="en-US" sz="1100" dirty="0"/>
          </a:p>
          <a:p>
            <a:pPr lvl="1"/>
            <a:r>
              <a:rPr lang="en-US" sz="1100" dirty="0">
                <a:hlinkClick r:id="rId10"/>
              </a:rPr>
              <a:t>11-15-0132-16</a:t>
            </a:r>
            <a:r>
              <a:rPr lang="en-US" sz="1100" dirty="0"/>
              <a:t> </a:t>
            </a:r>
            <a:r>
              <a:rPr lang="en-US" sz="1100" dirty="0" err="1"/>
              <a:t>TGax</a:t>
            </a:r>
            <a:r>
              <a:rPr lang="en-US" sz="1100" dirty="0"/>
              <a:t> Specification Framework</a:t>
            </a:r>
          </a:p>
          <a:p>
            <a:pPr lvl="1"/>
            <a:endParaRPr lang="en-GB" altLang="en-US" sz="1100" dirty="0"/>
          </a:p>
          <a:p>
            <a:pPr marL="0" indent="0">
              <a:buNone/>
            </a:pPr>
            <a:endParaRPr lang="en-GB" altLang="en-US" sz="2000" dirty="0"/>
          </a:p>
        </p:txBody>
      </p:sp>
      <p:sp>
        <p:nvSpPr>
          <p:cNvPr id="7" name="Title 1"/>
          <p:cNvSpPr>
            <a:spLocks noGrp="1"/>
          </p:cNvSpPr>
          <p:nvPr>
            <p:ph type="title"/>
          </p:nvPr>
        </p:nvSpPr>
        <p:spPr>
          <a:xfrm>
            <a:off x="381000" y="520358"/>
            <a:ext cx="8325805" cy="1076030"/>
          </a:xfrm>
        </p:spPr>
        <p:txBody>
          <a:bodyPr/>
          <a:lstStyle/>
          <a:p>
            <a:r>
              <a:rPr lang="en-GB" dirty="0"/>
              <a:t>Progress</a:t>
            </a:r>
          </a:p>
        </p:txBody>
      </p:sp>
      <p:sp>
        <p:nvSpPr>
          <p:cNvPr id="6" name="Slide Number Placeholder 5"/>
          <p:cNvSpPr>
            <a:spLocks noGrp="1"/>
          </p:cNvSpPr>
          <p:nvPr>
            <p:ph type="sldNum" sz="quarter" idx="12"/>
          </p:nvPr>
        </p:nvSpPr>
        <p:spPr/>
        <p:txBody>
          <a:bodyPr/>
          <a:lstStyle/>
          <a:p>
            <a:pPr>
              <a:defRPr/>
            </a:pPr>
            <a:r>
              <a:rPr lang="en-GB" dirty="0">
                <a:solidFill>
                  <a:schemeClr val="tx1"/>
                </a:solidFill>
              </a:rPr>
              <a:t>Slide </a:t>
            </a:r>
            <a:fld id="{BBF9C8A5-3FA4-4862-BC2F-7FB7CFA9D489}" type="slidenum">
              <a:rPr lang="en-GB" smtClean="0">
                <a:solidFill>
                  <a:schemeClr val="tx1"/>
                </a:solidFill>
              </a:rPr>
              <a:pPr>
                <a:defRPr/>
              </a:pPr>
              <a:t>25</a:t>
            </a:fld>
            <a:endParaRPr lang="en-GB" dirty="0">
              <a:solidFill>
                <a:schemeClr val="tx1"/>
              </a:solidFill>
            </a:endParaRPr>
          </a:p>
        </p:txBody>
      </p:sp>
      <p:sp>
        <p:nvSpPr>
          <p:cNvPr id="10" name="Date Placeholder 5"/>
          <p:cNvSpPr>
            <a:spLocks noGrp="1"/>
          </p:cNvSpPr>
          <p:nvPr>
            <p:ph type="dt" idx="4294967295"/>
          </p:nvPr>
        </p:nvSpPr>
        <p:spPr>
          <a:xfrm>
            <a:off x="695915" y="304140"/>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4294967295"/>
          </p:nvPr>
        </p:nvSpPr>
        <p:spPr>
          <a:xfrm>
            <a:off x="5334000" y="6476206"/>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24180372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381000" y="1726392"/>
            <a:ext cx="8310565" cy="4598208"/>
          </a:xfrm>
          <a:noFill/>
        </p:spPr>
        <p:txBody>
          <a:bodyPr/>
          <a:lstStyle/>
          <a:p>
            <a:pPr marL="457200" indent="-457200"/>
            <a:r>
              <a:rPr lang="en-US" altLang="en-US" sz="2000" dirty="0"/>
              <a:t>Increase network efficiency by multiplexing users in both frequency and space</a:t>
            </a:r>
          </a:p>
          <a:p>
            <a:pPr marL="704850" lvl="1" indent="-457200"/>
            <a:r>
              <a:rPr lang="en-US" altLang="en-US" sz="1800" dirty="0"/>
              <a:t>UL and DL OFDMA</a:t>
            </a:r>
          </a:p>
          <a:p>
            <a:pPr marL="704850" lvl="1" indent="-457200"/>
            <a:r>
              <a:rPr lang="en-US" altLang="en-US" sz="1800" dirty="0"/>
              <a:t>UL and DL MU-MIMO</a:t>
            </a:r>
            <a:endParaRPr lang="en-GB" altLang="en-US" sz="1800" dirty="0"/>
          </a:p>
          <a:p>
            <a:pPr marL="457200" indent="-457200"/>
            <a:r>
              <a:rPr lang="en-GB" altLang="en-US" sz="2000" dirty="0"/>
              <a:t>Increase spatial reuse through dynamic clear channel assessment (CCA)</a:t>
            </a:r>
          </a:p>
          <a:p>
            <a:pPr marL="457200" indent="-457200"/>
            <a:r>
              <a:rPr lang="en-GB" altLang="en-US" sz="2000" dirty="0"/>
              <a:t>Increase link efficiency with a longer OFDM symbol and high order modulation (1024-QAM)</a:t>
            </a:r>
          </a:p>
          <a:p>
            <a:pPr marL="457200" indent="-457200"/>
            <a:r>
              <a:rPr lang="en-GB" altLang="en-US" sz="2000" dirty="0"/>
              <a:t>Improved support for outdoor operation</a:t>
            </a:r>
          </a:p>
        </p:txBody>
      </p:sp>
      <p:sp>
        <p:nvSpPr>
          <p:cNvPr id="2" name="Title 1"/>
          <p:cNvSpPr>
            <a:spLocks noGrp="1"/>
          </p:cNvSpPr>
          <p:nvPr>
            <p:ph type="title"/>
          </p:nvPr>
        </p:nvSpPr>
        <p:spPr>
          <a:xfrm>
            <a:off x="268915" y="573138"/>
            <a:ext cx="8325805" cy="1076030"/>
          </a:xfrm>
        </p:spPr>
        <p:txBody>
          <a:bodyPr/>
          <a:lstStyle/>
          <a:p>
            <a:r>
              <a:rPr lang="en-GB" dirty="0"/>
              <a:t>Technical Highlights</a:t>
            </a:r>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7" name="Slide Number Placeholder 6"/>
          <p:cNvSpPr>
            <a:spLocks noGrp="1"/>
          </p:cNvSpPr>
          <p:nvPr>
            <p:ph type="sldNum" sz="quarter" idx="23"/>
          </p:nvPr>
        </p:nvSpPr>
        <p:spPr/>
        <p:txBody>
          <a:bodyPr/>
          <a:lstStyle/>
          <a:p>
            <a:pPr>
              <a:defRPr/>
            </a:pPr>
            <a:r>
              <a:rPr lang="en-US" dirty="0"/>
              <a:t>Slide </a:t>
            </a:r>
            <a:fld id="{C2DA4596-0E95-4845-A51E-381771D71C5B}" type="slidenum">
              <a:rPr lang="en-US" smtClean="0"/>
              <a:pPr>
                <a:defRPr/>
              </a:pPr>
              <a:t>26</a:t>
            </a:fld>
            <a:endParaRPr lang="en-US" dirty="0"/>
          </a:p>
        </p:txBody>
      </p:sp>
      <p:sp>
        <p:nvSpPr>
          <p:cNvPr id="10" name="Date Placeholder 5"/>
          <p:cNvSpPr>
            <a:spLocks noGrp="1"/>
          </p:cNvSpPr>
          <p:nvPr>
            <p:ph type="dt" idx="4294967295"/>
          </p:nvPr>
        </p:nvSpPr>
        <p:spPr>
          <a:xfrm>
            <a:off x="658827" y="306387"/>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2" name="Footer Placeholder 4"/>
          <p:cNvSpPr>
            <a:spLocks noGrp="1"/>
          </p:cNvSpPr>
          <p:nvPr>
            <p:ph type="ftr" idx="4294967295"/>
          </p:nvPr>
        </p:nvSpPr>
        <p:spPr>
          <a:xfrm>
            <a:off x="5376333" y="6475413"/>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18421072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OFDMA and MU-MIMO</a:t>
            </a:r>
          </a:p>
        </p:txBody>
      </p:sp>
      <p:sp>
        <p:nvSpPr>
          <p:cNvPr id="184" name="Content Placeholder 183"/>
          <p:cNvSpPr>
            <a:spLocks noGrp="1"/>
          </p:cNvSpPr>
          <p:nvPr>
            <p:ph idx="1"/>
          </p:nvPr>
        </p:nvSpPr>
        <p:spPr>
          <a:xfrm>
            <a:off x="811132" y="4141404"/>
            <a:ext cx="7770813" cy="1476419"/>
          </a:xfrm>
        </p:spPr>
        <p:txBody>
          <a:bodyPr/>
          <a:lstStyle/>
          <a:p>
            <a:r>
              <a:rPr lang="en-US" dirty="0"/>
              <a:t>OFDMA resource allocation based on buffer status at the STA for better user experience.</a:t>
            </a:r>
          </a:p>
          <a:p>
            <a:r>
              <a:rPr lang="en-US" dirty="0"/>
              <a:t>MU MIMO allows a high capability device to simultaneously transmit or receive from a multiple of low capability devices.</a:t>
            </a:r>
          </a:p>
        </p:txBody>
      </p:sp>
      <p:sp>
        <p:nvSpPr>
          <p:cNvPr id="5" name="Slide Number Placeholder 4"/>
          <p:cNvSpPr>
            <a:spLocks noGrp="1"/>
          </p:cNvSpPr>
          <p:nvPr>
            <p:ph type="sldNum" idx="12"/>
          </p:nvPr>
        </p:nvSpPr>
        <p:spPr/>
        <p:txBody>
          <a:bodyPr/>
          <a:lstStyle/>
          <a:p>
            <a:pPr>
              <a:defRPr/>
            </a:pPr>
            <a:r>
              <a:rPr lang="en-US" dirty="0">
                <a:solidFill>
                  <a:schemeClr val="tx1"/>
                </a:solidFill>
              </a:rPr>
              <a:t>Slide </a:t>
            </a:r>
            <a:fld id="{C2DA4596-0E95-4845-A51E-381771D71C5B}" type="slidenum">
              <a:rPr lang="en-US" smtClean="0">
                <a:solidFill>
                  <a:schemeClr val="tx1"/>
                </a:solidFill>
              </a:rPr>
              <a:pPr>
                <a:defRPr/>
              </a:pPr>
              <a:t>27</a:t>
            </a:fld>
            <a:endParaRPr lang="en-US" dirty="0">
              <a:solidFill>
                <a:schemeClr val="tx1"/>
              </a:solidFill>
            </a:endParaRPr>
          </a:p>
        </p:txBody>
      </p:sp>
      <p:sp>
        <p:nvSpPr>
          <p:cNvPr id="2" name="Rectangle 1"/>
          <p:cNvSpPr/>
          <p:nvPr/>
        </p:nvSpPr>
        <p:spPr bwMode="auto">
          <a:xfrm>
            <a:off x="5486400" y="2209800"/>
            <a:ext cx="609600" cy="16002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15" name="Group 14"/>
          <p:cNvGrpSpPr/>
          <p:nvPr/>
        </p:nvGrpSpPr>
        <p:grpSpPr>
          <a:xfrm>
            <a:off x="6096000" y="2057400"/>
            <a:ext cx="228600" cy="304800"/>
            <a:chOff x="3429000" y="2286000"/>
            <a:chExt cx="228600" cy="304800"/>
          </a:xfrm>
        </p:grpSpPr>
        <p:cxnSp>
          <p:nvCxnSpPr>
            <p:cNvPr id="7" name="Straight Connector 6"/>
            <p:cNvCxnSpPr/>
            <p:nvPr/>
          </p:nvCxnSpPr>
          <p:spPr bwMode="auto">
            <a:xfrm>
              <a:off x="3429000" y="25908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Straight Arrow Connector 13"/>
            <p:cNvCxnSpPr/>
            <p:nvPr/>
          </p:nvCxnSpPr>
          <p:spPr bwMode="auto">
            <a:xfrm flipV="1">
              <a:off x="3657600" y="22860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112" name="Group 111"/>
          <p:cNvGrpSpPr/>
          <p:nvPr/>
        </p:nvGrpSpPr>
        <p:grpSpPr>
          <a:xfrm>
            <a:off x="6096000" y="2514600"/>
            <a:ext cx="228600" cy="304800"/>
            <a:chOff x="3429000" y="2286000"/>
            <a:chExt cx="228600" cy="304800"/>
          </a:xfrm>
        </p:grpSpPr>
        <p:cxnSp>
          <p:nvCxnSpPr>
            <p:cNvPr id="113" name="Straight Connector 112"/>
            <p:cNvCxnSpPr/>
            <p:nvPr/>
          </p:nvCxnSpPr>
          <p:spPr bwMode="auto">
            <a:xfrm>
              <a:off x="3429000" y="25908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4" name="Straight Arrow Connector 113"/>
            <p:cNvCxnSpPr/>
            <p:nvPr/>
          </p:nvCxnSpPr>
          <p:spPr bwMode="auto">
            <a:xfrm flipV="1">
              <a:off x="3657600" y="22860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115" name="Group 114"/>
          <p:cNvGrpSpPr/>
          <p:nvPr/>
        </p:nvGrpSpPr>
        <p:grpSpPr>
          <a:xfrm>
            <a:off x="6096000" y="2971800"/>
            <a:ext cx="228600" cy="304800"/>
            <a:chOff x="3429000" y="2286000"/>
            <a:chExt cx="228600" cy="304800"/>
          </a:xfrm>
        </p:grpSpPr>
        <p:cxnSp>
          <p:nvCxnSpPr>
            <p:cNvPr id="116" name="Straight Connector 115"/>
            <p:cNvCxnSpPr/>
            <p:nvPr/>
          </p:nvCxnSpPr>
          <p:spPr bwMode="auto">
            <a:xfrm>
              <a:off x="3429000" y="25908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7" name="Straight Arrow Connector 116"/>
            <p:cNvCxnSpPr/>
            <p:nvPr/>
          </p:nvCxnSpPr>
          <p:spPr bwMode="auto">
            <a:xfrm flipV="1">
              <a:off x="3657600" y="22860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118" name="Group 117"/>
          <p:cNvGrpSpPr/>
          <p:nvPr/>
        </p:nvGrpSpPr>
        <p:grpSpPr>
          <a:xfrm>
            <a:off x="6096000" y="3429000"/>
            <a:ext cx="228600" cy="304800"/>
            <a:chOff x="3429000" y="2286000"/>
            <a:chExt cx="228600" cy="304800"/>
          </a:xfrm>
        </p:grpSpPr>
        <p:cxnSp>
          <p:nvCxnSpPr>
            <p:cNvPr id="119" name="Straight Connector 118"/>
            <p:cNvCxnSpPr/>
            <p:nvPr/>
          </p:nvCxnSpPr>
          <p:spPr bwMode="auto">
            <a:xfrm>
              <a:off x="3429000" y="25908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0" name="Straight Arrow Connector 119"/>
            <p:cNvCxnSpPr/>
            <p:nvPr/>
          </p:nvCxnSpPr>
          <p:spPr bwMode="auto">
            <a:xfrm flipV="1">
              <a:off x="3657600" y="22860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8" name="Rectangle 17"/>
          <p:cNvSpPr/>
          <p:nvPr/>
        </p:nvSpPr>
        <p:spPr bwMode="auto">
          <a:xfrm>
            <a:off x="7391400" y="2057400"/>
            <a:ext cx="609600" cy="3048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23" name="Group 22"/>
          <p:cNvGrpSpPr/>
          <p:nvPr/>
        </p:nvGrpSpPr>
        <p:grpSpPr>
          <a:xfrm>
            <a:off x="7162800" y="1905000"/>
            <a:ext cx="228600" cy="157548"/>
            <a:chOff x="7315200" y="3124200"/>
            <a:chExt cx="228600" cy="304800"/>
          </a:xfrm>
        </p:grpSpPr>
        <p:cxnSp>
          <p:nvCxnSpPr>
            <p:cNvPr id="122" name="Straight Connector 121"/>
            <p:cNvCxnSpPr/>
            <p:nvPr/>
          </p:nvCxnSpPr>
          <p:spPr bwMode="auto">
            <a:xfrm>
              <a:off x="7315200" y="34290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3" name="Straight Arrow Connector 122"/>
            <p:cNvCxnSpPr/>
            <p:nvPr/>
          </p:nvCxnSpPr>
          <p:spPr bwMode="auto">
            <a:xfrm flipV="1">
              <a:off x="7315200" y="31242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24" name="Rectangle 123"/>
          <p:cNvSpPr/>
          <p:nvPr/>
        </p:nvSpPr>
        <p:spPr bwMode="auto">
          <a:xfrm>
            <a:off x="7391400" y="3505200"/>
            <a:ext cx="609600" cy="3048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125" name="Group 124"/>
          <p:cNvGrpSpPr/>
          <p:nvPr/>
        </p:nvGrpSpPr>
        <p:grpSpPr>
          <a:xfrm>
            <a:off x="7162800" y="3352800"/>
            <a:ext cx="228600" cy="304800"/>
            <a:chOff x="7315200" y="3124200"/>
            <a:chExt cx="228600" cy="304800"/>
          </a:xfrm>
        </p:grpSpPr>
        <p:cxnSp>
          <p:nvCxnSpPr>
            <p:cNvPr id="126" name="Straight Connector 125"/>
            <p:cNvCxnSpPr/>
            <p:nvPr/>
          </p:nvCxnSpPr>
          <p:spPr bwMode="auto">
            <a:xfrm>
              <a:off x="7315200" y="34290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7" name="Straight Arrow Connector 126"/>
            <p:cNvCxnSpPr/>
            <p:nvPr/>
          </p:nvCxnSpPr>
          <p:spPr bwMode="auto">
            <a:xfrm flipV="1">
              <a:off x="7315200" y="31242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cxnSp>
        <p:nvCxnSpPr>
          <p:cNvPr id="136" name="Straight Arrow Connector 135"/>
          <p:cNvCxnSpPr/>
          <p:nvPr/>
        </p:nvCxnSpPr>
        <p:spPr bwMode="auto">
          <a:xfrm flipV="1">
            <a:off x="6400800" y="1905000"/>
            <a:ext cx="762000" cy="152400"/>
          </a:xfrm>
          <a:prstGeom prst="straightConnector1">
            <a:avLst/>
          </a:prstGeom>
          <a:solidFill>
            <a:srgbClr val="00B8FF"/>
          </a:solidFill>
          <a:ln w="9525" cap="flat" cmpd="sng" algn="ctr">
            <a:solidFill>
              <a:srgbClr val="00B050"/>
            </a:solidFill>
            <a:prstDash val="solid"/>
            <a:round/>
            <a:headEnd type="triangle" w="med" len="med"/>
            <a:tailEnd type="triangle"/>
          </a:ln>
          <a:effectLst/>
        </p:spPr>
      </p:cxnSp>
      <p:cxnSp>
        <p:nvCxnSpPr>
          <p:cNvPr id="137" name="Straight Arrow Connector 136"/>
          <p:cNvCxnSpPr/>
          <p:nvPr/>
        </p:nvCxnSpPr>
        <p:spPr bwMode="auto">
          <a:xfrm>
            <a:off x="6400800" y="2511040"/>
            <a:ext cx="761999" cy="3560"/>
          </a:xfrm>
          <a:prstGeom prst="straightConnector1">
            <a:avLst/>
          </a:prstGeom>
          <a:solidFill>
            <a:srgbClr val="00B8FF"/>
          </a:solidFill>
          <a:ln w="9525" cap="flat" cmpd="sng" algn="ctr">
            <a:solidFill>
              <a:srgbClr val="C00000"/>
            </a:solidFill>
            <a:prstDash val="solid"/>
            <a:round/>
            <a:headEnd type="triangle" w="med" len="med"/>
            <a:tailEnd type="triangle"/>
          </a:ln>
          <a:effectLst/>
        </p:spPr>
      </p:cxnSp>
      <p:cxnSp>
        <p:nvCxnSpPr>
          <p:cNvPr id="141" name="Straight Arrow Connector 140"/>
          <p:cNvCxnSpPr/>
          <p:nvPr/>
        </p:nvCxnSpPr>
        <p:spPr bwMode="auto">
          <a:xfrm>
            <a:off x="6400800" y="3374877"/>
            <a:ext cx="685800" cy="0"/>
          </a:xfrm>
          <a:prstGeom prst="straightConnector1">
            <a:avLst/>
          </a:prstGeom>
          <a:solidFill>
            <a:srgbClr val="00B8FF"/>
          </a:solidFill>
          <a:ln w="9525" cap="flat" cmpd="sng" algn="ctr">
            <a:solidFill>
              <a:srgbClr val="7030A0"/>
            </a:solidFill>
            <a:prstDash val="solid"/>
            <a:round/>
            <a:headEnd type="triangle" w="med" len="med"/>
            <a:tailEnd type="triangle"/>
          </a:ln>
          <a:effectLst/>
        </p:spPr>
      </p:cxnSp>
      <p:sp>
        <p:nvSpPr>
          <p:cNvPr id="142" name="Rectangle 141"/>
          <p:cNvSpPr/>
          <p:nvPr/>
        </p:nvSpPr>
        <p:spPr bwMode="auto">
          <a:xfrm>
            <a:off x="7391400" y="2667000"/>
            <a:ext cx="609600" cy="3048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143" name="Group 142"/>
          <p:cNvGrpSpPr/>
          <p:nvPr/>
        </p:nvGrpSpPr>
        <p:grpSpPr>
          <a:xfrm>
            <a:off x="7162800" y="2514600"/>
            <a:ext cx="228600" cy="304800"/>
            <a:chOff x="7315200" y="3124200"/>
            <a:chExt cx="228600" cy="304800"/>
          </a:xfrm>
        </p:grpSpPr>
        <p:cxnSp>
          <p:nvCxnSpPr>
            <p:cNvPr id="144" name="Straight Connector 143"/>
            <p:cNvCxnSpPr/>
            <p:nvPr/>
          </p:nvCxnSpPr>
          <p:spPr bwMode="auto">
            <a:xfrm>
              <a:off x="7315200" y="34290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5" name="Straight Arrow Connector 144"/>
            <p:cNvCxnSpPr/>
            <p:nvPr/>
          </p:nvCxnSpPr>
          <p:spPr bwMode="auto">
            <a:xfrm flipV="1">
              <a:off x="7315200" y="31242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148" name="Group 147"/>
          <p:cNvGrpSpPr/>
          <p:nvPr/>
        </p:nvGrpSpPr>
        <p:grpSpPr>
          <a:xfrm>
            <a:off x="7162800" y="2128452"/>
            <a:ext cx="228600" cy="157548"/>
            <a:chOff x="7315200" y="3124200"/>
            <a:chExt cx="228600" cy="304800"/>
          </a:xfrm>
        </p:grpSpPr>
        <p:cxnSp>
          <p:nvCxnSpPr>
            <p:cNvPr id="149" name="Straight Connector 148"/>
            <p:cNvCxnSpPr/>
            <p:nvPr/>
          </p:nvCxnSpPr>
          <p:spPr bwMode="auto">
            <a:xfrm>
              <a:off x="7315200" y="34290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0" name="Straight Arrow Connector 149"/>
            <p:cNvCxnSpPr/>
            <p:nvPr/>
          </p:nvCxnSpPr>
          <p:spPr bwMode="auto">
            <a:xfrm flipV="1">
              <a:off x="7315200" y="31242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cxnSp>
        <p:nvCxnSpPr>
          <p:cNvPr id="151" name="Straight Arrow Connector 150"/>
          <p:cNvCxnSpPr/>
          <p:nvPr/>
        </p:nvCxnSpPr>
        <p:spPr bwMode="auto">
          <a:xfrm flipV="1">
            <a:off x="6332789" y="2128452"/>
            <a:ext cx="791911" cy="823246"/>
          </a:xfrm>
          <a:prstGeom prst="straightConnector1">
            <a:avLst/>
          </a:prstGeom>
          <a:solidFill>
            <a:srgbClr val="00B8FF"/>
          </a:solidFill>
          <a:ln w="9525" cap="flat" cmpd="sng" algn="ctr">
            <a:solidFill>
              <a:srgbClr val="00B050"/>
            </a:solidFill>
            <a:prstDash val="solid"/>
            <a:round/>
            <a:headEnd type="triangle" w="med" len="med"/>
            <a:tailEnd type="triangle"/>
          </a:ln>
          <a:effectLst/>
        </p:spPr>
      </p:cxnSp>
      <p:sp>
        <p:nvSpPr>
          <p:cNvPr id="157" name="Rectangle 156"/>
          <p:cNvSpPr/>
          <p:nvPr/>
        </p:nvSpPr>
        <p:spPr bwMode="auto">
          <a:xfrm>
            <a:off x="1066800" y="2286000"/>
            <a:ext cx="2667000" cy="1143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8" name="TextBox 157"/>
          <p:cNvSpPr txBox="1"/>
          <p:nvPr/>
        </p:nvSpPr>
        <p:spPr>
          <a:xfrm>
            <a:off x="762000" y="1751013"/>
            <a:ext cx="942887"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Frequency</a:t>
            </a:r>
          </a:p>
        </p:txBody>
      </p:sp>
      <p:sp>
        <p:nvSpPr>
          <p:cNvPr id="159" name="TextBox 158"/>
          <p:cNvSpPr txBox="1"/>
          <p:nvPr/>
        </p:nvSpPr>
        <p:spPr>
          <a:xfrm>
            <a:off x="3980183" y="3501511"/>
            <a:ext cx="546945"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Time</a:t>
            </a:r>
          </a:p>
        </p:txBody>
      </p:sp>
      <p:sp>
        <p:nvSpPr>
          <p:cNvPr id="160" name="Rectangle 159"/>
          <p:cNvSpPr/>
          <p:nvPr/>
        </p:nvSpPr>
        <p:spPr bwMode="auto">
          <a:xfrm>
            <a:off x="1066800" y="2286000"/>
            <a:ext cx="2667000" cy="25407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1" name="Rectangle 160"/>
          <p:cNvSpPr/>
          <p:nvPr/>
        </p:nvSpPr>
        <p:spPr bwMode="auto">
          <a:xfrm>
            <a:off x="1066800" y="2514600"/>
            <a:ext cx="2667000" cy="254075"/>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2" name="Rectangle 161"/>
          <p:cNvSpPr/>
          <p:nvPr/>
        </p:nvSpPr>
        <p:spPr bwMode="auto">
          <a:xfrm>
            <a:off x="1066800" y="2743200"/>
            <a:ext cx="2667000" cy="25407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3" name="Rectangle 162"/>
          <p:cNvSpPr/>
          <p:nvPr/>
        </p:nvSpPr>
        <p:spPr bwMode="auto">
          <a:xfrm>
            <a:off x="1066800" y="2971800"/>
            <a:ext cx="2667000" cy="254075"/>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4" name="Rectangle 163"/>
          <p:cNvSpPr/>
          <p:nvPr/>
        </p:nvSpPr>
        <p:spPr bwMode="auto">
          <a:xfrm>
            <a:off x="1066800" y="3200400"/>
            <a:ext cx="2667000" cy="25407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67" name="Straight Arrow Connector 166"/>
          <p:cNvCxnSpPr/>
          <p:nvPr/>
        </p:nvCxnSpPr>
        <p:spPr bwMode="auto">
          <a:xfrm>
            <a:off x="1066800" y="3454475"/>
            <a:ext cx="3048000" cy="0"/>
          </a:xfrm>
          <a:prstGeom prst="straightConnector1">
            <a:avLst/>
          </a:prstGeom>
          <a:solidFill>
            <a:srgbClr val="00B8FF"/>
          </a:solidFill>
          <a:ln w="22225" cap="flat" cmpd="sng" algn="ctr">
            <a:solidFill>
              <a:schemeClr val="tx1"/>
            </a:solidFill>
            <a:prstDash val="solid"/>
            <a:round/>
            <a:headEnd type="none" w="med" len="med"/>
            <a:tailEnd type="triangle"/>
          </a:ln>
          <a:effectLst/>
        </p:spPr>
      </p:cxnSp>
      <p:cxnSp>
        <p:nvCxnSpPr>
          <p:cNvPr id="169" name="Straight Connector 168"/>
          <p:cNvCxnSpPr/>
          <p:nvPr/>
        </p:nvCxnSpPr>
        <p:spPr bwMode="auto">
          <a:xfrm>
            <a:off x="1600200" y="2286000"/>
            <a:ext cx="0" cy="1168475"/>
          </a:xfrm>
          <a:prstGeom prst="line">
            <a:avLst/>
          </a:prstGeom>
          <a:solidFill>
            <a:srgbClr val="00B8FF"/>
          </a:solidFill>
          <a:ln w="15875" cap="flat" cmpd="sng" algn="ctr">
            <a:solidFill>
              <a:schemeClr val="tx1"/>
            </a:solidFill>
            <a:prstDash val="solid"/>
            <a:round/>
            <a:headEnd type="none" w="med" len="med"/>
            <a:tailEnd type="none" w="med" len="med"/>
          </a:ln>
          <a:effectLst/>
        </p:spPr>
      </p:cxnSp>
      <p:sp>
        <p:nvSpPr>
          <p:cNvPr id="170" name="Rectangle 169"/>
          <p:cNvSpPr/>
          <p:nvPr/>
        </p:nvSpPr>
        <p:spPr bwMode="auto">
          <a:xfrm>
            <a:off x="1058611" y="2285999"/>
            <a:ext cx="533400" cy="116047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56" name="Straight Arrow Connector 155"/>
          <p:cNvCxnSpPr/>
          <p:nvPr/>
        </p:nvCxnSpPr>
        <p:spPr bwMode="auto">
          <a:xfrm flipV="1">
            <a:off x="1066800" y="1981200"/>
            <a:ext cx="0" cy="1473275"/>
          </a:xfrm>
          <a:prstGeom prst="straightConnector1">
            <a:avLst/>
          </a:prstGeom>
          <a:solidFill>
            <a:srgbClr val="00B8FF"/>
          </a:solidFill>
          <a:ln w="22225" cap="flat" cmpd="sng" algn="ctr">
            <a:solidFill>
              <a:schemeClr val="tx1"/>
            </a:solidFill>
            <a:prstDash val="solid"/>
            <a:round/>
            <a:headEnd type="none" w="med" len="med"/>
            <a:tailEnd type="triangle"/>
          </a:ln>
          <a:effectLst/>
        </p:spPr>
      </p:cxnSp>
      <p:sp>
        <p:nvSpPr>
          <p:cNvPr id="174" name="TextBox 173"/>
          <p:cNvSpPr txBox="1"/>
          <p:nvPr/>
        </p:nvSpPr>
        <p:spPr>
          <a:xfrm>
            <a:off x="1027276" y="2618203"/>
            <a:ext cx="641522" cy="461665"/>
          </a:xfrm>
          <a:prstGeom prst="rect">
            <a:avLst/>
          </a:prstGeom>
          <a:noFill/>
        </p:spPr>
        <p:txBody>
          <a:bodyPr wrap="none" rtlCol="0">
            <a:spAutoFit/>
          </a:bodyPr>
          <a:lstStyle/>
          <a:p>
            <a:pPr algn="ctr"/>
            <a:r>
              <a:rPr lang="en-US" sz="1200" dirty="0">
                <a:solidFill>
                  <a:schemeClr val="tx1"/>
                </a:solidFill>
                <a:latin typeface="Calibri" panose="020F0502020204030204" pitchFamily="34" charset="0"/>
                <a:cs typeface="Calibri" panose="020F0502020204030204" pitchFamily="34" charset="0"/>
              </a:rPr>
              <a:t>PHY</a:t>
            </a:r>
          </a:p>
          <a:p>
            <a:pPr algn="ctr"/>
            <a:r>
              <a:rPr lang="en-US" sz="1200" dirty="0">
                <a:solidFill>
                  <a:schemeClr val="tx1"/>
                </a:solidFill>
                <a:latin typeface="Calibri" panose="020F0502020204030204" pitchFamily="34" charset="0"/>
                <a:cs typeface="Calibri" panose="020F0502020204030204" pitchFamily="34" charset="0"/>
              </a:rPr>
              <a:t>Header</a:t>
            </a:r>
          </a:p>
        </p:txBody>
      </p:sp>
      <p:sp>
        <p:nvSpPr>
          <p:cNvPr id="175" name="TextBox 174"/>
          <p:cNvSpPr txBox="1"/>
          <p:nvPr/>
        </p:nvSpPr>
        <p:spPr>
          <a:xfrm>
            <a:off x="5535592" y="2787134"/>
            <a:ext cx="436338"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AP</a:t>
            </a:r>
          </a:p>
        </p:txBody>
      </p:sp>
      <p:sp>
        <p:nvSpPr>
          <p:cNvPr id="176" name="TextBox 175"/>
          <p:cNvSpPr txBox="1"/>
          <p:nvPr/>
        </p:nvSpPr>
        <p:spPr>
          <a:xfrm>
            <a:off x="7467600" y="2053337"/>
            <a:ext cx="443519"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a:t>
            </a:r>
          </a:p>
        </p:txBody>
      </p:sp>
      <p:sp>
        <p:nvSpPr>
          <p:cNvPr id="177" name="TextBox 176"/>
          <p:cNvSpPr txBox="1"/>
          <p:nvPr/>
        </p:nvSpPr>
        <p:spPr>
          <a:xfrm>
            <a:off x="7467600" y="2664023"/>
            <a:ext cx="443519"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a:t>
            </a:r>
          </a:p>
        </p:txBody>
      </p:sp>
      <p:sp>
        <p:nvSpPr>
          <p:cNvPr id="178" name="TextBox 177"/>
          <p:cNvSpPr txBox="1"/>
          <p:nvPr/>
        </p:nvSpPr>
        <p:spPr>
          <a:xfrm>
            <a:off x="7467600" y="3502223"/>
            <a:ext cx="443519"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a:t>
            </a:r>
          </a:p>
        </p:txBody>
      </p:sp>
      <p:sp>
        <p:nvSpPr>
          <p:cNvPr id="179" name="TextBox 178"/>
          <p:cNvSpPr txBox="1"/>
          <p:nvPr/>
        </p:nvSpPr>
        <p:spPr>
          <a:xfrm>
            <a:off x="2286000" y="2209800"/>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STA-1</a:t>
            </a:r>
          </a:p>
        </p:txBody>
      </p:sp>
      <p:sp>
        <p:nvSpPr>
          <p:cNvPr id="180" name="TextBox 179"/>
          <p:cNvSpPr txBox="1"/>
          <p:nvPr/>
        </p:nvSpPr>
        <p:spPr>
          <a:xfrm>
            <a:off x="2299681" y="2438400"/>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STA-2</a:t>
            </a:r>
          </a:p>
        </p:txBody>
      </p:sp>
      <p:sp>
        <p:nvSpPr>
          <p:cNvPr id="181" name="TextBox 180"/>
          <p:cNvSpPr txBox="1"/>
          <p:nvPr/>
        </p:nvSpPr>
        <p:spPr>
          <a:xfrm>
            <a:off x="2286000" y="2740223"/>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STA-3</a:t>
            </a:r>
          </a:p>
        </p:txBody>
      </p:sp>
      <p:sp>
        <p:nvSpPr>
          <p:cNvPr id="182" name="TextBox 181"/>
          <p:cNvSpPr txBox="1"/>
          <p:nvPr/>
        </p:nvSpPr>
        <p:spPr>
          <a:xfrm>
            <a:off x="2286000" y="2968823"/>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STA-4</a:t>
            </a:r>
          </a:p>
        </p:txBody>
      </p:sp>
      <p:sp>
        <p:nvSpPr>
          <p:cNvPr id="183" name="TextBox 182"/>
          <p:cNvSpPr txBox="1"/>
          <p:nvPr/>
        </p:nvSpPr>
        <p:spPr>
          <a:xfrm>
            <a:off x="2286000" y="3197423"/>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STA-5</a:t>
            </a:r>
          </a:p>
        </p:txBody>
      </p:sp>
      <p:sp>
        <p:nvSpPr>
          <p:cNvPr id="60" name="Date Placeholder 5"/>
          <p:cNvSpPr>
            <a:spLocks noGrp="1"/>
          </p:cNvSpPr>
          <p:nvPr>
            <p:ph type="dt" idx="4294967295"/>
          </p:nvPr>
        </p:nvSpPr>
        <p:spPr>
          <a:xfrm>
            <a:off x="685800" y="312923"/>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61" name="Footer Placeholder 4"/>
          <p:cNvSpPr>
            <a:spLocks noGrp="1"/>
          </p:cNvSpPr>
          <p:nvPr>
            <p:ph type="ftr" idx="4294967295"/>
          </p:nvPr>
        </p:nvSpPr>
        <p:spPr>
          <a:xfrm>
            <a:off x="5397425" y="6482626"/>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1995149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link efficiency</a:t>
            </a:r>
          </a:p>
        </p:txBody>
      </p:sp>
      <p:sp>
        <p:nvSpPr>
          <p:cNvPr id="3" name="Slide Number Placeholder 2"/>
          <p:cNvSpPr>
            <a:spLocks noGrp="1"/>
          </p:cNvSpPr>
          <p:nvPr>
            <p:ph type="sldNum" idx="12"/>
          </p:nvPr>
        </p:nvSpPr>
        <p:spPr/>
        <p:txBody>
          <a:bodyPr/>
          <a:lstStyle/>
          <a:p>
            <a:pPr>
              <a:defRPr/>
            </a:pPr>
            <a:r>
              <a:rPr lang="en-US" dirty="0">
                <a:solidFill>
                  <a:schemeClr val="tx1"/>
                </a:solidFill>
              </a:rPr>
              <a:t>Slide </a:t>
            </a:r>
            <a:fld id="{F0540D16-EBF5-0D44-A21F-B32E9F609578}" type="slidenum">
              <a:rPr lang="en-US" smtClean="0">
                <a:solidFill>
                  <a:schemeClr val="tx1"/>
                </a:solidFill>
              </a:rPr>
              <a:pPr>
                <a:defRPr/>
              </a:pPr>
              <a:t>28</a:t>
            </a:fld>
            <a:endParaRPr lang="en-US" dirty="0">
              <a:solidFill>
                <a:schemeClr val="tx1"/>
              </a:solidFill>
            </a:endParaRPr>
          </a:p>
        </p:txBody>
      </p:sp>
      <p:cxnSp>
        <p:nvCxnSpPr>
          <p:cNvPr id="6" name="Straight Connector 5"/>
          <p:cNvCxnSpPr/>
          <p:nvPr/>
        </p:nvCxnSpPr>
        <p:spPr>
          <a:xfrm flipV="1">
            <a:off x="5712374" y="1614516"/>
            <a:ext cx="39901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111385" y="1614516"/>
            <a:ext cx="10390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150476" y="1614516"/>
            <a:ext cx="34082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11138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18897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258243"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34691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6424497"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49377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70436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78194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6851218"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939887"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701747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708674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672081" y="1614516"/>
            <a:ext cx="39901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071092" y="1614516"/>
            <a:ext cx="10390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10183" y="1614516"/>
            <a:ext cx="34082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307109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21795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3384204"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74165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3899594"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404645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4559069" y="1985818"/>
            <a:ext cx="1064029" cy="166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485772" y="1741515"/>
            <a:ext cx="1658228" cy="738664"/>
          </a:xfrm>
          <a:prstGeom prst="rect">
            <a:avLst/>
          </a:prstGeom>
          <a:ln>
            <a:noFill/>
          </a:ln>
        </p:spPr>
        <p:txBody>
          <a:bodyPr wrap="square" rtlCol="0">
            <a:spAutoFit/>
          </a:bodyPr>
          <a:lstStyle/>
          <a:p>
            <a:pPr defTabSz="457200" eaLnBrk="1" hangingPunct="1">
              <a:buClrTx/>
              <a:buSzTx/>
              <a:buFontTx/>
              <a:buNone/>
            </a:pPr>
            <a:r>
              <a:rPr lang="en-US" sz="1400" dirty="0">
                <a:solidFill>
                  <a:prstClr val="black"/>
                </a:solidFill>
                <a:latin typeface="Verdana" charset="0"/>
                <a:ea typeface="ＭＳ Ｐゴシック" charset="0"/>
              </a:rPr>
              <a:t>Squeeze more tones in around DC and edge</a:t>
            </a:r>
          </a:p>
        </p:txBody>
      </p:sp>
      <p:sp>
        <p:nvSpPr>
          <p:cNvPr id="50" name="TextBox 49"/>
          <p:cNvSpPr txBox="1"/>
          <p:nvPr/>
        </p:nvSpPr>
        <p:spPr>
          <a:xfrm>
            <a:off x="253369" y="1897148"/>
            <a:ext cx="2321469" cy="646331"/>
          </a:xfrm>
          <a:prstGeom prst="rect">
            <a:avLst/>
          </a:prstGeom>
          <a:ln>
            <a:noFill/>
          </a:ln>
        </p:spPr>
        <p:txBody>
          <a:bodyPr wrap="none" rtlCol="0">
            <a:spAutoFit/>
          </a:bodyPr>
          <a:lstStyle/>
          <a:p>
            <a:pPr defTabSz="457200" eaLnBrk="1" hangingPunct="1">
              <a:buClrTx/>
              <a:buSzTx/>
              <a:buFontTx/>
              <a:buNone/>
            </a:pPr>
            <a:r>
              <a:rPr lang="en-US" sz="1800" dirty="0">
                <a:solidFill>
                  <a:prstClr val="black"/>
                </a:solidFill>
                <a:latin typeface="Verdana" charset="0"/>
                <a:ea typeface="ＭＳ Ｐゴシック" charset="0"/>
              </a:rPr>
              <a:t>Frequency domain</a:t>
            </a:r>
          </a:p>
          <a:p>
            <a:pPr defTabSz="457200" eaLnBrk="1" hangingPunct="1">
              <a:buClrTx/>
              <a:buSzTx/>
              <a:buFontTx/>
              <a:buNone/>
            </a:pPr>
            <a:r>
              <a:rPr lang="en-US" sz="1800" dirty="0">
                <a:solidFill>
                  <a:prstClr val="black"/>
                </a:solidFill>
                <a:latin typeface="Verdana" charset="0"/>
                <a:ea typeface="ＭＳ Ｐゴシック" charset="0"/>
              </a:rPr>
              <a:t>(~5% gain)</a:t>
            </a:r>
          </a:p>
        </p:txBody>
      </p:sp>
      <p:grpSp>
        <p:nvGrpSpPr>
          <p:cNvPr id="51" name="グループ化 278"/>
          <p:cNvGrpSpPr/>
          <p:nvPr/>
        </p:nvGrpSpPr>
        <p:grpSpPr>
          <a:xfrm>
            <a:off x="2515451" y="3112244"/>
            <a:ext cx="654326" cy="304029"/>
            <a:chOff x="1187944" y="2420888"/>
            <a:chExt cx="1440000" cy="360040"/>
          </a:xfrm>
        </p:grpSpPr>
        <p:sp>
          <p:nvSpPr>
            <p:cNvPr id="52" name="正方形/長方形 279"/>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53" name="正方形/長方形 280"/>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sp>
        <p:nvSpPr>
          <p:cNvPr id="54" name="正方形/長方形 281"/>
          <p:cNvSpPr/>
          <p:nvPr/>
        </p:nvSpPr>
        <p:spPr>
          <a:xfrm>
            <a:off x="2651082" y="3799326"/>
            <a:ext cx="2093845" cy="3040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55" name="正方形/長方形 282"/>
          <p:cNvSpPr/>
          <p:nvPr/>
        </p:nvSpPr>
        <p:spPr>
          <a:xfrm>
            <a:off x="2515451" y="3799326"/>
            <a:ext cx="130865" cy="3040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cxnSp>
        <p:nvCxnSpPr>
          <p:cNvPr id="56" name="直線コネクタ 283"/>
          <p:cNvCxnSpPr/>
          <p:nvPr/>
        </p:nvCxnSpPr>
        <p:spPr>
          <a:xfrm>
            <a:off x="2647645" y="3416273"/>
            <a:ext cx="0" cy="383052"/>
          </a:xfrm>
          <a:prstGeom prst="line">
            <a:avLst/>
          </a:prstGeom>
          <a:noFill/>
          <a:ln w="9525" cap="flat" cmpd="sng" algn="ctr">
            <a:solidFill>
              <a:srgbClr val="4F81BD">
                <a:shade val="95000"/>
                <a:satMod val="105000"/>
              </a:srgbClr>
            </a:solidFill>
            <a:prstDash val="solid"/>
          </a:ln>
          <a:effectLst/>
        </p:spPr>
      </p:cxnSp>
      <p:sp>
        <p:nvSpPr>
          <p:cNvPr id="57" name="テキスト ボックス 285"/>
          <p:cNvSpPr txBox="1"/>
          <p:nvPr/>
        </p:nvSpPr>
        <p:spPr>
          <a:xfrm>
            <a:off x="5877862" y="3089760"/>
            <a:ext cx="312045" cy="311875"/>
          </a:xfrm>
          <a:prstGeom prst="rect">
            <a:avLst/>
          </a:prstGeom>
          <a:noFill/>
        </p:spPr>
        <p:txBody>
          <a:bodyPr wrap="none" rtlCol="0">
            <a:spAutoFit/>
          </a:bodyPr>
          <a:lstStyle/>
          <a:p>
            <a:pPr defTabSz="457200" eaLnBrk="1" fontAlgn="auto" hangingPunct="1">
              <a:spcBef>
                <a:spcPts val="0"/>
              </a:spcBef>
              <a:spcAft>
                <a:spcPts val="0"/>
              </a:spcAft>
              <a:buClrTx/>
              <a:buSzTx/>
              <a:buFontTx/>
              <a:buNone/>
            </a:pPr>
            <a:r>
              <a:rPr kumimoji="1" lang="en-US" altLang="ja-JP" sz="1800" dirty="0">
                <a:solidFill>
                  <a:prstClr val="black"/>
                </a:solidFill>
                <a:latin typeface="Calibri"/>
                <a:ea typeface="ＭＳ Ｐゴシック"/>
              </a:rPr>
              <a:t>…</a:t>
            </a:r>
            <a:endParaRPr kumimoji="1" lang="ja-JP" altLang="en-US" sz="1800" dirty="0">
              <a:solidFill>
                <a:prstClr val="black"/>
              </a:solidFill>
              <a:latin typeface="Calibri"/>
              <a:ea typeface="ＭＳ Ｐゴシック"/>
            </a:endParaRPr>
          </a:p>
        </p:txBody>
      </p:sp>
      <p:grpSp>
        <p:nvGrpSpPr>
          <p:cNvPr id="58" name="グループ化 286"/>
          <p:cNvGrpSpPr/>
          <p:nvPr/>
        </p:nvGrpSpPr>
        <p:grpSpPr>
          <a:xfrm>
            <a:off x="3169314" y="3112244"/>
            <a:ext cx="654326" cy="304029"/>
            <a:chOff x="1187944" y="2420888"/>
            <a:chExt cx="1440000" cy="360040"/>
          </a:xfrm>
        </p:grpSpPr>
        <p:sp>
          <p:nvSpPr>
            <p:cNvPr id="59" name="正方形/長方形 287"/>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0" name="正方形/長方形 288"/>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1" name="グループ化 289"/>
          <p:cNvGrpSpPr/>
          <p:nvPr/>
        </p:nvGrpSpPr>
        <p:grpSpPr>
          <a:xfrm>
            <a:off x="3819384" y="3112244"/>
            <a:ext cx="654326" cy="304029"/>
            <a:chOff x="1187944" y="2420888"/>
            <a:chExt cx="1440000" cy="360040"/>
          </a:xfrm>
        </p:grpSpPr>
        <p:sp>
          <p:nvSpPr>
            <p:cNvPr id="62" name="正方形/長方形 290"/>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3" name="正方形/長方形 291"/>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4" name="グループ化 292"/>
          <p:cNvGrpSpPr/>
          <p:nvPr/>
        </p:nvGrpSpPr>
        <p:grpSpPr>
          <a:xfrm>
            <a:off x="4473247" y="3112244"/>
            <a:ext cx="654326" cy="304029"/>
            <a:chOff x="1187944" y="2420888"/>
            <a:chExt cx="1440000" cy="360040"/>
          </a:xfrm>
        </p:grpSpPr>
        <p:sp>
          <p:nvSpPr>
            <p:cNvPr id="65" name="正方形/長方形 293"/>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6" name="正方形/長方形 294"/>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7" name="グループ化 295"/>
          <p:cNvGrpSpPr/>
          <p:nvPr/>
        </p:nvGrpSpPr>
        <p:grpSpPr>
          <a:xfrm>
            <a:off x="5127047" y="3112244"/>
            <a:ext cx="654326" cy="304029"/>
            <a:chOff x="1187944" y="2420888"/>
            <a:chExt cx="1440000" cy="360040"/>
          </a:xfrm>
          <a:solidFill>
            <a:schemeClr val="accent1">
              <a:lumMod val="20000"/>
              <a:lumOff val="80000"/>
            </a:schemeClr>
          </a:solidFill>
        </p:grpSpPr>
        <p:sp>
          <p:nvSpPr>
            <p:cNvPr id="68" name="正方形/長方形 296"/>
            <p:cNvSpPr/>
            <p:nvPr/>
          </p:nvSpPr>
          <p:spPr>
            <a:xfrm>
              <a:off x="1475944" y="2420888"/>
              <a:ext cx="1152000" cy="360040"/>
            </a:xfrm>
            <a:prstGeom prst="rect">
              <a:avLst/>
            </a:prstGeom>
            <a:grp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9" name="正方形/長方形 297"/>
            <p:cNvSpPr/>
            <p:nvPr/>
          </p:nvSpPr>
          <p:spPr>
            <a:xfrm>
              <a:off x="1187944" y="2420888"/>
              <a:ext cx="288000" cy="360040"/>
            </a:xfrm>
            <a:prstGeom prst="rect">
              <a:avLst/>
            </a:prstGeom>
            <a:grp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sp>
        <p:nvSpPr>
          <p:cNvPr id="70" name="正方形/長方形 298"/>
          <p:cNvSpPr/>
          <p:nvPr/>
        </p:nvSpPr>
        <p:spPr>
          <a:xfrm>
            <a:off x="4880569" y="3799326"/>
            <a:ext cx="2093845" cy="304029"/>
          </a:xfrm>
          <a:prstGeom prst="rect">
            <a:avLst/>
          </a:prstGeom>
          <a:solidFill>
            <a:schemeClr val="accent6">
              <a:lumMod val="20000"/>
              <a:lumOff val="80000"/>
            </a:scheme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71" name="正方形/長方形 299"/>
          <p:cNvSpPr/>
          <p:nvPr/>
        </p:nvSpPr>
        <p:spPr>
          <a:xfrm>
            <a:off x="4744938" y="3799326"/>
            <a:ext cx="130865" cy="304029"/>
          </a:xfrm>
          <a:prstGeom prst="rect">
            <a:avLst/>
          </a:prstGeom>
          <a:solidFill>
            <a:schemeClr val="accent6">
              <a:lumMod val="20000"/>
              <a:lumOff val="80000"/>
            </a:scheme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defTabSz="914400" eaLnBrk="1" fontAlgn="auto" hangingPunct="1">
              <a:spcBef>
                <a:spcPts val="0"/>
              </a:spcBef>
              <a:spcAft>
                <a:spcPts val="0"/>
              </a:spcAft>
              <a:buClrTx/>
              <a:buSzTx/>
              <a:buFontTx/>
              <a:buNone/>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sp>
        <p:nvSpPr>
          <p:cNvPr id="72" name="テキスト ボックス 300"/>
          <p:cNvSpPr txBox="1"/>
          <p:nvPr/>
        </p:nvSpPr>
        <p:spPr>
          <a:xfrm>
            <a:off x="7011057" y="3773261"/>
            <a:ext cx="312045" cy="311875"/>
          </a:xfrm>
          <a:prstGeom prst="rect">
            <a:avLst/>
          </a:prstGeom>
          <a:noFill/>
        </p:spPr>
        <p:txBody>
          <a:bodyPr wrap="none" rtlCol="0">
            <a:spAutoFit/>
          </a:bodyPr>
          <a:lstStyle/>
          <a:p>
            <a:pPr defTabSz="457200" eaLnBrk="1" fontAlgn="auto" hangingPunct="1">
              <a:spcBef>
                <a:spcPts val="0"/>
              </a:spcBef>
              <a:spcAft>
                <a:spcPts val="0"/>
              </a:spcAft>
              <a:buClrTx/>
              <a:buSzTx/>
              <a:buFontTx/>
              <a:buNone/>
            </a:pPr>
            <a:r>
              <a:rPr kumimoji="1" lang="en-US" altLang="ja-JP" sz="1800" dirty="0">
                <a:solidFill>
                  <a:prstClr val="black"/>
                </a:solidFill>
                <a:latin typeface="Calibri"/>
                <a:ea typeface="ＭＳ Ｐゴシック"/>
              </a:rPr>
              <a:t>…</a:t>
            </a:r>
            <a:endParaRPr kumimoji="1" lang="ja-JP" altLang="en-US" sz="1800" dirty="0">
              <a:solidFill>
                <a:prstClr val="black"/>
              </a:solidFill>
              <a:latin typeface="Calibri"/>
              <a:ea typeface="ＭＳ Ｐゴシック"/>
            </a:endParaRPr>
          </a:p>
        </p:txBody>
      </p:sp>
      <p:cxnSp>
        <p:nvCxnSpPr>
          <p:cNvPr id="73" name="直線コネクタ 302"/>
          <p:cNvCxnSpPr/>
          <p:nvPr/>
        </p:nvCxnSpPr>
        <p:spPr>
          <a:xfrm flipH="1">
            <a:off x="4744927" y="3416273"/>
            <a:ext cx="343032" cy="396942"/>
          </a:xfrm>
          <a:prstGeom prst="line">
            <a:avLst/>
          </a:prstGeom>
          <a:noFill/>
          <a:ln w="9525" cap="flat" cmpd="sng" algn="ctr">
            <a:solidFill>
              <a:srgbClr val="4F81BD">
                <a:shade val="95000"/>
                <a:satMod val="105000"/>
              </a:srgbClr>
            </a:solidFill>
            <a:prstDash val="solid"/>
          </a:ln>
          <a:effectLst/>
        </p:spPr>
      </p:cxnSp>
      <p:sp>
        <p:nvSpPr>
          <p:cNvPr id="74" name="テキスト ボックス 303"/>
          <p:cNvSpPr txBox="1"/>
          <p:nvPr/>
        </p:nvSpPr>
        <p:spPr>
          <a:xfrm>
            <a:off x="2984987" y="3510283"/>
            <a:ext cx="655846" cy="259896"/>
          </a:xfrm>
          <a:prstGeom prst="rect">
            <a:avLst/>
          </a:prstGeom>
          <a:noFill/>
        </p:spPr>
        <p:txBody>
          <a:bodyPr wrap="none" rtlCol="0">
            <a:spAutoFit/>
          </a:bodyPr>
          <a:lstStyle/>
          <a:p>
            <a:pPr algn="r" defTabSz="457200" eaLnBrk="1" fontAlgn="auto" hangingPunct="1">
              <a:spcBef>
                <a:spcPts val="0"/>
              </a:spcBef>
              <a:spcAft>
                <a:spcPts val="0"/>
              </a:spcAft>
              <a:buClrTx/>
              <a:buSzTx/>
              <a:buFontTx/>
              <a:buNone/>
            </a:pPr>
            <a:r>
              <a:rPr kumimoji="1" lang="en-US" altLang="ja-JP" sz="1400" dirty="0">
                <a:solidFill>
                  <a:prstClr val="black"/>
                </a:solidFill>
                <a:latin typeface="Calibri"/>
                <a:ea typeface="ＭＳ Ｐゴシック"/>
              </a:rPr>
              <a:t>4 times</a:t>
            </a:r>
          </a:p>
        </p:txBody>
      </p:sp>
      <p:grpSp>
        <p:nvGrpSpPr>
          <p:cNvPr id="75" name="グループ化 333"/>
          <p:cNvGrpSpPr/>
          <p:nvPr/>
        </p:nvGrpSpPr>
        <p:grpSpPr>
          <a:xfrm>
            <a:off x="2585293" y="3032335"/>
            <a:ext cx="522998" cy="79909"/>
            <a:chOff x="6023574" y="-891480"/>
            <a:chExt cx="1437384" cy="432048"/>
          </a:xfrm>
        </p:grpSpPr>
        <p:cxnSp>
          <p:nvCxnSpPr>
            <p:cNvPr id="76" name="直線コネクタ 334"/>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77" name="直線コネクタ 335"/>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78" name="直線コネクタ 336"/>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79" name="グループ化 337"/>
          <p:cNvGrpSpPr/>
          <p:nvPr/>
        </p:nvGrpSpPr>
        <p:grpSpPr>
          <a:xfrm>
            <a:off x="3234747" y="3032335"/>
            <a:ext cx="522998" cy="79909"/>
            <a:chOff x="6023574" y="-891480"/>
            <a:chExt cx="1437384" cy="432048"/>
          </a:xfrm>
        </p:grpSpPr>
        <p:cxnSp>
          <p:nvCxnSpPr>
            <p:cNvPr id="80" name="直線コネクタ 338"/>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1" name="直線コネクタ 339"/>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82" name="直線コネクタ 340"/>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83" name="グループ化 341"/>
          <p:cNvGrpSpPr/>
          <p:nvPr/>
        </p:nvGrpSpPr>
        <p:grpSpPr>
          <a:xfrm>
            <a:off x="3884817" y="3032335"/>
            <a:ext cx="522998" cy="79909"/>
            <a:chOff x="6023574" y="-891480"/>
            <a:chExt cx="1437384" cy="432048"/>
          </a:xfrm>
        </p:grpSpPr>
        <p:cxnSp>
          <p:nvCxnSpPr>
            <p:cNvPr id="84" name="直線コネクタ 342"/>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5" name="直線コネクタ 343"/>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86" name="直線コネクタ 344"/>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87" name="グループ化 345"/>
          <p:cNvGrpSpPr/>
          <p:nvPr/>
        </p:nvGrpSpPr>
        <p:grpSpPr>
          <a:xfrm>
            <a:off x="4534270" y="3032335"/>
            <a:ext cx="522998" cy="79909"/>
            <a:chOff x="6023574" y="-891480"/>
            <a:chExt cx="1437384" cy="432048"/>
          </a:xfrm>
        </p:grpSpPr>
        <p:cxnSp>
          <p:nvCxnSpPr>
            <p:cNvPr id="88" name="直線コネクタ 346"/>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9" name="直線コネクタ 347"/>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90" name="直線コネクタ 348"/>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91" name="グループ化 349"/>
          <p:cNvGrpSpPr/>
          <p:nvPr/>
        </p:nvGrpSpPr>
        <p:grpSpPr>
          <a:xfrm>
            <a:off x="5192480" y="3032335"/>
            <a:ext cx="522998" cy="79909"/>
            <a:chOff x="6023574" y="-891480"/>
            <a:chExt cx="1437384" cy="432048"/>
          </a:xfrm>
        </p:grpSpPr>
        <p:cxnSp>
          <p:nvCxnSpPr>
            <p:cNvPr id="92" name="直線コネクタ 350"/>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93" name="直線コネクタ 351"/>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94" name="直線コネクタ 352"/>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sp>
        <p:nvSpPr>
          <p:cNvPr id="95" name="テキスト ボックス 353"/>
          <p:cNvSpPr txBox="1"/>
          <p:nvPr/>
        </p:nvSpPr>
        <p:spPr>
          <a:xfrm>
            <a:off x="6509472" y="2792727"/>
            <a:ext cx="1051456" cy="311875"/>
          </a:xfrm>
          <a:prstGeom prst="rect">
            <a:avLst/>
          </a:prstGeom>
          <a:noFill/>
        </p:spPr>
        <p:txBody>
          <a:bodyPr wrap="none" rtlCol="0">
            <a:spAutoFit/>
          </a:bodyPr>
          <a:lstStyle/>
          <a:p>
            <a:pPr defTabSz="457200" eaLnBrk="1" fontAlgn="auto" hangingPunct="1">
              <a:spcBef>
                <a:spcPts val="0"/>
              </a:spcBef>
              <a:spcAft>
                <a:spcPts val="0"/>
              </a:spcAft>
              <a:buClrTx/>
              <a:buSzTx/>
              <a:buFontTx/>
              <a:buNone/>
            </a:pPr>
            <a:r>
              <a:rPr kumimoji="1" lang="en-US" altLang="ja-JP" sz="1800" dirty="0">
                <a:solidFill>
                  <a:prstClr val="black"/>
                </a:solidFill>
                <a:latin typeface="Calibri"/>
                <a:ea typeface="ＭＳ Ｐゴシック"/>
              </a:rPr>
              <a:t>FFT window</a:t>
            </a:r>
            <a:endParaRPr kumimoji="1" lang="ja-JP" altLang="en-US" sz="1800" dirty="0">
              <a:solidFill>
                <a:prstClr val="black"/>
              </a:solidFill>
              <a:latin typeface="Calibri"/>
              <a:ea typeface="ＭＳ Ｐゴシック"/>
            </a:endParaRPr>
          </a:p>
        </p:txBody>
      </p:sp>
      <p:cxnSp>
        <p:nvCxnSpPr>
          <p:cNvPr id="96" name="直線コネクタ 354"/>
          <p:cNvCxnSpPr>
            <a:endCxn id="95" idx="1"/>
          </p:cNvCxnSpPr>
          <p:nvPr/>
        </p:nvCxnSpPr>
        <p:spPr>
          <a:xfrm flipV="1">
            <a:off x="5715477" y="2948665"/>
            <a:ext cx="793995" cy="83671"/>
          </a:xfrm>
          <a:prstGeom prst="line">
            <a:avLst/>
          </a:prstGeom>
          <a:noFill/>
          <a:ln w="9525" cap="flat" cmpd="sng" algn="ctr">
            <a:solidFill>
              <a:sysClr val="windowText" lastClr="000000"/>
            </a:solidFill>
            <a:prstDash val="solid"/>
          </a:ln>
          <a:effectLst/>
        </p:spPr>
      </p:cxnSp>
      <p:grpSp>
        <p:nvGrpSpPr>
          <p:cNvPr id="97" name="グループ化 355"/>
          <p:cNvGrpSpPr/>
          <p:nvPr/>
        </p:nvGrpSpPr>
        <p:grpSpPr>
          <a:xfrm>
            <a:off x="2599616" y="3733306"/>
            <a:ext cx="2079755" cy="79909"/>
            <a:chOff x="6023574" y="-891480"/>
            <a:chExt cx="1437384" cy="432048"/>
          </a:xfrm>
        </p:grpSpPr>
        <p:cxnSp>
          <p:nvCxnSpPr>
            <p:cNvPr id="98" name="直線コネクタ 356"/>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99" name="直線コネクタ 357"/>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100" name="直線コネクタ 358"/>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101" name="グループ化 359"/>
          <p:cNvGrpSpPr/>
          <p:nvPr/>
        </p:nvGrpSpPr>
        <p:grpSpPr>
          <a:xfrm>
            <a:off x="4826051" y="3733306"/>
            <a:ext cx="2079755" cy="79909"/>
            <a:chOff x="6023574" y="-891480"/>
            <a:chExt cx="1437384" cy="432048"/>
          </a:xfrm>
        </p:grpSpPr>
        <p:cxnSp>
          <p:nvCxnSpPr>
            <p:cNvPr id="102" name="直線コネクタ 360"/>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103" name="直線コネクタ 361"/>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104" name="直線コネクタ 362"/>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cxnSp>
        <p:nvCxnSpPr>
          <p:cNvPr id="105" name="直線コネクタ 363"/>
          <p:cNvCxnSpPr>
            <a:endCxn id="95" idx="1"/>
          </p:cNvCxnSpPr>
          <p:nvPr/>
        </p:nvCxnSpPr>
        <p:spPr>
          <a:xfrm flipV="1">
            <a:off x="6086311" y="2948665"/>
            <a:ext cx="423161" cy="784642"/>
          </a:xfrm>
          <a:prstGeom prst="line">
            <a:avLst/>
          </a:prstGeom>
          <a:noFill/>
          <a:ln w="9525" cap="flat" cmpd="sng" algn="ctr">
            <a:solidFill>
              <a:sysClr val="windowText" lastClr="000000"/>
            </a:solidFill>
            <a:prstDash val="solid"/>
          </a:ln>
          <a:effectLst/>
        </p:spPr>
      </p:cxnSp>
      <p:sp>
        <p:nvSpPr>
          <p:cNvPr id="106" name="TextBox 105"/>
          <p:cNvSpPr txBox="1"/>
          <p:nvPr/>
        </p:nvSpPr>
        <p:spPr>
          <a:xfrm>
            <a:off x="260044" y="3510283"/>
            <a:ext cx="1691489" cy="646331"/>
          </a:xfrm>
          <a:prstGeom prst="rect">
            <a:avLst/>
          </a:prstGeom>
          <a:ln>
            <a:noFill/>
          </a:ln>
        </p:spPr>
        <p:txBody>
          <a:bodyPr wrap="none" rtlCol="0">
            <a:spAutoFit/>
          </a:bodyPr>
          <a:lstStyle/>
          <a:p>
            <a:pPr defTabSz="457200" eaLnBrk="1" hangingPunct="1">
              <a:buClrTx/>
              <a:buSzTx/>
              <a:buFontTx/>
              <a:buNone/>
            </a:pPr>
            <a:r>
              <a:rPr lang="en-US" sz="1800" dirty="0">
                <a:solidFill>
                  <a:prstClr val="black"/>
                </a:solidFill>
                <a:latin typeface="Verdana" charset="0"/>
                <a:ea typeface="ＭＳ Ｐゴシック" charset="0"/>
              </a:rPr>
              <a:t>Time domain</a:t>
            </a:r>
          </a:p>
          <a:p>
            <a:pPr defTabSz="457200" eaLnBrk="1" hangingPunct="1">
              <a:buClrTx/>
              <a:buSzTx/>
              <a:buFontTx/>
              <a:buNone/>
            </a:pPr>
            <a:r>
              <a:rPr lang="en-US" sz="1800" dirty="0">
                <a:solidFill>
                  <a:prstClr val="black"/>
                </a:solidFill>
                <a:latin typeface="Verdana" charset="0"/>
                <a:ea typeface="ＭＳ Ｐゴシック" charset="0"/>
              </a:rPr>
              <a:t>(~15% gain)</a:t>
            </a:r>
          </a:p>
        </p:txBody>
      </p:sp>
      <p:sp>
        <p:nvSpPr>
          <p:cNvPr id="108" name="TextBox 107"/>
          <p:cNvSpPr txBox="1"/>
          <p:nvPr/>
        </p:nvSpPr>
        <p:spPr>
          <a:xfrm>
            <a:off x="7323101" y="3363974"/>
            <a:ext cx="1746083" cy="738664"/>
          </a:xfrm>
          <a:prstGeom prst="rect">
            <a:avLst/>
          </a:prstGeom>
          <a:ln>
            <a:noFill/>
          </a:ln>
        </p:spPr>
        <p:txBody>
          <a:bodyPr wrap="square" rtlCol="0">
            <a:spAutoFit/>
          </a:bodyPr>
          <a:lstStyle/>
          <a:p>
            <a:pPr defTabSz="457200" eaLnBrk="1" hangingPunct="1">
              <a:buClrTx/>
              <a:buSzTx/>
              <a:buFontTx/>
              <a:buNone/>
            </a:pPr>
            <a:r>
              <a:rPr lang="en-US" sz="1400" dirty="0">
                <a:solidFill>
                  <a:prstClr val="black"/>
                </a:solidFill>
                <a:latin typeface="Verdana" charset="0"/>
                <a:ea typeface="ＭＳ Ｐゴシック" charset="0"/>
              </a:rPr>
              <a:t>Guard interval (GI) overhead reduced</a:t>
            </a:r>
          </a:p>
        </p:txBody>
      </p:sp>
      <p:pic>
        <p:nvPicPr>
          <p:cNvPr id="112" name="Picture 111"/>
          <p:cNvPicPr>
            <a:picLocks noChangeAspect="1"/>
          </p:cNvPicPr>
          <p:nvPr/>
        </p:nvPicPr>
        <p:blipFill>
          <a:blip r:embed="rId2"/>
          <a:stretch>
            <a:fillRect/>
          </a:stretch>
        </p:blipFill>
        <p:spPr>
          <a:xfrm>
            <a:off x="2515451" y="4494049"/>
            <a:ext cx="4024094" cy="1567396"/>
          </a:xfrm>
          <a:prstGeom prst="rect">
            <a:avLst/>
          </a:prstGeom>
        </p:spPr>
      </p:pic>
      <p:sp>
        <p:nvSpPr>
          <p:cNvPr id="113" name="TextBox 112"/>
          <p:cNvSpPr txBox="1"/>
          <p:nvPr/>
        </p:nvSpPr>
        <p:spPr>
          <a:xfrm>
            <a:off x="253369" y="5124726"/>
            <a:ext cx="1699504" cy="646331"/>
          </a:xfrm>
          <a:prstGeom prst="rect">
            <a:avLst/>
          </a:prstGeom>
          <a:ln>
            <a:noFill/>
          </a:ln>
        </p:spPr>
        <p:txBody>
          <a:bodyPr wrap="none" rtlCol="0">
            <a:spAutoFit/>
          </a:bodyPr>
          <a:lstStyle/>
          <a:p>
            <a:pPr defTabSz="457200" eaLnBrk="1" hangingPunct="1">
              <a:buClrTx/>
              <a:buSzTx/>
              <a:buFontTx/>
              <a:buNone/>
            </a:pPr>
            <a:r>
              <a:rPr lang="en-US" sz="1800" dirty="0">
                <a:solidFill>
                  <a:prstClr val="black"/>
                </a:solidFill>
                <a:latin typeface="Verdana" charset="0"/>
                <a:ea typeface="ＭＳ Ｐゴシック" charset="0"/>
              </a:rPr>
              <a:t>Modulation</a:t>
            </a:r>
          </a:p>
          <a:p>
            <a:pPr defTabSz="457200" eaLnBrk="1" hangingPunct="1">
              <a:buClrTx/>
              <a:buSzTx/>
              <a:buFontTx/>
              <a:buNone/>
            </a:pPr>
            <a:r>
              <a:rPr lang="en-US" sz="1800" dirty="0">
                <a:solidFill>
                  <a:prstClr val="black"/>
                </a:solidFill>
                <a:latin typeface="Verdana" charset="0"/>
                <a:ea typeface="ＭＳ Ｐゴシック" charset="0"/>
              </a:rPr>
              <a:t>(~25% gain)</a:t>
            </a:r>
          </a:p>
        </p:txBody>
      </p:sp>
      <p:sp>
        <p:nvSpPr>
          <p:cNvPr id="115" name="TextBox 114"/>
          <p:cNvSpPr txBox="1"/>
          <p:nvPr/>
        </p:nvSpPr>
        <p:spPr>
          <a:xfrm>
            <a:off x="6817760" y="5093081"/>
            <a:ext cx="1681871" cy="369332"/>
          </a:xfrm>
          <a:prstGeom prst="rect">
            <a:avLst/>
          </a:prstGeom>
          <a:ln>
            <a:noFill/>
          </a:ln>
        </p:spPr>
        <p:txBody>
          <a:bodyPr wrap="none" rtlCol="0">
            <a:spAutoFit/>
          </a:bodyPr>
          <a:lstStyle/>
          <a:p>
            <a:pPr defTabSz="457200" eaLnBrk="1" hangingPunct="1">
              <a:buClrTx/>
              <a:buSzTx/>
              <a:buFontTx/>
              <a:buNone/>
            </a:pPr>
            <a:r>
              <a:rPr lang="en-US" sz="1800" dirty="0">
                <a:solidFill>
                  <a:prstClr val="black"/>
                </a:solidFill>
                <a:latin typeface="Verdana" charset="0"/>
                <a:ea typeface="ＭＳ Ｐゴシック" charset="0"/>
              </a:rPr>
              <a:t>+ 1024-QAM</a:t>
            </a:r>
          </a:p>
        </p:txBody>
      </p:sp>
      <p:sp>
        <p:nvSpPr>
          <p:cNvPr id="116" name="TextBox 115"/>
          <p:cNvSpPr txBox="1"/>
          <p:nvPr/>
        </p:nvSpPr>
        <p:spPr>
          <a:xfrm>
            <a:off x="4169453" y="1562725"/>
            <a:ext cx="1959640" cy="276999"/>
          </a:xfrm>
          <a:prstGeom prst="rect">
            <a:avLst/>
          </a:prstGeom>
          <a:ln>
            <a:noFill/>
          </a:ln>
        </p:spPr>
        <p:txBody>
          <a:bodyPr wrap="square" rtlCol="0">
            <a:spAutoFit/>
          </a:bodyPr>
          <a:lstStyle/>
          <a:p>
            <a:pPr defTabSz="457200" eaLnBrk="1" hangingPunct="1">
              <a:buClrTx/>
              <a:buSzTx/>
              <a:buFontTx/>
              <a:buNone/>
            </a:pPr>
            <a:r>
              <a:rPr lang="en-US" sz="1200" dirty="0">
                <a:solidFill>
                  <a:prstClr val="black"/>
                </a:solidFill>
                <a:latin typeface="Verdana" charset="0"/>
                <a:ea typeface="ＭＳ Ｐゴシック" charset="0"/>
                <a:sym typeface="Wingdings" panose="05000000000000000000" pitchFamily="2" charset="2"/>
              </a:rPr>
              <a:t>Increased tone density</a:t>
            </a:r>
            <a:endParaRPr lang="en-US" sz="1200" dirty="0">
              <a:solidFill>
                <a:prstClr val="black"/>
              </a:solidFill>
              <a:latin typeface="Verdana" charset="0"/>
              <a:ea typeface="ＭＳ Ｐゴシック" charset="0"/>
            </a:endParaRPr>
          </a:p>
        </p:txBody>
      </p:sp>
      <p:sp>
        <p:nvSpPr>
          <p:cNvPr id="5" name="TextBox 4"/>
          <p:cNvSpPr txBox="1"/>
          <p:nvPr/>
        </p:nvSpPr>
        <p:spPr>
          <a:xfrm>
            <a:off x="3330108" y="2501399"/>
            <a:ext cx="500458" cy="276999"/>
          </a:xfrm>
          <a:prstGeom prst="rect">
            <a:avLst/>
          </a:prstGeom>
          <a:ln>
            <a:noFill/>
          </a:ln>
        </p:spPr>
        <p:txBody>
          <a:bodyPr wrap="none" rtlCol="0">
            <a:spAutoFit/>
          </a:bodyPr>
          <a:lstStyle/>
          <a:p>
            <a:pPr defTabSz="457200" eaLnBrk="1" hangingPunct="1">
              <a:buClrTx/>
              <a:buSzTx/>
              <a:buFontTx/>
              <a:buNone/>
            </a:pPr>
            <a:r>
              <a:rPr lang="en-US" sz="1200" dirty="0">
                <a:solidFill>
                  <a:prstClr val="black"/>
                </a:solidFill>
                <a:latin typeface="Verdana" charset="0"/>
                <a:ea typeface="ＭＳ Ｐゴシック" charset="0"/>
              </a:rPr>
              <a:t>VHT</a:t>
            </a:r>
          </a:p>
        </p:txBody>
      </p:sp>
      <p:sp>
        <p:nvSpPr>
          <p:cNvPr id="107" name="TextBox 106"/>
          <p:cNvSpPr txBox="1"/>
          <p:nvPr/>
        </p:nvSpPr>
        <p:spPr>
          <a:xfrm>
            <a:off x="6405348" y="2498838"/>
            <a:ext cx="397866" cy="276999"/>
          </a:xfrm>
          <a:prstGeom prst="rect">
            <a:avLst/>
          </a:prstGeom>
          <a:ln>
            <a:noFill/>
          </a:ln>
        </p:spPr>
        <p:txBody>
          <a:bodyPr wrap="none" rtlCol="0">
            <a:spAutoFit/>
          </a:bodyPr>
          <a:lstStyle/>
          <a:p>
            <a:pPr defTabSz="457200" eaLnBrk="1" hangingPunct="1">
              <a:buClrTx/>
              <a:buSzTx/>
              <a:buFontTx/>
              <a:buNone/>
            </a:pPr>
            <a:r>
              <a:rPr lang="en-US" sz="1200" dirty="0">
                <a:solidFill>
                  <a:prstClr val="black"/>
                </a:solidFill>
                <a:latin typeface="Verdana" charset="0"/>
                <a:ea typeface="ＭＳ Ｐゴシック" charset="0"/>
              </a:rPr>
              <a:t>HE</a:t>
            </a:r>
          </a:p>
        </p:txBody>
      </p:sp>
      <p:sp>
        <p:nvSpPr>
          <p:cNvPr id="109" name="TextBox 108"/>
          <p:cNvSpPr txBox="1"/>
          <p:nvPr/>
        </p:nvSpPr>
        <p:spPr>
          <a:xfrm>
            <a:off x="2022609" y="3125758"/>
            <a:ext cx="500458" cy="276999"/>
          </a:xfrm>
          <a:prstGeom prst="rect">
            <a:avLst/>
          </a:prstGeom>
          <a:ln>
            <a:noFill/>
          </a:ln>
        </p:spPr>
        <p:txBody>
          <a:bodyPr wrap="none" rtlCol="0">
            <a:spAutoFit/>
          </a:bodyPr>
          <a:lstStyle/>
          <a:p>
            <a:pPr defTabSz="457200" eaLnBrk="1" hangingPunct="1">
              <a:buClrTx/>
              <a:buSzTx/>
              <a:buFontTx/>
              <a:buNone/>
            </a:pPr>
            <a:r>
              <a:rPr lang="en-US" sz="1200" dirty="0">
                <a:solidFill>
                  <a:prstClr val="black"/>
                </a:solidFill>
                <a:latin typeface="Verdana" charset="0"/>
                <a:ea typeface="ＭＳ Ｐゴシック" charset="0"/>
              </a:rPr>
              <a:t>VHT</a:t>
            </a:r>
          </a:p>
        </p:txBody>
      </p:sp>
      <p:sp>
        <p:nvSpPr>
          <p:cNvPr id="110" name="TextBox 109"/>
          <p:cNvSpPr txBox="1"/>
          <p:nvPr/>
        </p:nvSpPr>
        <p:spPr>
          <a:xfrm>
            <a:off x="2073905" y="3816264"/>
            <a:ext cx="397866" cy="276999"/>
          </a:xfrm>
          <a:prstGeom prst="rect">
            <a:avLst/>
          </a:prstGeom>
          <a:ln>
            <a:noFill/>
          </a:ln>
        </p:spPr>
        <p:txBody>
          <a:bodyPr wrap="none" rtlCol="0">
            <a:spAutoFit/>
          </a:bodyPr>
          <a:lstStyle/>
          <a:p>
            <a:pPr defTabSz="457200" eaLnBrk="1" hangingPunct="1">
              <a:buClrTx/>
              <a:buSzTx/>
              <a:buFontTx/>
              <a:buNone/>
            </a:pPr>
            <a:r>
              <a:rPr lang="en-US" sz="1200" dirty="0">
                <a:solidFill>
                  <a:prstClr val="black"/>
                </a:solidFill>
                <a:latin typeface="Verdana" charset="0"/>
                <a:ea typeface="ＭＳ Ｐゴシック" charset="0"/>
              </a:rPr>
              <a:t>HE</a:t>
            </a:r>
          </a:p>
        </p:txBody>
      </p:sp>
      <p:sp>
        <p:nvSpPr>
          <p:cNvPr id="111" name="Date Placeholder 5"/>
          <p:cNvSpPr>
            <a:spLocks noGrp="1"/>
          </p:cNvSpPr>
          <p:nvPr>
            <p:ph type="dt" idx="4294967295"/>
          </p:nvPr>
        </p:nvSpPr>
        <p:spPr>
          <a:xfrm>
            <a:off x="684451" y="310810"/>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4" name="Footer Placeholder 4"/>
          <p:cNvSpPr>
            <a:spLocks noGrp="1"/>
          </p:cNvSpPr>
          <p:nvPr>
            <p:ph type="ftr" idx="4294967295"/>
          </p:nvPr>
        </p:nvSpPr>
        <p:spPr>
          <a:xfrm>
            <a:off x="5347627" y="6476206"/>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142160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outdoor operation</a:t>
            </a:r>
          </a:p>
        </p:txBody>
      </p:sp>
      <p:sp>
        <p:nvSpPr>
          <p:cNvPr id="5" name="Content Placeholder 4"/>
          <p:cNvSpPr>
            <a:spLocks noGrp="1"/>
          </p:cNvSpPr>
          <p:nvPr>
            <p:ph idx="1"/>
          </p:nvPr>
        </p:nvSpPr>
        <p:spPr/>
        <p:txBody>
          <a:bodyPr/>
          <a:lstStyle/>
          <a:p>
            <a:r>
              <a:rPr lang="en-US" dirty="0"/>
              <a:t>Operates in higher delay spread channels than 11ac:</a:t>
            </a:r>
          </a:p>
          <a:p>
            <a:pPr lvl="1"/>
            <a:r>
              <a:rPr lang="en-US" dirty="0"/>
              <a:t>11ac GI options: 0.4 µs and 0.8 µs</a:t>
            </a:r>
          </a:p>
          <a:p>
            <a:pPr lvl="1"/>
            <a:r>
              <a:rPr lang="en-US" dirty="0"/>
              <a:t>11ax GI options: 0.8 µs, 1.6 µs and 3.2 µs</a:t>
            </a:r>
          </a:p>
          <a:p>
            <a:pPr lvl="1"/>
            <a:r>
              <a:rPr lang="en-US" dirty="0"/>
              <a:t>GI overhead mitigated with longer OFDM symbol</a:t>
            </a:r>
          </a:p>
          <a:p>
            <a:r>
              <a:rPr lang="en-US" dirty="0"/>
              <a:t>Preamble includes repeated L-SIG</a:t>
            </a:r>
          </a:p>
          <a:p>
            <a:r>
              <a:rPr lang="en-US" dirty="0"/>
              <a:t>Extended range preamble includes repeated HE-SIG-A</a:t>
            </a:r>
          </a:p>
          <a:p>
            <a:r>
              <a:rPr lang="en-US" dirty="0"/>
              <a:t>Dual carrier modulation improves robustness in Data field</a:t>
            </a:r>
          </a:p>
          <a:p>
            <a:endParaRPr lang="en-US" dirty="0"/>
          </a:p>
        </p:txBody>
      </p:sp>
      <p:sp>
        <p:nvSpPr>
          <p:cNvPr id="3" name="Slide Number Placeholder 2"/>
          <p:cNvSpPr>
            <a:spLocks noGrp="1"/>
          </p:cNvSpPr>
          <p:nvPr>
            <p:ph type="sldNum" idx="12"/>
          </p:nvPr>
        </p:nvSpPr>
        <p:spPr/>
        <p:txBody>
          <a:bodyPr/>
          <a:lstStyle/>
          <a:p>
            <a:pPr>
              <a:defRPr/>
            </a:pPr>
            <a:r>
              <a:rPr lang="en-US" dirty="0">
                <a:solidFill>
                  <a:schemeClr val="tx1"/>
                </a:solidFill>
              </a:rPr>
              <a:t>Slide </a:t>
            </a:r>
            <a:fld id="{F0540D16-EBF5-0D44-A21F-B32E9F609578}" type="slidenum">
              <a:rPr lang="en-US" smtClean="0">
                <a:solidFill>
                  <a:schemeClr val="tx1"/>
                </a:solidFill>
              </a:rPr>
              <a:pPr>
                <a:defRPr/>
              </a:pPr>
              <a:t>29</a:t>
            </a:fld>
            <a:endParaRPr lang="en-US" dirty="0">
              <a:solidFill>
                <a:schemeClr val="tx1"/>
              </a:solidFill>
            </a:endParaRPr>
          </a:p>
        </p:txBody>
      </p:sp>
      <p:sp>
        <p:nvSpPr>
          <p:cNvPr id="6" name="Date Placeholder 5"/>
          <p:cNvSpPr>
            <a:spLocks noGrp="1"/>
          </p:cNvSpPr>
          <p:nvPr>
            <p:ph type="dt" idx="4294967295"/>
          </p:nvPr>
        </p:nvSpPr>
        <p:spPr>
          <a:xfrm>
            <a:off x="675011" y="319088"/>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7" name="Footer Placeholder 4"/>
          <p:cNvSpPr>
            <a:spLocks noGrp="1"/>
          </p:cNvSpPr>
          <p:nvPr>
            <p:ph type="ftr" idx="4294967295"/>
          </p:nvPr>
        </p:nvSpPr>
        <p:spPr>
          <a:xfrm>
            <a:off x="5334000" y="6475413"/>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78167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18" name="Title 21"/>
          <p:cNvSpPr>
            <a:spLocks noGrp="1"/>
          </p:cNvSpPr>
          <p:nvPr>
            <p:ph type="title"/>
          </p:nvPr>
        </p:nvSpPr>
        <p:spPr/>
        <p:txBody>
          <a:bodyPr/>
          <a:lstStyle/>
          <a:p>
            <a:r>
              <a:rPr lang="en-GB" dirty="0"/>
              <a:t>Before We Share our Opinions……</a:t>
            </a:r>
          </a:p>
        </p:txBody>
      </p:sp>
      <p:sp>
        <p:nvSpPr>
          <p:cNvPr id="60419" name="Content Placeholder 22"/>
          <p:cNvSpPr>
            <a:spLocks noGrp="1"/>
          </p:cNvSpPr>
          <p:nvPr>
            <p:ph sz="quarter" idx="14"/>
          </p:nvPr>
        </p:nvSpPr>
        <p:spPr/>
        <p:txBody>
          <a:bodyPr/>
          <a:lstStyle/>
          <a:p>
            <a:r>
              <a:rPr lang="en-GB" dirty="0"/>
              <a:t> “At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a:t>
            </a:r>
          </a:p>
          <a:p>
            <a:r>
              <a:rPr lang="en-GB" dirty="0"/>
              <a:t>   IEEE-SA Standards Board Operation Manual (</a:t>
            </a:r>
            <a:r>
              <a:rPr lang="en-GB" dirty="0" err="1"/>
              <a:t>subclause</a:t>
            </a:r>
            <a:r>
              <a:rPr lang="en-GB" dirty="0"/>
              <a:t> 5.9.3)</a:t>
            </a:r>
          </a:p>
        </p:txBody>
      </p:sp>
      <p:sp>
        <p:nvSpPr>
          <p:cNvPr id="10" name="Slide Number Placeholder 9"/>
          <p:cNvSpPr>
            <a:spLocks noGrp="1"/>
          </p:cNvSpPr>
          <p:nvPr>
            <p:ph type="sldNum" sz="quarter" idx="15"/>
          </p:nvPr>
        </p:nvSpPr>
        <p:spPr/>
        <p:txBody>
          <a:bodyPr/>
          <a:lstStyle/>
          <a:p>
            <a:pPr>
              <a:defRPr/>
            </a:pPr>
            <a:r>
              <a:rPr lang="en-US" dirty="0"/>
              <a:t>Slide </a:t>
            </a:r>
            <a:fld id="{1F2884EB-C6E3-684C-A39B-0E652C4E0E60}" type="slidenum">
              <a:rPr lang="en-US" smtClean="0"/>
              <a:pPr>
                <a:defRPr/>
              </a:pPr>
              <a:t>3</a:t>
            </a:fld>
            <a:endParaRPr lang="en-US" dirty="0"/>
          </a:p>
        </p:txBody>
      </p:sp>
      <p:sp>
        <p:nvSpPr>
          <p:cNvPr id="13" name="Date Placeholder 3"/>
          <p:cNvSpPr>
            <a:spLocks noGrp="1"/>
          </p:cNvSpPr>
          <p:nvPr>
            <p:ph type="dt" idx="15"/>
          </p:nvPr>
        </p:nvSpPr>
        <p:spPr>
          <a:xfrm>
            <a:off x="640800" y="338400"/>
            <a:ext cx="1296000" cy="304800"/>
          </a:xfrm>
        </p:spPr>
        <p:txBody>
          <a:bodyPr/>
          <a:lstStyle/>
          <a:p>
            <a:r>
              <a:rPr lang="en-US" sz="1800" b="1" dirty="0"/>
              <a:t>March 2017</a:t>
            </a:r>
            <a:endParaRPr lang="en-GB" sz="1800" b="1" dirty="0"/>
          </a:p>
        </p:txBody>
      </p:sp>
      <p:sp>
        <p:nvSpPr>
          <p:cNvPr id="9" name="Footer Placeholder 4"/>
          <p:cNvSpPr>
            <a:spLocks noGrp="1"/>
          </p:cNvSpPr>
          <p:nvPr>
            <p:ph type="ftr" idx="14"/>
          </p:nvPr>
        </p:nvSpPr>
        <p:spPr>
          <a:xfrm>
            <a:off x="5562600" y="6426994"/>
            <a:ext cx="3041644" cy="230187"/>
          </a:xfrm>
        </p:spPr>
        <p:txBody>
          <a:bodyPr/>
          <a:lstStyle/>
          <a:p>
            <a:pPr algn="r"/>
            <a:r>
              <a:rPr lang="en-GB" sz="1200" b="0" dirty="0"/>
              <a:t>Adrian Stephens, Intel Corporation</a:t>
            </a:r>
          </a:p>
        </p:txBody>
      </p:sp>
    </p:spTree>
    <p:extLst>
      <p:ext uri="{BB962C8B-B14F-4D97-AF65-F5344CB8AC3E}">
        <p14:creationId xmlns:p14="http://schemas.microsoft.com/office/powerpoint/2010/main" val="198448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397794" y="1552598"/>
            <a:ext cx="2465128" cy="2357856"/>
          </a:xfrm>
          <a:prstGeom prst="ellipse">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buClrTx/>
              <a:buSzTx/>
              <a:buFontTx/>
              <a:buNone/>
            </a:pPr>
            <a:endParaRPr lang="en-US" sz="1800">
              <a:solidFill>
                <a:prstClr val="white"/>
              </a:solidFill>
            </a:endParaRPr>
          </a:p>
        </p:txBody>
      </p:sp>
      <p:sp>
        <p:nvSpPr>
          <p:cNvPr id="11" name="Oval 10"/>
          <p:cNvSpPr/>
          <p:nvPr/>
        </p:nvSpPr>
        <p:spPr>
          <a:xfrm>
            <a:off x="6309275" y="1984729"/>
            <a:ext cx="1434868" cy="1407403"/>
          </a:xfrm>
          <a:prstGeom prst="ellipse">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buClrTx/>
              <a:buSzTx/>
              <a:buFontTx/>
              <a:buNone/>
            </a:pPr>
            <a:endParaRPr lang="en-US" sz="1800">
              <a:solidFill>
                <a:prstClr val="white"/>
              </a:solidFill>
            </a:endParaRPr>
          </a:p>
        </p:txBody>
      </p:sp>
      <p:sp>
        <p:nvSpPr>
          <p:cNvPr id="2" name="Title 1"/>
          <p:cNvSpPr>
            <a:spLocks noGrp="1"/>
          </p:cNvSpPr>
          <p:nvPr>
            <p:ph type="title"/>
          </p:nvPr>
        </p:nvSpPr>
        <p:spPr>
          <a:xfrm>
            <a:off x="659574" y="611661"/>
            <a:ext cx="7770813" cy="1065213"/>
          </a:xfrm>
        </p:spPr>
        <p:txBody>
          <a:bodyPr/>
          <a:lstStyle/>
          <a:p>
            <a:r>
              <a:rPr lang="en-US" dirty="0"/>
              <a:t>Increase spatial reuse</a:t>
            </a:r>
          </a:p>
        </p:txBody>
      </p:sp>
      <p:sp>
        <p:nvSpPr>
          <p:cNvPr id="4" name="Slide Number Placeholder 3"/>
          <p:cNvSpPr>
            <a:spLocks noGrp="1"/>
          </p:cNvSpPr>
          <p:nvPr>
            <p:ph type="sldNum" idx="12"/>
          </p:nvPr>
        </p:nvSpPr>
        <p:spPr/>
        <p:txBody>
          <a:bodyPr/>
          <a:lstStyle/>
          <a:p>
            <a:pPr>
              <a:defRPr/>
            </a:pPr>
            <a:r>
              <a:rPr lang="en-US" dirty="0">
                <a:solidFill>
                  <a:schemeClr val="tx1"/>
                </a:solidFill>
              </a:rPr>
              <a:t>Slide </a:t>
            </a:r>
            <a:fld id="{1F2884EB-C6E3-684C-A39B-0E652C4E0E60}" type="slidenum">
              <a:rPr lang="en-US" smtClean="0">
                <a:solidFill>
                  <a:schemeClr val="tx1"/>
                </a:solidFill>
              </a:rPr>
              <a:pPr>
                <a:defRPr/>
              </a:pPr>
              <a:t>30</a:t>
            </a:fld>
            <a:endParaRPr lang="en-US" dirty="0">
              <a:solidFill>
                <a:schemeClr val="tx1"/>
              </a:solidFill>
            </a:endParaRPr>
          </a:p>
        </p:txBody>
      </p:sp>
      <p:sp>
        <p:nvSpPr>
          <p:cNvPr id="3" name="Content Placeholder 2"/>
          <p:cNvSpPr>
            <a:spLocks noGrp="1"/>
          </p:cNvSpPr>
          <p:nvPr>
            <p:ph sz="quarter" idx="4294967295"/>
          </p:nvPr>
        </p:nvSpPr>
        <p:spPr>
          <a:xfrm>
            <a:off x="446087" y="4286479"/>
            <a:ext cx="8326438" cy="2606690"/>
          </a:xfrm>
        </p:spPr>
        <p:txBody>
          <a:bodyPr/>
          <a:lstStyle/>
          <a:p>
            <a:r>
              <a:rPr lang="en-US" sz="2000" dirty="0"/>
              <a:t>Adjust CCA threshold based on transmit power of device</a:t>
            </a:r>
          </a:p>
          <a:p>
            <a:pPr lvl="1"/>
            <a:r>
              <a:rPr lang="en-US" sz="1800" dirty="0"/>
              <a:t>A device with low transmit power causes less interference than a device with high transmit power</a:t>
            </a:r>
          </a:p>
          <a:p>
            <a:pPr lvl="1"/>
            <a:r>
              <a:rPr lang="en-US" sz="1800" dirty="0"/>
              <a:t>CCA threshold is for OBSS traffic</a:t>
            </a:r>
          </a:p>
          <a:p>
            <a:pPr lvl="1"/>
            <a:r>
              <a:rPr lang="en-US" sz="1800" dirty="0"/>
              <a:t>BSS Color in the PHY header allows the identification of intra-BSS and Inter-BSS PPDUs</a:t>
            </a:r>
          </a:p>
        </p:txBody>
      </p:sp>
      <p:pic>
        <p:nvPicPr>
          <p:cNvPr id="6" name="Picture 5"/>
          <p:cNvPicPr>
            <a:picLocks noChangeAspect="1"/>
          </p:cNvPicPr>
          <p:nvPr/>
        </p:nvPicPr>
        <p:blipFill>
          <a:blip r:embed="rId2"/>
          <a:stretch>
            <a:fillRect/>
          </a:stretch>
        </p:blipFill>
        <p:spPr>
          <a:xfrm>
            <a:off x="667108" y="1555611"/>
            <a:ext cx="4427083" cy="2526451"/>
          </a:xfrm>
          <a:prstGeom prst="rect">
            <a:avLst/>
          </a:prstGeom>
        </p:spPr>
      </p:pic>
      <p:pic>
        <p:nvPicPr>
          <p:cNvPr id="7" name="図 14" descr="j0429007.wmf"/>
          <p:cNvPicPr>
            <a:picLocks noChangeAspect="1"/>
          </p:cNvPicPr>
          <p:nvPr/>
        </p:nvPicPr>
        <p:blipFill>
          <a:blip r:embed="rId3" cstate="print"/>
          <a:srcRect/>
          <a:stretch>
            <a:fillRect/>
          </a:stretch>
        </p:blipFill>
        <p:spPr bwMode="auto">
          <a:xfrm>
            <a:off x="6451313" y="2578055"/>
            <a:ext cx="230503" cy="306944"/>
          </a:xfrm>
          <a:prstGeom prst="rect">
            <a:avLst/>
          </a:prstGeom>
          <a:noFill/>
          <a:ln w="9525">
            <a:noFill/>
            <a:miter lim="800000"/>
            <a:headEnd/>
            <a:tailEnd/>
          </a:ln>
        </p:spPr>
      </p:pic>
      <p:pic>
        <p:nvPicPr>
          <p:cNvPr id="10" name="Picture 3" descr="C:\Users\S026115\AppData\Local\Microsoft\Windows\Temporary Internet Files\Content.IE5\FNGC0Q1N\MC900433869[1].png"/>
          <p:cNvPicPr>
            <a:picLocks noChangeAspect="1" noChangeArrowheads="1"/>
          </p:cNvPicPr>
          <p:nvPr/>
        </p:nvPicPr>
        <p:blipFill>
          <a:blip r:embed="rId4" cstate="print"/>
          <a:srcRect/>
          <a:stretch>
            <a:fillRect/>
          </a:stretch>
        </p:blipFill>
        <p:spPr bwMode="auto">
          <a:xfrm>
            <a:off x="6985418" y="2537931"/>
            <a:ext cx="255054" cy="387191"/>
          </a:xfrm>
          <a:prstGeom prst="rect">
            <a:avLst/>
          </a:prstGeom>
          <a:noFill/>
        </p:spPr>
      </p:pic>
      <p:sp>
        <p:nvSpPr>
          <p:cNvPr id="12" name="Date Placeholder 5"/>
          <p:cNvSpPr>
            <a:spLocks noGrp="1"/>
          </p:cNvSpPr>
          <p:nvPr>
            <p:ph type="dt" idx="4294967295"/>
          </p:nvPr>
        </p:nvSpPr>
        <p:spPr>
          <a:xfrm>
            <a:off x="680089" y="318016"/>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3" name="Footer Placeholder 4"/>
          <p:cNvSpPr>
            <a:spLocks noGrp="1"/>
          </p:cNvSpPr>
          <p:nvPr>
            <p:ph type="ftr" idx="4294967295"/>
          </p:nvPr>
        </p:nvSpPr>
        <p:spPr>
          <a:xfrm>
            <a:off x="5393158" y="6475413"/>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428469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exchange sequences: </a:t>
            </a:r>
            <a:br>
              <a:rPr lang="en-US" dirty="0"/>
            </a:br>
            <a:r>
              <a:rPr lang="en-US" dirty="0"/>
              <a:t>Multi-user downlink</a:t>
            </a:r>
          </a:p>
        </p:txBody>
      </p:sp>
      <p:sp>
        <p:nvSpPr>
          <p:cNvPr id="4" name="Slide Number Placeholder 3"/>
          <p:cNvSpPr>
            <a:spLocks noGrp="1"/>
          </p:cNvSpPr>
          <p:nvPr>
            <p:ph type="sldNum" idx="12"/>
          </p:nvPr>
        </p:nvSpPr>
        <p:spPr/>
        <p:txBody>
          <a:bodyPr/>
          <a:lstStyle/>
          <a:p>
            <a:pPr>
              <a:defRPr/>
            </a:pPr>
            <a:r>
              <a:rPr lang="en-US" dirty="0">
                <a:solidFill>
                  <a:schemeClr val="tx1"/>
                </a:solidFill>
              </a:rPr>
              <a:t>Slide </a:t>
            </a:r>
            <a:fld id="{1F2884EB-C6E3-684C-A39B-0E652C4E0E60}" type="slidenum">
              <a:rPr lang="en-US" smtClean="0">
                <a:solidFill>
                  <a:schemeClr val="tx1"/>
                </a:solidFill>
              </a:rPr>
              <a:pPr>
                <a:defRPr/>
              </a:pPr>
              <a:t>31</a:t>
            </a:fld>
            <a:endParaRPr lang="en-US" dirty="0">
              <a:solidFill>
                <a:schemeClr val="tx1"/>
              </a:solidFill>
            </a:endParaRPr>
          </a:p>
        </p:txBody>
      </p:sp>
      <p:sp>
        <p:nvSpPr>
          <p:cNvPr id="3" name="Content Placeholder 2"/>
          <p:cNvSpPr>
            <a:spLocks noGrp="1"/>
          </p:cNvSpPr>
          <p:nvPr>
            <p:ph sz="quarter" idx="4294967295"/>
          </p:nvPr>
        </p:nvSpPr>
        <p:spPr>
          <a:xfrm>
            <a:off x="446087" y="5088566"/>
            <a:ext cx="8326438" cy="1595542"/>
          </a:xfrm>
        </p:spPr>
        <p:txBody>
          <a:bodyPr/>
          <a:lstStyle/>
          <a:p>
            <a:r>
              <a:rPr lang="en-US" sz="2000" dirty="0"/>
              <a:t>In a VHT DL MU sequence acknowledgements are serialized</a:t>
            </a:r>
          </a:p>
          <a:p>
            <a:r>
              <a:rPr lang="en-US" sz="2000" dirty="0"/>
              <a:t>In an HE DL MU sequence acknowledgements are allocated UL resources and transmitted simultaneously</a:t>
            </a:r>
          </a:p>
        </p:txBody>
      </p:sp>
      <p:grpSp>
        <p:nvGrpSpPr>
          <p:cNvPr id="9" name="Group 8"/>
          <p:cNvGrpSpPr/>
          <p:nvPr/>
        </p:nvGrpSpPr>
        <p:grpSpPr>
          <a:xfrm>
            <a:off x="2114708" y="3727924"/>
            <a:ext cx="497101" cy="276040"/>
            <a:chOff x="2421305" y="4163720"/>
            <a:chExt cx="710144" cy="413013"/>
          </a:xfrm>
        </p:grpSpPr>
        <p:cxnSp>
          <p:nvCxnSpPr>
            <p:cNvPr id="10" name="Straight Arrow Connector 9"/>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11" name="Straight Connector 10"/>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p:cNvGrpSpPr/>
          <p:nvPr/>
        </p:nvGrpSpPr>
        <p:grpSpPr>
          <a:xfrm>
            <a:off x="4267200" y="4032624"/>
            <a:ext cx="843386" cy="767976"/>
            <a:chOff x="-274655" y="3237916"/>
            <a:chExt cx="1828800" cy="717968"/>
          </a:xfrm>
        </p:grpSpPr>
        <p:sp>
          <p:nvSpPr>
            <p:cNvPr id="17" name="Rectangle 16"/>
            <p:cNvSpPr/>
            <p:nvPr/>
          </p:nvSpPr>
          <p:spPr bwMode="auto">
            <a:xfrm>
              <a:off x="-274655" y="3776313"/>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defTabSz="914400">
                <a:buClrTx/>
                <a:buSzTx/>
                <a:buFontTx/>
                <a:buNone/>
              </a:pPr>
              <a:r>
                <a:rPr lang="en-US" altLang="ko-KR" sz="1000" dirty="0">
                  <a:solidFill>
                    <a:prstClr val="black"/>
                  </a:solidFill>
                </a:rPr>
                <a:t>BA </a:t>
              </a:r>
              <a:r>
                <a:rPr lang="en-US" altLang="ko-KR" sz="1000" dirty="0">
                  <a:solidFill>
                    <a:prstClr val="black"/>
                  </a:solidFill>
                  <a:latin typeface="Garamond" pitchFamily="18" charset="0"/>
                </a:rPr>
                <a:t>STA #n </a:t>
              </a:r>
              <a:endParaRPr lang="ko-KR" altLang="en-US" sz="1000" dirty="0">
                <a:solidFill>
                  <a:prstClr val="black"/>
                </a:solidFill>
              </a:endParaRPr>
            </a:p>
          </p:txBody>
        </p:sp>
        <p:sp>
          <p:nvSpPr>
            <p:cNvPr id="18" name="Rectangle 17"/>
            <p:cNvSpPr/>
            <p:nvPr/>
          </p:nvSpPr>
          <p:spPr bwMode="auto">
            <a:xfrm>
              <a:off x="-274655" y="3598660"/>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defTabSz="914400">
                <a:buClrTx/>
                <a:buSzTx/>
                <a:buFontTx/>
                <a:buNone/>
              </a:pPr>
              <a:r>
                <a:rPr lang="en-US" altLang="ko-KR" sz="1000" dirty="0">
                  <a:solidFill>
                    <a:prstClr val="black"/>
                  </a:solidFill>
                </a:rPr>
                <a:t>: :</a:t>
              </a:r>
              <a:endParaRPr lang="ko-KR" altLang="en-US" sz="1000" dirty="0">
                <a:solidFill>
                  <a:prstClr val="black"/>
                </a:solidFill>
              </a:endParaRPr>
            </a:p>
          </p:txBody>
        </p:sp>
        <p:sp>
          <p:nvSpPr>
            <p:cNvPr id="19" name="Rectangle 18"/>
            <p:cNvSpPr/>
            <p:nvPr/>
          </p:nvSpPr>
          <p:spPr bwMode="auto">
            <a:xfrm>
              <a:off x="-274655" y="3415569"/>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defTabSz="914400">
                <a:buClrTx/>
                <a:buSzTx/>
                <a:buFontTx/>
                <a:buNone/>
              </a:pPr>
              <a:r>
                <a:rPr lang="en-US" altLang="ko-KR" sz="1000" dirty="0">
                  <a:solidFill>
                    <a:prstClr val="black"/>
                  </a:solidFill>
                </a:rPr>
                <a:t>BA </a:t>
              </a:r>
              <a:r>
                <a:rPr lang="en-US" altLang="ko-KR" sz="1000" dirty="0">
                  <a:solidFill>
                    <a:prstClr val="black"/>
                  </a:solidFill>
                  <a:latin typeface="Garamond" pitchFamily="18" charset="0"/>
                </a:rPr>
                <a:t>STA #2 </a:t>
              </a:r>
              <a:endParaRPr lang="ko-KR" altLang="en-US" sz="1000" dirty="0">
                <a:solidFill>
                  <a:prstClr val="black"/>
                </a:solidFill>
              </a:endParaRPr>
            </a:p>
          </p:txBody>
        </p:sp>
        <p:sp>
          <p:nvSpPr>
            <p:cNvPr id="20" name="Rectangle 19"/>
            <p:cNvSpPr/>
            <p:nvPr/>
          </p:nvSpPr>
          <p:spPr bwMode="auto">
            <a:xfrm>
              <a:off x="-274655" y="3237916"/>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defTabSz="914400">
                <a:buClrTx/>
                <a:buSzTx/>
                <a:buFontTx/>
                <a:buNone/>
              </a:pPr>
              <a:r>
                <a:rPr lang="en-US" altLang="ko-KR" sz="1000" dirty="0">
                  <a:solidFill>
                    <a:prstClr val="black"/>
                  </a:solidFill>
                </a:rPr>
                <a:t>BA </a:t>
              </a:r>
              <a:r>
                <a:rPr lang="en-US" altLang="ko-KR" sz="1000" dirty="0">
                  <a:solidFill>
                    <a:prstClr val="black"/>
                  </a:solidFill>
                  <a:latin typeface="Garamond" pitchFamily="18" charset="0"/>
                </a:rPr>
                <a:t>STA #1 </a:t>
              </a:r>
              <a:endParaRPr lang="ko-KR" altLang="en-US" sz="1000" dirty="0">
                <a:solidFill>
                  <a:prstClr val="black"/>
                </a:solidFill>
              </a:endParaRPr>
            </a:p>
          </p:txBody>
        </p:sp>
      </p:grpSp>
      <p:sp>
        <p:nvSpPr>
          <p:cNvPr id="22" name="矩形 21"/>
          <p:cNvSpPr/>
          <p:nvPr/>
        </p:nvSpPr>
        <p:spPr bwMode="auto">
          <a:xfrm>
            <a:off x="2620475" y="2124257"/>
            <a:ext cx="512467"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Preamble</a:t>
            </a:r>
          </a:p>
        </p:txBody>
      </p:sp>
      <p:sp>
        <p:nvSpPr>
          <p:cNvPr id="23" name="矩形 22"/>
          <p:cNvSpPr/>
          <p:nvPr/>
        </p:nvSpPr>
        <p:spPr bwMode="auto">
          <a:xfrm>
            <a:off x="3136288" y="2131307"/>
            <a:ext cx="971490" cy="19137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DL Data (STA 1)</a:t>
            </a:r>
          </a:p>
        </p:txBody>
      </p:sp>
      <p:sp>
        <p:nvSpPr>
          <p:cNvPr id="24" name="矩形 23"/>
          <p:cNvSpPr/>
          <p:nvPr/>
        </p:nvSpPr>
        <p:spPr bwMode="auto">
          <a:xfrm>
            <a:off x="3137559" y="2309180"/>
            <a:ext cx="970219" cy="1804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eaLnBrk="1" hangingPunct="1">
              <a:buClrTx/>
              <a:buSzTx/>
              <a:buFontTx/>
              <a:buNone/>
            </a:pPr>
            <a:r>
              <a:rPr lang="en-US" altLang="zh-CN" sz="1000" dirty="0">
                <a:solidFill>
                  <a:prstClr val="black"/>
                </a:solidFill>
                <a:latin typeface="Times New Roman" pitchFamily="18" charset="0"/>
                <a:ea typeface="ＭＳ Ｐゴシック" charset="0"/>
              </a:rPr>
              <a:t>:</a:t>
            </a:r>
          </a:p>
        </p:txBody>
      </p:sp>
      <p:sp>
        <p:nvSpPr>
          <p:cNvPr id="25" name="矩形 24"/>
          <p:cNvSpPr/>
          <p:nvPr/>
        </p:nvSpPr>
        <p:spPr bwMode="auto">
          <a:xfrm>
            <a:off x="3132942" y="2489657"/>
            <a:ext cx="974836" cy="2071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eaLnBrk="1" hangingPunct="1">
              <a:buClrTx/>
              <a:buSzTx/>
              <a:buFontTx/>
              <a:buNone/>
            </a:pPr>
            <a:r>
              <a:rPr lang="en-US" altLang="zh-CN" sz="1000" dirty="0">
                <a:solidFill>
                  <a:prstClr val="black"/>
                </a:solidFill>
                <a:latin typeface="Times New Roman" pitchFamily="18" charset="0"/>
                <a:ea typeface="ＭＳ Ｐゴシック" charset="0"/>
              </a:rPr>
              <a:t>DL Data </a:t>
            </a:r>
            <a:r>
              <a:rPr lang="en-US" altLang="zh-CN" sz="1000" dirty="0">
                <a:solidFill>
                  <a:prstClr val="black"/>
                </a:solidFill>
                <a:latin typeface="Verdana" charset="0"/>
                <a:ea typeface="ＭＳ Ｐゴシック" charset="0"/>
              </a:rPr>
              <a:t>(STA 4)</a:t>
            </a:r>
            <a:endParaRPr lang="en-US" altLang="zh-CN" sz="1000" dirty="0">
              <a:solidFill>
                <a:prstClr val="black"/>
              </a:solidFill>
              <a:latin typeface="Times New Roman" pitchFamily="18" charset="0"/>
              <a:ea typeface="ＭＳ Ｐゴシック" charset="0"/>
            </a:endParaRPr>
          </a:p>
        </p:txBody>
      </p:sp>
      <p:sp>
        <p:nvSpPr>
          <p:cNvPr id="26" name="矩形 19"/>
          <p:cNvSpPr/>
          <p:nvPr/>
        </p:nvSpPr>
        <p:spPr bwMode="auto">
          <a:xfrm>
            <a:off x="4817382" y="2138161"/>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BAR</a:t>
            </a:r>
          </a:p>
        </p:txBody>
      </p:sp>
      <p:grpSp>
        <p:nvGrpSpPr>
          <p:cNvPr id="27" name="Group 26"/>
          <p:cNvGrpSpPr/>
          <p:nvPr/>
        </p:nvGrpSpPr>
        <p:grpSpPr>
          <a:xfrm>
            <a:off x="2111953" y="2410784"/>
            <a:ext cx="497101" cy="276040"/>
            <a:chOff x="2421305" y="4163720"/>
            <a:chExt cx="710144" cy="413013"/>
          </a:xfrm>
        </p:grpSpPr>
        <p:cxnSp>
          <p:nvCxnSpPr>
            <p:cNvPr id="28" name="Straight Arrow Connector 27"/>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29" name="Straight Connector 28"/>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4" name="Straight Connector 33"/>
          <p:cNvCxnSpPr/>
          <p:nvPr/>
        </p:nvCxnSpPr>
        <p:spPr bwMode="auto">
          <a:xfrm>
            <a:off x="1987825" y="2703516"/>
            <a:ext cx="5969578" cy="1992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5" name="Rectangle 34"/>
          <p:cNvSpPr/>
          <p:nvPr/>
        </p:nvSpPr>
        <p:spPr bwMode="auto">
          <a:xfrm>
            <a:off x="4144354" y="2740633"/>
            <a:ext cx="585217"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defTabSz="914400">
              <a:buClrTx/>
              <a:buSzTx/>
              <a:buFontTx/>
              <a:buNone/>
            </a:pPr>
            <a:r>
              <a:rPr lang="en-US" altLang="ko-KR" sz="1000" dirty="0">
                <a:solidFill>
                  <a:prstClr val="black"/>
                </a:solidFill>
              </a:rPr>
              <a:t>BA </a:t>
            </a:r>
            <a:r>
              <a:rPr lang="en-US" altLang="ko-KR" sz="1000" dirty="0">
                <a:solidFill>
                  <a:prstClr val="black"/>
                </a:solidFill>
                <a:latin typeface="Garamond" pitchFamily="18" charset="0"/>
              </a:rPr>
              <a:t>STA #1 </a:t>
            </a:r>
            <a:endParaRPr lang="ko-KR" altLang="en-US" sz="1000" dirty="0">
              <a:solidFill>
                <a:prstClr val="black"/>
              </a:solidFill>
            </a:endParaRPr>
          </a:p>
        </p:txBody>
      </p:sp>
      <p:sp>
        <p:nvSpPr>
          <p:cNvPr id="36" name="Rectangle 35"/>
          <p:cNvSpPr/>
          <p:nvPr/>
        </p:nvSpPr>
        <p:spPr bwMode="auto">
          <a:xfrm>
            <a:off x="5362799" y="2723439"/>
            <a:ext cx="585217"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defTabSz="914400">
              <a:buClrTx/>
              <a:buSzTx/>
              <a:buFontTx/>
              <a:buNone/>
            </a:pPr>
            <a:r>
              <a:rPr lang="en-US" altLang="ko-KR" sz="1000" dirty="0">
                <a:solidFill>
                  <a:prstClr val="black"/>
                </a:solidFill>
              </a:rPr>
              <a:t>BA </a:t>
            </a:r>
            <a:r>
              <a:rPr lang="en-US" altLang="ko-KR" sz="1000" dirty="0">
                <a:solidFill>
                  <a:prstClr val="black"/>
                </a:solidFill>
                <a:latin typeface="Garamond" pitchFamily="18" charset="0"/>
              </a:rPr>
              <a:t>STA #2 </a:t>
            </a:r>
            <a:endParaRPr lang="ko-KR" altLang="en-US" sz="1000" dirty="0">
              <a:solidFill>
                <a:prstClr val="black"/>
              </a:solidFill>
            </a:endParaRPr>
          </a:p>
        </p:txBody>
      </p:sp>
      <p:cxnSp>
        <p:nvCxnSpPr>
          <p:cNvPr id="37" name="Straight Connector 36"/>
          <p:cNvCxnSpPr/>
          <p:nvPr/>
        </p:nvCxnSpPr>
        <p:spPr bwMode="auto">
          <a:xfrm>
            <a:off x="5948016" y="2702969"/>
            <a:ext cx="823176" cy="0"/>
          </a:xfrm>
          <a:prstGeom prst="line">
            <a:avLst/>
          </a:prstGeom>
          <a:solidFill>
            <a:schemeClr val="accent1"/>
          </a:solidFill>
          <a:ln w="28575" cap="flat" cmpd="sng" algn="ctr">
            <a:solidFill>
              <a:schemeClr val="bg1"/>
            </a:solidFill>
            <a:prstDash val="dash"/>
            <a:round/>
            <a:headEnd type="none" w="med" len="med"/>
            <a:tailEnd type="none" w="med" len="med"/>
          </a:ln>
          <a:effectLst/>
        </p:spPr>
      </p:cxnSp>
      <p:sp>
        <p:nvSpPr>
          <p:cNvPr id="38" name="矩形 19"/>
          <p:cNvSpPr/>
          <p:nvPr/>
        </p:nvSpPr>
        <p:spPr bwMode="auto">
          <a:xfrm>
            <a:off x="6727765" y="2135113"/>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BAR</a:t>
            </a:r>
          </a:p>
        </p:txBody>
      </p:sp>
      <p:sp>
        <p:nvSpPr>
          <p:cNvPr id="39" name="Rectangle 38"/>
          <p:cNvSpPr/>
          <p:nvPr/>
        </p:nvSpPr>
        <p:spPr bwMode="auto">
          <a:xfrm>
            <a:off x="7273182" y="2720391"/>
            <a:ext cx="684221"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defTabSz="914400">
              <a:buClrTx/>
              <a:buSzTx/>
              <a:buFontTx/>
              <a:buNone/>
            </a:pPr>
            <a:r>
              <a:rPr lang="en-US" altLang="ko-KR" sz="1000" dirty="0">
                <a:solidFill>
                  <a:prstClr val="black"/>
                </a:solidFill>
              </a:rPr>
              <a:t>BA </a:t>
            </a:r>
            <a:r>
              <a:rPr lang="en-US" altLang="ko-KR" sz="1000" dirty="0">
                <a:solidFill>
                  <a:prstClr val="black"/>
                </a:solidFill>
                <a:latin typeface="Garamond" pitchFamily="18" charset="0"/>
              </a:rPr>
              <a:t>STA #4 </a:t>
            </a:r>
            <a:endParaRPr lang="ko-KR" altLang="en-US" sz="1000" dirty="0">
              <a:solidFill>
                <a:prstClr val="black"/>
              </a:solidFill>
            </a:endParaRPr>
          </a:p>
        </p:txBody>
      </p:sp>
      <p:cxnSp>
        <p:nvCxnSpPr>
          <p:cNvPr id="47" name="Straight Connector 46"/>
          <p:cNvCxnSpPr/>
          <p:nvPr/>
        </p:nvCxnSpPr>
        <p:spPr bwMode="auto">
          <a:xfrm>
            <a:off x="2048259" y="4007446"/>
            <a:ext cx="40310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8" name="矩形 21"/>
          <p:cNvSpPr/>
          <p:nvPr/>
        </p:nvSpPr>
        <p:spPr bwMode="auto">
          <a:xfrm>
            <a:off x="2627900" y="3444291"/>
            <a:ext cx="512467"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Preamble</a:t>
            </a:r>
          </a:p>
        </p:txBody>
      </p:sp>
      <p:sp>
        <p:nvSpPr>
          <p:cNvPr id="49" name="矩形 22"/>
          <p:cNvSpPr/>
          <p:nvPr/>
        </p:nvSpPr>
        <p:spPr bwMode="auto">
          <a:xfrm>
            <a:off x="3143713" y="3451341"/>
            <a:ext cx="971490" cy="19137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DL Data (STA 1)</a:t>
            </a:r>
          </a:p>
        </p:txBody>
      </p:sp>
      <p:sp>
        <p:nvSpPr>
          <p:cNvPr id="50" name="矩形 23"/>
          <p:cNvSpPr/>
          <p:nvPr/>
        </p:nvSpPr>
        <p:spPr bwMode="auto">
          <a:xfrm>
            <a:off x="3144984" y="3629214"/>
            <a:ext cx="970219" cy="1804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eaLnBrk="1" hangingPunct="1">
              <a:buClrTx/>
              <a:buSzTx/>
              <a:buFontTx/>
              <a:buNone/>
            </a:pPr>
            <a:r>
              <a:rPr lang="en-US" altLang="zh-CN" sz="1000" dirty="0">
                <a:solidFill>
                  <a:prstClr val="black"/>
                </a:solidFill>
                <a:latin typeface="Times New Roman" pitchFamily="18" charset="0"/>
                <a:ea typeface="ＭＳ Ｐゴシック" charset="0"/>
              </a:rPr>
              <a:t>:</a:t>
            </a:r>
          </a:p>
        </p:txBody>
      </p:sp>
      <p:sp>
        <p:nvSpPr>
          <p:cNvPr id="51" name="矩形 24"/>
          <p:cNvSpPr/>
          <p:nvPr/>
        </p:nvSpPr>
        <p:spPr bwMode="auto">
          <a:xfrm>
            <a:off x="3140367" y="3809691"/>
            <a:ext cx="974836" cy="2071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eaLnBrk="1" hangingPunct="1">
              <a:buClrTx/>
              <a:buSzTx/>
              <a:buFontTx/>
              <a:buNone/>
            </a:pPr>
            <a:r>
              <a:rPr lang="en-US" altLang="zh-CN" sz="1000" dirty="0">
                <a:solidFill>
                  <a:prstClr val="black"/>
                </a:solidFill>
                <a:latin typeface="Times New Roman" pitchFamily="18" charset="0"/>
                <a:ea typeface="ＭＳ Ｐゴシック" charset="0"/>
              </a:rPr>
              <a:t>DL Data </a:t>
            </a:r>
            <a:r>
              <a:rPr lang="en-US" altLang="zh-CN" sz="1000" dirty="0">
                <a:solidFill>
                  <a:prstClr val="black"/>
                </a:solidFill>
                <a:latin typeface="Verdana" charset="0"/>
                <a:ea typeface="ＭＳ Ｐゴシック" charset="0"/>
              </a:rPr>
              <a:t>(STA 4)</a:t>
            </a:r>
            <a:endParaRPr lang="en-US" altLang="zh-CN" sz="1000" dirty="0">
              <a:solidFill>
                <a:prstClr val="black"/>
              </a:solidFill>
              <a:latin typeface="Times New Roman" pitchFamily="18" charset="0"/>
              <a:ea typeface="ＭＳ Ｐゴシック" charset="0"/>
            </a:endParaRPr>
          </a:p>
        </p:txBody>
      </p:sp>
      <p:sp>
        <p:nvSpPr>
          <p:cNvPr id="52" name="TextBox 51"/>
          <p:cNvSpPr txBox="1"/>
          <p:nvPr/>
        </p:nvSpPr>
        <p:spPr>
          <a:xfrm>
            <a:off x="832025" y="2467635"/>
            <a:ext cx="657552" cy="369332"/>
          </a:xfrm>
          <a:prstGeom prst="rect">
            <a:avLst/>
          </a:prstGeom>
          <a:ln>
            <a:noFill/>
          </a:ln>
        </p:spPr>
        <p:txBody>
          <a:bodyPr wrap="none" rtlCol="0">
            <a:spAutoFit/>
          </a:bodyPr>
          <a:lstStyle/>
          <a:p>
            <a:pPr defTabSz="457200" eaLnBrk="1" hangingPunct="1">
              <a:buClrTx/>
              <a:buSzTx/>
              <a:buFontTx/>
              <a:buNone/>
            </a:pPr>
            <a:r>
              <a:rPr lang="en-US" sz="1800" dirty="0">
                <a:solidFill>
                  <a:prstClr val="black"/>
                </a:solidFill>
                <a:latin typeface="Verdana" charset="0"/>
                <a:ea typeface="ＭＳ Ｐゴシック" charset="0"/>
              </a:rPr>
              <a:t>VHT</a:t>
            </a:r>
          </a:p>
        </p:txBody>
      </p:sp>
      <p:sp>
        <p:nvSpPr>
          <p:cNvPr id="53" name="TextBox 52"/>
          <p:cNvSpPr txBox="1"/>
          <p:nvPr/>
        </p:nvSpPr>
        <p:spPr>
          <a:xfrm>
            <a:off x="865949" y="3784775"/>
            <a:ext cx="503664" cy="369332"/>
          </a:xfrm>
          <a:prstGeom prst="rect">
            <a:avLst/>
          </a:prstGeom>
          <a:ln>
            <a:noFill/>
          </a:ln>
        </p:spPr>
        <p:txBody>
          <a:bodyPr wrap="none" rtlCol="0">
            <a:spAutoFit/>
          </a:bodyPr>
          <a:lstStyle/>
          <a:p>
            <a:pPr defTabSz="457200" eaLnBrk="1" hangingPunct="1">
              <a:buClrTx/>
              <a:buSzTx/>
              <a:buFontTx/>
              <a:buNone/>
            </a:pPr>
            <a:r>
              <a:rPr lang="en-US" sz="1800" dirty="0">
                <a:solidFill>
                  <a:prstClr val="black"/>
                </a:solidFill>
                <a:latin typeface="Verdana" charset="0"/>
                <a:ea typeface="ＭＳ Ｐゴシック" charset="0"/>
              </a:rPr>
              <a:t>HE</a:t>
            </a:r>
          </a:p>
        </p:txBody>
      </p:sp>
      <p:sp>
        <p:nvSpPr>
          <p:cNvPr id="43"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44" name="Footer Placeholder 4"/>
          <p:cNvSpPr>
            <a:spLocks noGrp="1"/>
          </p:cNvSpPr>
          <p:nvPr>
            <p:ph type="ftr" idx="4294967295"/>
          </p:nvPr>
        </p:nvSpPr>
        <p:spPr>
          <a:xfrm>
            <a:off x="5364105" y="6471054"/>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58755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exchange sequences: </a:t>
            </a:r>
            <a:br>
              <a:rPr lang="en-US" dirty="0"/>
            </a:br>
            <a:r>
              <a:rPr lang="en-US" dirty="0"/>
              <a:t>Multi-user uplink</a:t>
            </a:r>
          </a:p>
        </p:txBody>
      </p:sp>
      <p:sp>
        <p:nvSpPr>
          <p:cNvPr id="4" name="Slide Number Placeholder 3"/>
          <p:cNvSpPr>
            <a:spLocks noGrp="1"/>
          </p:cNvSpPr>
          <p:nvPr>
            <p:ph type="sldNum" idx="12"/>
          </p:nvPr>
        </p:nvSpPr>
        <p:spPr/>
        <p:txBody>
          <a:bodyPr/>
          <a:lstStyle/>
          <a:p>
            <a:pPr>
              <a:defRPr/>
            </a:pPr>
            <a:r>
              <a:rPr lang="en-US" dirty="0">
                <a:solidFill>
                  <a:schemeClr val="tx1"/>
                </a:solidFill>
              </a:rPr>
              <a:t>Slide </a:t>
            </a:r>
            <a:fld id="{1F2884EB-C6E3-684C-A39B-0E652C4E0E60}" type="slidenum">
              <a:rPr lang="en-US" smtClean="0">
                <a:solidFill>
                  <a:schemeClr val="tx1"/>
                </a:solidFill>
              </a:rPr>
              <a:pPr>
                <a:defRPr/>
              </a:pPr>
              <a:t>32</a:t>
            </a:fld>
            <a:endParaRPr lang="en-US" dirty="0">
              <a:solidFill>
                <a:schemeClr val="tx1"/>
              </a:solidFill>
            </a:endParaRPr>
          </a:p>
        </p:txBody>
      </p:sp>
      <p:sp>
        <p:nvSpPr>
          <p:cNvPr id="3" name="Content Placeholder 2"/>
          <p:cNvSpPr>
            <a:spLocks noGrp="1"/>
          </p:cNvSpPr>
          <p:nvPr>
            <p:ph sz="quarter" idx="4294967295"/>
          </p:nvPr>
        </p:nvSpPr>
        <p:spPr>
          <a:xfrm>
            <a:off x="647311" y="4775021"/>
            <a:ext cx="8326438" cy="1799406"/>
          </a:xfrm>
        </p:spPr>
        <p:txBody>
          <a:bodyPr/>
          <a:lstStyle/>
          <a:p>
            <a:r>
              <a:rPr lang="en-US" sz="2000" dirty="0"/>
              <a:t>In a VHT UL sequence, STAs compete for medium access and send sequentially</a:t>
            </a:r>
          </a:p>
          <a:p>
            <a:r>
              <a:rPr lang="en-US" sz="2000" dirty="0"/>
              <a:t>In an HE UL sequence, the AP triggers simultaneous transmissions in multiple STAs</a:t>
            </a:r>
          </a:p>
        </p:txBody>
      </p:sp>
      <p:sp>
        <p:nvSpPr>
          <p:cNvPr id="52" name="TextBox 51"/>
          <p:cNvSpPr txBox="1"/>
          <p:nvPr/>
        </p:nvSpPr>
        <p:spPr>
          <a:xfrm>
            <a:off x="440575" y="2174300"/>
            <a:ext cx="657552" cy="369332"/>
          </a:xfrm>
          <a:prstGeom prst="rect">
            <a:avLst/>
          </a:prstGeom>
          <a:ln>
            <a:noFill/>
          </a:ln>
        </p:spPr>
        <p:txBody>
          <a:bodyPr wrap="none" rtlCol="0">
            <a:spAutoFit/>
          </a:bodyPr>
          <a:lstStyle/>
          <a:p>
            <a:pPr defTabSz="457200" eaLnBrk="1" hangingPunct="1">
              <a:buClrTx/>
              <a:buSzTx/>
              <a:buFontTx/>
              <a:buNone/>
            </a:pPr>
            <a:r>
              <a:rPr lang="en-US" sz="1800" dirty="0">
                <a:solidFill>
                  <a:prstClr val="black"/>
                </a:solidFill>
                <a:latin typeface="Verdana" charset="0"/>
                <a:ea typeface="ＭＳ Ｐゴシック" charset="0"/>
              </a:rPr>
              <a:t>VHT</a:t>
            </a:r>
          </a:p>
        </p:txBody>
      </p:sp>
      <p:sp>
        <p:nvSpPr>
          <p:cNvPr id="53" name="TextBox 52"/>
          <p:cNvSpPr txBox="1"/>
          <p:nvPr/>
        </p:nvSpPr>
        <p:spPr>
          <a:xfrm>
            <a:off x="474499" y="3491440"/>
            <a:ext cx="503664" cy="369332"/>
          </a:xfrm>
          <a:prstGeom prst="rect">
            <a:avLst/>
          </a:prstGeom>
          <a:ln>
            <a:noFill/>
          </a:ln>
        </p:spPr>
        <p:txBody>
          <a:bodyPr wrap="none" rtlCol="0">
            <a:spAutoFit/>
          </a:bodyPr>
          <a:lstStyle/>
          <a:p>
            <a:pPr defTabSz="457200" eaLnBrk="1" hangingPunct="1">
              <a:buClrTx/>
              <a:buSzTx/>
              <a:buFontTx/>
              <a:buNone/>
            </a:pPr>
            <a:r>
              <a:rPr lang="en-US" sz="1800" dirty="0">
                <a:solidFill>
                  <a:prstClr val="black"/>
                </a:solidFill>
                <a:latin typeface="Verdana" charset="0"/>
                <a:ea typeface="ＭＳ Ｐゴシック" charset="0"/>
              </a:rPr>
              <a:t>HE</a:t>
            </a:r>
          </a:p>
        </p:txBody>
      </p:sp>
      <p:grpSp>
        <p:nvGrpSpPr>
          <p:cNvPr id="44" name="Group 43"/>
          <p:cNvGrpSpPr/>
          <p:nvPr/>
        </p:nvGrpSpPr>
        <p:grpSpPr>
          <a:xfrm flipV="1">
            <a:off x="1217944" y="2310925"/>
            <a:ext cx="497101" cy="179545"/>
            <a:chOff x="2421305" y="4163720"/>
            <a:chExt cx="710144" cy="413013"/>
          </a:xfrm>
        </p:grpSpPr>
        <p:cxnSp>
          <p:nvCxnSpPr>
            <p:cNvPr id="45" name="Straight Arrow Connector 44"/>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46" name="Straight Connector 45"/>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8" name="Straight Connector 57"/>
          <p:cNvCxnSpPr/>
          <p:nvPr/>
        </p:nvCxnSpPr>
        <p:spPr bwMode="auto">
          <a:xfrm>
            <a:off x="1160511" y="2283181"/>
            <a:ext cx="7931673" cy="2774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9" name="矩形 10"/>
          <p:cNvSpPr/>
          <p:nvPr/>
        </p:nvSpPr>
        <p:spPr bwMode="auto">
          <a:xfrm>
            <a:off x="1736752" y="2290395"/>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1)</a:t>
            </a:r>
          </a:p>
        </p:txBody>
      </p:sp>
      <p:sp>
        <p:nvSpPr>
          <p:cNvPr id="60" name="矩形 15"/>
          <p:cNvSpPr/>
          <p:nvPr/>
        </p:nvSpPr>
        <p:spPr bwMode="auto">
          <a:xfrm>
            <a:off x="2983689" y="1910080"/>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DL BA (STA 1)</a:t>
            </a:r>
          </a:p>
        </p:txBody>
      </p:sp>
      <p:grpSp>
        <p:nvGrpSpPr>
          <p:cNvPr id="61" name="Group 60"/>
          <p:cNvGrpSpPr/>
          <p:nvPr/>
        </p:nvGrpSpPr>
        <p:grpSpPr>
          <a:xfrm flipV="1">
            <a:off x="3639134" y="2290862"/>
            <a:ext cx="497101" cy="179545"/>
            <a:chOff x="2421305" y="4163720"/>
            <a:chExt cx="710144" cy="413013"/>
          </a:xfrm>
        </p:grpSpPr>
        <p:cxnSp>
          <p:nvCxnSpPr>
            <p:cNvPr id="62" name="Straight Arrow Connector 61"/>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63" name="Straight Connector 62"/>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8" name="矩形 10"/>
          <p:cNvSpPr/>
          <p:nvPr/>
        </p:nvSpPr>
        <p:spPr bwMode="auto">
          <a:xfrm>
            <a:off x="4165546" y="2296620"/>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2)</a:t>
            </a:r>
          </a:p>
        </p:txBody>
      </p:sp>
      <p:sp>
        <p:nvSpPr>
          <p:cNvPr id="69" name="矩形 15"/>
          <p:cNvSpPr/>
          <p:nvPr/>
        </p:nvSpPr>
        <p:spPr bwMode="auto">
          <a:xfrm>
            <a:off x="5412483" y="1916305"/>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DL BA (STA 2)</a:t>
            </a:r>
          </a:p>
        </p:txBody>
      </p:sp>
      <p:grpSp>
        <p:nvGrpSpPr>
          <p:cNvPr id="70" name="Group 69"/>
          <p:cNvGrpSpPr/>
          <p:nvPr/>
        </p:nvGrpSpPr>
        <p:grpSpPr>
          <a:xfrm flipV="1">
            <a:off x="6589136" y="2297087"/>
            <a:ext cx="497101" cy="179545"/>
            <a:chOff x="2421305" y="4163720"/>
            <a:chExt cx="710144" cy="413013"/>
          </a:xfrm>
        </p:grpSpPr>
        <p:cxnSp>
          <p:nvCxnSpPr>
            <p:cNvPr id="71" name="Straight Arrow Connector 70"/>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72" name="Straight Connector 71"/>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7" name="矩形 10"/>
          <p:cNvSpPr/>
          <p:nvPr/>
        </p:nvSpPr>
        <p:spPr bwMode="auto">
          <a:xfrm>
            <a:off x="7130089" y="2320262"/>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n)</a:t>
            </a:r>
          </a:p>
        </p:txBody>
      </p:sp>
      <p:sp>
        <p:nvSpPr>
          <p:cNvPr id="78" name="矩形 15"/>
          <p:cNvSpPr/>
          <p:nvPr/>
        </p:nvSpPr>
        <p:spPr bwMode="auto">
          <a:xfrm>
            <a:off x="8377026" y="1939947"/>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DL BA (STA n)</a:t>
            </a:r>
          </a:p>
        </p:txBody>
      </p:sp>
      <p:grpSp>
        <p:nvGrpSpPr>
          <p:cNvPr id="82" name="Group 81"/>
          <p:cNvGrpSpPr/>
          <p:nvPr/>
        </p:nvGrpSpPr>
        <p:grpSpPr>
          <a:xfrm>
            <a:off x="1260214" y="3336505"/>
            <a:ext cx="497101" cy="276040"/>
            <a:chOff x="2421305" y="4163720"/>
            <a:chExt cx="710144" cy="413013"/>
          </a:xfrm>
        </p:grpSpPr>
        <p:cxnSp>
          <p:nvCxnSpPr>
            <p:cNvPr id="83" name="Straight Arrow Connector 82"/>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84" name="Straight Connector 83"/>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89" name="Straight Connector 88"/>
          <p:cNvCxnSpPr/>
          <p:nvPr/>
        </p:nvCxnSpPr>
        <p:spPr bwMode="auto">
          <a:xfrm>
            <a:off x="1152572" y="3633087"/>
            <a:ext cx="40310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90" name="矩形 20"/>
          <p:cNvSpPr/>
          <p:nvPr/>
        </p:nvSpPr>
        <p:spPr bwMode="auto">
          <a:xfrm>
            <a:off x="1743918" y="3060518"/>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Trigger</a:t>
            </a:r>
          </a:p>
        </p:txBody>
      </p:sp>
      <p:sp>
        <p:nvSpPr>
          <p:cNvPr id="91" name="矩形 9"/>
          <p:cNvSpPr/>
          <p:nvPr/>
        </p:nvSpPr>
        <p:spPr bwMode="auto">
          <a:xfrm>
            <a:off x="2378352" y="3656785"/>
            <a:ext cx="609600" cy="572569"/>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Preamble</a:t>
            </a:r>
          </a:p>
        </p:txBody>
      </p:sp>
      <p:sp>
        <p:nvSpPr>
          <p:cNvPr id="92" name="矩形 10"/>
          <p:cNvSpPr/>
          <p:nvPr/>
        </p:nvSpPr>
        <p:spPr bwMode="auto">
          <a:xfrm>
            <a:off x="2990859" y="3656785"/>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1)</a:t>
            </a:r>
          </a:p>
        </p:txBody>
      </p:sp>
      <p:sp>
        <p:nvSpPr>
          <p:cNvPr id="93" name="矩形 11"/>
          <p:cNvSpPr/>
          <p:nvPr/>
        </p:nvSpPr>
        <p:spPr bwMode="auto">
          <a:xfrm>
            <a:off x="2996803" y="3828235"/>
            <a:ext cx="1143000"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a:t>
            </a:r>
          </a:p>
        </p:txBody>
      </p:sp>
      <p:sp>
        <p:nvSpPr>
          <p:cNvPr id="94" name="矩形 13"/>
          <p:cNvSpPr/>
          <p:nvPr/>
        </p:nvSpPr>
        <p:spPr bwMode="auto">
          <a:xfrm>
            <a:off x="2987953" y="3999685"/>
            <a:ext cx="115185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eaLnBrk="1" hangingPunct="1">
              <a:buClrTx/>
              <a:buSzTx/>
              <a:buFontTx/>
              <a:buNone/>
            </a:pPr>
            <a:r>
              <a:rPr lang="en-US" altLang="zh-CN" sz="1000" dirty="0">
                <a:solidFill>
                  <a:prstClr val="black"/>
                </a:solidFill>
                <a:latin typeface="Times New Roman" pitchFamily="18" charset="0"/>
                <a:ea typeface="ＭＳ Ｐゴシック" charset="0"/>
              </a:rPr>
              <a:t>Data </a:t>
            </a:r>
            <a:r>
              <a:rPr lang="en-US" altLang="zh-CN" sz="1000" dirty="0">
                <a:solidFill>
                  <a:prstClr val="black"/>
                </a:solidFill>
                <a:latin typeface="Verdana" charset="0"/>
                <a:ea typeface="ＭＳ Ｐゴシック" charset="0"/>
              </a:rPr>
              <a:t>(STA n)</a:t>
            </a:r>
            <a:endParaRPr lang="en-US" altLang="zh-CN" sz="1000" dirty="0">
              <a:solidFill>
                <a:prstClr val="black"/>
              </a:solidFill>
              <a:latin typeface="Times New Roman" pitchFamily="18" charset="0"/>
              <a:ea typeface="ＭＳ Ｐゴシック" charset="0"/>
            </a:endParaRPr>
          </a:p>
        </p:txBody>
      </p:sp>
      <p:sp>
        <p:nvSpPr>
          <p:cNvPr id="95" name="矩形 15"/>
          <p:cNvSpPr/>
          <p:nvPr/>
        </p:nvSpPr>
        <p:spPr bwMode="auto">
          <a:xfrm>
            <a:off x="4307264" y="3041045"/>
            <a:ext cx="685800" cy="5715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914400">
              <a:buClrTx/>
              <a:buSzTx/>
              <a:buFontTx/>
              <a:buNone/>
            </a:pPr>
            <a:r>
              <a:rPr lang="en-US" altLang="zh-CN" sz="1000" dirty="0">
                <a:solidFill>
                  <a:prstClr val="black"/>
                </a:solidFill>
                <a:latin typeface="Times New Roman" pitchFamily="18" charset="0"/>
                <a:ea typeface="ＭＳ Ｐゴシック" charset="0"/>
              </a:rPr>
              <a:t>Multi-STA BA</a:t>
            </a:r>
          </a:p>
          <a:p>
            <a:pPr algn="ctr" defTabSz="914400">
              <a:buClrTx/>
              <a:buSzTx/>
              <a:buFontTx/>
              <a:buNone/>
            </a:pPr>
            <a:r>
              <a:rPr lang="en-US" altLang="zh-CN" sz="1000" dirty="0">
                <a:solidFill>
                  <a:prstClr val="black"/>
                </a:solidFill>
                <a:latin typeface="Times New Roman" pitchFamily="18" charset="0"/>
                <a:ea typeface="ＭＳ Ｐゴシック" charset="0"/>
              </a:rPr>
              <a:t>(STA 1-n)</a:t>
            </a:r>
          </a:p>
        </p:txBody>
      </p:sp>
      <p:sp>
        <p:nvSpPr>
          <p:cNvPr id="50"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51" name="Footer Placeholder 4"/>
          <p:cNvSpPr>
            <a:spLocks noGrp="1"/>
          </p:cNvSpPr>
          <p:nvPr>
            <p:ph type="ftr" idx="4294967295"/>
          </p:nvPr>
        </p:nvSpPr>
        <p:spPr>
          <a:xfrm>
            <a:off x="5378616" y="6476206"/>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206596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38" y="2438400"/>
            <a:ext cx="7772400" cy="2187575"/>
          </a:xfrm>
        </p:spPr>
        <p:txBody>
          <a:bodyPr/>
          <a:lstStyle/>
          <a:p>
            <a:pPr algn="ctr"/>
            <a:r>
              <a:rPr lang="en-GB" dirty="0"/>
              <a:t>Wake up Radio</a:t>
            </a:r>
            <a:br>
              <a:rPr lang="en-GB" dirty="0"/>
            </a:br>
            <a:r>
              <a:rPr lang="en-GB" dirty="0"/>
              <a:t>802.11</a:t>
            </a:r>
            <a:r>
              <a:rPr lang="en-GB" cap="none" dirty="0"/>
              <a:t>ba</a:t>
            </a:r>
            <a:r>
              <a:rPr lang="en-GB" dirty="0"/>
              <a:t/>
            </a:r>
            <a:br>
              <a:rPr lang="en-GB" dirty="0"/>
            </a:br>
            <a:r>
              <a:rPr lang="en-GB" dirty="0"/>
              <a:t/>
            </a:r>
            <a:br>
              <a:rPr lang="en-GB" dirty="0"/>
            </a:br>
            <a:endParaRPr lang="en-GB" cap="none" dirty="0"/>
          </a:p>
        </p:txBody>
      </p:sp>
      <p:sp>
        <p:nvSpPr>
          <p:cNvPr id="4" name="Date Placeholder 3"/>
          <p:cNvSpPr>
            <a:spLocks noGrp="1"/>
          </p:cNvSpPr>
          <p:nvPr>
            <p:ph type="dt" idx="10"/>
          </p:nvPr>
        </p:nvSpPr>
        <p:spPr/>
        <p:txBody>
          <a:bodyPr/>
          <a:lstStyle/>
          <a:p>
            <a:r>
              <a:rPr lang="en-US"/>
              <a:t>March 2017</a:t>
            </a:r>
            <a:endParaRPr lang="en-GB"/>
          </a:p>
        </p:txBody>
      </p:sp>
      <p:sp>
        <p:nvSpPr>
          <p:cNvPr id="5" name="Footer Placeholder 4"/>
          <p:cNvSpPr>
            <a:spLocks noGrp="1"/>
          </p:cNvSpPr>
          <p:nvPr>
            <p:ph type="ftr" idx="11"/>
          </p:nvPr>
        </p:nvSpPr>
        <p:spPr/>
        <p:txBody>
          <a:bodyPr/>
          <a:lstStyle/>
          <a:p>
            <a:r>
              <a:rPr lang="en-GB" dirty="0"/>
              <a:t>Adrian Stephens, Intel Corporation</a:t>
            </a:r>
          </a:p>
        </p:txBody>
      </p:sp>
      <p:sp>
        <p:nvSpPr>
          <p:cNvPr id="6" name="Slide Number Placeholder 5"/>
          <p:cNvSpPr>
            <a:spLocks noGrp="1"/>
          </p:cNvSpPr>
          <p:nvPr>
            <p:ph type="sldNum" idx="12"/>
          </p:nvPr>
        </p:nvSpPr>
        <p:spPr/>
        <p:txBody>
          <a:bodyPr/>
          <a:lstStyle/>
          <a:p>
            <a:r>
              <a:rPr lang="en-GB" dirty="0"/>
              <a:t>Slide </a:t>
            </a:r>
            <a:fld id="{3ABCC52B-A3F7-440B-BBF2-55191E6E7773}" type="slidenum">
              <a:rPr lang="en-GB" smtClean="0"/>
              <a:pPr/>
              <a:t>33</a:t>
            </a:fld>
            <a:endParaRPr lang="en-GB" dirty="0"/>
          </a:p>
        </p:txBody>
      </p:sp>
    </p:spTree>
    <p:extLst>
      <p:ext uri="{BB962C8B-B14F-4D97-AF65-F5344CB8AC3E}">
        <p14:creationId xmlns:p14="http://schemas.microsoft.com/office/powerpoint/2010/main" val="3731458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a:xfrm>
            <a:off x="685800" y="462939"/>
            <a:ext cx="7770813" cy="1065213"/>
          </a:xfrm>
        </p:spPr>
        <p:txBody>
          <a:bodyPr/>
          <a:lstStyle/>
          <a:p>
            <a:r>
              <a:rPr lang="en-US" altLang="en-US" dirty="0"/>
              <a:t>Purpose</a:t>
            </a:r>
          </a:p>
        </p:txBody>
      </p:sp>
      <p:sp>
        <p:nvSpPr>
          <p:cNvPr id="6150" name="Content Placeholder 2"/>
          <p:cNvSpPr>
            <a:spLocks noGrp="1"/>
          </p:cNvSpPr>
          <p:nvPr>
            <p:ph idx="1"/>
          </p:nvPr>
        </p:nvSpPr>
        <p:spPr>
          <a:xfrm>
            <a:off x="696913" y="1298575"/>
            <a:ext cx="7772400" cy="1668463"/>
          </a:xfrm>
        </p:spPr>
        <p:txBody>
          <a:bodyPr/>
          <a:lstStyle/>
          <a:p>
            <a:pPr>
              <a:spcBef>
                <a:spcPts val="1200"/>
              </a:spcBef>
            </a:pPr>
            <a:r>
              <a:rPr lang="en-US" altLang="en-US" dirty="0"/>
              <a:t>IEEE 802.11ba improves energy efficiency of IEEE 802.11 stations while maintaining low latency</a:t>
            </a:r>
          </a:p>
          <a:p>
            <a:pPr>
              <a:spcBef>
                <a:spcPts val="1200"/>
              </a:spcBef>
            </a:pPr>
            <a:r>
              <a:rPr lang="en-US" altLang="en-US" dirty="0"/>
              <a:t>IEEE 802.11ba solves the following problems</a:t>
            </a:r>
          </a:p>
        </p:txBody>
      </p:sp>
      <p:sp>
        <p:nvSpPr>
          <p:cNvPr id="4" name="Date Placeholder 3"/>
          <p:cNvSpPr>
            <a:spLocks noGrp="1"/>
          </p:cNvSpPr>
          <p:nvPr>
            <p:ph type="dt" sz="quarter" idx="4294967295"/>
          </p:nvPr>
        </p:nvSpPr>
        <p:spPr>
          <a:xfrm>
            <a:off x="696913" y="333375"/>
            <a:ext cx="1579562" cy="276225"/>
          </a:xfrm>
          <a:prstGeom prst="rect">
            <a:avLst/>
          </a:prstGeom>
        </p:spPr>
        <p:txBody>
          <a:bodyPr/>
          <a:lstStyle/>
          <a:p>
            <a:pPr>
              <a:defRPr/>
            </a:pPr>
            <a:r>
              <a:rPr lang="en-US"/>
              <a:t>March 2017</a:t>
            </a:r>
          </a:p>
        </p:txBody>
      </p:sp>
      <p:sp>
        <p:nvSpPr>
          <p:cNvPr id="65" name="Rounded Rectangle 64"/>
          <p:cNvSpPr>
            <a:spLocks noChangeArrowheads="1"/>
          </p:cNvSpPr>
          <p:nvPr/>
        </p:nvSpPr>
        <p:spPr bwMode="auto">
          <a:xfrm>
            <a:off x="4583113" y="2819400"/>
            <a:ext cx="4133850" cy="3160713"/>
          </a:xfrm>
          <a:prstGeom prst="roundRect">
            <a:avLst>
              <a:gd name="adj" fmla="val 7139"/>
            </a:avLst>
          </a:prstGeom>
          <a:solidFill>
            <a:schemeClr val="bg1"/>
          </a:solidFill>
          <a:ln w="9525" algn="ctr">
            <a:solidFill>
              <a:schemeClr val="tx1"/>
            </a:solidFill>
            <a:round/>
            <a:headEnd/>
            <a:tailEn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Clr>
                <a:srgbClr val="000000"/>
              </a:buClr>
              <a:buFont typeface="Times New Roman" panose="02020603050405020304" pitchFamily="18" charset="0"/>
              <a:buNone/>
            </a:pPr>
            <a:endParaRPr lang="en-US" altLang="en-US" b="0">
              <a:solidFill>
                <a:schemeClr val="bg1"/>
              </a:solidFill>
              <a:ea typeface="MS Gothic" panose="020B0609070205080204" pitchFamily="49" charset="-128"/>
            </a:endParaRPr>
          </a:p>
        </p:txBody>
      </p:sp>
      <p:sp>
        <p:nvSpPr>
          <p:cNvPr id="67" name="Rounded Rectangle 66"/>
          <p:cNvSpPr>
            <a:spLocks noChangeArrowheads="1"/>
          </p:cNvSpPr>
          <p:nvPr/>
        </p:nvSpPr>
        <p:spPr bwMode="auto">
          <a:xfrm>
            <a:off x="182563" y="2819400"/>
            <a:ext cx="4246563" cy="3160713"/>
          </a:xfrm>
          <a:prstGeom prst="roundRect">
            <a:avLst>
              <a:gd name="adj" fmla="val 7139"/>
            </a:avLst>
          </a:prstGeom>
          <a:solidFill>
            <a:schemeClr val="bg1"/>
          </a:solidFill>
          <a:ln w="9525" algn="ctr">
            <a:solidFill>
              <a:schemeClr val="tx1"/>
            </a:solidFill>
            <a:round/>
            <a:headEnd/>
            <a:tailEn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Clr>
                <a:srgbClr val="000000"/>
              </a:buClr>
              <a:buFont typeface="Times New Roman" panose="02020603050405020304" pitchFamily="18" charset="0"/>
              <a:buNone/>
            </a:pPr>
            <a:endParaRPr lang="en-US" altLang="en-US" b="0">
              <a:solidFill>
                <a:schemeClr val="bg1"/>
              </a:solidFill>
              <a:ea typeface="MS Gothic" panose="020B0609070205080204" pitchFamily="49" charset="-128"/>
            </a:endParaRPr>
          </a:p>
        </p:txBody>
      </p:sp>
      <p:sp>
        <p:nvSpPr>
          <p:cNvPr id="68" name="Rectangle 67"/>
          <p:cNvSpPr/>
          <p:nvPr/>
        </p:nvSpPr>
        <p:spPr>
          <a:xfrm>
            <a:off x="261938" y="4521200"/>
            <a:ext cx="2028825" cy="1384300"/>
          </a:xfrm>
          <a:prstGeom prst="rect">
            <a:avLst/>
          </a:prstGeom>
          <a:solidFill>
            <a:srgbClr val="0070C0"/>
          </a:solidFill>
        </p:spPr>
        <p:txBody>
          <a:bodyPr>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400" kern="0" dirty="0">
                <a:solidFill>
                  <a:schemeClr val="bg1"/>
                </a:solidFill>
                <a:latin typeface="Calibri" panose="020F0502020204030204" pitchFamily="34" charset="0"/>
                <a:ea typeface="+mn-ea"/>
              </a:rPr>
              <a:t>802.11 radio needs to wake up periodically to receive data within a latency requirement </a:t>
            </a:r>
            <a:r>
              <a:rPr lang="en-US" sz="1400" kern="0" dirty="0">
                <a:solidFill>
                  <a:schemeClr val="bg1"/>
                </a:solidFill>
                <a:latin typeface="Calibri" panose="020F0502020204030204" pitchFamily="34" charset="0"/>
                <a:ea typeface="+mn-ea"/>
                <a:sym typeface="Wingdings" panose="05000000000000000000" pitchFamily="2" charset="2"/>
              </a:rPr>
              <a:t> </a:t>
            </a:r>
            <a:r>
              <a:rPr lang="en-US" sz="1400" b="1" kern="0" dirty="0">
                <a:solidFill>
                  <a:srgbClr val="FFFF00"/>
                </a:solidFill>
                <a:latin typeface="Calibri" panose="020F0502020204030204" pitchFamily="34" charset="0"/>
                <a:ea typeface="+mn-ea"/>
                <a:sym typeface="Wingdings" panose="05000000000000000000" pitchFamily="2" charset="2"/>
              </a:rPr>
              <a:t>high power consumption of 802.11 station</a:t>
            </a:r>
            <a:endParaRPr lang="en-US" sz="1400" b="1" dirty="0">
              <a:solidFill>
                <a:srgbClr val="FFFF00"/>
              </a:solidFill>
              <a:latin typeface="Calibri" panose="020F0502020204030204" pitchFamily="34" charset="0"/>
              <a:ea typeface="+mn-ea"/>
            </a:endParaRPr>
          </a:p>
        </p:txBody>
      </p:sp>
      <p:sp>
        <p:nvSpPr>
          <p:cNvPr id="70" name="Cloud 69"/>
          <p:cNvSpPr/>
          <p:nvPr/>
        </p:nvSpPr>
        <p:spPr>
          <a:xfrm>
            <a:off x="438151" y="2894013"/>
            <a:ext cx="1196975" cy="523875"/>
          </a:xfrm>
          <a:prstGeom prst="cloud">
            <a:avLst/>
          </a:prstGeom>
          <a:no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400" kern="0" dirty="0">
                <a:solidFill>
                  <a:prstClr val="black"/>
                </a:solidFill>
                <a:latin typeface="Calibri" panose="020F0502020204030204" pitchFamily="34" charset="0"/>
                <a:ea typeface="+mn-ea"/>
              </a:rPr>
              <a:t>Internet</a:t>
            </a:r>
          </a:p>
        </p:txBody>
      </p:sp>
      <p:cxnSp>
        <p:nvCxnSpPr>
          <p:cNvPr id="72" name="Straight Arrow Connector 71"/>
          <p:cNvCxnSpPr>
            <a:cxnSpLocks noChangeShapeType="1"/>
          </p:cNvCxnSpPr>
          <p:nvPr/>
        </p:nvCxnSpPr>
        <p:spPr bwMode="auto">
          <a:xfrm>
            <a:off x="1635126" y="3140075"/>
            <a:ext cx="488950" cy="261938"/>
          </a:xfrm>
          <a:prstGeom prst="straightConnector1">
            <a:avLst/>
          </a:prstGeom>
          <a:noFill/>
          <a:ln w="25400" algn="ctr">
            <a:solidFill>
              <a:srgbClr val="003C71"/>
            </a:solidFill>
            <a:round/>
            <a:headEnd/>
            <a:tailEnd type="triangle" w="med" len="med"/>
          </a:ln>
          <a:extLst>
            <a:ext uri="{909E8E84-426E-40DD-AFC4-6F175D3DCCD1}">
              <a14:hiddenFill xmlns:a14="http://schemas.microsoft.com/office/drawing/2010/main">
                <a:noFill/>
              </a14:hiddenFill>
            </a:ext>
          </a:extLst>
        </p:spPr>
      </p:cxnSp>
      <p:sp>
        <p:nvSpPr>
          <p:cNvPr id="73" name="Rectangle 72"/>
          <p:cNvSpPr/>
          <p:nvPr/>
        </p:nvSpPr>
        <p:spPr>
          <a:xfrm>
            <a:off x="6950076" y="2908300"/>
            <a:ext cx="1658937" cy="928688"/>
          </a:xfrm>
          <a:prstGeom prst="rect">
            <a:avLst/>
          </a:prstGeom>
          <a:solidFill>
            <a:srgbClr val="0070C0"/>
          </a:solid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400" kern="0" dirty="0">
                <a:solidFill>
                  <a:schemeClr val="bg1"/>
                </a:solidFill>
                <a:latin typeface="Calibri" panose="020F0502020204030204" pitchFamily="34" charset="0"/>
                <a:ea typeface="+mn-ea"/>
              </a:rPr>
              <a:t>AP buffers data until the 802.11 station wakes up</a:t>
            </a:r>
          </a:p>
          <a:p>
            <a:pPr algn="ctr" eaLnBrk="1" fontAlgn="auto" hangingPunct="1">
              <a:spcBef>
                <a:spcPts val="0"/>
              </a:spcBef>
              <a:spcAft>
                <a:spcPts val="0"/>
              </a:spcAft>
              <a:defRPr/>
            </a:pPr>
            <a:r>
              <a:rPr lang="en-US" sz="1400" kern="0" dirty="0">
                <a:solidFill>
                  <a:schemeClr val="bg1"/>
                </a:solidFill>
                <a:latin typeface="Calibri" panose="020F0502020204030204" pitchFamily="34" charset="0"/>
                <a:ea typeface="+mn-ea"/>
                <a:sym typeface="Wingdings" panose="05000000000000000000" pitchFamily="2" charset="2"/>
              </a:rPr>
              <a:t> </a:t>
            </a:r>
            <a:r>
              <a:rPr lang="en-US" sz="1400" b="1" kern="0" dirty="0">
                <a:solidFill>
                  <a:srgbClr val="FFFF00"/>
                </a:solidFill>
                <a:latin typeface="Calibri" panose="020F0502020204030204" pitchFamily="34" charset="0"/>
                <a:ea typeface="+mn-ea"/>
                <a:sym typeface="Wingdings" panose="05000000000000000000" pitchFamily="2" charset="2"/>
              </a:rPr>
              <a:t>Long latency</a:t>
            </a:r>
            <a:endParaRPr lang="en-US" sz="1400" b="1" kern="0" dirty="0">
              <a:solidFill>
                <a:srgbClr val="FFFF00"/>
              </a:solidFill>
              <a:latin typeface="Calibri" panose="020F0502020204030204" pitchFamily="34" charset="0"/>
              <a:ea typeface="+mn-ea"/>
            </a:endParaRPr>
          </a:p>
        </p:txBody>
      </p:sp>
      <p:sp>
        <p:nvSpPr>
          <p:cNvPr id="75" name="Rectangle 74"/>
          <p:cNvSpPr/>
          <p:nvPr/>
        </p:nvSpPr>
        <p:spPr>
          <a:xfrm>
            <a:off x="2486026" y="5138738"/>
            <a:ext cx="781050" cy="222250"/>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kern="0" dirty="0">
                <a:solidFill>
                  <a:prstClr val="black"/>
                </a:solidFill>
                <a:latin typeface="Intel Clear"/>
                <a:ea typeface="+mn-ea"/>
              </a:rPr>
              <a:t>802.11 station</a:t>
            </a:r>
          </a:p>
        </p:txBody>
      </p:sp>
      <p:pic>
        <p:nvPicPr>
          <p:cNvPr id="77" name="Picture 76" descr="Aava_Smartphone_alph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9763" y="5021263"/>
            <a:ext cx="2714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1863" y="3292475"/>
            <a:ext cx="3794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Oval 81"/>
          <p:cNvSpPr/>
          <p:nvPr/>
        </p:nvSpPr>
        <p:spPr bwMode="auto">
          <a:xfrm>
            <a:off x="3678238" y="4767263"/>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lnSpc>
                <a:spcPct val="95000"/>
              </a:lnSpc>
              <a:spcBef>
                <a:spcPct val="30000"/>
              </a:spcBef>
              <a:buClr>
                <a:srgbClr val="FFFFFF"/>
              </a:buClr>
              <a:buFont typeface="Wingdings" panose="05000000000000000000" pitchFamily="2" charset="2"/>
              <a:buNone/>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83" name="TextBox 47"/>
          <p:cNvSpPr txBox="1">
            <a:spLocks noChangeArrowheads="1"/>
          </p:cNvSpPr>
          <p:nvPr/>
        </p:nvSpPr>
        <p:spPr bwMode="auto">
          <a:xfrm>
            <a:off x="3636963" y="4760913"/>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spcBef>
                <a:spcPct val="0"/>
              </a:spcBef>
              <a:buFontTx/>
              <a:buNone/>
            </a:pPr>
            <a:r>
              <a:rPr lang="en-US" altLang="en-US" sz="1200" b="0">
                <a:solidFill>
                  <a:srgbClr val="FFFFFF"/>
                </a:solidFill>
                <a:latin typeface="Intel Clear" pitchFamily="34" charset="0"/>
              </a:rPr>
              <a:t>Awake</a:t>
            </a:r>
          </a:p>
        </p:txBody>
      </p:sp>
      <p:sp>
        <p:nvSpPr>
          <p:cNvPr id="84" name="Oval 83"/>
          <p:cNvSpPr/>
          <p:nvPr/>
        </p:nvSpPr>
        <p:spPr bwMode="auto">
          <a:xfrm>
            <a:off x="3678238" y="5327650"/>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lnSpc>
                <a:spcPct val="95000"/>
              </a:lnSpc>
              <a:spcBef>
                <a:spcPct val="30000"/>
              </a:spcBef>
              <a:buClr>
                <a:srgbClr val="FFFFFF"/>
              </a:buClr>
              <a:buFont typeface="Wingdings" panose="05000000000000000000" pitchFamily="2" charset="2"/>
              <a:buNone/>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85" name="TextBox 49"/>
          <p:cNvSpPr txBox="1">
            <a:spLocks noChangeArrowheads="1"/>
          </p:cNvSpPr>
          <p:nvPr/>
        </p:nvSpPr>
        <p:spPr bwMode="auto">
          <a:xfrm>
            <a:off x="3644901" y="5316538"/>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spcBef>
                <a:spcPct val="0"/>
              </a:spcBef>
              <a:buFontTx/>
              <a:buNone/>
            </a:pPr>
            <a:r>
              <a:rPr lang="en-US" altLang="en-US" sz="1400" b="0">
                <a:solidFill>
                  <a:srgbClr val="FFFFFF"/>
                </a:solidFill>
                <a:latin typeface="Intel Clear" pitchFamily="34" charset="0"/>
              </a:rPr>
              <a:t>Sleep</a:t>
            </a:r>
          </a:p>
        </p:txBody>
      </p:sp>
      <p:sp>
        <p:nvSpPr>
          <p:cNvPr id="86" name="Arc 85"/>
          <p:cNvSpPr/>
          <p:nvPr/>
        </p:nvSpPr>
        <p:spPr bwMode="auto">
          <a:xfrm>
            <a:off x="4011613" y="4995863"/>
            <a:ext cx="280988"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lnSpc>
                <a:spcPct val="95000"/>
              </a:lnSpc>
              <a:spcBef>
                <a:spcPct val="30000"/>
              </a:spcBef>
              <a:spcAft>
                <a:spcPts val="0"/>
              </a:spcAft>
              <a:buClr>
                <a:prstClr val="white"/>
              </a:buClr>
              <a:buFont typeface="Wingdings" pitchFamily="2" charset="2"/>
              <a:buNone/>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89" name="Arc 88"/>
          <p:cNvSpPr/>
          <p:nvPr/>
        </p:nvSpPr>
        <p:spPr bwMode="auto">
          <a:xfrm flipH="1" flipV="1">
            <a:off x="3625851" y="5016500"/>
            <a:ext cx="279400"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lnSpc>
                <a:spcPct val="95000"/>
              </a:lnSpc>
              <a:spcBef>
                <a:spcPct val="30000"/>
              </a:spcBef>
              <a:spcAft>
                <a:spcPts val="0"/>
              </a:spcAft>
              <a:buClr>
                <a:prstClr val="white"/>
              </a:buClr>
              <a:buFont typeface="Wingdings" pitchFamily="2" charset="2"/>
              <a:buNone/>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90" name="Rectangle 89"/>
          <p:cNvSpPr/>
          <p:nvPr/>
        </p:nvSpPr>
        <p:spPr>
          <a:xfrm>
            <a:off x="3282951" y="5680075"/>
            <a:ext cx="1333500" cy="255588"/>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b="1" kern="0" dirty="0">
                <a:solidFill>
                  <a:prstClr val="black"/>
                </a:solidFill>
                <a:latin typeface="Intel Clear" panose="020B0604020203020204" pitchFamily="34" charset="0"/>
                <a:ea typeface="Intel Clear" panose="020B0604020203020204" pitchFamily="34" charset="0"/>
                <a:cs typeface="Intel Clear" panose="020B0604020203020204" pitchFamily="34" charset="0"/>
              </a:rPr>
              <a:t>Short sleep interval</a:t>
            </a:r>
          </a:p>
        </p:txBody>
      </p:sp>
      <p:cxnSp>
        <p:nvCxnSpPr>
          <p:cNvPr id="93" name="Straight Arrow Connector 92"/>
          <p:cNvCxnSpPr>
            <a:cxnSpLocks noChangeShapeType="1"/>
          </p:cNvCxnSpPr>
          <p:nvPr/>
        </p:nvCxnSpPr>
        <p:spPr bwMode="auto">
          <a:xfrm flipH="1" flipV="1">
            <a:off x="2628901" y="3703638"/>
            <a:ext cx="723900" cy="1082675"/>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94" name="Straight Arrow Connector 93"/>
          <p:cNvCxnSpPr>
            <a:cxnSpLocks noChangeShapeType="1"/>
          </p:cNvCxnSpPr>
          <p:nvPr/>
        </p:nvCxnSpPr>
        <p:spPr bwMode="auto">
          <a:xfrm>
            <a:off x="2466976" y="3775075"/>
            <a:ext cx="649287" cy="1011238"/>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grpSp>
        <p:nvGrpSpPr>
          <p:cNvPr id="95" name="Group 94"/>
          <p:cNvGrpSpPr>
            <a:grpSpLocks/>
          </p:cNvGrpSpPr>
          <p:nvPr/>
        </p:nvGrpSpPr>
        <p:grpSpPr bwMode="auto">
          <a:xfrm>
            <a:off x="3140073" y="3581400"/>
            <a:ext cx="995361" cy="635000"/>
            <a:chOff x="3261544" y="4077551"/>
            <a:chExt cx="995388" cy="635333"/>
          </a:xfrm>
        </p:grpSpPr>
        <p:sp>
          <p:nvSpPr>
            <p:cNvPr id="136" name="Rectangular Callout 135"/>
            <p:cNvSpPr>
              <a:spLocks noChangeArrowheads="1"/>
            </p:cNvSpPr>
            <p:nvPr/>
          </p:nvSpPr>
          <p:spPr bwMode="auto">
            <a:xfrm>
              <a:off x="3261544" y="4077551"/>
              <a:ext cx="862238" cy="635333"/>
            </a:xfrm>
            <a:prstGeom prst="wedgeRectCallout">
              <a:avLst>
                <a:gd name="adj1" fmla="val -51898"/>
                <a:gd name="adj2" fmla="val 79944"/>
              </a:avLst>
            </a:prstGeom>
            <a:solidFill>
              <a:schemeClr val="accent1"/>
            </a:solid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endParaRPr lang="en-US" altLang="en-US" sz="1400" b="0"/>
            </a:p>
          </p:txBody>
        </p:sp>
        <p:sp>
          <p:nvSpPr>
            <p:cNvPr id="137" name="Rectangle 136"/>
            <p:cNvSpPr/>
            <p:nvPr/>
          </p:nvSpPr>
          <p:spPr>
            <a:xfrm>
              <a:off x="3277419" y="4271328"/>
              <a:ext cx="979513" cy="222367"/>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kern="0" dirty="0">
                  <a:solidFill>
                    <a:prstClr val="black"/>
                  </a:solidFill>
                  <a:latin typeface="Intel Clear"/>
                  <a:ea typeface="+mn-ea"/>
                </a:rPr>
                <a:t>Do you have data for me?</a:t>
              </a:r>
            </a:p>
          </p:txBody>
        </p:sp>
      </p:grpSp>
      <p:grpSp>
        <p:nvGrpSpPr>
          <p:cNvPr id="96" name="Group 95"/>
          <p:cNvGrpSpPr>
            <a:grpSpLocks/>
          </p:cNvGrpSpPr>
          <p:nvPr/>
        </p:nvGrpSpPr>
        <p:grpSpPr bwMode="auto">
          <a:xfrm>
            <a:off x="2201865" y="4206875"/>
            <a:ext cx="889001" cy="382588"/>
            <a:chOff x="2323355" y="4703134"/>
            <a:chExt cx="890449" cy="383290"/>
          </a:xfrm>
        </p:grpSpPr>
        <p:sp>
          <p:nvSpPr>
            <p:cNvPr id="134" name="Rectangular Callout 133"/>
            <p:cNvSpPr>
              <a:spLocks noChangeArrowheads="1"/>
            </p:cNvSpPr>
            <p:nvPr/>
          </p:nvSpPr>
          <p:spPr bwMode="auto">
            <a:xfrm flipV="1">
              <a:off x="2327999" y="4718393"/>
              <a:ext cx="375027" cy="361513"/>
            </a:xfrm>
            <a:prstGeom prst="wedgeRectCallout">
              <a:avLst>
                <a:gd name="adj1" fmla="val 58778"/>
                <a:gd name="adj2" fmla="val 104560"/>
              </a:avLst>
            </a:prstGeom>
            <a:solidFill>
              <a:schemeClr val="accent1"/>
            </a:solid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endParaRPr lang="en-US" altLang="en-US" sz="1400" b="0"/>
            </a:p>
          </p:txBody>
        </p:sp>
        <p:sp>
          <p:nvSpPr>
            <p:cNvPr id="135" name="Rectangle 134"/>
            <p:cNvSpPr/>
            <p:nvPr/>
          </p:nvSpPr>
          <p:spPr>
            <a:xfrm>
              <a:off x="2323355" y="4703134"/>
              <a:ext cx="890449" cy="383290"/>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kern="0" dirty="0">
                  <a:solidFill>
                    <a:prstClr val="black"/>
                  </a:solidFill>
                  <a:latin typeface="Intel Clear"/>
                  <a:ea typeface="+mn-ea"/>
                </a:rPr>
                <a:t>No</a:t>
              </a:r>
            </a:p>
          </p:txBody>
        </p:sp>
      </p:grpSp>
      <p:sp>
        <p:nvSpPr>
          <p:cNvPr id="97" name="Freeform 96"/>
          <p:cNvSpPr/>
          <p:nvPr/>
        </p:nvSpPr>
        <p:spPr>
          <a:xfrm>
            <a:off x="1474788" y="3467100"/>
            <a:ext cx="522288" cy="242888"/>
          </a:xfrm>
          <a:custGeom>
            <a:avLst/>
            <a:gdLst>
              <a:gd name="connsiteX0" fmla="*/ 0 w 874143"/>
              <a:gd name="connsiteY0" fmla="*/ 0 h 563593"/>
              <a:gd name="connsiteX1" fmla="*/ 0 w 874143"/>
              <a:gd name="connsiteY1" fmla="*/ 557842 h 563593"/>
              <a:gd name="connsiteX2" fmla="*/ 868393 w 874143"/>
              <a:gd name="connsiteY2" fmla="*/ 563593 h 563593"/>
              <a:gd name="connsiteX3" fmla="*/ 874143 w 874143"/>
              <a:gd name="connsiteY3" fmla="*/ 0 h 563593"/>
            </a:gdLst>
            <a:ahLst/>
            <a:cxnLst>
              <a:cxn ang="0">
                <a:pos x="connsiteX0" y="connsiteY0"/>
              </a:cxn>
              <a:cxn ang="0">
                <a:pos x="connsiteX1" y="connsiteY1"/>
              </a:cxn>
              <a:cxn ang="0">
                <a:pos x="connsiteX2" y="connsiteY2"/>
              </a:cxn>
              <a:cxn ang="0">
                <a:pos x="connsiteX3" y="connsiteY3"/>
              </a:cxn>
            </a:cxnLst>
            <a:rect l="l" t="t" r="r" b="b"/>
            <a:pathLst>
              <a:path w="874143" h="563593">
                <a:moveTo>
                  <a:pt x="0" y="0"/>
                </a:moveTo>
                <a:lnTo>
                  <a:pt x="0" y="557842"/>
                </a:lnTo>
                <a:lnTo>
                  <a:pt x="868393" y="563593"/>
                </a:lnTo>
                <a:cubicBezTo>
                  <a:pt x="870310" y="375729"/>
                  <a:pt x="872226" y="187864"/>
                  <a:pt x="874143" y="0"/>
                </a:cubicBezTo>
              </a:path>
            </a:pathLst>
          </a:custGeom>
          <a:noFill/>
          <a:ln w="2857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800" kern="0">
              <a:solidFill>
                <a:prstClr val="black"/>
              </a:solidFill>
              <a:latin typeface="Calibri" panose="020F0502020204030204" pitchFamily="34" charset="0"/>
              <a:ea typeface="+mn-ea"/>
            </a:endParaRPr>
          </a:p>
        </p:txBody>
      </p:sp>
      <p:sp>
        <p:nvSpPr>
          <p:cNvPr id="99" name="Rectangle 98"/>
          <p:cNvSpPr/>
          <p:nvPr/>
        </p:nvSpPr>
        <p:spPr>
          <a:xfrm>
            <a:off x="1350963" y="3714750"/>
            <a:ext cx="779463" cy="223838"/>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kern="0" dirty="0">
                <a:solidFill>
                  <a:prstClr val="black"/>
                </a:solidFill>
                <a:latin typeface="Intel Clear"/>
                <a:ea typeface="+mn-ea"/>
              </a:rPr>
              <a:t>Buffer</a:t>
            </a:r>
          </a:p>
        </p:txBody>
      </p:sp>
      <p:sp>
        <p:nvSpPr>
          <p:cNvPr id="100" name="Cloud 99"/>
          <p:cNvSpPr/>
          <p:nvPr/>
        </p:nvSpPr>
        <p:spPr>
          <a:xfrm>
            <a:off x="4752976" y="2894013"/>
            <a:ext cx="1198562" cy="523875"/>
          </a:xfrm>
          <a:prstGeom prst="cloud">
            <a:avLst/>
          </a:prstGeom>
          <a:no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400" kern="0" dirty="0">
                <a:solidFill>
                  <a:prstClr val="black"/>
                </a:solidFill>
                <a:latin typeface="Calibri" panose="020F0502020204030204" pitchFamily="34" charset="0"/>
                <a:ea typeface="+mn-ea"/>
              </a:rPr>
              <a:t>Internet</a:t>
            </a:r>
          </a:p>
        </p:txBody>
      </p:sp>
      <p:cxnSp>
        <p:nvCxnSpPr>
          <p:cNvPr id="102" name="Straight Arrow Connector 101"/>
          <p:cNvCxnSpPr>
            <a:cxnSpLocks noChangeShapeType="1"/>
          </p:cNvCxnSpPr>
          <p:nvPr/>
        </p:nvCxnSpPr>
        <p:spPr bwMode="auto">
          <a:xfrm>
            <a:off x="5951538" y="3240088"/>
            <a:ext cx="487363" cy="261937"/>
          </a:xfrm>
          <a:prstGeom prst="straightConnector1">
            <a:avLst/>
          </a:prstGeom>
          <a:noFill/>
          <a:ln w="25400" algn="ctr">
            <a:solidFill>
              <a:srgbClr val="003C71"/>
            </a:solidFill>
            <a:round/>
            <a:headEnd/>
            <a:tailEnd type="triangle" w="med" len="med"/>
          </a:ln>
          <a:extLst>
            <a:ext uri="{909E8E84-426E-40DD-AFC4-6F175D3DCCD1}">
              <a14:hiddenFill xmlns:a14="http://schemas.microsoft.com/office/drawing/2010/main">
                <a:noFill/>
              </a14:hiddenFill>
            </a:ext>
          </a:extLst>
        </p:spPr>
      </p:cxnSp>
      <p:sp>
        <p:nvSpPr>
          <p:cNvPr id="103" name="Rectangle 102"/>
          <p:cNvSpPr/>
          <p:nvPr/>
        </p:nvSpPr>
        <p:spPr>
          <a:xfrm>
            <a:off x="6588126" y="5100638"/>
            <a:ext cx="779462" cy="223837"/>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kern="0" dirty="0">
                <a:solidFill>
                  <a:prstClr val="black"/>
                </a:solidFill>
                <a:latin typeface="Intel Clear"/>
                <a:ea typeface="+mn-ea"/>
              </a:rPr>
              <a:t>802.11 station</a:t>
            </a:r>
          </a:p>
        </p:txBody>
      </p:sp>
      <p:pic>
        <p:nvPicPr>
          <p:cNvPr id="105" name="Picture 104" descr="Aava_Smartphone_alph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1863" y="4984750"/>
            <a:ext cx="269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394075"/>
            <a:ext cx="3794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Oval 107"/>
          <p:cNvSpPr/>
          <p:nvPr/>
        </p:nvSpPr>
        <p:spPr bwMode="auto">
          <a:xfrm>
            <a:off x="7778751" y="4730750"/>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lnSpc>
                <a:spcPct val="95000"/>
              </a:lnSpc>
              <a:spcBef>
                <a:spcPct val="30000"/>
              </a:spcBef>
              <a:buClr>
                <a:srgbClr val="FFFFFF"/>
              </a:buClr>
              <a:buFont typeface="Wingdings" panose="05000000000000000000" pitchFamily="2" charset="2"/>
              <a:buNone/>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109" name="TextBox 74"/>
          <p:cNvSpPr txBox="1">
            <a:spLocks noChangeArrowheads="1"/>
          </p:cNvSpPr>
          <p:nvPr/>
        </p:nvSpPr>
        <p:spPr bwMode="auto">
          <a:xfrm>
            <a:off x="7737476" y="4722813"/>
            <a:ext cx="641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spcBef>
                <a:spcPct val="0"/>
              </a:spcBef>
              <a:buFontTx/>
              <a:buNone/>
            </a:pPr>
            <a:r>
              <a:rPr lang="en-US" altLang="en-US" sz="1200" b="0">
                <a:solidFill>
                  <a:srgbClr val="FFFFFF"/>
                </a:solidFill>
                <a:latin typeface="Intel Clear" pitchFamily="34" charset="0"/>
              </a:rPr>
              <a:t>Awake</a:t>
            </a:r>
          </a:p>
        </p:txBody>
      </p:sp>
      <p:sp>
        <p:nvSpPr>
          <p:cNvPr id="111" name="Oval 110"/>
          <p:cNvSpPr/>
          <p:nvPr/>
        </p:nvSpPr>
        <p:spPr bwMode="auto">
          <a:xfrm>
            <a:off x="7778751" y="5291138"/>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hangingPunct="1">
              <a:lnSpc>
                <a:spcPct val="95000"/>
              </a:lnSpc>
              <a:spcBef>
                <a:spcPct val="30000"/>
              </a:spcBef>
              <a:buClr>
                <a:srgbClr val="FFFFFF"/>
              </a:buClr>
              <a:buFont typeface="Wingdings" panose="05000000000000000000" pitchFamily="2" charset="2"/>
              <a:buNone/>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112" name="TextBox 76"/>
          <p:cNvSpPr txBox="1">
            <a:spLocks noChangeArrowheads="1"/>
          </p:cNvSpPr>
          <p:nvPr/>
        </p:nvSpPr>
        <p:spPr bwMode="auto">
          <a:xfrm>
            <a:off x="7737476" y="5262563"/>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hangingPunct="1">
              <a:spcBef>
                <a:spcPct val="0"/>
              </a:spcBef>
              <a:buFontTx/>
              <a:buNone/>
            </a:pPr>
            <a:r>
              <a:rPr lang="en-US" altLang="en-US" sz="1400" b="0">
                <a:solidFill>
                  <a:srgbClr val="FFFFFF"/>
                </a:solidFill>
                <a:latin typeface="Intel Clear" pitchFamily="34" charset="0"/>
              </a:rPr>
              <a:t>Sleep</a:t>
            </a:r>
          </a:p>
        </p:txBody>
      </p:sp>
      <p:sp>
        <p:nvSpPr>
          <p:cNvPr id="113" name="Arc 112"/>
          <p:cNvSpPr/>
          <p:nvPr/>
        </p:nvSpPr>
        <p:spPr bwMode="auto">
          <a:xfrm>
            <a:off x="8112126" y="4959350"/>
            <a:ext cx="280987"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lnSpc>
                <a:spcPct val="95000"/>
              </a:lnSpc>
              <a:spcBef>
                <a:spcPct val="30000"/>
              </a:spcBef>
              <a:spcAft>
                <a:spcPts val="0"/>
              </a:spcAft>
              <a:buClr>
                <a:prstClr val="white"/>
              </a:buClr>
              <a:buFont typeface="Wingdings" pitchFamily="2" charset="2"/>
              <a:buNone/>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114" name="Arc 113"/>
          <p:cNvSpPr/>
          <p:nvPr/>
        </p:nvSpPr>
        <p:spPr bwMode="auto">
          <a:xfrm flipH="1" flipV="1">
            <a:off x="7726363" y="4979988"/>
            <a:ext cx="280988"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lnSpc>
                <a:spcPct val="95000"/>
              </a:lnSpc>
              <a:spcBef>
                <a:spcPct val="30000"/>
              </a:spcBef>
              <a:spcAft>
                <a:spcPts val="0"/>
              </a:spcAft>
              <a:buClr>
                <a:prstClr val="white"/>
              </a:buClr>
              <a:buFont typeface="Wingdings" pitchFamily="2" charset="2"/>
              <a:buNone/>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115" name="Rectangle 114"/>
          <p:cNvSpPr/>
          <p:nvPr/>
        </p:nvSpPr>
        <p:spPr>
          <a:xfrm>
            <a:off x="7588251" y="5651500"/>
            <a:ext cx="1049337" cy="255588"/>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b="1" kern="0" dirty="0">
                <a:solidFill>
                  <a:prstClr val="black"/>
                </a:solidFill>
                <a:latin typeface="Intel Clear" panose="020B0604020203020204" pitchFamily="34" charset="0"/>
                <a:ea typeface="Intel Clear" panose="020B0604020203020204" pitchFamily="34" charset="0"/>
                <a:cs typeface="Intel Clear" panose="020B0604020203020204" pitchFamily="34" charset="0"/>
              </a:rPr>
              <a:t>Long sleep interval</a:t>
            </a:r>
          </a:p>
        </p:txBody>
      </p:sp>
      <p:sp>
        <p:nvSpPr>
          <p:cNvPr id="116" name="Rectangle 115"/>
          <p:cNvSpPr/>
          <p:nvPr/>
        </p:nvSpPr>
        <p:spPr>
          <a:xfrm>
            <a:off x="5665788" y="3814763"/>
            <a:ext cx="781050" cy="223837"/>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kern="0" dirty="0">
                <a:solidFill>
                  <a:prstClr val="black"/>
                </a:solidFill>
                <a:latin typeface="Intel Clear"/>
                <a:ea typeface="+mn-ea"/>
              </a:rPr>
              <a:t>Buffer</a:t>
            </a:r>
          </a:p>
        </p:txBody>
      </p:sp>
      <p:sp>
        <p:nvSpPr>
          <p:cNvPr id="117" name="Rectangle 116"/>
          <p:cNvSpPr>
            <a:spLocks noChangeArrowheads="1"/>
          </p:cNvSpPr>
          <p:nvPr/>
        </p:nvSpPr>
        <p:spPr bwMode="auto">
          <a:xfrm>
            <a:off x="5791201" y="3651250"/>
            <a:ext cx="504825" cy="152400"/>
          </a:xfrm>
          <a:prstGeom prst="rect">
            <a:avLst/>
          </a:prstGeom>
          <a:solidFill>
            <a:srgbClr val="FFFF00"/>
          </a:solid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endParaRPr lang="en-US" altLang="en-US" sz="1200" b="0"/>
          </a:p>
        </p:txBody>
      </p:sp>
      <p:sp>
        <p:nvSpPr>
          <p:cNvPr id="118" name="Rectangle 117"/>
          <p:cNvSpPr>
            <a:spLocks noChangeArrowheads="1"/>
          </p:cNvSpPr>
          <p:nvPr/>
        </p:nvSpPr>
        <p:spPr bwMode="auto">
          <a:xfrm>
            <a:off x="6051551" y="3079750"/>
            <a:ext cx="504825" cy="150813"/>
          </a:xfrm>
          <a:prstGeom prst="rect">
            <a:avLst/>
          </a:prstGeom>
          <a:solidFill>
            <a:srgbClr val="FFFF00"/>
          </a:solid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endParaRPr lang="en-US" altLang="en-US" sz="1200" b="0"/>
          </a:p>
        </p:txBody>
      </p:sp>
      <p:sp>
        <p:nvSpPr>
          <p:cNvPr id="119" name="Rectangle 118"/>
          <p:cNvSpPr/>
          <p:nvPr/>
        </p:nvSpPr>
        <p:spPr>
          <a:xfrm>
            <a:off x="5926138" y="3049588"/>
            <a:ext cx="779463" cy="223837"/>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kern="0" dirty="0">
                <a:solidFill>
                  <a:prstClr val="black"/>
                </a:solidFill>
                <a:latin typeface="Intel Clear"/>
                <a:ea typeface="+mn-ea"/>
              </a:rPr>
              <a:t>data</a:t>
            </a:r>
          </a:p>
        </p:txBody>
      </p:sp>
      <p:sp>
        <p:nvSpPr>
          <p:cNvPr id="120" name="Rectangle 119"/>
          <p:cNvSpPr/>
          <p:nvPr/>
        </p:nvSpPr>
        <p:spPr>
          <a:xfrm>
            <a:off x="5649913" y="3613150"/>
            <a:ext cx="779463" cy="223838"/>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kern="0" dirty="0">
                <a:solidFill>
                  <a:prstClr val="black"/>
                </a:solidFill>
                <a:latin typeface="Intel Clear"/>
                <a:ea typeface="+mn-ea"/>
              </a:rPr>
              <a:t>data</a:t>
            </a:r>
          </a:p>
        </p:txBody>
      </p:sp>
      <p:sp>
        <p:nvSpPr>
          <p:cNvPr id="121" name="Freeform 120"/>
          <p:cNvSpPr/>
          <p:nvPr/>
        </p:nvSpPr>
        <p:spPr>
          <a:xfrm>
            <a:off x="5791201" y="3567113"/>
            <a:ext cx="520700" cy="242887"/>
          </a:xfrm>
          <a:custGeom>
            <a:avLst/>
            <a:gdLst>
              <a:gd name="connsiteX0" fmla="*/ 0 w 874143"/>
              <a:gd name="connsiteY0" fmla="*/ 0 h 563593"/>
              <a:gd name="connsiteX1" fmla="*/ 0 w 874143"/>
              <a:gd name="connsiteY1" fmla="*/ 557842 h 563593"/>
              <a:gd name="connsiteX2" fmla="*/ 868393 w 874143"/>
              <a:gd name="connsiteY2" fmla="*/ 563593 h 563593"/>
              <a:gd name="connsiteX3" fmla="*/ 874143 w 874143"/>
              <a:gd name="connsiteY3" fmla="*/ 0 h 563593"/>
            </a:gdLst>
            <a:ahLst/>
            <a:cxnLst>
              <a:cxn ang="0">
                <a:pos x="connsiteX0" y="connsiteY0"/>
              </a:cxn>
              <a:cxn ang="0">
                <a:pos x="connsiteX1" y="connsiteY1"/>
              </a:cxn>
              <a:cxn ang="0">
                <a:pos x="connsiteX2" y="connsiteY2"/>
              </a:cxn>
              <a:cxn ang="0">
                <a:pos x="connsiteX3" y="connsiteY3"/>
              </a:cxn>
            </a:cxnLst>
            <a:rect l="l" t="t" r="r" b="b"/>
            <a:pathLst>
              <a:path w="874143" h="563593">
                <a:moveTo>
                  <a:pt x="0" y="0"/>
                </a:moveTo>
                <a:lnTo>
                  <a:pt x="0" y="557842"/>
                </a:lnTo>
                <a:lnTo>
                  <a:pt x="868393" y="563593"/>
                </a:lnTo>
                <a:cubicBezTo>
                  <a:pt x="870310" y="375729"/>
                  <a:pt x="872226" y="187864"/>
                  <a:pt x="874143" y="0"/>
                </a:cubicBezTo>
              </a:path>
            </a:pathLst>
          </a:custGeom>
          <a:noFill/>
          <a:ln w="2857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800" kern="0">
              <a:solidFill>
                <a:prstClr val="black"/>
              </a:solidFill>
              <a:latin typeface="Calibri" panose="020F0502020204030204" pitchFamily="34" charset="0"/>
              <a:ea typeface="+mn-ea"/>
            </a:endParaRPr>
          </a:p>
        </p:txBody>
      </p:sp>
      <p:grpSp>
        <p:nvGrpSpPr>
          <p:cNvPr id="122" name="Group 121"/>
          <p:cNvGrpSpPr>
            <a:grpSpLocks/>
          </p:cNvGrpSpPr>
          <p:nvPr/>
        </p:nvGrpSpPr>
        <p:grpSpPr bwMode="auto">
          <a:xfrm>
            <a:off x="3292473" y="3733800"/>
            <a:ext cx="995361" cy="635000"/>
            <a:chOff x="3261544" y="4077551"/>
            <a:chExt cx="995388" cy="635333"/>
          </a:xfrm>
          <a:solidFill>
            <a:srgbClr val="FFFF00"/>
          </a:solidFill>
        </p:grpSpPr>
        <p:sp>
          <p:nvSpPr>
            <p:cNvPr id="132" name="Rectangular Callout 131"/>
            <p:cNvSpPr>
              <a:spLocks noChangeArrowheads="1"/>
            </p:cNvSpPr>
            <p:nvPr/>
          </p:nvSpPr>
          <p:spPr bwMode="auto">
            <a:xfrm>
              <a:off x="3261544" y="4077551"/>
              <a:ext cx="862238" cy="635333"/>
            </a:xfrm>
            <a:prstGeom prst="wedgeRectCallout">
              <a:avLst>
                <a:gd name="adj1" fmla="val -51898"/>
                <a:gd name="adj2" fmla="val 79944"/>
              </a:avLst>
            </a:prstGeom>
            <a:grp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endParaRPr lang="en-US" altLang="en-US" sz="1400"/>
            </a:p>
          </p:txBody>
        </p:sp>
        <p:sp>
          <p:nvSpPr>
            <p:cNvPr id="133" name="Rectangle 132"/>
            <p:cNvSpPr/>
            <p:nvPr/>
          </p:nvSpPr>
          <p:spPr>
            <a:xfrm>
              <a:off x="3277419" y="4271328"/>
              <a:ext cx="979513" cy="222367"/>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kern="0" dirty="0">
                  <a:solidFill>
                    <a:prstClr val="black"/>
                  </a:solidFill>
                  <a:latin typeface="Intel Clear"/>
                  <a:ea typeface="+mn-ea"/>
                </a:rPr>
                <a:t>Do you have data for me?</a:t>
              </a:r>
            </a:p>
          </p:txBody>
        </p:sp>
      </p:grpSp>
      <p:grpSp>
        <p:nvGrpSpPr>
          <p:cNvPr id="123" name="Group 122"/>
          <p:cNvGrpSpPr>
            <a:grpSpLocks/>
          </p:cNvGrpSpPr>
          <p:nvPr/>
        </p:nvGrpSpPr>
        <p:grpSpPr bwMode="auto">
          <a:xfrm>
            <a:off x="3444876" y="3886200"/>
            <a:ext cx="995362" cy="635000"/>
            <a:chOff x="3567113" y="4191000"/>
            <a:chExt cx="995362" cy="635000"/>
          </a:xfrm>
        </p:grpSpPr>
        <p:sp>
          <p:nvSpPr>
            <p:cNvPr id="130" name="Rectangular Callout 129"/>
            <p:cNvSpPr>
              <a:spLocks noChangeArrowheads="1"/>
            </p:cNvSpPr>
            <p:nvPr/>
          </p:nvSpPr>
          <p:spPr bwMode="auto">
            <a:xfrm>
              <a:off x="3567113" y="4191000"/>
              <a:ext cx="862215" cy="635000"/>
            </a:xfrm>
            <a:prstGeom prst="wedgeRectCallout">
              <a:avLst>
                <a:gd name="adj1" fmla="val -51898"/>
                <a:gd name="adj2" fmla="val 79944"/>
              </a:avLst>
            </a:prstGeom>
            <a:solidFill>
              <a:srgbClr val="00B0F0"/>
            </a:solid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endParaRPr lang="en-US" altLang="en-US" sz="1400" b="0"/>
            </a:p>
          </p:txBody>
        </p:sp>
        <p:sp>
          <p:nvSpPr>
            <p:cNvPr id="131" name="Rectangle 130"/>
            <p:cNvSpPr/>
            <p:nvPr/>
          </p:nvSpPr>
          <p:spPr bwMode="auto">
            <a:xfrm>
              <a:off x="3582988" y="4384675"/>
              <a:ext cx="979487" cy="222250"/>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kern="0" dirty="0">
                  <a:solidFill>
                    <a:prstClr val="black"/>
                  </a:solidFill>
                  <a:latin typeface="Intel Clear"/>
                  <a:ea typeface="+mn-ea"/>
                </a:rPr>
                <a:t>Do you have data for me?</a:t>
              </a:r>
            </a:p>
          </p:txBody>
        </p:sp>
      </p:grpSp>
      <p:grpSp>
        <p:nvGrpSpPr>
          <p:cNvPr id="124" name="Group 123"/>
          <p:cNvGrpSpPr>
            <a:grpSpLocks/>
          </p:cNvGrpSpPr>
          <p:nvPr/>
        </p:nvGrpSpPr>
        <p:grpSpPr bwMode="auto">
          <a:xfrm>
            <a:off x="2346326" y="4408488"/>
            <a:ext cx="890587" cy="384175"/>
            <a:chOff x="2449513" y="4710113"/>
            <a:chExt cx="890587" cy="384175"/>
          </a:xfrm>
        </p:grpSpPr>
        <p:sp>
          <p:nvSpPr>
            <p:cNvPr id="128" name="Rectangular Callout 127"/>
            <p:cNvSpPr>
              <a:spLocks noChangeArrowheads="1"/>
            </p:cNvSpPr>
            <p:nvPr/>
          </p:nvSpPr>
          <p:spPr bwMode="auto">
            <a:xfrm flipV="1">
              <a:off x="2454158" y="4725407"/>
              <a:ext cx="375085" cy="362348"/>
            </a:xfrm>
            <a:prstGeom prst="wedgeRectCallout">
              <a:avLst>
                <a:gd name="adj1" fmla="val 58778"/>
                <a:gd name="adj2" fmla="val 104560"/>
              </a:avLst>
            </a:prstGeom>
            <a:solidFill>
              <a:srgbClr val="FFFF00"/>
            </a:solid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endParaRPr lang="en-US" altLang="en-US" sz="1400" b="0"/>
            </a:p>
          </p:txBody>
        </p:sp>
        <p:sp>
          <p:nvSpPr>
            <p:cNvPr id="129" name="Rectangle 128"/>
            <p:cNvSpPr/>
            <p:nvPr/>
          </p:nvSpPr>
          <p:spPr bwMode="auto">
            <a:xfrm>
              <a:off x="2449513" y="4710113"/>
              <a:ext cx="890587" cy="384175"/>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kern="0" dirty="0">
                  <a:solidFill>
                    <a:prstClr val="black"/>
                  </a:solidFill>
                  <a:latin typeface="Intel Clear"/>
                  <a:ea typeface="+mn-ea"/>
                </a:rPr>
                <a:t>No</a:t>
              </a:r>
            </a:p>
          </p:txBody>
        </p:sp>
      </p:grpSp>
      <p:grpSp>
        <p:nvGrpSpPr>
          <p:cNvPr id="125" name="Group 124"/>
          <p:cNvGrpSpPr>
            <a:grpSpLocks/>
          </p:cNvGrpSpPr>
          <p:nvPr/>
        </p:nvGrpSpPr>
        <p:grpSpPr bwMode="auto">
          <a:xfrm>
            <a:off x="2460629" y="4575175"/>
            <a:ext cx="890588" cy="382588"/>
            <a:chOff x="2581275" y="4879975"/>
            <a:chExt cx="890588" cy="382588"/>
          </a:xfrm>
        </p:grpSpPr>
        <p:sp>
          <p:nvSpPr>
            <p:cNvPr id="126" name="Rectangular Callout 125"/>
            <p:cNvSpPr>
              <a:spLocks noChangeArrowheads="1"/>
            </p:cNvSpPr>
            <p:nvPr/>
          </p:nvSpPr>
          <p:spPr bwMode="auto">
            <a:xfrm flipV="1">
              <a:off x="2585920" y="4895206"/>
              <a:ext cx="375086" cy="360851"/>
            </a:xfrm>
            <a:prstGeom prst="wedgeRectCallout">
              <a:avLst>
                <a:gd name="adj1" fmla="val 58778"/>
                <a:gd name="adj2" fmla="val 104560"/>
              </a:avLst>
            </a:prstGeom>
            <a:solidFill>
              <a:srgbClr val="00B0F0"/>
            </a:solid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endParaRPr lang="en-US" altLang="en-US" sz="1400" b="0"/>
            </a:p>
          </p:txBody>
        </p:sp>
        <p:sp>
          <p:nvSpPr>
            <p:cNvPr id="127" name="Rectangle 126"/>
            <p:cNvSpPr/>
            <p:nvPr/>
          </p:nvSpPr>
          <p:spPr bwMode="auto">
            <a:xfrm>
              <a:off x="2581275" y="4879975"/>
              <a:ext cx="890588" cy="382588"/>
            </a:xfrm>
            <a:prstGeom prst="rect">
              <a:avLst/>
            </a:prstGeom>
            <a:noFill/>
            <a:ln w="19050" cap="flat" cmpd="sng" algn="ctr">
              <a:no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kern="0" dirty="0">
                  <a:solidFill>
                    <a:prstClr val="black"/>
                  </a:solidFill>
                  <a:latin typeface="Intel Clear"/>
                  <a:ea typeface="+mn-ea"/>
                </a:rPr>
                <a:t>No</a:t>
              </a:r>
            </a:p>
          </p:txBody>
        </p:sp>
      </p:grpSp>
      <p:sp>
        <p:nvSpPr>
          <p:cNvPr id="61" name="Slide Number Placeholder 5"/>
          <p:cNvSpPr>
            <a:spLocks noGrp="1"/>
          </p:cNvSpPr>
          <p:nvPr>
            <p:ph type="sldNum" idx="12"/>
          </p:nvPr>
        </p:nvSpPr>
        <p:spPr>
          <a:xfrm>
            <a:off x="4344988" y="6475413"/>
            <a:ext cx="528637" cy="363537"/>
          </a:xfrm>
        </p:spPr>
        <p:txBody>
          <a:bodyPr/>
          <a:lstStyle/>
          <a:p>
            <a:r>
              <a:rPr lang="en-GB" dirty="0"/>
              <a:t>Slide </a:t>
            </a:r>
            <a:fld id="{3ABCC52B-A3F7-440B-BBF2-55191E6E7773}" type="slidenum">
              <a:rPr lang="en-GB" smtClean="0"/>
              <a:pPr/>
              <a:t>34</a:t>
            </a:fld>
            <a:endParaRPr lang="en-GB" dirty="0"/>
          </a:p>
        </p:txBody>
      </p:sp>
      <p:sp>
        <p:nvSpPr>
          <p:cNvPr id="62" name="Footer Placeholder 4"/>
          <p:cNvSpPr>
            <a:spLocks noGrp="1"/>
          </p:cNvSpPr>
          <p:nvPr>
            <p:ph type="ftr" idx="4294967295"/>
          </p:nvPr>
        </p:nvSpPr>
        <p:spPr>
          <a:xfrm>
            <a:off x="5357816" y="6466946"/>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861642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Wake-up Radio Operation</a:t>
            </a:r>
          </a:p>
        </p:txBody>
      </p:sp>
      <p:sp>
        <p:nvSpPr>
          <p:cNvPr id="4" name="Date Placeholder 3"/>
          <p:cNvSpPr>
            <a:spLocks noGrp="1"/>
          </p:cNvSpPr>
          <p:nvPr>
            <p:ph type="dt" sz="quarter" idx="4294967295"/>
          </p:nvPr>
        </p:nvSpPr>
        <p:spPr>
          <a:xfrm>
            <a:off x="696913" y="333375"/>
            <a:ext cx="1579562" cy="276225"/>
          </a:xfrm>
          <a:prstGeom prst="rect">
            <a:avLst/>
          </a:prstGeom>
        </p:spPr>
        <p:txBody>
          <a:bodyPr/>
          <a:lstStyle/>
          <a:p>
            <a:pPr>
              <a:defRPr/>
            </a:pPr>
            <a:r>
              <a:rPr lang="en-US"/>
              <a:t>March 2017</a:t>
            </a:r>
            <a:endParaRPr lang="en-US" dirty="0"/>
          </a:p>
        </p:txBody>
      </p:sp>
      <p:sp>
        <p:nvSpPr>
          <p:cNvPr id="71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A4D32DE3-C58D-4CAD-83B6-C21DE289DB3A}" type="slidenum">
              <a:rPr lang="en-US" altLang="en-US" smtClean="0"/>
              <a:pPr/>
              <a:t>35</a:t>
            </a:fld>
            <a:endParaRPr lang="en-US" altLang="en-US"/>
          </a:p>
        </p:txBody>
      </p:sp>
      <p:sp>
        <p:nvSpPr>
          <p:cNvPr id="53" name="Rounded Rectangle 52"/>
          <p:cNvSpPr/>
          <p:nvPr/>
        </p:nvSpPr>
        <p:spPr>
          <a:xfrm>
            <a:off x="5381625" y="3308413"/>
            <a:ext cx="1504950" cy="1327150"/>
          </a:xfrm>
          <a:prstGeom prst="roundRect">
            <a:avLst/>
          </a:prstGeom>
          <a:solidFill>
            <a:sysClr val="window" lastClr="FFFFFF">
              <a:lumMod val="85000"/>
            </a:sysClr>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800" kern="0">
              <a:solidFill>
                <a:prstClr val="black"/>
              </a:solidFill>
              <a:latin typeface="Intel Clear"/>
              <a:ea typeface="+mn-ea"/>
            </a:endParaRPr>
          </a:p>
        </p:txBody>
      </p:sp>
      <p:sp>
        <p:nvSpPr>
          <p:cNvPr id="54" name="Rectangle 53"/>
          <p:cNvSpPr/>
          <p:nvPr/>
        </p:nvSpPr>
        <p:spPr>
          <a:xfrm>
            <a:off x="5510213" y="3413188"/>
            <a:ext cx="762000" cy="528637"/>
          </a:xfrm>
          <a:prstGeom prst="rect">
            <a:avLst/>
          </a:prstGeom>
          <a:solidFill>
            <a:srgbClr val="004280">
              <a:lumMod val="20000"/>
              <a:lumOff val="80000"/>
            </a:srgbClr>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b="1" kern="0" dirty="0">
                <a:solidFill>
                  <a:prstClr val="black"/>
                </a:solidFill>
                <a:latin typeface="Intel Clear"/>
                <a:ea typeface="+mn-ea"/>
              </a:rPr>
              <a:t>802.11</a:t>
            </a:r>
          </a:p>
        </p:txBody>
      </p:sp>
      <p:sp>
        <p:nvSpPr>
          <p:cNvPr id="55" name="Rectangle 54"/>
          <p:cNvSpPr/>
          <p:nvPr/>
        </p:nvSpPr>
        <p:spPr>
          <a:xfrm>
            <a:off x="5507038" y="3411600"/>
            <a:ext cx="766762" cy="533400"/>
          </a:xfrm>
          <a:prstGeom prst="rect">
            <a:avLst/>
          </a:prstGeom>
          <a:solidFill>
            <a:srgbClr val="B1BABF"/>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b="1" kern="0" dirty="0">
                <a:solidFill>
                  <a:prstClr val="black"/>
                </a:solidFill>
                <a:latin typeface="Intel Clear"/>
                <a:ea typeface="+mn-ea"/>
              </a:rPr>
              <a:t>802.11</a:t>
            </a:r>
          </a:p>
        </p:txBody>
      </p:sp>
      <p:sp>
        <p:nvSpPr>
          <p:cNvPr id="56" name="Rectangle 55"/>
          <p:cNvSpPr/>
          <p:nvPr/>
        </p:nvSpPr>
        <p:spPr>
          <a:xfrm>
            <a:off x="5505450" y="3411600"/>
            <a:ext cx="766763" cy="533400"/>
          </a:xfrm>
          <a:prstGeom prst="rect">
            <a:avLst/>
          </a:prstGeom>
          <a:solidFill>
            <a:srgbClr val="004280">
              <a:lumMod val="20000"/>
              <a:lumOff val="80000"/>
            </a:srgbClr>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b="1" kern="0" dirty="0">
                <a:solidFill>
                  <a:prstClr val="black"/>
                </a:solidFill>
                <a:latin typeface="Intel Clear"/>
                <a:ea typeface="+mn-ea"/>
              </a:rPr>
              <a:t>802.11</a:t>
            </a:r>
          </a:p>
        </p:txBody>
      </p:sp>
      <p:sp>
        <p:nvSpPr>
          <p:cNvPr id="57" name="Rectangle 56"/>
          <p:cNvSpPr/>
          <p:nvPr/>
        </p:nvSpPr>
        <p:spPr>
          <a:xfrm>
            <a:off x="5505450" y="3411600"/>
            <a:ext cx="766763" cy="533400"/>
          </a:xfrm>
          <a:prstGeom prst="rect">
            <a:avLst/>
          </a:prstGeom>
          <a:solidFill>
            <a:srgbClr val="B1BABF"/>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b="1" kern="0" dirty="0">
                <a:solidFill>
                  <a:prstClr val="black"/>
                </a:solidFill>
                <a:latin typeface="Intel Clear"/>
                <a:ea typeface="+mn-ea"/>
              </a:rPr>
              <a:t>802.11</a:t>
            </a:r>
          </a:p>
        </p:txBody>
      </p:sp>
      <p:sp>
        <p:nvSpPr>
          <p:cNvPr id="58" name="Rounded Rectangle 57"/>
          <p:cNvSpPr/>
          <p:nvPr/>
        </p:nvSpPr>
        <p:spPr>
          <a:xfrm>
            <a:off x="904875" y="3262375"/>
            <a:ext cx="1506538" cy="1327150"/>
          </a:xfrm>
          <a:prstGeom prst="roundRect">
            <a:avLst/>
          </a:prstGeom>
          <a:solidFill>
            <a:sysClr val="window" lastClr="FFFFFF">
              <a:lumMod val="85000"/>
            </a:sysClr>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800" kern="0">
              <a:solidFill>
                <a:prstClr val="black"/>
              </a:solidFill>
              <a:latin typeface="Intel Clear"/>
              <a:ea typeface="+mn-ea"/>
            </a:endParaRPr>
          </a:p>
        </p:txBody>
      </p:sp>
      <p:sp>
        <p:nvSpPr>
          <p:cNvPr id="59" name="Rectangle 58"/>
          <p:cNvSpPr/>
          <p:nvPr/>
        </p:nvSpPr>
        <p:spPr>
          <a:xfrm>
            <a:off x="5510213" y="4106925"/>
            <a:ext cx="762000" cy="358775"/>
          </a:xfrm>
          <a:prstGeom prst="rect">
            <a:avLst/>
          </a:prstGeom>
          <a:solidFill>
            <a:srgbClr val="004280">
              <a:lumMod val="20000"/>
              <a:lumOff val="80000"/>
            </a:srgbClr>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100" b="1" kern="0" dirty="0">
                <a:solidFill>
                  <a:prstClr val="black"/>
                </a:solidFill>
                <a:latin typeface="Intel Clear"/>
                <a:ea typeface="+mn-ea"/>
              </a:rPr>
              <a:t>LP-WUR</a:t>
            </a:r>
          </a:p>
        </p:txBody>
      </p:sp>
      <p:cxnSp>
        <p:nvCxnSpPr>
          <p:cNvPr id="62" name="Straight Arrow Connector 61"/>
          <p:cNvCxnSpPr>
            <a:cxnSpLocks noChangeShapeType="1"/>
            <a:stCxn id="59" idx="0"/>
          </p:cNvCxnSpPr>
          <p:nvPr/>
        </p:nvCxnSpPr>
        <p:spPr bwMode="auto">
          <a:xfrm flipV="1">
            <a:off x="5891213" y="3941825"/>
            <a:ext cx="0" cy="165100"/>
          </a:xfrm>
          <a:prstGeom prst="straightConnector1">
            <a:avLst/>
          </a:prstGeom>
          <a:noFill/>
          <a:ln w="12000" algn="ctr">
            <a:solidFill>
              <a:srgbClr val="000000"/>
            </a:solidFill>
            <a:round/>
            <a:headEnd/>
            <a:tailEnd/>
          </a:ln>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flipH="1" flipV="1">
            <a:off x="5153025" y="3632263"/>
            <a:ext cx="357188"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flipH="1" flipV="1">
            <a:off x="5154613" y="4286313"/>
            <a:ext cx="357187"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5153025" y="3405250"/>
            <a:ext cx="0" cy="23495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66" name="Isosceles Triangle 65"/>
          <p:cNvSpPr/>
          <p:nvPr/>
        </p:nvSpPr>
        <p:spPr>
          <a:xfrm flipV="1">
            <a:off x="5076825" y="3346513"/>
            <a:ext cx="152400" cy="61912"/>
          </a:xfrm>
          <a:prstGeom prst="triangle">
            <a:avLst/>
          </a:prstGeom>
          <a:no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800" kern="0">
              <a:solidFill>
                <a:prstClr val="black"/>
              </a:solidFill>
              <a:latin typeface="Intel Clear"/>
              <a:ea typeface="+mn-ea"/>
            </a:endParaRPr>
          </a:p>
        </p:txBody>
      </p:sp>
      <p:sp>
        <p:nvSpPr>
          <p:cNvPr id="67" name="Rectangle 66"/>
          <p:cNvSpPr/>
          <p:nvPr/>
        </p:nvSpPr>
        <p:spPr>
          <a:xfrm>
            <a:off x="6308725" y="4179950"/>
            <a:ext cx="450850" cy="212725"/>
          </a:xfrm>
          <a:prstGeom prst="rect">
            <a:avLst/>
          </a:prstGeom>
          <a:solidFill>
            <a:srgbClr val="004280">
              <a:lumMod val="20000"/>
              <a:lumOff val="80000"/>
            </a:srgbClr>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000" b="1" kern="0" dirty="0">
                <a:solidFill>
                  <a:prstClr val="black"/>
                </a:solidFill>
                <a:latin typeface="Intel Clear"/>
                <a:ea typeface="+mn-ea"/>
              </a:rPr>
              <a:t>ON</a:t>
            </a:r>
          </a:p>
        </p:txBody>
      </p:sp>
      <p:grpSp>
        <p:nvGrpSpPr>
          <p:cNvPr id="68" name="Group 67"/>
          <p:cNvGrpSpPr>
            <a:grpSpLocks/>
          </p:cNvGrpSpPr>
          <p:nvPr/>
        </p:nvGrpSpPr>
        <p:grpSpPr bwMode="auto">
          <a:xfrm>
            <a:off x="2728914" y="3594167"/>
            <a:ext cx="630238" cy="593726"/>
            <a:chOff x="1133117" y="2164012"/>
            <a:chExt cx="631583" cy="593759"/>
          </a:xfrm>
        </p:grpSpPr>
        <p:sp>
          <p:nvSpPr>
            <p:cNvPr id="99" name="Rectangle 98"/>
            <p:cNvSpPr/>
            <p:nvPr/>
          </p:nvSpPr>
          <p:spPr>
            <a:xfrm>
              <a:off x="1217434" y="2164012"/>
              <a:ext cx="351587" cy="142883"/>
            </a:xfrm>
            <a:prstGeom prst="rect">
              <a:avLst/>
            </a:prstGeom>
            <a:solidFill>
              <a:srgbClr val="FFFF00"/>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600" kern="0" dirty="0">
                <a:solidFill>
                  <a:prstClr val="black"/>
                </a:solidFill>
                <a:latin typeface="Intel Clear"/>
                <a:ea typeface="+mn-ea"/>
              </a:endParaRPr>
            </a:p>
          </p:txBody>
        </p:sp>
        <p:sp>
          <p:nvSpPr>
            <p:cNvPr id="100" name="Rectangle 99"/>
            <p:cNvSpPr/>
            <p:nvPr/>
          </p:nvSpPr>
          <p:spPr>
            <a:xfrm>
              <a:off x="1207888" y="2164012"/>
              <a:ext cx="104999" cy="142883"/>
            </a:xfrm>
            <a:prstGeom prst="rect">
              <a:avLst/>
            </a:prstGeom>
            <a:solidFill>
              <a:srgbClr val="FFC000"/>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800" kern="0">
                <a:solidFill>
                  <a:prstClr val="black"/>
                </a:solidFill>
                <a:latin typeface="Intel Clear"/>
                <a:ea typeface="+mn-ea"/>
              </a:endParaRPr>
            </a:p>
          </p:txBody>
        </p:sp>
        <p:sp>
          <p:nvSpPr>
            <p:cNvPr id="101" name="TextBox 22"/>
            <p:cNvSpPr txBox="1"/>
            <p:nvPr/>
          </p:nvSpPr>
          <p:spPr>
            <a:xfrm>
              <a:off x="1133117" y="2387862"/>
              <a:ext cx="631583" cy="369909"/>
            </a:xfrm>
            <a:prstGeom prst="rect">
              <a:avLst/>
            </a:prstGeom>
            <a:noFill/>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dirty="0">
                  <a:solidFill>
                    <a:prstClr val="black"/>
                  </a:solidFill>
                  <a:latin typeface="Intel Clear"/>
                  <a:ea typeface="+mn-ea"/>
                  <a:cs typeface="Neo Sans Intel"/>
                </a:rPr>
                <a:t>Wake-up</a:t>
              </a:r>
              <a:br>
                <a:rPr lang="en-US" dirty="0">
                  <a:solidFill>
                    <a:prstClr val="black"/>
                  </a:solidFill>
                  <a:latin typeface="Intel Clear"/>
                  <a:ea typeface="+mn-ea"/>
                  <a:cs typeface="Neo Sans Intel"/>
                </a:rPr>
              </a:br>
              <a:r>
                <a:rPr lang="en-US" dirty="0">
                  <a:solidFill>
                    <a:prstClr val="black"/>
                  </a:solidFill>
                  <a:latin typeface="Intel Clear"/>
                  <a:ea typeface="+mn-ea"/>
                  <a:cs typeface="Neo Sans Intel"/>
                </a:rPr>
                <a:t>Packet</a:t>
              </a:r>
            </a:p>
          </p:txBody>
        </p:sp>
      </p:grpSp>
      <p:grpSp>
        <p:nvGrpSpPr>
          <p:cNvPr id="69" name="Group 68"/>
          <p:cNvGrpSpPr>
            <a:grpSpLocks/>
          </p:cNvGrpSpPr>
          <p:nvPr/>
        </p:nvGrpSpPr>
        <p:grpSpPr bwMode="auto">
          <a:xfrm>
            <a:off x="2800350" y="2792478"/>
            <a:ext cx="473075" cy="533401"/>
            <a:chOff x="1188215" y="1784238"/>
            <a:chExt cx="473200" cy="534456"/>
          </a:xfrm>
        </p:grpSpPr>
        <p:sp>
          <p:nvSpPr>
            <p:cNvPr id="97" name="Rectangle 96"/>
            <p:cNvSpPr/>
            <p:nvPr/>
          </p:nvSpPr>
          <p:spPr>
            <a:xfrm>
              <a:off x="1188215" y="2172355"/>
              <a:ext cx="457321" cy="146339"/>
            </a:xfrm>
            <a:prstGeom prst="rect">
              <a:avLst/>
            </a:prstGeom>
            <a:solidFill>
              <a:srgbClr val="FFC000"/>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800" kern="0" dirty="0">
                <a:solidFill>
                  <a:prstClr val="black"/>
                </a:solidFill>
                <a:latin typeface="Intel Clear"/>
                <a:ea typeface="+mn-ea"/>
              </a:endParaRPr>
            </a:p>
          </p:txBody>
        </p:sp>
        <p:sp>
          <p:nvSpPr>
            <p:cNvPr id="98" name="TextBox 25"/>
            <p:cNvSpPr txBox="1"/>
            <p:nvPr/>
          </p:nvSpPr>
          <p:spPr>
            <a:xfrm>
              <a:off x="1192979" y="1784238"/>
              <a:ext cx="468436" cy="369029"/>
            </a:xfrm>
            <a:prstGeom prst="rect">
              <a:avLst/>
            </a:prstGeom>
            <a:noFill/>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dirty="0">
                  <a:solidFill>
                    <a:prstClr val="black"/>
                  </a:solidFill>
                  <a:latin typeface="Intel Clear"/>
                  <a:ea typeface="+mn-ea"/>
                  <a:cs typeface="Neo Sans Intel"/>
                </a:rPr>
                <a:t>Data </a:t>
              </a:r>
            </a:p>
            <a:p>
              <a:pPr eaLnBrk="1" fontAlgn="auto" hangingPunct="1">
                <a:spcBef>
                  <a:spcPts val="0"/>
                </a:spcBef>
                <a:spcAft>
                  <a:spcPts val="0"/>
                </a:spcAft>
                <a:defRPr/>
              </a:pPr>
              <a:r>
                <a:rPr lang="en-US" dirty="0">
                  <a:solidFill>
                    <a:prstClr val="black"/>
                  </a:solidFill>
                  <a:latin typeface="Intel Clear"/>
                  <a:ea typeface="+mn-ea"/>
                  <a:cs typeface="Neo Sans Intel"/>
                </a:rPr>
                <a:t>Packet</a:t>
              </a:r>
            </a:p>
          </p:txBody>
        </p:sp>
      </p:grpSp>
      <p:grpSp>
        <p:nvGrpSpPr>
          <p:cNvPr id="70" name="Group 69"/>
          <p:cNvGrpSpPr>
            <a:grpSpLocks/>
          </p:cNvGrpSpPr>
          <p:nvPr/>
        </p:nvGrpSpPr>
        <p:grpSpPr bwMode="auto">
          <a:xfrm>
            <a:off x="5893900" y="3945000"/>
            <a:ext cx="946940" cy="169863"/>
            <a:chOff x="3220510" y="2432329"/>
            <a:chExt cx="946940" cy="169866"/>
          </a:xfrm>
        </p:grpSpPr>
        <p:cxnSp>
          <p:nvCxnSpPr>
            <p:cNvPr id="95" name="Straight Arrow Connector 94"/>
            <p:cNvCxnSpPr>
              <a:cxnSpLocks noChangeShapeType="1"/>
            </p:cNvCxnSpPr>
            <p:nvPr/>
          </p:nvCxnSpPr>
          <p:spPr bwMode="auto">
            <a:xfrm flipV="1">
              <a:off x="3220510" y="2432329"/>
              <a:ext cx="0" cy="164629"/>
            </a:xfrm>
            <a:prstGeom prst="straightConnector1">
              <a:avLst/>
            </a:prstGeom>
            <a:noFill/>
            <a:ln w="120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6" name="TextBox 28"/>
            <p:cNvSpPr txBox="1"/>
            <p:nvPr/>
          </p:nvSpPr>
          <p:spPr>
            <a:xfrm>
              <a:off x="3268175" y="2448204"/>
              <a:ext cx="899275" cy="153991"/>
            </a:xfrm>
            <a:prstGeom prst="rect">
              <a:avLst/>
            </a:prstGeom>
            <a:noFill/>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000" dirty="0">
                  <a:solidFill>
                    <a:srgbClr val="FF0000"/>
                  </a:solidFill>
                  <a:latin typeface="Intel Clear"/>
                  <a:ea typeface="+mn-ea"/>
                  <a:cs typeface="Neo Sans Intel"/>
                </a:rPr>
                <a:t>Wake-up signal</a:t>
              </a:r>
            </a:p>
          </p:txBody>
        </p:sp>
      </p:grpSp>
      <p:sp>
        <p:nvSpPr>
          <p:cNvPr id="71" name="TextBox 29"/>
          <p:cNvSpPr txBox="1"/>
          <p:nvPr/>
        </p:nvSpPr>
        <p:spPr>
          <a:xfrm>
            <a:off x="1143000" y="2954400"/>
            <a:ext cx="1028700" cy="276225"/>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b="1" dirty="0">
                <a:solidFill>
                  <a:prstClr val="black"/>
                </a:solidFill>
                <a:latin typeface="Intel Clear"/>
                <a:ea typeface="+mn-ea"/>
              </a:rPr>
              <a:t>Transmitter</a:t>
            </a:r>
          </a:p>
        </p:txBody>
      </p:sp>
      <p:sp>
        <p:nvSpPr>
          <p:cNvPr id="72" name="Rectangle 71"/>
          <p:cNvSpPr/>
          <p:nvPr/>
        </p:nvSpPr>
        <p:spPr>
          <a:xfrm>
            <a:off x="1427163" y="3627500"/>
            <a:ext cx="763587" cy="528638"/>
          </a:xfrm>
          <a:prstGeom prst="rect">
            <a:avLst/>
          </a:prstGeom>
          <a:solidFill>
            <a:srgbClr val="004280">
              <a:lumMod val="20000"/>
              <a:lumOff val="80000"/>
            </a:srgbClr>
          </a:solid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r" eaLnBrk="1" fontAlgn="auto" hangingPunct="1">
              <a:spcBef>
                <a:spcPts val="0"/>
              </a:spcBef>
              <a:spcAft>
                <a:spcPts val="0"/>
              </a:spcAft>
              <a:defRPr/>
            </a:pPr>
            <a:r>
              <a:rPr lang="en-US" b="1" kern="0" dirty="0">
                <a:solidFill>
                  <a:prstClr val="black"/>
                </a:solidFill>
                <a:latin typeface="Intel Clear"/>
                <a:ea typeface="+mn-ea"/>
              </a:rPr>
              <a:t>+</a:t>
            </a:r>
            <a:endParaRPr lang="en-US" b="1" kern="0" baseline="30000" dirty="0">
              <a:solidFill>
                <a:prstClr val="black"/>
              </a:solidFill>
              <a:latin typeface="Intel Clear"/>
              <a:ea typeface="+mn-ea"/>
            </a:endParaRPr>
          </a:p>
        </p:txBody>
      </p:sp>
      <p:cxnSp>
        <p:nvCxnSpPr>
          <p:cNvPr id="73" name="Straight Connector 72"/>
          <p:cNvCxnSpPr>
            <a:cxnSpLocks noChangeShapeType="1"/>
          </p:cNvCxnSpPr>
          <p:nvPr/>
        </p:nvCxnSpPr>
        <p:spPr bwMode="auto">
          <a:xfrm flipH="1" flipV="1">
            <a:off x="2189163" y="3914838"/>
            <a:ext cx="355600" cy="158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2544763" y="3640200"/>
            <a:ext cx="0" cy="274638"/>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75" name="Isosceles Triangle 74"/>
          <p:cNvSpPr/>
          <p:nvPr/>
        </p:nvSpPr>
        <p:spPr>
          <a:xfrm flipV="1">
            <a:off x="2468563" y="3581463"/>
            <a:ext cx="152400" cy="61912"/>
          </a:xfrm>
          <a:prstGeom prst="triangle">
            <a:avLst/>
          </a:prstGeom>
          <a:noFill/>
          <a:ln w="12700"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800" kern="0">
              <a:solidFill>
                <a:prstClr val="black"/>
              </a:solidFill>
              <a:latin typeface="Intel Clear"/>
              <a:ea typeface="+mn-ea"/>
            </a:endParaRPr>
          </a:p>
        </p:txBody>
      </p:sp>
      <p:cxnSp>
        <p:nvCxnSpPr>
          <p:cNvPr id="76" name="Straight Arrow Connector 75"/>
          <p:cNvCxnSpPr>
            <a:cxnSpLocks noChangeShapeType="1"/>
          </p:cNvCxnSpPr>
          <p:nvPr/>
        </p:nvCxnSpPr>
        <p:spPr bwMode="auto">
          <a:xfrm flipH="1" flipV="1">
            <a:off x="6149975" y="4376800"/>
            <a:ext cx="350838" cy="458788"/>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7" name="TextBox 37"/>
          <p:cNvSpPr txBox="1"/>
          <p:nvPr/>
        </p:nvSpPr>
        <p:spPr>
          <a:xfrm>
            <a:off x="5927725" y="4824475"/>
            <a:ext cx="2430463" cy="830263"/>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b="1" dirty="0">
                <a:solidFill>
                  <a:prstClr val="black"/>
                </a:solidFill>
                <a:latin typeface="Intel Clear"/>
                <a:ea typeface="+mn-ea"/>
              </a:rPr>
              <a:t>Extremely low power </a:t>
            </a:r>
            <a:br>
              <a:rPr lang="en-US" b="1" dirty="0">
                <a:solidFill>
                  <a:prstClr val="black"/>
                </a:solidFill>
                <a:latin typeface="Intel Clear"/>
                <a:ea typeface="+mn-ea"/>
              </a:rPr>
            </a:br>
            <a:r>
              <a:rPr lang="en-US" b="1" dirty="0">
                <a:solidFill>
                  <a:prstClr val="black"/>
                </a:solidFill>
                <a:latin typeface="Intel Clear"/>
                <a:ea typeface="+mn-ea"/>
              </a:rPr>
              <a:t>receiver design </a:t>
            </a:r>
          </a:p>
          <a:p>
            <a:pPr eaLnBrk="1" fontAlgn="auto" hangingPunct="1">
              <a:spcBef>
                <a:spcPts val="0"/>
              </a:spcBef>
              <a:spcAft>
                <a:spcPts val="0"/>
              </a:spcAft>
              <a:defRPr/>
            </a:pPr>
            <a:r>
              <a:rPr lang="en-US" dirty="0">
                <a:solidFill>
                  <a:prstClr val="black"/>
                </a:solidFill>
                <a:latin typeface="Intel Clear"/>
                <a:ea typeface="+mn-ea"/>
              </a:rPr>
              <a:t>- Small and simple demodulator</a:t>
            </a:r>
            <a:br>
              <a:rPr lang="en-US" dirty="0">
                <a:solidFill>
                  <a:prstClr val="black"/>
                </a:solidFill>
                <a:latin typeface="Intel Clear"/>
                <a:ea typeface="+mn-ea"/>
              </a:rPr>
            </a:br>
            <a:r>
              <a:rPr lang="en-US" dirty="0">
                <a:solidFill>
                  <a:prstClr val="black"/>
                </a:solidFill>
                <a:latin typeface="Intel Clear"/>
                <a:ea typeface="+mn-ea"/>
              </a:rPr>
              <a:t>(e.g. On-off keying)</a:t>
            </a:r>
          </a:p>
        </p:txBody>
      </p:sp>
      <p:cxnSp>
        <p:nvCxnSpPr>
          <p:cNvPr id="78" name="Straight Connector 77"/>
          <p:cNvCxnSpPr>
            <a:cxnSpLocks noChangeShapeType="1"/>
          </p:cNvCxnSpPr>
          <p:nvPr/>
        </p:nvCxnSpPr>
        <p:spPr bwMode="auto">
          <a:xfrm>
            <a:off x="5153025" y="3627500"/>
            <a:ext cx="0" cy="65881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79" name="Straight Connector 78"/>
          <p:cNvCxnSpPr>
            <a:cxnSpLocks noChangeShapeType="1"/>
          </p:cNvCxnSpPr>
          <p:nvPr/>
        </p:nvCxnSpPr>
        <p:spPr bwMode="auto">
          <a:xfrm flipH="1" flipV="1">
            <a:off x="2800350" y="2790888"/>
            <a:ext cx="2157413" cy="4762"/>
          </a:xfrm>
          <a:prstGeom prst="line">
            <a:avLst/>
          </a:prstGeom>
          <a:noFill/>
          <a:ln w="1905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80" name="TextBox 42"/>
          <p:cNvSpPr txBox="1"/>
          <p:nvPr/>
        </p:nvSpPr>
        <p:spPr>
          <a:xfrm>
            <a:off x="5684838" y="2948050"/>
            <a:ext cx="798512" cy="276225"/>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b="1" dirty="0">
                <a:solidFill>
                  <a:prstClr val="black"/>
                </a:solidFill>
                <a:latin typeface="Intel Clear"/>
                <a:ea typeface="+mn-ea"/>
              </a:rPr>
              <a:t>Receiver</a:t>
            </a:r>
          </a:p>
        </p:txBody>
      </p:sp>
      <p:sp>
        <p:nvSpPr>
          <p:cNvPr id="81" name="TextBox 43"/>
          <p:cNvSpPr txBox="1"/>
          <p:nvPr/>
        </p:nvSpPr>
        <p:spPr>
          <a:xfrm>
            <a:off x="3149600" y="2530538"/>
            <a:ext cx="1590675" cy="276225"/>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b="1" dirty="0">
                <a:solidFill>
                  <a:prstClr val="black"/>
                </a:solidFill>
                <a:latin typeface="Intel Clear"/>
                <a:ea typeface="+mn-ea"/>
              </a:rPr>
              <a:t>Transmission range</a:t>
            </a:r>
          </a:p>
        </p:txBody>
      </p:sp>
      <p:sp>
        <p:nvSpPr>
          <p:cNvPr id="82" name="TextBox 44"/>
          <p:cNvSpPr txBox="1"/>
          <p:nvPr/>
        </p:nvSpPr>
        <p:spPr>
          <a:xfrm>
            <a:off x="3276600" y="2757550"/>
            <a:ext cx="1446213" cy="277813"/>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b="1" dirty="0">
                <a:solidFill>
                  <a:prstClr val="black"/>
                </a:solidFill>
                <a:latin typeface="Intel Clear"/>
                <a:ea typeface="+mn-ea"/>
              </a:rPr>
              <a:t>802.11 = LP-WUR</a:t>
            </a:r>
          </a:p>
        </p:txBody>
      </p:sp>
      <p:sp>
        <p:nvSpPr>
          <p:cNvPr id="83" name="Rectangle 82"/>
          <p:cNvSpPr/>
          <p:nvPr/>
        </p:nvSpPr>
        <p:spPr>
          <a:xfrm>
            <a:off x="6324600" y="3567175"/>
            <a:ext cx="434975" cy="239713"/>
          </a:xfrm>
          <a:prstGeom prst="rect">
            <a:avLst/>
          </a:prstGeom>
          <a:solidFill>
            <a:srgbClr val="004280">
              <a:lumMod val="20000"/>
              <a:lumOff val="80000"/>
            </a:srgbClr>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000" b="1" kern="0" dirty="0">
                <a:solidFill>
                  <a:prstClr val="black"/>
                </a:solidFill>
                <a:latin typeface="Intel Clear"/>
                <a:ea typeface="+mn-ea"/>
              </a:rPr>
              <a:t>ON</a:t>
            </a:r>
          </a:p>
        </p:txBody>
      </p:sp>
      <p:sp>
        <p:nvSpPr>
          <p:cNvPr id="84" name="Rectangle 83"/>
          <p:cNvSpPr/>
          <p:nvPr/>
        </p:nvSpPr>
        <p:spPr>
          <a:xfrm>
            <a:off x="6327775" y="3565588"/>
            <a:ext cx="434975" cy="242887"/>
          </a:xfrm>
          <a:prstGeom prst="rect">
            <a:avLst/>
          </a:prstGeom>
          <a:solidFill>
            <a:sysClr val="windowText" lastClr="000000">
              <a:lumMod val="50000"/>
              <a:lumOff val="50000"/>
            </a:sysClr>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000" b="1" kern="0" dirty="0">
                <a:solidFill>
                  <a:prstClr val="black"/>
                </a:solidFill>
                <a:latin typeface="Intel Clear"/>
                <a:ea typeface="+mn-ea"/>
              </a:rPr>
              <a:t>OFF</a:t>
            </a:r>
          </a:p>
        </p:txBody>
      </p:sp>
      <p:sp>
        <p:nvSpPr>
          <p:cNvPr id="85" name="Rectangle 84"/>
          <p:cNvSpPr/>
          <p:nvPr/>
        </p:nvSpPr>
        <p:spPr>
          <a:xfrm>
            <a:off x="6324600" y="3559238"/>
            <a:ext cx="434975" cy="239712"/>
          </a:xfrm>
          <a:prstGeom prst="rect">
            <a:avLst/>
          </a:prstGeom>
          <a:solidFill>
            <a:srgbClr val="004280">
              <a:lumMod val="20000"/>
              <a:lumOff val="80000"/>
            </a:srgbClr>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000" b="1" kern="0" dirty="0">
                <a:solidFill>
                  <a:prstClr val="black"/>
                </a:solidFill>
                <a:latin typeface="Intel Clear"/>
                <a:ea typeface="+mn-ea"/>
              </a:rPr>
              <a:t>ON</a:t>
            </a:r>
          </a:p>
        </p:txBody>
      </p:sp>
      <p:sp>
        <p:nvSpPr>
          <p:cNvPr id="86" name="Rectangle 85"/>
          <p:cNvSpPr/>
          <p:nvPr/>
        </p:nvSpPr>
        <p:spPr>
          <a:xfrm>
            <a:off x="6324600" y="3556063"/>
            <a:ext cx="561975" cy="261941"/>
          </a:xfrm>
          <a:prstGeom prst="rect">
            <a:avLst/>
          </a:prstGeom>
          <a:solidFill>
            <a:srgbClr val="B1BABF"/>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000" b="1" kern="0" dirty="0">
                <a:solidFill>
                  <a:prstClr val="black"/>
                </a:solidFill>
                <a:latin typeface="Intel Clear"/>
                <a:ea typeface="+mn-ea"/>
              </a:rPr>
              <a:t>OFF</a:t>
            </a:r>
          </a:p>
        </p:txBody>
      </p:sp>
      <p:grpSp>
        <p:nvGrpSpPr>
          <p:cNvPr id="87" name="Group 86"/>
          <p:cNvGrpSpPr>
            <a:grpSpLocks/>
          </p:cNvGrpSpPr>
          <p:nvPr/>
        </p:nvGrpSpPr>
        <p:grpSpPr bwMode="auto">
          <a:xfrm>
            <a:off x="1520544" y="2513071"/>
            <a:ext cx="446036" cy="488949"/>
            <a:chOff x="2407112" y="1879697"/>
            <a:chExt cx="446036" cy="489064"/>
          </a:xfrm>
        </p:grpSpPr>
        <p:cxnSp>
          <p:nvCxnSpPr>
            <p:cNvPr id="92" name="Straight Connector 91"/>
            <p:cNvCxnSpPr>
              <a:cxnSpLocks noChangeShapeType="1"/>
            </p:cNvCxnSpPr>
            <p:nvPr/>
          </p:nvCxnSpPr>
          <p:spPr bwMode="auto">
            <a:xfrm>
              <a:off x="2581787" y="1879697"/>
              <a:ext cx="0" cy="166815"/>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3" name="Straight Connector 92"/>
            <p:cNvCxnSpPr>
              <a:cxnSpLocks noChangeShapeType="1"/>
            </p:cNvCxnSpPr>
            <p:nvPr/>
          </p:nvCxnSpPr>
          <p:spPr bwMode="auto">
            <a:xfrm>
              <a:off x="2778412" y="1990308"/>
              <a:ext cx="0" cy="166815"/>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7112" y="1990308"/>
              <a:ext cx="446036" cy="37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8" name="Picture 87" descr="Aava_Smartphone_alph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325" y="2538475"/>
            <a:ext cx="2714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5375" y="2681350"/>
            <a:ext cx="3794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Box 59"/>
          <p:cNvSpPr txBox="1"/>
          <p:nvPr/>
        </p:nvSpPr>
        <p:spPr>
          <a:xfrm>
            <a:off x="5854700" y="2655950"/>
            <a:ext cx="320675" cy="261938"/>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dirty="0">
                <a:solidFill>
                  <a:prstClr val="black"/>
                </a:solidFill>
                <a:latin typeface="Intel Clear"/>
                <a:ea typeface="+mn-ea"/>
              </a:rPr>
              <a:t>or</a:t>
            </a:r>
          </a:p>
        </p:txBody>
      </p:sp>
      <p:sp>
        <p:nvSpPr>
          <p:cNvPr id="91" name="Rectangle 90"/>
          <p:cNvSpPr/>
          <p:nvPr/>
        </p:nvSpPr>
        <p:spPr>
          <a:xfrm>
            <a:off x="1422400" y="3756088"/>
            <a:ext cx="679450" cy="277812"/>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b="1" kern="0" dirty="0">
                <a:solidFill>
                  <a:prstClr val="black"/>
                </a:solidFill>
                <a:latin typeface="Intel Clear"/>
              </a:rPr>
              <a:t>802.11</a:t>
            </a:r>
            <a:endParaRPr lang="en-US" b="1" kern="0" baseline="30000" dirty="0">
              <a:solidFill>
                <a:prstClr val="black"/>
              </a:solidFill>
              <a:latin typeface="Intel Clear"/>
            </a:endParaRPr>
          </a:p>
        </p:txBody>
      </p:sp>
      <p:sp>
        <p:nvSpPr>
          <p:cNvPr id="52" name="Footer Placeholder 4"/>
          <p:cNvSpPr>
            <a:spLocks noGrp="1"/>
          </p:cNvSpPr>
          <p:nvPr>
            <p:ph type="ftr" idx="4294967295"/>
          </p:nvPr>
        </p:nvSpPr>
        <p:spPr>
          <a:xfrm>
            <a:off x="5347758" y="6466152"/>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3675252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Scope Defined in the </a:t>
            </a:r>
            <a:r>
              <a:rPr lang="en-US" altLang="en-US" dirty="0">
                <a:hlinkClick r:id="rId2"/>
              </a:rPr>
              <a:t>PAR</a:t>
            </a:r>
            <a:endParaRPr lang="en-US" altLang="en-US" dirty="0"/>
          </a:p>
        </p:txBody>
      </p:sp>
      <p:sp>
        <p:nvSpPr>
          <p:cNvPr id="3" name="Content Placeholder 2"/>
          <p:cNvSpPr>
            <a:spLocks noGrp="1"/>
          </p:cNvSpPr>
          <p:nvPr>
            <p:ph idx="1"/>
          </p:nvPr>
        </p:nvSpPr>
        <p:spPr>
          <a:xfrm>
            <a:off x="152400" y="1981200"/>
            <a:ext cx="8763000" cy="4419600"/>
          </a:xfrm>
        </p:spPr>
        <p:txBody>
          <a:bodyPr/>
          <a:lstStyle/>
          <a:p>
            <a:pPr>
              <a:spcBef>
                <a:spcPts val="1200"/>
              </a:spcBef>
            </a:pPr>
            <a:r>
              <a:rPr lang="en-US" altLang="en-US" sz="2000" dirty="0"/>
              <a:t>This amendment defines a physical (PHY) layer specification and defines modifications to the medium access control (MAC) layer specification that enables operation of a wake-up radio (WUR)</a:t>
            </a:r>
          </a:p>
          <a:p>
            <a:pPr>
              <a:spcBef>
                <a:spcPts val="1200"/>
              </a:spcBef>
            </a:pPr>
            <a:r>
              <a:rPr lang="en-US" altLang="en-US" sz="2000" dirty="0"/>
              <a:t>The wake-up frames carry only control information </a:t>
            </a:r>
          </a:p>
          <a:p>
            <a:pPr>
              <a:spcBef>
                <a:spcPts val="1200"/>
              </a:spcBef>
            </a:pPr>
            <a:r>
              <a:rPr lang="en-US" altLang="en-US" sz="2000" dirty="0"/>
              <a:t>The reception of the wake-up frame by the WUR can trigger a transition of the primary connectivity radio out of sleep </a:t>
            </a:r>
          </a:p>
          <a:p>
            <a:pPr>
              <a:spcBef>
                <a:spcPts val="1200"/>
              </a:spcBef>
            </a:pPr>
            <a:r>
              <a:rPr lang="en-US" altLang="en-US" sz="2000" dirty="0"/>
              <a:t>The WUR is a companion radio to the primary connectivity radio and meets the same range requirement as the primary connectivity radio </a:t>
            </a:r>
          </a:p>
          <a:p>
            <a:pPr>
              <a:spcBef>
                <a:spcPts val="1200"/>
              </a:spcBef>
            </a:pPr>
            <a:r>
              <a:rPr lang="en-US" altLang="en-US" sz="2000" dirty="0"/>
              <a:t>The WUR devices coexist with legacy IEEE 802.11 devices in the same band </a:t>
            </a:r>
          </a:p>
          <a:p>
            <a:pPr>
              <a:spcBef>
                <a:spcPts val="1200"/>
              </a:spcBef>
            </a:pPr>
            <a:r>
              <a:rPr lang="en-US" altLang="en-US" sz="2000" dirty="0"/>
              <a:t>The WUR has an expected active receiver power consumption of less than one </a:t>
            </a:r>
            <a:r>
              <a:rPr lang="en-US" altLang="en-US" sz="2000" dirty="0" err="1"/>
              <a:t>milliwatt</a:t>
            </a:r>
            <a:endParaRPr lang="en-US" altLang="en-US" sz="2000" dirty="0"/>
          </a:p>
          <a:p>
            <a:pPr>
              <a:spcBef>
                <a:spcPts val="1200"/>
              </a:spcBef>
            </a:pPr>
            <a:endParaRPr lang="en-US" altLang="en-US" sz="2000" dirty="0"/>
          </a:p>
        </p:txBody>
      </p:sp>
      <p:sp>
        <p:nvSpPr>
          <p:cNvPr id="4" name="Date Placeholder 3"/>
          <p:cNvSpPr>
            <a:spLocks noGrp="1"/>
          </p:cNvSpPr>
          <p:nvPr>
            <p:ph type="dt" sz="quarter" idx="4294967295"/>
          </p:nvPr>
        </p:nvSpPr>
        <p:spPr>
          <a:xfrm>
            <a:off x="696913" y="333375"/>
            <a:ext cx="1579562" cy="276225"/>
          </a:xfrm>
          <a:prstGeom prst="rect">
            <a:avLst/>
          </a:prstGeom>
        </p:spPr>
        <p:txBody>
          <a:bodyPr/>
          <a:lstStyle/>
          <a:p>
            <a:pPr>
              <a:defRPr/>
            </a:pPr>
            <a:r>
              <a:rPr lang="en-US"/>
              <a:t>March 2017</a:t>
            </a:r>
            <a:endParaRPr lang="en-US" dirty="0"/>
          </a:p>
        </p:txBody>
      </p:sp>
      <p:sp>
        <p:nvSpPr>
          <p:cNvPr id="8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926F36E6-AA1C-4514-95D7-0F0D0B64021A}" type="slidenum">
              <a:rPr lang="en-US" altLang="en-US" smtClean="0"/>
              <a:pPr/>
              <a:t>36</a:t>
            </a:fld>
            <a:endParaRPr lang="en-US" altLang="en-US"/>
          </a:p>
        </p:txBody>
      </p:sp>
      <p:sp>
        <p:nvSpPr>
          <p:cNvPr id="7" name="Footer Placeholder 4"/>
          <p:cNvSpPr>
            <a:spLocks noGrp="1"/>
          </p:cNvSpPr>
          <p:nvPr>
            <p:ph type="ftr" idx="4294967295"/>
          </p:nvPr>
        </p:nvSpPr>
        <p:spPr>
          <a:xfrm>
            <a:off x="5396279" y="6475413"/>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3458133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altLang="en-US" dirty="0"/>
              <a:t>Timeline</a:t>
            </a:r>
          </a:p>
        </p:txBody>
      </p:sp>
      <p:sp>
        <p:nvSpPr>
          <p:cNvPr id="9220" name="Content Placeholder 2"/>
          <p:cNvSpPr>
            <a:spLocks noGrp="1"/>
          </p:cNvSpPr>
          <p:nvPr>
            <p:ph sz="half" idx="1"/>
          </p:nvPr>
        </p:nvSpPr>
        <p:spPr/>
        <p:txBody>
          <a:bodyPr/>
          <a:lstStyle/>
          <a:p>
            <a:r>
              <a:rPr lang="en-US" altLang="en-US" sz="1800"/>
              <a:t>2017</a:t>
            </a:r>
          </a:p>
          <a:p>
            <a:pPr lvl="1"/>
            <a:r>
              <a:rPr lang="en-US" altLang="en-US" sz="1800" b="1"/>
              <a:t>January</a:t>
            </a:r>
            <a:r>
              <a:rPr lang="en-US" altLang="en-US" sz="1800"/>
              <a:t>: TGba formation meeting</a:t>
            </a:r>
          </a:p>
          <a:p>
            <a:pPr lvl="1"/>
            <a:r>
              <a:rPr lang="en-US" altLang="en-US" sz="1800" b="1"/>
              <a:t>November</a:t>
            </a:r>
            <a:r>
              <a:rPr lang="en-US" altLang="en-US" sz="1800"/>
              <a:t>: TGba Draft 0.1 (initial draft spec)</a:t>
            </a:r>
          </a:p>
          <a:p>
            <a:r>
              <a:rPr lang="en-US" altLang="en-US" sz="1800"/>
              <a:t>2018</a:t>
            </a:r>
          </a:p>
          <a:p>
            <a:pPr lvl="1"/>
            <a:r>
              <a:rPr lang="en-US" altLang="en-US" sz="1800" b="1"/>
              <a:t>March</a:t>
            </a:r>
            <a:r>
              <a:rPr lang="en-US" altLang="en-US" sz="1800"/>
              <a:t>: TGba Draft 1.0 </a:t>
            </a:r>
            <a:br>
              <a:rPr lang="en-US" altLang="en-US" sz="1800"/>
            </a:br>
            <a:r>
              <a:rPr lang="en-US" altLang="en-US" sz="1800"/>
              <a:t>(first draft spec)</a:t>
            </a:r>
          </a:p>
          <a:p>
            <a:pPr lvl="1"/>
            <a:r>
              <a:rPr lang="en-US" altLang="en-US" sz="1800" b="1"/>
              <a:t>September</a:t>
            </a:r>
            <a:r>
              <a:rPr lang="en-US" altLang="en-US" sz="1800"/>
              <a:t>: TGba Draft 2.0</a:t>
            </a:r>
          </a:p>
          <a:p>
            <a:endParaRPr lang="en-US" altLang="en-US" sz="1800"/>
          </a:p>
        </p:txBody>
      </p:sp>
      <p:sp>
        <p:nvSpPr>
          <p:cNvPr id="9221" name="Content Placeholder 54"/>
          <p:cNvSpPr>
            <a:spLocks noGrp="1"/>
          </p:cNvSpPr>
          <p:nvPr>
            <p:ph sz="half" idx="2"/>
          </p:nvPr>
        </p:nvSpPr>
        <p:spPr/>
        <p:txBody>
          <a:bodyPr/>
          <a:lstStyle/>
          <a:p>
            <a:r>
              <a:rPr lang="en-US" altLang="en-US" sz="1800" dirty="0"/>
              <a:t>2019</a:t>
            </a:r>
          </a:p>
          <a:p>
            <a:pPr lvl="1"/>
            <a:r>
              <a:rPr lang="en-US" altLang="en-US" sz="1800" b="1" dirty="0"/>
              <a:t>March</a:t>
            </a:r>
            <a:r>
              <a:rPr lang="en-US" altLang="en-US" sz="1800" dirty="0"/>
              <a:t>: MDR (mandatory document review)</a:t>
            </a:r>
          </a:p>
          <a:p>
            <a:pPr lvl="1"/>
            <a:r>
              <a:rPr lang="en-US" altLang="en-US" sz="1800" b="1" dirty="0"/>
              <a:t>July</a:t>
            </a:r>
            <a:r>
              <a:rPr lang="en-US" altLang="en-US" sz="1800" dirty="0"/>
              <a:t>: formation of sponsor ballot pool</a:t>
            </a:r>
          </a:p>
          <a:p>
            <a:pPr lvl="1"/>
            <a:r>
              <a:rPr lang="en-US" altLang="en-US" sz="1800" b="1" dirty="0"/>
              <a:t>September</a:t>
            </a:r>
            <a:r>
              <a:rPr lang="en-US" altLang="en-US" sz="1800" dirty="0"/>
              <a:t>: Sponsor ballot</a:t>
            </a:r>
          </a:p>
          <a:p>
            <a:r>
              <a:rPr lang="en-US" altLang="en-US" sz="1800" dirty="0"/>
              <a:t>2020</a:t>
            </a:r>
          </a:p>
          <a:p>
            <a:pPr lvl="1"/>
            <a:r>
              <a:rPr lang="en-US" altLang="en-US" sz="1800" b="1" dirty="0"/>
              <a:t>July</a:t>
            </a:r>
            <a:r>
              <a:rPr lang="en-US" altLang="en-US" sz="1800" dirty="0"/>
              <a:t>: </a:t>
            </a:r>
            <a:r>
              <a:rPr lang="en-US" altLang="en-US" sz="1800" dirty="0" err="1"/>
              <a:t>RevCom</a:t>
            </a:r>
            <a:endParaRPr lang="en-US" altLang="en-US" sz="1800" dirty="0"/>
          </a:p>
          <a:p>
            <a:endParaRPr lang="en-US" altLang="en-US" sz="3200" dirty="0"/>
          </a:p>
        </p:txBody>
      </p:sp>
      <p:sp>
        <p:nvSpPr>
          <p:cNvPr id="4" name="Date Placeholder 3"/>
          <p:cNvSpPr>
            <a:spLocks noGrp="1"/>
          </p:cNvSpPr>
          <p:nvPr>
            <p:ph type="dt" sz="quarter" idx="10"/>
          </p:nvPr>
        </p:nvSpPr>
        <p:spPr/>
        <p:txBody>
          <a:bodyPr/>
          <a:lstStyle/>
          <a:p>
            <a:pPr>
              <a:defRPr/>
            </a:pPr>
            <a:r>
              <a:rPr lang="en-US"/>
              <a:t>March 2017</a:t>
            </a:r>
            <a:endParaRPr lang="en-US" dirty="0"/>
          </a:p>
        </p:txBody>
      </p:sp>
      <p:sp>
        <p:nvSpPr>
          <p:cNvPr id="92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C1432272-BE97-45DC-882D-3EEAA1595354}" type="slidenum">
              <a:rPr lang="en-US" altLang="en-US" smtClean="0"/>
              <a:pPr/>
              <a:t>37</a:t>
            </a:fld>
            <a:endParaRPr lang="en-US" altLang="en-US"/>
          </a:p>
        </p:txBody>
      </p:sp>
      <p:sp>
        <p:nvSpPr>
          <p:cNvPr id="56" name="Rectangle 55"/>
          <p:cNvSpPr/>
          <p:nvPr/>
        </p:nvSpPr>
        <p:spPr bwMode="auto">
          <a:xfrm>
            <a:off x="87923" y="5052956"/>
            <a:ext cx="9067800" cy="1189038"/>
          </a:xfrm>
          <a:prstGeom prst="rect">
            <a:avLst/>
          </a:prstGeom>
          <a:solidFill>
            <a:schemeClr val="bg1"/>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endParaRPr lang="en-US" sz="1600"/>
          </a:p>
        </p:txBody>
      </p:sp>
      <p:sp>
        <p:nvSpPr>
          <p:cNvPr id="57" name="TextBox 6"/>
          <p:cNvSpPr txBox="1"/>
          <p:nvPr/>
        </p:nvSpPr>
        <p:spPr>
          <a:xfrm>
            <a:off x="3181961" y="5129156"/>
            <a:ext cx="498475" cy="261938"/>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b="1" dirty="0">
                <a:latin typeface="Neo Sans Intel"/>
                <a:ea typeface="+mn-ea"/>
                <a:cs typeface="Neo Sans Intel"/>
              </a:rPr>
              <a:t>2018</a:t>
            </a:r>
          </a:p>
        </p:txBody>
      </p:sp>
      <p:sp>
        <p:nvSpPr>
          <p:cNvPr id="58" name="TextBox 7"/>
          <p:cNvSpPr txBox="1"/>
          <p:nvPr/>
        </p:nvSpPr>
        <p:spPr>
          <a:xfrm>
            <a:off x="6068036" y="5130744"/>
            <a:ext cx="498475" cy="261937"/>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b="1" dirty="0">
                <a:latin typeface="Neo Sans Intel"/>
                <a:ea typeface="+mn-ea"/>
                <a:cs typeface="Neo Sans Intel"/>
              </a:rPr>
              <a:t>2019</a:t>
            </a:r>
          </a:p>
        </p:txBody>
      </p:sp>
      <p:sp>
        <p:nvSpPr>
          <p:cNvPr id="59" name="Down Arrow 58"/>
          <p:cNvSpPr>
            <a:spLocks noChangeArrowheads="1"/>
          </p:cNvSpPr>
          <p:nvPr/>
        </p:nvSpPr>
        <p:spPr bwMode="auto">
          <a:xfrm flipV="1">
            <a:off x="948348" y="5586356"/>
            <a:ext cx="260350" cy="228600"/>
          </a:xfrm>
          <a:prstGeom prst="downArrow">
            <a:avLst>
              <a:gd name="adj1" fmla="val 50000"/>
              <a:gd name="adj2" fmla="val 50000"/>
            </a:avLst>
          </a:prstGeom>
          <a:solidFill>
            <a:srgbClr val="FF0000"/>
          </a:solidFill>
          <a:ln w="12700" algn="ctr">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endParaRPr lang="en-US" altLang="en-US" sz="1600" b="0"/>
          </a:p>
        </p:txBody>
      </p:sp>
      <p:sp>
        <p:nvSpPr>
          <p:cNvPr id="60" name="TextBox 9"/>
          <p:cNvSpPr txBox="1"/>
          <p:nvPr/>
        </p:nvSpPr>
        <p:spPr>
          <a:xfrm>
            <a:off x="1215048" y="5602231"/>
            <a:ext cx="982663" cy="261938"/>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b="1" dirty="0">
                <a:solidFill>
                  <a:srgbClr val="FF0000"/>
                </a:solidFill>
                <a:latin typeface="Neo Sans Intel"/>
                <a:ea typeface="+mn-ea"/>
                <a:cs typeface="Neo Sans Intel"/>
              </a:rPr>
              <a:t>We are here</a:t>
            </a:r>
          </a:p>
        </p:txBody>
      </p:sp>
      <p:grpSp>
        <p:nvGrpSpPr>
          <p:cNvPr id="61" name="Group 60"/>
          <p:cNvGrpSpPr>
            <a:grpSpLocks/>
          </p:cNvGrpSpPr>
          <p:nvPr/>
        </p:nvGrpSpPr>
        <p:grpSpPr bwMode="auto">
          <a:xfrm>
            <a:off x="81574" y="5138714"/>
            <a:ext cx="8983664" cy="1103320"/>
            <a:chOff x="76200" y="5268338"/>
            <a:chExt cx="8983661" cy="1103977"/>
          </a:xfrm>
        </p:grpSpPr>
        <p:sp>
          <p:nvSpPr>
            <p:cNvPr id="63" name="Rectangle 62"/>
            <p:cNvSpPr/>
            <p:nvPr/>
          </p:nvSpPr>
          <p:spPr>
            <a:xfrm>
              <a:off x="6007099" y="5608267"/>
              <a:ext cx="2355849" cy="57184"/>
            </a:xfrm>
            <a:prstGeom prst="rect">
              <a:avLst/>
            </a:prstGeom>
            <a:solidFill>
              <a:schemeClr val="tx1"/>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2400" kern="0">
                <a:latin typeface="Neo Sans Intel"/>
                <a:ea typeface="+mn-ea"/>
              </a:endParaRPr>
            </a:p>
          </p:txBody>
        </p:sp>
        <p:sp>
          <p:nvSpPr>
            <p:cNvPr id="64" name="Rectangle 63"/>
            <p:cNvSpPr/>
            <p:nvPr/>
          </p:nvSpPr>
          <p:spPr>
            <a:xfrm>
              <a:off x="3136899" y="5614621"/>
              <a:ext cx="2870199" cy="50831"/>
            </a:xfrm>
            <a:prstGeom prst="rect">
              <a:avLst/>
            </a:prstGeom>
            <a:solidFill>
              <a:srgbClr val="00428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2400" kern="0">
                <a:latin typeface="Neo Sans Intel"/>
                <a:ea typeface="+mn-ea"/>
              </a:endParaRPr>
            </a:p>
          </p:txBody>
        </p:sp>
        <p:sp>
          <p:nvSpPr>
            <p:cNvPr id="65" name="Rectangle 64"/>
            <p:cNvSpPr/>
            <p:nvPr/>
          </p:nvSpPr>
          <p:spPr>
            <a:xfrm>
              <a:off x="249238" y="5614621"/>
              <a:ext cx="2884486" cy="50831"/>
            </a:xfrm>
            <a:prstGeom prst="rect">
              <a:avLst/>
            </a:prstGeom>
            <a:solidFill>
              <a:srgbClr val="0071C5"/>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sp>
          <p:nvSpPr>
            <p:cNvPr id="66" name="TextBox 14"/>
            <p:cNvSpPr txBox="1"/>
            <p:nvPr/>
          </p:nvSpPr>
          <p:spPr>
            <a:xfrm>
              <a:off x="76200" y="5789351"/>
              <a:ext cx="1285875" cy="430472"/>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dirty="0">
                  <a:latin typeface="Neo Sans Intel"/>
                  <a:ea typeface="+mn-ea"/>
                  <a:cs typeface="Neo Sans Intel"/>
                </a:rPr>
                <a:t>Jan.‘17</a:t>
              </a:r>
            </a:p>
            <a:p>
              <a:pPr eaLnBrk="1" fontAlgn="auto" hangingPunct="1">
                <a:spcBef>
                  <a:spcPts val="0"/>
                </a:spcBef>
                <a:spcAft>
                  <a:spcPts val="0"/>
                </a:spcAft>
                <a:defRPr/>
              </a:pPr>
              <a:r>
                <a:rPr lang="en-US" sz="1100" dirty="0">
                  <a:latin typeface="Neo Sans Intel"/>
                  <a:ea typeface="+mn-ea"/>
                  <a:cs typeface="Neo Sans Intel"/>
                </a:rPr>
                <a:t>- TGba formation </a:t>
              </a:r>
            </a:p>
          </p:txBody>
        </p:sp>
        <p:sp>
          <p:nvSpPr>
            <p:cNvPr id="67" name="TextBox 15"/>
            <p:cNvSpPr txBox="1"/>
            <p:nvPr/>
          </p:nvSpPr>
          <p:spPr>
            <a:xfrm>
              <a:off x="2674937" y="5778233"/>
              <a:ext cx="958850" cy="430471"/>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dirty="0">
                  <a:latin typeface="Neo Sans Intel"/>
                  <a:ea typeface="+mn-ea"/>
                  <a:cs typeface="Neo Sans Intel"/>
                </a:rPr>
                <a:t>Nov.‘17</a:t>
              </a:r>
            </a:p>
            <a:p>
              <a:pPr eaLnBrk="1" fontAlgn="auto" hangingPunct="1">
                <a:spcBef>
                  <a:spcPts val="0"/>
                </a:spcBef>
                <a:spcAft>
                  <a:spcPts val="0"/>
                </a:spcAft>
                <a:defRPr/>
              </a:pPr>
              <a:r>
                <a:rPr lang="en-US" sz="1100" dirty="0">
                  <a:latin typeface="Neo Sans Intel"/>
                  <a:ea typeface="+mn-ea"/>
                  <a:cs typeface="Neo Sans Intel"/>
                </a:rPr>
                <a:t>- TGba D0.1</a:t>
              </a:r>
            </a:p>
          </p:txBody>
        </p:sp>
        <p:sp>
          <p:nvSpPr>
            <p:cNvPr id="68" name="TextBox 16"/>
            <p:cNvSpPr txBox="1"/>
            <p:nvPr/>
          </p:nvSpPr>
          <p:spPr>
            <a:xfrm>
              <a:off x="266700" y="5268338"/>
              <a:ext cx="498475" cy="262096"/>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b="1" dirty="0">
                  <a:latin typeface="Neo Sans Intel"/>
                  <a:ea typeface="+mn-ea"/>
                  <a:cs typeface="Neo Sans Intel"/>
                </a:rPr>
                <a:t>2017</a:t>
              </a:r>
            </a:p>
          </p:txBody>
        </p:sp>
        <p:cxnSp>
          <p:nvCxnSpPr>
            <p:cNvPr id="69" name="Straight Connector 68"/>
            <p:cNvCxnSpPr>
              <a:cxnSpLocks noChangeShapeType="1"/>
            </p:cNvCxnSpPr>
            <p:nvPr/>
          </p:nvCxnSpPr>
          <p:spPr bwMode="auto">
            <a:xfrm flipH="1">
              <a:off x="3133725" y="5422900"/>
              <a:ext cx="0" cy="193675"/>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70" name="Diamond 69"/>
            <p:cNvSpPr/>
            <p:nvPr/>
          </p:nvSpPr>
          <p:spPr>
            <a:xfrm>
              <a:off x="3878262" y="5547906"/>
              <a:ext cx="74612" cy="152492"/>
            </a:xfrm>
            <a:prstGeom prst="diamond">
              <a:avLst/>
            </a:prstGeom>
            <a:solidFill>
              <a:srgbClr val="FFC00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cxnSp>
          <p:nvCxnSpPr>
            <p:cNvPr id="71" name="Straight Connector 70"/>
            <p:cNvCxnSpPr>
              <a:cxnSpLocks noChangeShapeType="1"/>
            </p:cNvCxnSpPr>
            <p:nvPr/>
          </p:nvCxnSpPr>
          <p:spPr bwMode="auto">
            <a:xfrm>
              <a:off x="3914775" y="5684838"/>
              <a:ext cx="0" cy="12858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72" name="TextBox 20"/>
            <p:cNvSpPr txBox="1"/>
            <p:nvPr/>
          </p:nvSpPr>
          <p:spPr>
            <a:xfrm>
              <a:off x="3657599" y="5775056"/>
              <a:ext cx="958850" cy="430471"/>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dirty="0">
                  <a:latin typeface="Neo Sans Intel"/>
                  <a:ea typeface="+mn-ea"/>
                  <a:cs typeface="Neo Sans Intel"/>
                </a:rPr>
                <a:t>Mar.‘18</a:t>
              </a:r>
            </a:p>
            <a:p>
              <a:pPr eaLnBrk="1" fontAlgn="auto" hangingPunct="1">
                <a:spcBef>
                  <a:spcPts val="0"/>
                </a:spcBef>
                <a:spcAft>
                  <a:spcPts val="0"/>
                </a:spcAft>
                <a:defRPr/>
              </a:pPr>
              <a:r>
                <a:rPr lang="en-US" sz="1100" dirty="0">
                  <a:latin typeface="Neo Sans Intel"/>
                  <a:ea typeface="+mn-ea"/>
                  <a:cs typeface="Neo Sans Intel"/>
                </a:rPr>
                <a:t>- TGba D1.0</a:t>
              </a:r>
            </a:p>
          </p:txBody>
        </p:sp>
        <p:sp>
          <p:nvSpPr>
            <p:cNvPr id="73" name="TextBox 21"/>
            <p:cNvSpPr txBox="1"/>
            <p:nvPr/>
          </p:nvSpPr>
          <p:spPr>
            <a:xfrm>
              <a:off x="1363663" y="5571733"/>
              <a:ext cx="465137" cy="169964"/>
            </a:xfrm>
            <a:prstGeom prst="rect">
              <a:avLst/>
            </a:prstGeom>
            <a:solidFill>
              <a:srgbClr val="FFC000"/>
            </a:solidFill>
          </p:spPr>
          <p:txBody>
            <a:bodyPr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100" b="1" dirty="0">
                  <a:latin typeface="Neo Sans Intel"/>
                  <a:ea typeface="+mn-ea"/>
                </a:rPr>
                <a:t>10 mo.</a:t>
              </a:r>
            </a:p>
          </p:txBody>
        </p:sp>
        <p:sp>
          <p:nvSpPr>
            <p:cNvPr id="74" name="TextBox 22"/>
            <p:cNvSpPr txBox="1"/>
            <p:nvPr/>
          </p:nvSpPr>
          <p:spPr>
            <a:xfrm>
              <a:off x="3319462" y="5559026"/>
              <a:ext cx="379412" cy="169964"/>
            </a:xfrm>
            <a:prstGeom prst="rect">
              <a:avLst/>
            </a:prstGeom>
            <a:solidFill>
              <a:srgbClr val="FFC000"/>
            </a:solidFill>
          </p:spPr>
          <p:txBody>
            <a:bodyPr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100" b="1" dirty="0">
                  <a:latin typeface="Neo Sans Intel"/>
                  <a:ea typeface="+mn-ea"/>
                </a:rPr>
                <a:t>4 mo.</a:t>
              </a:r>
            </a:p>
          </p:txBody>
        </p:sp>
        <p:cxnSp>
          <p:nvCxnSpPr>
            <p:cNvPr id="75" name="Straight Connector 74"/>
            <p:cNvCxnSpPr>
              <a:cxnSpLocks noChangeShapeType="1"/>
            </p:cNvCxnSpPr>
            <p:nvPr/>
          </p:nvCxnSpPr>
          <p:spPr bwMode="auto">
            <a:xfrm flipH="1">
              <a:off x="6007100" y="5462588"/>
              <a:ext cx="0" cy="193675"/>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flipH="1">
              <a:off x="257175" y="5468938"/>
              <a:ext cx="0" cy="19208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nvGrpSpPr>
            <p:cNvPr id="77" name="Group 76"/>
            <p:cNvGrpSpPr>
              <a:grpSpLocks/>
            </p:cNvGrpSpPr>
            <p:nvPr/>
          </p:nvGrpSpPr>
          <p:grpSpPr bwMode="auto">
            <a:xfrm>
              <a:off x="327025" y="5563790"/>
              <a:ext cx="76200" cy="265509"/>
              <a:chOff x="2335630" y="5555443"/>
              <a:chExt cx="75895" cy="264804"/>
            </a:xfrm>
          </p:grpSpPr>
          <p:sp>
            <p:nvSpPr>
              <p:cNvPr id="102" name="Diamond 101"/>
              <p:cNvSpPr/>
              <p:nvPr/>
            </p:nvSpPr>
            <p:spPr>
              <a:xfrm>
                <a:off x="2335630" y="5555443"/>
                <a:ext cx="75895" cy="152087"/>
              </a:xfrm>
              <a:prstGeom prst="diamond">
                <a:avLst/>
              </a:prstGeom>
              <a:solidFill>
                <a:srgbClr val="FFC00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cxnSp>
            <p:nvCxnSpPr>
              <p:cNvPr id="103" name="Straight Connector 102"/>
              <p:cNvCxnSpPr>
                <a:cxnSpLocks noChangeShapeType="1"/>
              </p:cNvCxnSpPr>
              <p:nvPr/>
            </p:nvCxnSpPr>
            <p:spPr bwMode="auto">
              <a:xfrm>
                <a:off x="2373577" y="5691316"/>
                <a:ext cx="0" cy="128931"/>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grpSp>
          <p:nvGrpSpPr>
            <p:cNvPr id="78" name="Group 77"/>
            <p:cNvGrpSpPr>
              <a:grpSpLocks/>
            </p:cNvGrpSpPr>
            <p:nvPr/>
          </p:nvGrpSpPr>
          <p:grpSpPr bwMode="auto">
            <a:xfrm>
              <a:off x="2813049" y="5562188"/>
              <a:ext cx="76200" cy="263922"/>
              <a:chOff x="2335629" y="5555440"/>
              <a:chExt cx="75895" cy="264807"/>
            </a:xfrm>
          </p:grpSpPr>
          <p:sp>
            <p:nvSpPr>
              <p:cNvPr id="100" name="Diamond 99"/>
              <p:cNvSpPr/>
              <p:nvPr/>
            </p:nvSpPr>
            <p:spPr>
              <a:xfrm>
                <a:off x="2335629" y="5555440"/>
                <a:ext cx="75895" cy="151409"/>
              </a:xfrm>
              <a:prstGeom prst="diamond">
                <a:avLst/>
              </a:prstGeom>
              <a:solidFill>
                <a:srgbClr val="FFC00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cxnSp>
            <p:nvCxnSpPr>
              <p:cNvPr id="101" name="Straight Connector 100"/>
              <p:cNvCxnSpPr>
                <a:cxnSpLocks noChangeShapeType="1"/>
              </p:cNvCxnSpPr>
              <p:nvPr/>
            </p:nvCxnSpPr>
            <p:spPr bwMode="auto">
              <a:xfrm>
                <a:off x="2373577" y="5691316"/>
                <a:ext cx="0" cy="128931"/>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sp>
          <p:nvSpPr>
            <p:cNvPr id="79" name="Diamond 78"/>
            <p:cNvSpPr/>
            <p:nvPr/>
          </p:nvSpPr>
          <p:spPr>
            <a:xfrm>
              <a:off x="6608762" y="5562203"/>
              <a:ext cx="76200" cy="150903"/>
            </a:xfrm>
            <a:prstGeom prst="diamond">
              <a:avLst/>
            </a:prstGeom>
            <a:solidFill>
              <a:srgbClr val="FFC00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cxnSp>
          <p:nvCxnSpPr>
            <p:cNvPr id="80" name="Straight Connector 79"/>
            <p:cNvCxnSpPr>
              <a:cxnSpLocks noChangeShapeType="1"/>
            </p:cNvCxnSpPr>
            <p:nvPr/>
          </p:nvCxnSpPr>
          <p:spPr bwMode="auto">
            <a:xfrm>
              <a:off x="6643687" y="5699125"/>
              <a:ext cx="0" cy="130175"/>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81" name="TextBox 29"/>
            <p:cNvSpPr txBox="1"/>
            <p:nvPr/>
          </p:nvSpPr>
          <p:spPr>
            <a:xfrm>
              <a:off x="6281737" y="5787763"/>
              <a:ext cx="654050" cy="430471"/>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dirty="0">
                  <a:latin typeface="Neo Sans Intel"/>
                  <a:ea typeface="+mn-ea"/>
                  <a:cs typeface="Neo Sans Intel"/>
                </a:rPr>
                <a:t>Mar.‘19</a:t>
              </a:r>
            </a:p>
            <a:p>
              <a:pPr eaLnBrk="1" fontAlgn="auto" hangingPunct="1">
                <a:spcBef>
                  <a:spcPts val="0"/>
                </a:spcBef>
                <a:spcAft>
                  <a:spcPts val="0"/>
                </a:spcAft>
                <a:defRPr/>
              </a:pPr>
              <a:r>
                <a:rPr lang="en-US" sz="1100" dirty="0">
                  <a:latin typeface="Neo Sans Intel"/>
                  <a:ea typeface="+mn-ea"/>
                  <a:cs typeface="Neo Sans Intel"/>
                </a:rPr>
                <a:t>- MDR</a:t>
              </a:r>
            </a:p>
          </p:txBody>
        </p:sp>
        <p:sp>
          <p:nvSpPr>
            <p:cNvPr id="82" name="TextBox 30"/>
            <p:cNvSpPr txBox="1"/>
            <p:nvPr/>
          </p:nvSpPr>
          <p:spPr>
            <a:xfrm>
              <a:off x="4391024" y="5573321"/>
              <a:ext cx="371475" cy="169965"/>
            </a:xfrm>
            <a:prstGeom prst="rect">
              <a:avLst/>
            </a:prstGeom>
            <a:solidFill>
              <a:srgbClr val="FFC000"/>
            </a:solidFill>
          </p:spPr>
          <p:txBody>
            <a:bodyPr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100" b="1" dirty="0">
                  <a:latin typeface="Neo Sans Intel"/>
                  <a:ea typeface="+mn-ea"/>
                </a:rPr>
                <a:t>6 mo.</a:t>
              </a:r>
            </a:p>
          </p:txBody>
        </p:sp>
        <p:sp>
          <p:nvSpPr>
            <p:cNvPr id="83" name="TextBox 31"/>
            <p:cNvSpPr txBox="1"/>
            <p:nvPr/>
          </p:nvSpPr>
          <p:spPr>
            <a:xfrm>
              <a:off x="6937373" y="5771879"/>
              <a:ext cx="771525" cy="600436"/>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dirty="0">
                  <a:latin typeface="Neo Sans Intel"/>
                  <a:ea typeface="+mn-ea"/>
                  <a:cs typeface="Neo Sans Intel"/>
                </a:rPr>
                <a:t>Jul.‘19</a:t>
              </a:r>
            </a:p>
            <a:p>
              <a:pPr eaLnBrk="1" fontAlgn="auto" hangingPunct="1">
                <a:spcBef>
                  <a:spcPts val="0"/>
                </a:spcBef>
                <a:spcAft>
                  <a:spcPts val="0"/>
                </a:spcAft>
                <a:defRPr/>
              </a:pPr>
              <a:r>
                <a:rPr lang="en-US" sz="1100" dirty="0">
                  <a:latin typeface="Neo Sans Intel"/>
                  <a:ea typeface="+mn-ea"/>
                  <a:cs typeface="Neo Sans Intel"/>
                </a:rPr>
                <a:t>SB pool</a:t>
              </a:r>
              <a:br>
                <a:rPr lang="en-US" sz="1100" dirty="0">
                  <a:latin typeface="Neo Sans Intel"/>
                  <a:ea typeface="+mn-ea"/>
                  <a:cs typeface="Neo Sans Intel"/>
                </a:rPr>
              </a:br>
              <a:r>
                <a:rPr lang="en-US" sz="1100" dirty="0">
                  <a:latin typeface="Neo Sans Intel"/>
                  <a:ea typeface="+mn-ea"/>
                  <a:cs typeface="Neo Sans Intel"/>
                </a:rPr>
                <a:t>formation</a:t>
              </a:r>
            </a:p>
          </p:txBody>
        </p:sp>
        <p:grpSp>
          <p:nvGrpSpPr>
            <p:cNvPr id="84" name="Group 83"/>
            <p:cNvGrpSpPr>
              <a:grpSpLocks/>
            </p:cNvGrpSpPr>
            <p:nvPr/>
          </p:nvGrpSpPr>
          <p:grpSpPr bwMode="auto">
            <a:xfrm>
              <a:off x="7165973" y="5563790"/>
              <a:ext cx="76200" cy="265509"/>
              <a:chOff x="2335628" y="5555443"/>
              <a:chExt cx="75895" cy="264804"/>
            </a:xfrm>
          </p:grpSpPr>
          <p:sp>
            <p:nvSpPr>
              <p:cNvPr id="98" name="Diamond 97"/>
              <p:cNvSpPr/>
              <p:nvPr/>
            </p:nvSpPr>
            <p:spPr>
              <a:xfrm>
                <a:off x="2335628" y="5555443"/>
                <a:ext cx="75895" cy="152087"/>
              </a:xfrm>
              <a:prstGeom prst="diamond">
                <a:avLst/>
              </a:prstGeom>
              <a:solidFill>
                <a:srgbClr val="FFC00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cxnSp>
            <p:nvCxnSpPr>
              <p:cNvPr id="99" name="Straight Connector 98"/>
              <p:cNvCxnSpPr>
                <a:cxnSpLocks noChangeShapeType="1"/>
              </p:cNvCxnSpPr>
              <p:nvPr/>
            </p:nvCxnSpPr>
            <p:spPr bwMode="auto">
              <a:xfrm>
                <a:off x="2373577" y="5691316"/>
                <a:ext cx="0" cy="128931"/>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grpSp>
          <p:nvGrpSpPr>
            <p:cNvPr id="85" name="Group 84"/>
            <p:cNvGrpSpPr>
              <a:grpSpLocks/>
            </p:cNvGrpSpPr>
            <p:nvPr/>
          </p:nvGrpSpPr>
          <p:grpSpPr bwMode="auto">
            <a:xfrm>
              <a:off x="7623173" y="5563790"/>
              <a:ext cx="76200" cy="265509"/>
              <a:chOff x="2335628" y="5555443"/>
              <a:chExt cx="75895" cy="264804"/>
            </a:xfrm>
          </p:grpSpPr>
          <p:sp>
            <p:nvSpPr>
              <p:cNvPr id="96" name="Diamond 95"/>
              <p:cNvSpPr/>
              <p:nvPr/>
            </p:nvSpPr>
            <p:spPr>
              <a:xfrm>
                <a:off x="2335628" y="5555443"/>
                <a:ext cx="75895" cy="152087"/>
              </a:xfrm>
              <a:prstGeom prst="diamond">
                <a:avLst/>
              </a:prstGeom>
              <a:solidFill>
                <a:srgbClr val="FFC00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cxnSp>
            <p:nvCxnSpPr>
              <p:cNvPr id="97" name="Straight Connector 96"/>
              <p:cNvCxnSpPr>
                <a:cxnSpLocks noChangeShapeType="1"/>
              </p:cNvCxnSpPr>
              <p:nvPr/>
            </p:nvCxnSpPr>
            <p:spPr bwMode="auto">
              <a:xfrm>
                <a:off x="2373577" y="5691316"/>
                <a:ext cx="0" cy="128931"/>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sp>
          <p:nvSpPr>
            <p:cNvPr id="86" name="TextBox 34"/>
            <p:cNvSpPr txBox="1"/>
            <p:nvPr/>
          </p:nvSpPr>
          <p:spPr>
            <a:xfrm>
              <a:off x="7497761" y="5767113"/>
              <a:ext cx="663575" cy="430472"/>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r>
                <a:rPr lang="en-US" sz="1100" dirty="0">
                  <a:latin typeface="Neo Sans Intel"/>
                  <a:ea typeface="+mn-ea"/>
                  <a:cs typeface="Neo Sans Intel"/>
                </a:rPr>
                <a:t>Sep.‘19</a:t>
              </a:r>
            </a:p>
            <a:p>
              <a:pPr algn="ctr" eaLnBrk="1" fontAlgn="auto" hangingPunct="1">
                <a:spcBef>
                  <a:spcPts val="0"/>
                </a:spcBef>
                <a:spcAft>
                  <a:spcPts val="0"/>
                </a:spcAft>
                <a:defRPr/>
              </a:pPr>
              <a:r>
                <a:rPr lang="en-US" sz="1100" dirty="0">
                  <a:latin typeface="Neo Sans Intel"/>
                  <a:ea typeface="+mn-ea"/>
                  <a:cs typeface="Neo Sans Intel"/>
                </a:rPr>
                <a:t>SB</a:t>
              </a:r>
            </a:p>
          </p:txBody>
        </p:sp>
        <p:sp>
          <p:nvSpPr>
            <p:cNvPr id="87" name="Diamond 86"/>
            <p:cNvSpPr/>
            <p:nvPr/>
          </p:nvSpPr>
          <p:spPr>
            <a:xfrm>
              <a:off x="5124449" y="5557437"/>
              <a:ext cx="74613" cy="152492"/>
            </a:xfrm>
            <a:prstGeom prst="diamond">
              <a:avLst/>
            </a:prstGeom>
            <a:solidFill>
              <a:srgbClr val="FFC00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cxnSp>
          <p:nvCxnSpPr>
            <p:cNvPr id="88" name="Straight Connector 87"/>
            <p:cNvCxnSpPr>
              <a:cxnSpLocks noChangeShapeType="1"/>
            </p:cNvCxnSpPr>
            <p:nvPr/>
          </p:nvCxnSpPr>
          <p:spPr bwMode="auto">
            <a:xfrm>
              <a:off x="5161594" y="5694270"/>
              <a:ext cx="0" cy="12858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89" name="TextBox 37"/>
            <p:cNvSpPr txBox="1"/>
            <p:nvPr/>
          </p:nvSpPr>
          <p:spPr>
            <a:xfrm>
              <a:off x="4903787" y="5784587"/>
              <a:ext cx="958850" cy="430471"/>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dirty="0">
                  <a:latin typeface="Neo Sans Intel"/>
                  <a:ea typeface="+mn-ea"/>
                  <a:cs typeface="Neo Sans Intel"/>
                </a:rPr>
                <a:t>Sep.‘18</a:t>
              </a:r>
            </a:p>
            <a:p>
              <a:pPr eaLnBrk="1" fontAlgn="auto" hangingPunct="1">
                <a:spcBef>
                  <a:spcPts val="0"/>
                </a:spcBef>
                <a:spcAft>
                  <a:spcPts val="0"/>
                </a:spcAft>
                <a:defRPr/>
              </a:pPr>
              <a:r>
                <a:rPr lang="en-US" sz="1100" dirty="0">
                  <a:latin typeface="Neo Sans Intel"/>
                  <a:ea typeface="+mn-ea"/>
                  <a:cs typeface="Neo Sans Intel"/>
                </a:rPr>
                <a:t>- TGba D2.0</a:t>
              </a:r>
            </a:p>
          </p:txBody>
        </p:sp>
        <p:cxnSp>
          <p:nvCxnSpPr>
            <p:cNvPr id="90" name="Straight Connector 89"/>
            <p:cNvCxnSpPr>
              <a:cxnSpLocks noChangeShapeType="1"/>
            </p:cNvCxnSpPr>
            <p:nvPr/>
          </p:nvCxnSpPr>
          <p:spPr bwMode="auto">
            <a:xfrm flipH="1">
              <a:off x="8077690" y="5468470"/>
              <a:ext cx="0" cy="193675"/>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91" name="Rectangle 90"/>
            <p:cNvSpPr/>
            <p:nvPr/>
          </p:nvSpPr>
          <p:spPr>
            <a:xfrm>
              <a:off x="8077198" y="5611444"/>
              <a:ext cx="982663" cy="54007"/>
            </a:xfrm>
            <a:prstGeom prst="rect">
              <a:avLst/>
            </a:prstGeom>
            <a:solidFill>
              <a:srgbClr val="0071C5"/>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grpSp>
          <p:nvGrpSpPr>
            <p:cNvPr id="92" name="Group 91"/>
            <p:cNvGrpSpPr>
              <a:grpSpLocks/>
            </p:cNvGrpSpPr>
            <p:nvPr/>
          </p:nvGrpSpPr>
          <p:grpSpPr bwMode="auto">
            <a:xfrm>
              <a:off x="8629648" y="5563790"/>
              <a:ext cx="76200" cy="265509"/>
              <a:chOff x="2336255" y="5555443"/>
              <a:chExt cx="75895" cy="264804"/>
            </a:xfrm>
          </p:grpSpPr>
          <p:sp>
            <p:nvSpPr>
              <p:cNvPr id="94" name="Diamond 93"/>
              <p:cNvSpPr/>
              <p:nvPr/>
            </p:nvSpPr>
            <p:spPr>
              <a:xfrm>
                <a:off x="2336255" y="5555443"/>
                <a:ext cx="75895" cy="152087"/>
              </a:xfrm>
              <a:prstGeom prst="diamond">
                <a:avLst/>
              </a:prstGeom>
              <a:solidFill>
                <a:srgbClr val="FFC000"/>
              </a:solidFill>
              <a:ln w="9525" cap="flat" cmpd="sng" algn="ctr">
                <a:solidFill>
                  <a:sysClr val="windowText" lastClr="000000"/>
                </a:solidFill>
                <a:prstDash val="solid"/>
              </a:ln>
              <a:effec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eaLnBrk="1" fontAlgn="auto" hangingPunct="1">
                  <a:spcBef>
                    <a:spcPts val="0"/>
                  </a:spcBef>
                  <a:spcAft>
                    <a:spcPts val="0"/>
                  </a:spcAft>
                  <a:defRPr/>
                </a:pPr>
                <a:endParaRPr lang="en-US" sz="1100" kern="0">
                  <a:latin typeface="Neo Sans Intel"/>
                  <a:ea typeface="+mn-ea"/>
                </a:endParaRPr>
              </a:p>
            </p:txBody>
          </p:sp>
          <p:cxnSp>
            <p:nvCxnSpPr>
              <p:cNvPr id="95" name="Straight Connector 94"/>
              <p:cNvCxnSpPr>
                <a:cxnSpLocks noChangeShapeType="1"/>
              </p:cNvCxnSpPr>
              <p:nvPr/>
            </p:nvCxnSpPr>
            <p:spPr bwMode="auto">
              <a:xfrm>
                <a:off x="2373577" y="5691316"/>
                <a:ext cx="0" cy="128931"/>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sp>
          <p:nvSpPr>
            <p:cNvPr id="93" name="TextBox 41"/>
            <p:cNvSpPr txBox="1"/>
            <p:nvPr/>
          </p:nvSpPr>
          <p:spPr>
            <a:xfrm>
              <a:off x="8172448" y="5767113"/>
              <a:ext cx="735013" cy="430472"/>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dirty="0">
                  <a:latin typeface="Neo Sans Intel"/>
                  <a:ea typeface="+mn-ea"/>
                  <a:cs typeface="Neo Sans Intel"/>
                </a:rPr>
                <a:t>Jul.‘20</a:t>
              </a:r>
            </a:p>
            <a:p>
              <a:pPr eaLnBrk="1" fontAlgn="auto" hangingPunct="1">
                <a:spcBef>
                  <a:spcPts val="0"/>
                </a:spcBef>
                <a:spcAft>
                  <a:spcPts val="0"/>
                </a:spcAft>
                <a:defRPr/>
              </a:pPr>
              <a:r>
                <a:rPr lang="en-US" sz="1100" dirty="0" err="1">
                  <a:latin typeface="Neo Sans Intel"/>
                  <a:ea typeface="+mn-ea"/>
                  <a:cs typeface="Neo Sans Intel"/>
                </a:rPr>
                <a:t>RevCom</a:t>
              </a:r>
              <a:endParaRPr lang="en-US" sz="1100" dirty="0">
                <a:latin typeface="Neo Sans Intel"/>
                <a:ea typeface="+mn-ea"/>
                <a:cs typeface="Neo Sans Intel"/>
              </a:endParaRPr>
            </a:p>
          </p:txBody>
        </p:sp>
      </p:grpSp>
      <p:sp>
        <p:nvSpPr>
          <p:cNvPr id="62" name="TextBox 52"/>
          <p:cNvSpPr txBox="1"/>
          <p:nvPr/>
        </p:nvSpPr>
        <p:spPr>
          <a:xfrm>
            <a:off x="8176236" y="5129156"/>
            <a:ext cx="498475" cy="261938"/>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eaLnBrk="1" fontAlgn="auto" hangingPunct="1">
              <a:spcBef>
                <a:spcPts val="0"/>
              </a:spcBef>
              <a:spcAft>
                <a:spcPts val="0"/>
              </a:spcAft>
              <a:defRPr/>
            </a:pPr>
            <a:r>
              <a:rPr lang="en-US" sz="1100" b="1" dirty="0">
                <a:latin typeface="Neo Sans Intel"/>
                <a:ea typeface="+mn-ea"/>
                <a:cs typeface="Neo Sans Intel"/>
              </a:rPr>
              <a:t>2020</a:t>
            </a:r>
          </a:p>
        </p:txBody>
      </p:sp>
      <p:sp>
        <p:nvSpPr>
          <p:cNvPr id="104" name="Footer Placeholder 4"/>
          <p:cNvSpPr>
            <a:spLocks noGrp="1"/>
          </p:cNvSpPr>
          <p:nvPr>
            <p:ph type="ftr" idx="4294967295"/>
          </p:nvPr>
        </p:nvSpPr>
        <p:spPr>
          <a:xfrm>
            <a:off x="5396279" y="6475413"/>
            <a:ext cx="3184520" cy="180975"/>
          </a:xfrm>
          <a:prstGeom prst="rect">
            <a:avLst/>
          </a:prstGeom>
        </p:spPr>
        <p:txBody>
          <a:bodyPr/>
          <a:lstStyle/>
          <a:p>
            <a:pPr algn="r"/>
            <a:r>
              <a:rPr lang="en-GB" sz="1200" dirty="0">
                <a:solidFill>
                  <a:schemeClr val="tx1"/>
                </a:solidFill>
              </a:rPr>
              <a:t>Adrian Stephens, Intel Corporation</a:t>
            </a:r>
          </a:p>
        </p:txBody>
      </p:sp>
    </p:spTree>
    <p:extLst>
      <p:ext uri="{BB962C8B-B14F-4D97-AF65-F5344CB8AC3E}">
        <p14:creationId xmlns:p14="http://schemas.microsoft.com/office/powerpoint/2010/main" val="4035811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69" y="2514600"/>
            <a:ext cx="7772400" cy="1362075"/>
          </a:xfrm>
        </p:spPr>
        <p:txBody>
          <a:bodyPr/>
          <a:lstStyle/>
          <a:p>
            <a:pPr algn="ctr"/>
            <a:r>
              <a:rPr lang="en-GB" dirty="0"/>
              <a:t>Light Communications</a:t>
            </a:r>
            <a:br>
              <a:rPr lang="en-GB" dirty="0"/>
            </a:br>
            <a:r>
              <a:rPr lang="en-GB" dirty="0"/>
              <a:t>LC TIG</a:t>
            </a:r>
          </a:p>
        </p:txBody>
      </p:sp>
      <p:sp>
        <p:nvSpPr>
          <p:cNvPr id="4" name="Date Placeholder 3"/>
          <p:cNvSpPr>
            <a:spLocks noGrp="1"/>
          </p:cNvSpPr>
          <p:nvPr>
            <p:ph type="dt" idx="10"/>
          </p:nvPr>
        </p:nvSpPr>
        <p:spPr/>
        <p:txBody>
          <a:bodyPr/>
          <a:lstStyle/>
          <a:p>
            <a:r>
              <a:rPr lang="en-US"/>
              <a:t>March 2017</a:t>
            </a:r>
            <a:endParaRPr lang="en-GB"/>
          </a:p>
        </p:txBody>
      </p:sp>
      <p:sp>
        <p:nvSpPr>
          <p:cNvPr id="5" name="Footer Placeholder 4"/>
          <p:cNvSpPr>
            <a:spLocks noGrp="1"/>
          </p:cNvSpPr>
          <p:nvPr>
            <p:ph type="ftr" idx="11"/>
          </p:nvPr>
        </p:nvSpPr>
        <p:spPr/>
        <p:txBody>
          <a:bodyPr/>
          <a:lstStyle/>
          <a:p>
            <a:r>
              <a:rPr lang="en-GB"/>
              <a:t>Adrian Stephens, Intel Corporation</a:t>
            </a:r>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38</a:t>
            </a:fld>
            <a:endParaRPr lang="en-GB"/>
          </a:p>
        </p:txBody>
      </p:sp>
    </p:spTree>
    <p:extLst>
      <p:ext uri="{BB962C8B-B14F-4D97-AF65-F5344CB8AC3E}">
        <p14:creationId xmlns:p14="http://schemas.microsoft.com/office/powerpoint/2010/main" val="2368017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z="2400" dirty="0"/>
              <a:t>The LC Topic Interest Group (TIG) aims to create a draft report that will outline the technical and economic feasibility</a:t>
            </a:r>
          </a:p>
        </p:txBody>
      </p:sp>
      <p:sp>
        <p:nvSpPr>
          <p:cNvPr id="10243" name="Content Placeholder 2"/>
          <p:cNvSpPr>
            <a:spLocks noGrp="1"/>
          </p:cNvSpPr>
          <p:nvPr>
            <p:ph idx="1"/>
          </p:nvPr>
        </p:nvSpPr>
        <p:spPr>
          <a:xfrm>
            <a:off x="238125" y="1951039"/>
            <a:ext cx="8305800" cy="4344987"/>
          </a:xfrm>
        </p:spPr>
        <p:txBody>
          <a:bodyPr/>
          <a:lstStyle/>
          <a:p>
            <a:pPr lvl="1">
              <a:buFont typeface="Arial" panose="020B0604020202020204" pitchFamily="34" charset="0"/>
              <a:buChar char="•"/>
            </a:pPr>
            <a:r>
              <a:rPr lang="en-GB" altLang="en-US" sz="1800" dirty="0"/>
              <a:t>IEEE 802.11 created a “topic interest group” to determine the technical and economic feasibility of using Light Communications.</a:t>
            </a:r>
          </a:p>
          <a:p>
            <a:pPr lvl="1">
              <a:buFont typeface="Arial" panose="020B0604020202020204" pitchFamily="34" charset="0"/>
              <a:buChar char="•"/>
            </a:pPr>
            <a:endParaRPr lang="en-GB" altLang="en-US" sz="1800" dirty="0"/>
          </a:p>
          <a:p>
            <a:pPr lvl="1">
              <a:buFont typeface="Arial" panose="020B0604020202020204" pitchFamily="34" charset="0"/>
              <a:buChar char="•"/>
            </a:pPr>
            <a:r>
              <a:rPr lang="en-GB" altLang="en-US" sz="1800" dirty="0"/>
              <a:t>This part of the tutorial is a “taster” for a full-length tutorial in July 2017, which should align with when the LC TIG has completed its work.</a:t>
            </a:r>
          </a:p>
          <a:p>
            <a:pPr lvl="1">
              <a:buFont typeface="Arial" panose="020B0604020202020204" pitchFamily="34" charset="0"/>
              <a:buChar char="•"/>
            </a:pPr>
            <a:endParaRPr lang="en-GB" altLang="en-US" sz="1800" dirty="0"/>
          </a:p>
          <a:p>
            <a:pPr lvl="1">
              <a:buFont typeface="Arial" panose="020B0604020202020204" pitchFamily="34" charset="0"/>
              <a:buChar char="•"/>
            </a:pPr>
            <a:r>
              <a:rPr lang="en-GB" altLang="en-US" sz="1800" dirty="0"/>
              <a:t>The first sessions of the LC TIG were attended by over 45 participants </a:t>
            </a:r>
          </a:p>
          <a:p>
            <a:pPr lvl="1">
              <a:buFont typeface="Arial" panose="020B0604020202020204" pitchFamily="34" charset="0"/>
              <a:buChar char="•"/>
            </a:pPr>
            <a:endParaRPr lang="en-GB" altLang="en-US" sz="1800" dirty="0"/>
          </a:p>
          <a:p>
            <a:pPr lvl="1">
              <a:buFont typeface="Arial" panose="020B0604020202020204" pitchFamily="34" charset="0"/>
              <a:buChar char="•"/>
            </a:pPr>
            <a:r>
              <a:rPr lang="en-GB" altLang="en-US" sz="1800" dirty="0"/>
              <a:t>A draft report outline was adopted and some of the initial technical components were added. </a:t>
            </a:r>
          </a:p>
          <a:p>
            <a:pPr lvl="1">
              <a:buFont typeface="Arial" panose="020B0604020202020204" pitchFamily="34" charset="0"/>
              <a:buChar char="•"/>
            </a:pPr>
            <a:endParaRPr lang="en-GB" altLang="en-US" sz="1800" dirty="0"/>
          </a:p>
          <a:p>
            <a:pPr lvl="1">
              <a:buFont typeface="Arial" panose="020B0604020202020204" pitchFamily="34" charset="0"/>
              <a:buChar char="•"/>
            </a:pPr>
            <a:r>
              <a:rPr lang="en-GB" altLang="en-US" sz="1800" dirty="0"/>
              <a:t>The TIG decided that a liaison statement should be drafted for consideration by the 802.11 WG that can be sent to the relevant stakeholders in the LC space, including lighting industry associations and others.</a:t>
            </a:r>
          </a:p>
          <a:p>
            <a:pPr lvl="1"/>
            <a:endParaRPr lang="en-GB" altLang="en-US" sz="1800" dirty="0"/>
          </a:p>
          <a:p>
            <a:pPr lvl="1"/>
            <a:endParaRPr lang="en-GB" altLang="en-US" sz="1800" dirty="0"/>
          </a:p>
        </p:txBody>
      </p:sp>
      <p:sp>
        <p:nvSpPr>
          <p:cNvPr id="10245" name="Slide Number Placeholder 4"/>
          <p:cNvSpPr>
            <a:spLocks noGrp="1"/>
          </p:cNvSpPr>
          <p:nvPr>
            <p:ph type="sldNum" sz="quarter" idx="4294967295"/>
          </p:nvPr>
        </p:nvSpPr>
        <p:spPr>
          <a:xfrm>
            <a:off x="43418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1368DA86-1831-42E5-9173-8B6781C76191}" type="slidenum">
              <a:rPr lang="en-US" altLang="en-US" smtClean="0"/>
              <a:pPr/>
              <a:t>39</a:t>
            </a:fld>
            <a:endParaRPr lang="en-US" altLang="en-US"/>
          </a:p>
        </p:txBody>
      </p:sp>
      <p:sp>
        <p:nvSpPr>
          <p:cNvPr id="7"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8" name="Footer Placeholder 4"/>
          <p:cNvSpPr>
            <a:spLocks noGrp="1"/>
          </p:cNvSpPr>
          <p:nvPr>
            <p:ph type="ftr" idx="14"/>
          </p:nvPr>
        </p:nvSpPr>
        <p:spPr>
          <a:xfrm>
            <a:off x="5357818" y="6475413"/>
            <a:ext cx="3184520" cy="180975"/>
          </a:xfrm>
        </p:spPr>
        <p:txBody>
          <a:bodyPr/>
          <a:lstStyle/>
          <a:p>
            <a:r>
              <a:rPr lang="en-GB" dirty="0"/>
              <a:t>Adrian Stephens, Intel Corporation</a:t>
            </a:r>
          </a:p>
        </p:txBody>
      </p:sp>
    </p:spTree>
    <p:extLst>
      <p:ext uri="{BB962C8B-B14F-4D97-AF65-F5344CB8AC3E}">
        <p14:creationId xmlns:p14="http://schemas.microsoft.com/office/powerpoint/2010/main" val="291955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Contributors</a:t>
            </a:r>
          </a:p>
        </p:txBody>
      </p:sp>
      <p:sp>
        <p:nvSpPr>
          <p:cNvPr id="3" name="Content Placeholder 2"/>
          <p:cNvSpPr>
            <a:spLocks noGrp="1"/>
          </p:cNvSpPr>
          <p:nvPr>
            <p:ph idx="1"/>
          </p:nvPr>
        </p:nvSpPr>
        <p:spPr>
          <a:xfrm>
            <a:off x="685800" y="1751013"/>
            <a:ext cx="7770813" cy="4113213"/>
          </a:xfrm>
        </p:spPr>
        <p:txBody>
          <a:bodyPr/>
          <a:lstStyle/>
          <a:p>
            <a:pPr>
              <a:buFont typeface="Arial" panose="020B0604020202020204" pitchFamily="34" charset="0"/>
              <a:buChar char="•"/>
            </a:pPr>
            <a:r>
              <a:rPr lang="en-GB" dirty="0"/>
              <a:t>This presentation contains material provided/reused from multiple authors:</a:t>
            </a:r>
          </a:p>
          <a:p>
            <a:pPr lvl="1">
              <a:buFont typeface="Arial" panose="020B0604020202020204" pitchFamily="34" charset="0"/>
              <a:buChar char="•"/>
            </a:pPr>
            <a:r>
              <a:rPr lang="en-GB" dirty="0"/>
              <a:t>Bruce Kraemer</a:t>
            </a:r>
          </a:p>
          <a:p>
            <a:pPr lvl="1">
              <a:buFont typeface="Arial" panose="020B0604020202020204" pitchFamily="34" charset="0"/>
              <a:buChar char="•"/>
            </a:pPr>
            <a:r>
              <a:rPr lang="en-GB" dirty="0"/>
              <a:t>Stephen McCann</a:t>
            </a:r>
          </a:p>
          <a:p>
            <a:pPr lvl="1">
              <a:buFont typeface="Arial" panose="020B0604020202020204" pitchFamily="34" charset="0"/>
              <a:buChar char="•"/>
            </a:pPr>
            <a:r>
              <a:rPr lang="en-GB" dirty="0"/>
              <a:t>Jon </a:t>
            </a:r>
            <a:r>
              <a:rPr lang="en-GB" dirty="0" err="1"/>
              <a:t>Rosdahl</a:t>
            </a:r>
            <a:endParaRPr lang="en-GB" dirty="0"/>
          </a:p>
          <a:p>
            <a:pPr lvl="1">
              <a:buFont typeface="Arial" panose="020B0604020202020204" pitchFamily="34" charset="0"/>
              <a:buChar char="•"/>
            </a:pPr>
            <a:r>
              <a:rPr lang="en-GB" dirty="0"/>
              <a:t>Dorothy Stanley</a:t>
            </a:r>
          </a:p>
          <a:p>
            <a:pPr lvl="1">
              <a:buFont typeface="Arial" panose="020B0604020202020204" pitchFamily="34" charset="0"/>
              <a:buChar char="•"/>
            </a:pPr>
            <a:r>
              <a:rPr lang="en-GB" dirty="0"/>
              <a:t>+ most of the 802.11 task group chairs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a:t>Adrian Stephens, Intel Corporation</a:t>
            </a:r>
            <a:endParaRPr lang="en-GB" dirty="0"/>
          </a:p>
        </p:txBody>
      </p:sp>
      <p:sp>
        <p:nvSpPr>
          <p:cNvPr id="6" name="Date Placeholder 5"/>
          <p:cNvSpPr>
            <a:spLocks noGrp="1"/>
          </p:cNvSpPr>
          <p:nvPr>
            <p:ph type="dt" idx="15"/>
          </p:nvPr>
        </p:nvSpPr>
        <p:spPr/>
        <p:txBody>
          <a:bodyPr/>
          <a:lstStyle/>
          <a:p>
            <a:r>
              <a:rPr lang="en-US" dirty="0"/>
              <a:t>March 2017</a:t>
            </a:r>
            <a:endParaRPr lang="en-GB" dirty="0"/>
          </a:p>
        </p:txBody>
      </p:sp>
    </p:spTree>
    <p:extLst>
      <p:ext uri="{BB962C8B-B14F-4D97-AF65-F5344CB8AC3E}">
        <p14:creationId xmlns:p14="http://schemas.microsoft.com/office/powerpoint/2010/main" val="1762525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682625"/>
            <a:ext cx="8382000" cy="1066800"/>
          </a:xfrm>
        </p:spPr>
        <p:txBody>
          <a:bodyPr/>
          <a:lstStyle/>
          <a:p>
            <a:r>
              <a:rPr lang="en-GB" altLang="en-US" sz="2400" dirty="0"/>
              <a:t>LC (Light Communications) is high speed, bidirectional and networked wireless communications using light</a:t>
            </a:r>
          </a:p>
        </p:txBody>
      </p:sp>
      <p:sp>
        <p:nvSpPr>
          <p:cNvPr id="8196" name="Slide Number Placeholder 4"/>
          <p:cNvSpPr>
            <a:spLocks noGrp="1"/>
          </p:cNvSpPr>
          <p:nvPr>
            <p:ph type="sldNum" sz="quarter" idx="4294967295"/>
          </p:nvPr>
        </p:nvSpPr>
        <p:spPr>
          <a:xfrm>
            <a:off x="43418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F71B4302-5DFC-4EB5-A22E-9B3BDFEEE4CC}" type="slidenum">
              <a:rPr lang="en-US" altLang="en-US" smtClean="0"/>
              <a:pPr/>
              <a:t>40</a:t>
            </a:fld>
            <a:endParaRPr lang="en-US" altLang="en-US"/>
          </a:p>
        </p:txBody>
      </p:sp>
      <p:sp>
        <p:nvSpPr>
          <p:cNvPr id="8198" name="Content Placeholder 7"/>
          <p:cNvSpPr>
            <a:spLocks noGrp="1"/>
          </p:cNvSpPr>
          <p:nvPr>
            <p:ph idx="1"/>
          </p:nvPr>
        </p:nvSpPr>
        <p:spPr/>
        <p:txBody>
          <a:bodyPr/>
          <a:lstStyle/>
          <a:p>
            <a:endParaRPr lang="en-GB" altLang="en-US"/>
          </a:p>
        </p:txBody>
      </p:sp>
      <p:pic>
        <p:nvPicPr>
          <p:cNvPr id="819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100" y="1898650"/>
            <a:ext cx="8128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7239000" y="5486400"/>
            <a:ext cx="1371600" cy="609600"/>
          </a:xfrm>
          <a:prstGeom prst="rect">
            <a:avLst/>
          </a:prstGeom>
          <a:solidFill>
            <a:schemeClr val="bg2">
              <a:lumMod val="50000"/>
            </a:schemeClr>
          </a:solidFill>
          <a:ln w="12700" cap="flat" cmpd="sng" algn="ctr">
            <a:solidFill>
              <a:schemeClr val="bg2">
                <a:lumMod val="50000"/>
              </a:schemeClr>
            </a:solidFill>
            <a:prstDash val="solid"/>
            <a:round/>
            <a:headEnd type="none" w="sm" len="sm"/>
            <a:tailEnd type="none" w="sm" len="sm"/>
          </a:ln>
          <a:effectLst/>
        </p:spPr>
        <p:txBody>
          <a:bodyPr/>
          <a:lstStyle/>
          <a:p>
            <a:pPr>
              <a:defRPr/>
            </a:pPr>
            <a:endParaRPr lang="en-GB"/>
          </a:p>
        </p:txBody>
      </p:sp>
      <p:sp>
        <p:nvSpPr>
          <p:cNvPr id="9"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14"/>
          </p:nvPr>
        </p:nvSpPr>
        <p:spPr>
          <a:xfrm>
            <a:off x="5357818" y="6475413"/>
            <a:ext cx="3184520" cy="180975"/>
          </a:xfrm>
        </p:spPr>
        <p:txBody>
          <a:bodyPr/>
          <a:lstStyle/>
          <a:p>
            <a:r>
              <a:rPr lang="en-GB" dirty="0"/>
              <a:t>Adrian Stephens, Intel Corporation</a:t>
            </a:r>
          </a:p>
        </p:txBody>
      </p:sp>
    </p:spTree>
    <p:extLst>
      <p:ext uri="{BB962C8B-B14F-4D97-AF65-F5344CB8AC3E}">
        <p14:creationId xmlns:p14="http://schemas.microsoft.com/office/powerpoint/2010/main" val="3884179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2400" dirty="0"/>
              <a:t>Light Communications (LC) may expand the reach of IEEE 802.11 into new applications and markets</a:t>
            </a:r>
          </a:p>
        </p:txBody>
      </p:sp>
      <p:sp>
        <p:nvSpPr>
          <p:cNvPr id="9219" name="Content Placeholder 2"/>
          <p:cNvSpPr>
            <a:spLocks noGrp="1"/>
          </p:cNvSpPr>
          <p:nvPr>
            <p:ph idx="1"/>
          </p:nvPr>
        </p:nvSpPr>
        <p:spPr>
          <a:xfrm>
            <a:off x="152400" y="1981200"/>
            <a:ext cx="8305800" cy="4114800"/>
          </a:xfrm>
        </p:spPr>
        <p:txBody>
          <a:bodyPr/>
          <a:lstStyle/>
          <a:p>
            <a:pPr lvl="1"/>
            <a:r>
              <a:rPr lang="en-GB" altLang="en-US" sz="1800" dirty="0"/>
              <a:t>LC is high speed, bidirectional and networked wireless communications using light. It provides users with similar functionality as other 802.11 solutions, including multiple access and handover, except that it uses the light spectrum. </a:t>
            </a:r>
          </a:p>
          <a:p>
            <a:pPr lvl="1"/>
            <a:r>
              <a:rPr lang="en-GB" altLang="en-US" sz="1800" dirty="0"/>
              <a:t>Application areas include:</a:t>
            </a:r>
          </a:p>
          <a:p>
            <a:pPr lvl="2"/>
            <a:r>
              <a:rPr lang="en-GB" altLang="en-US" sz="1600" dirty="0"/>
              <a:t>Enterprise and home wireless deployments to provide increased security, data rates and complementary capacity, </a:t>
            </a:r>
          </a:p>
          <a:p>
            <a:pPr lvl="2"/>
            <a:r>
              <a:rPr lang="en-GB" altLang="en-US" sz="1600" dirty="0" err="1"/>
              <a:t>IoT</a:t>
            </a:r>
            <a:r>
              <a:rPr lang="en-GB" altLang="en-US" sz="1600" dirty="0"/>
              <a:t> exploitation due to improved security and localized communications. </a:t>
            </a:r>
          </a:p>
          <a:p>
            <a:pPr lvl="1"/>
            <a:r>
              <a:rPr lang="en-GB" altLang="en-US" sz="1800" dirty="0"/>
              <a:t>Market research indicates that LC will become a $75 billion industry by 2023. What is hoped to be minimal changes to the existing 802.11 protocols will increase their reach into this new market. </a:t>
            </a:r>
          </a:p>
          <a:p>
            <a:pPr lvl="1"/>
            <a:r>
              <a:rPr lang="en-GB" altLang="en-US" sz="1800" dirty="0"/>
              <a:t>Over 1 Billion LED lights sold annually with 13% CAGR </a:t>
            </a:r>
            <a:endParaRPr lang="en-GB" altLang="en-US" sz="1600" b="1" dirty="0"/>
          </a:p>
          <a:p>
            <a:pPr lvl="1"/>
            <a:r>
              <a:rPr lang="en-US" altLang="zh-CN" sz="1800" dirty="0"/>
              <a:t>LC has comparable computational energy </a:t>
            </a:r>
            <a:r>
              <a:rPr lang="en-GB" altLang="en-US" sz="1800" dirty="0"/>
              <a:t>efficiency to existing 802.11. For “downlink”, the energy already required for illumination is used for LC communications.</a:t>
            </a:r>
          </a:p>
        </p:txBody>
      </p:sp>
      <p:sp>
        <p:nvSpPr>
          <p:cNvPr id="9221" name="Slide Number Placeholder 4"/>
          <p:cNvSpPr>
            <a:spLocks noGrp="1"/>
          </p:cNvSpPr>
          <p:nvPr>
            <p:ph type="sldNum" sz="quarter" idx="4294967295"/>
          </p:nvPr>
        </p:nvSpPr>
        <p:spPr>
          <a:xfrm>
            <a:off x="43418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5818EFDB-C719-4D05-B996-676C0A4CD7E2}" type="slidenum">
              <a:rPr lang="en-US" altLang="en-US" smtClean="0"/>
              <a:pPr/>
              <a:t>41</a:t>
            </a:fld>
            <a:endParaRPr lang="en-US" altLang="en-US"/>
          </a:p>
        </p:txBody>
      </p:sp>
      <p:sp>
        <p:nvSpPr>
          <p:cNvPr id="7"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8" name="Footer Placeholder 4"/>
          <p:cNvSpPr>
            <a:spLocks noGrp="1"/>
          </p:cNvSpPr>
          <p:nvPr>
            <p:ph type="ftr" idx="14"/>
          </p:nvPr>
        </p:nvSpPr>
        <p:spPr>
          <a:xfrm>
            <a:off x="5357818" y="6475413"/>
            <a:ext cx="3184520" cy="180975"/>
          </a:xfrm>
        </p:spPr>
        <p:txBody>
          <a:bodyPr/>
          <a:lstStyle/>
          <a:p>
            <a:r>
              <a:rPr lang="en-GB" dirty="0"/>
              <a:t>Adrian Stephens, Intel Corporation</a:t>
            </a:r>
          </a:p>
        </p:txBody>
      </p:sp>
    </p:spTree>
    <p:extLst>
      <p:ext uri="{BB962C8B-B14F-4D97-AF65-F5344CB8AC3E}">
        <p14:creationId xmlns:p14="http://schemas.microsoft.com/office/powerpoint/2010/main" val="2934531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Links</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802.11 home page: </a:t>
            </a:r>
            <a:r>
              <a:rPr lang="en-GB" dirty="0">
                <a:hlinkClick r:id="rId2"/>
              </a:rPr>
              <a:t>http://ieee802.org/11/</a:t>
            </a:r>
            <a:endParaRPr lang="en-GB" dirty="0"/>
          </a:p>
          <a:p>
            <a:pPr>
              <a:buFont typeface="Arial" panose="020B0604020202020204" pitchFamily="34" charset="0"/>
              <a:buChar char="•"/>
            </a:pPr>
            <a:r>
              <a:rPr lang="en-GB" dirty="0"/>
              <a:t>Help if you want to contribute: </a:t>
            </a:r>
            <a:r>
              <a:rPr lang="en-GB" dirty="0">
                <a:hlinkClick r:id="rId3"/>
              </a:rPr>
              <a:t>http://www.ieee802.org/11/help.html</a:t>
            </a:r>
            <a:endParaRPr lang="en-GB" dirty="0"/>
          </a:p>
          <a:p>
            <a:pPr>
              <a:buFont typeface="Arial" panose="020B0604020202020204" pitchFamily="34" charset="0"/>
              <a:buChar char="•"/>
            </a:pPr>
            <a:r>
              <a:rPr lang="en-GB" dirty="0"/>
              <a:t>802.11 document server: </a:t>
            </a:r>
            <a:r>
              <a:rPr lang="en-GB" dirty="0">
                <a:hlinkClick r:id="rId4"/>
              </a:rPr>
              <a:t>https://mentor.ieee.org/802.11/documents</a:t>
            </a:r>
            <a:endParaRPr lang="en-GB" dirty="0"/>
          </a:p>
          <a:p>
            <a:pPr>
              <a:buFont typeface="Arial" panose="020B0604020202020204" pitchFamily="34" charset="0"/>
              <a:buChar char="•"/>
            </a:pPr>
            <a:r>
              <a:rPr lang="en-GB" dirty="0"/>
              <a:t>Wi-Fi Alliance </a:t>
            </a:r>
            <a:r>
              <a:rPr lang="en-GB" dirty="0">
                <a:hlinkClick r:id="rId5"/>
              </a:rPr>
              <a:t>http://www.wi-fi.org/</a:t>
            </a:r>
            <a:endParaRPr lang="en-GB" dirty="0"/>
          </a:p>
          <a:p>
            <a:pPr>
              <a:buFont typeface="Arial" panose="020B0604020202020204" pitchFamily="34" charset="0"/>
              <a:buChar char="•"/>
            </a:pPr>
            <a:r>
              <a:rPr lang="en-GB" dirty="0"/>
              <a:t>Get 802.11 standards:</a:t>
            </a:r>
          </a:p>
          <a:p>
            <a:pPr lvl="1">
              <a:buFont typeface="Arial" panose="020B0604020202020204" pitchFamily="34" charset="0"/>
              <a:buChar char="•"/>
            </a:pPr>
            <a:r>
              <a:rPr lang="en-GB" dirty="0">
                <a:hlinkClick r:id="rId6"/>
              </a:rPr>
              <a:t>http://standards.ieee.org/about/get/802/802.11.html</a:t>
            </a:r>
            <a:endParaRPr lang="en-GB" dirty="0"/>
          </a:p>
          <a:p>
            <a:pPr lvl="1">
              <a:buFont typeface="Arial" panose="020B0604020202020204" pitchFamily="34" charset="0"/>
              <a:buChar char="•"/>
            </a:pPr>
            <a:r>
              <a:rPr lang="en-GB" dirty="0">
                <a:hlinkClick r:id="rId7"/>
              </a:rPr>
              <a:t>http://www.techstreet.com/ieee</a:t>
            </a:r>
            <a:endParaRPr lang="en-GB" dirty="0"/>
          </a:p>
          <a:p>
            <a:pPr lvl="1">
              <a:buFont typeface="Arial" panose="020B0604020202020204" pitchFamily="34" charset="0"/>
              <a:buChar char="•"/>
            </a:pPr>
            <a:endParaRPr lang="en-GB" dirty="0"/>
          </a:p>
          <a:p>
            <a:pPr marL="0" indent="0"/>
            <a:endParaRPr lang="en-GB" dirty="0"/>
          </a:p>
          <a:p>
            <a:pPr>
              <a:buFont typeface="Arial" panose="020B0604020202020204" pitchFamily="34" charset="0"/>
              <a:buChar char="•"/>
            </a:pPr>
            <a:endParaRPr lang="en-GB" dirty="0"/>
          </a:p>
          <a:p>
            <a:pPr marL="0" indent="0"/>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p:cNvSpPr>
            <a:spLocks noGrp="1"/>
          </p:cNvSpPr>
          <p:nvPr>
            <p:ph type="ftr" idx="14"/>
          </p:nvPr>
        </p:nvSpPr>
        <p:spPr/>
        <p:txBody>
          <a:bodyPr/>
          <a:lstStyle/>
          <a:p>
            <a:r>
              <a:rPr lang="en-GB" dirty="0"/>
              <a:t>Adrian Stephens, Intel Corporation</a:t>
            </a:r>
          </a:p>
        </p:txBody>
      </p:sp>
      <p:sp>
        <p:nvSpPr>
          <p:cNvPr id="6" name="Date Placeholder 5"/>
          <p:cNvSpPr>
            <a:spLocks noGrp="1"/>
          </p:cNvSpPr>
          <p:nvPr>
            <p:ph type="dt" idx="15"/>
          </p:nvPr>
        </p:nvSpPr>
        <p:spPr/>
        <p:txBody>
          <a:bodyPr/>
          <a:lstStyle/>
          <a:p>
            <a:r>
              <a:rPr lang="en-US"/>
              <a:t>March 2017</a:t>
            </a:r>
            <a:endParaRPr lang="en-GB" dirty="0"/>
          </a:p>
        </p:txBody>
      </p:sp>
    </p:spTree>
    <p:extLst>
      <p:ext uri="{BB962C8B-B14F-4D97-AF65-F5344CB8AC3E}">
        <p14:creationId xmlns:p14="http://schemas.microsoft.com/office/powerpoint/2010/main" val="113259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Backup</a:t>
            </a:r>
          </a:p>
        </p:txBody>
      </p:sp>
      <p:sp>
        <p:nvSpPr>
          <p:cNvPr id="3" name="Content Placeholder 2"/>
          <p:cNvSpPr>
            <a:spLocks noGrp="1"/>
          </p:cNvSpPr>
          <p:nvPr>
            <p:ph idx="1"/>
          </p:nvPr>
        </p:nvSpPr>
        <p:spPr/>
        <p:txBody>
          <a:bodyPr/>
          <a:lstStyle/>
          <a:p>
            <a:r>
              <a:rPr lang="en-GB" dirty="0"/>
              <a:t>The intention is to keep useful material not relevant to this specific presentation here so that the deck can be restructured for different audiences.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p:cNvSpPr>
            <a:spLocks noGrp="1"/>
          </p:cNvSpPr>
          <p:nvPr>
            <p:ph type="ftr" idx="14"/>
          </p:nvPr>
        </p:nvSpPr>
        <p:spPr/>
        <p:txBody>
          <a:bodyPr/>
          <a:lstStyle/>
          <a:p>
            <a:r>
              <a:rPr lang="en-GB" dirty="0"/>
              <a:t>Adrian Stephens, Intel Corporation</a:t>
            </a:r>
          </a:p>
        </p:txBody>
      </p:sp>
      <p:sp>
        <p:nvSpPr>
          <p:cNvPr id="6" name="Date Placeholder 5"/>
          <p:cNvSpPr>
            <a:spLocks noGrp="1"/>
          </p:cNvSpPr>
          <p:nvPr>
            <p:ph type="dt" idx="15"/>
          </p:nvPr>
        </p:nvSpPr>
        <p:spPr/>
        <p:txBody>
          <a:bodyPr/>
          <a:lstStyle/>
          <a:p>
            <a:r>
              <a:rPr lang="en-US"/>
              <a:t>March 2017</a:t>
            </a:r>
            <a:endParaRPr lang="en-GB" dirty="0"/>
          </a:p>
        </p:txBody>
      </p:sp>
    </p:spTree>
    <p:extLst>
      <p:ext uri="{BB962C8B-B14F-4D97-AF65-F5344CB8AC3E}">
        <p14:creationId xmlns:p14="http://schemas.microsoft.com/office/powerpoint/2010/main" val="3940694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Fast facts about 802.11 / Wi-Fi</a:t>
            </a:r>
          </a:p>
        </p:txBody>
      </p:sp>
      <p:sp>
        <p:nvSpPr>
          <p:cNvPr id="7" name="Rectangle 6"/>
          <p:cNvSpPr/>
          <p:nvPr/>
        </p:nvSpPr>
        <p:spPr>
          <a:xfrm>
            <a:off x="609600" y="1849891"/>
            <a:ext cx="7772400" cy="3108543"/>
          </a:xfrm>
          <a:prstGeom prst="rect">
            <a:avLst/>
          </a:prstGeom>
        </p:spPr>
        <p:txBody>
          <a:bodyPr wrap="square">
            <a:spAutoFit/>
          </a:bodyPr>
          <a:lstStyle/>
          <a:p>
            <a:pPr marL="457200" indent="-457200" defTabSz="457200" eaLnBrk="1" hangingPunct="1">
              <a:spcAft>
                <a:spcPts val="0"/>
              </a:spcAft>
              <a:buClrTx/>
              <a:buSzTx/>
              <a:buFont typeface="Arial" panose="020B0604020202020204" pitchFamily="34" charset="0"/>
              <a:buChar char="•"/>
            </a:pPr>
            <a:r>
              <a:rPr lang="en-US" sz="2800" dirty="0">
                <a:solidFill>
                  <a:prstClr val="black"/>
                </a:solidFill>
                <a:latin typeface="+mn-lt"/>
                <a:ea typeface="Calibri" panose="020F0502020204030204" pitchFamily="34" charset="0"/>
              </a:rPr>
              <a:t>2 Mbps to &gt;1 </a:t>
            </a:r>
            <a:r>
              <a:rPr lang="en-US" sz="2800" dirty="0" err="1">
                <a:solidFill>
                  <a:prstClr val="black"/>
                </a:solidFill>
                <a:latin typeface="+mn-lt"/>
                <a:ea typeface="Calibri" panose="020F0502020204030204" pitchFamily="34" charset="0"/>
              </a:rPr>
              <a:t>Gbps</a:t>
            </a:r>
            <a:r>
              <a:rPr lang="en-US" sz="2800" dirty="0">
                <a:solidFill>
                  <a:prstClr val="black"/>
                </a:solidFill>
                <a:latin typeface="+mn-lt"/>
                <a:ea typeface="Calibri" panose="020F0502020204030204" pitchFamily="34" charset="0"/>
              </a:rPr>
              <a:t> in 15 years</a:t>
            </a:r>
            <a:endParaRPr lang="en-GB" sz="2800" dirty="0">
              <a:solidFill>
                <a:prstClr val="black"/>
              </a:solidFill>
              <a:latin typeface="+mn-lt"/>
              <a:ea typeface="Calibri" panose="020F0502020204030204" pitchFamily="34" charset="0"/>
            </a:endParaRPr>
          </a:p>
          <a:p>
            <a:pPr marL="457200" indent="-457200" defTabSz="457200" eaLnBrk="1" hangingPunct="1">
              <a:spcAft>
                <a:spcPts val="0"/>
              </a:spcAft>
              <a:buClrTx/>
              <a:buSzTx/>
              <a:buFont typeface="Arial" panose="020B0604020202020204" pitchFamily="34" charset="0"/>
              <a:buChar char="•"/>
            </a:pPr>
            <a:r>
              <a:rPr lang="en-US" sz="2800" dirty="0">
                <a:solidFill>
                  <a:prstClr val="black"/>
                </a:solidFill>
                <a:latin typeface="+mn-lt"/>
                <a:ea typeface="Calibri" panose="020F0502020204030204" pitchFamily="34" charset="0"/>
              </a:rPr>
              <a:t>5 M chipsets per day</a:t>
            </a:r>
            <a:endParaRPr lang="en-GB" sz="2800" dirty="0">
              <a:solidFill>
                <a:prstClr val="black"/>
              </a:solidFill>
              <a:latin typeface="+mn-lt"/>
              <a:ea typeface="Calibri" panose="020F0502020204030204" pitchFamily="34" charset="0"/>
            </a:endParaRPr>
          </a:p>
          <a:p>
            <a:pPr marL="457200" indent="-457200" defTabSz="457200" eaLnBrk="1" hangingPunct="1">
              <a:spcAft>
                <a:spcPts val="0"/>
              </a:spcAft>
              <a:buClrTx/>
              <a:buSzTx/>
              <a:buFont typeface="Arial" panose="020B0604020202020204" pitchFamily="34" charset="0"/>
              <a:buChar char="•"/>
            </a:pPr>
            <a:r>
              <a:rPr lang="en-US" sz="2800" dirty="0">
                <a:solidFill>
                  <a:prstClr val="black"/>
                </a:solidFill>
                <a:latin typeface="+mn-lt"/>
                <a:ea typeface="Calibri" panose="020F0502020204030204" pitchFamily="34" charset="0"/>
              </a:rPr>
              <a:t>38 Billion connected devices by 2020</a:t>
            </a:r>
            <a:endParaRPr lang="en-GB" sz="2800" dirty="0">
              <a:solidFill>
                <a:prstClr val="black"/>
              </a:solidFill>
              <a:latin typeface="+mn-lt"/>
              <a:ea typeface="Calibri" panose="020F0502020204030204" pitchFamily="34" charset="0"/>
            </a:endParaRPr>
          </a:p>
          <a:p>
            <a:pPr marL="457200" indent="-457200" defTabSz="457200" eaLnBrk="1" hangingPunct="1">
              <a:spcAft>
                <a:spcPts val="0"/>
              </a:spcAft>
              <a:buClrTx/>
              <a:buSzTx/>
              <a:buFont typeface="Arial" panose="020B0604020202020204" pitchFamily="34" charset="0"/>
              <a:buChar char="•"/>
            </a:pPr>
            <a:r>
              <a:rPr lang="en-US" sz="2800" dirty="0">
                <a:solidFill>
                  <a:prstClr val="black"/>
                </a:solidFill>
                <a:latin typeface="+mn-lt"/>
                <a:ea typeface="Calibri" panose="020F0502020204030204" pitchFamily="34" charset="0"/>
              </a:rPr>
              <a:t>Average of 8 connected devices per household</a:t>
            </a:r>
            <a:endParaRPr lang="en-GB" sz="2800" dirty="0">
              <a:solidFill>
                <a:prstClr val="black"/>
              </a:solidFill>
              <a:latin typeface="+mn-lt"/>
              <a:ea typeface="Calibri" panose="020F0502020204030204" pitchFamily="34" charset="0"/>
            </a:endParaRPr>
          </a:p>
          <a:p>
            <a:pPr marL="457200" indent="-457200" defTabSz="457200" eaLnBrk="1" hangingPunct="1">
              <a:spcAft>
                <a:spcPts val="0"/>
              </a:spcAft>
              <a:buClrTx/>
              <a:buSzTx/>
              <a:buFont typeface="Arial" panose="020B0604020202020204" pitchFamily="34" charset="0"/>
              <a:buChar char="•"/>
            </a:pPr>
            <a:r>
              <a:rPr lang="en-US" sz="2800" dirty="0">
                <a:solidFill>
                  <a:prstClr val="black"/>
                </a:solidFill>
                <a:latin typeface="+mn-lt"/>
                <a:ea typeface="Calibri" panose="020F0502020204030204" pitchFamily="34" charset="0"/>
              </a:rPr>
              <a:t>$222 B in economic value / </a:t>
            </a:r>
            <a:r>
              <a:rPr lang="en-US" sz="2800" dirty="0" err="1">
                <a:solidFill>
                  <a:prstClr val="black"/>
                </a:solidFill>
                <a:latin typeface="+mn-lt"/>
                <a:ea typeface="Calibri" panose="020F0502020204030204" pitchFamily="34" charset="0"/>
              </a:rPr>
              <a:t>yr</a:t>
            </a:r>
            <a:endParaRPr lang="en-GB" sz="2800" dirty="0">
              <a:solidFill>
                <a:prstClr val="black"/>
              </a:solidFill>
              <a:latin typeface="+mn-lt"/>
              <a:ea typeface="Calibri" panose="020F0502020204030204" pitchFamily="34" charset="0"/>
            </a:endParaRPr>
          </a:p>
          <a:p>
            <a:pPr marL="457200" indent="-457200" defTabSz="457200" eaLnBrk="1" hangingPunct="1">
              <a:spcAft>
                <a:spcPts val="0"/>
              </a:spcAft>
              <a:buClrTx/>
              <a:buSzTx/>
              <a:buFont typeface="Arial" panose="020B0604020202020204" pitchFamily="34" charset="0"/>
              <a:buChar char="•"/>
            </a:pPr>
            <a:r>
              <a:rPr lang="en-US" sz="2800" dirty="0">
                <a:solidFill>
                  <a:prstClr val="black"/>
                </a:solidFill>
                <a:latin typeface="+mn-lt"/>
                <a:ea typeface="Calibri" panose="020F0502020204030204" pitchFamily="34" charset="0"/>
              </a:rPr>
              <a:t>60% of mobile traffic uses Wi-Fi</a:t>
            </a:r>
            <a:endParaRPr lang="en-GB" sz="2800" dirty="0">
              <a:solidFill>
                <a:prstClr val="black"/>
              </a:solidFill>
              <a:latin typeface="+mn-lt"/>
              <a:ea typeface="Calibri" panose="020F0502020204030204" pitchFamily="34" charset="0"/>
            </a:endParaRPr>
          </a:p>
          <a:p>
            <a:pPr marL="457200" indent="-457200" defTabSz="457200" eaLnBrk="1" hangingPunct="1">
              <a:spcAft>
                <a:spcPts val="0"/>
              </a:spcAft>
              <a:buClrTx/>
              <a:buSzTx/>
              <a:buFont typeface="Arial" panose="020B0604020202020204" pitchFamily="34" charset="0"/>
              <a:buChar char="•"/>
            </a:pPr>
            <a:r>
              <a:rPr lang="en-US" sz="2800" dirty="0">
                <a:solidFill>
                  <a:prstClr val="black"/>
                </a:solidFill>
                <a:latin typeface="+mn-lt"/>
                <a:ea typeface="Calibri" panose="020F0502020204030204" pitchFamily="34" charset="0"/>
              </a:rPr>
              <a:t>70% of all internet traffic uses Wi-Fi</a:t>
            </a:r>
            <a:endParaRPr lang="en-GB" sz="2800" dirty="0">
              <a:solidFill>
                <a:prstClr val="black"/>
              </a:solidFill>
              <a:latin typeface="+mn-lt"/>
              <a:ea typeface="Calibri" panose="020F0502020204030204" pitchFamily="34" charset="0"/>
            </a:endParaRPr>
          </a:p>
        </p:txBody>
      </p:sp>
      <p:sp>
        <p:nvSpPr>
          <p:cNvPr id="8" name="TextBox 7"/>
          <p:cNvSpPr txBox="1"/>
          <p:nvPr/>
        </p:nvSpPr>
        <p:spPr>
          <a:xfrm>
            <a:off x="609600" y="5902306"/>
            <a:ext cx="5943600" cy="307777"/>
          </a:xfrm>
          <a:prstGeom prst="rect">
            <a:avLst/>
          </a:prstGeom>
          <a:ln>
            <a:noFill/>
          </a:ln>
        </p:spPr>
        <p:txBody>
          <a:bodyPr wrap="square" rtlCol="0">
            <a:spAutoFit/>
          </a:bodyPr>
          <a:lstStyle/>
          <a:p>
            <a:pPr defTabSz="457200" eaLnBrk="1" hangingPunct="1">
              <a:buClrTx/>
              <a:buSzTx/>
              <a:buFontTx/>
              <a:buNone/>
            </a:pPr>
            <a:r>
              <a:rPr lang="en-GB" sz="1400" dirty="0">
                <a:solidFill>
                  <a:prstClr val="black"/>
                </a:solidFill>
                <a:latin typeface="Times New Roman" panose="02020603050405020304" pitchFamily="18" charset="0"/>
                <a:ea typeface="ＭＳ Ｐゴシック" charset="0"/>
                <a:cs typeface="Times New Roman" panose="02020603050405020304" pitchFamily="18" charset="0"/>
              </a:rPr>
              <a:t>Source: Wi-Fi Alliance &amp; various</a:t>
            </a:r>
          </a:p>
        </p:txBody>
      </p:sp>
      <p:sp>
        <p:nvSpPr>
          <p:cNvPr id="5"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6" name="Slide Number Placeholder 5"/>
          <p:cNvSpPr>
            <a:spLocks noGrp="1"/>
          </p:cNvSpPr>
          <p:nvPr>
            <p:ph type="sldNum" idx="12"/>
          </p:nvPr>
        </p:nvSpPr>
        <p:spPr>
          <a:xfrm>
            <a:off x="4344988" y="6475413"/>
            <a:ext cx="528637" cy="363537"/>
          </a:xfrm>
        </p:spPr>
        <p:txBody>
          <a:bodyPr/>
          <a:lstStyle/>
          <a:p>
            <a:r>
              <a:rPr lang="en-GB" dirty="0"/>
              <a:t>Slide </a:t>
            </a:r>
            <a:fld id="{3ABCC52B-A3F7-440B-BBF2-55191E6E7773}" type="slidenum">
              <a:rPr lang="en-GB" smtClean="0"/>
              <a:pPr/>
              <a:t>44</a:t>
            </a:fld>
            <a:endParaRPr lang="en-GB" dirty="0"/>
          </a:p>
        </p:txBody>
      </p:sp>
      <p:sp>
        <p:nvSpPr>
          <p:cNvPr id="9" name="Footer Placeholder 4"/>
          <p:cNvSpPr>
            <a:spLocks noGrp="1"/>
          </p:cNvSpPr>
          <p:nvPr>
            <p:ph type="ftr" idx="14"/>
          </p:nvPr>
        </p:nvSpPr>
        <p:spPr>
          <a:xfrm>
            <a:off x="5357818" y="6475413"/>
            <a:ext cx="3184520" cy="180975"/>
          </a:xfrm>
        </p:spPr>
        <p:txBody>
          <a:bodyPr/>
          <a:lstStyle/>
          <a:p>
            <a:r>
              <a:rPr lang="en-GB" dirty="0"/>
              <a:t>Adrian Stephens, Intel Corporation</a:t>
            </a:r>
          </a:p>
        </p:txBody>
      </p:sp>
    </p:spTree>
    <p:extLst>
      <p:ext uri="{BB962C8B-B14F-4D97-AF65-F5344CB8AC3E}">
        <p14:creationId xmlns:p14="http://schemas.microsoft.com/office/powerpoint/2010/main" val="2300179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a:t>IEEE 802.11 Organization</a:t>
            </a:r>
          </a:p>
        </p:txBody>
      </p:sp>
      <p:sp>
        <p:nvSpPr>
          <p:cNvPr id="3" name="Content Placeholder 2"/>
          <p:cNvSpPr>
            <a:spLocks noGrp="1"/>
          </p:cNvSpPr>
          <p:nvPr>
            <p:ph sz="quarter" idx="14"/>
          </p:nvPr>
        </p:nvSpPr>
        <p:spPr>
          <a:xfrm>
            <a:off x="407987" y="1751013"/>
            <a:ext cx="8326438" cy="4268787"/>
          </a:xfrm>
        </p:spPr>
        <p:txBody>
          <a:bodyPr/>
          <a:lstStyle/>
          <a:p>
            <a:r>
              <a:rPr lang="en-GB" sz="1600" dirty="0"/>
              <a:t>IEEE 802.11 is a working group, responsible for writing Wireless Local Area Network (LAN) standards</a:t>
            </a:r>
          </a:p>
          <a:p>
            <a:r>
              <a:rPr lang="en-GB" sz="1600" dirty="0"/>
              <a:t>802.11 operates under</a:t>
            </a:r>
          </a:p>
          <a:p>
            <a:pPr lvl="1"/>
            <a:r>
              <a:rPr lang="en-GB" sz="1600" dirty="0"/>
              <a:t>The “Sponsor”: IEEE LMSC “LAN / MAN Standards Committee” – aka “802”</a:t>
            </a:r>
          </a:p>
          <a:p>
            <a:pPr lvl="1"/>
            <a:r>
              <a:rPr lang="en-GB" sz="1600" dirty="0"/>
              <a:t>IEEE Computer Society</a:t>
            </a:r>
          </a:p>
          <a:p>
            <a:pPr lvl="1"/>
            <a:r>
              <a:rPr lang="en-GB" sz="1600" dirty="0"/>
              <a:t>IEEE-SA Standards Board</a:t>
            </a:r>
          </a:p>
          <a:p>
            <a:r>
              <a:rPr lang="en-GB" sz="1600" dirty="0"/>
              <a:t>Work in 802.11 is divided into various activities</a:t>
            </a:r>
          </a:p>
          <a:p>
            <a:pPr lvl="1"/>
            <a:r>
              <a:rPr lang="en-GB" sz="1600" dirty="0"/>
              <a:t>Task groups – one per approved standard or amendment to be developed</a:t>
            </a:r>
          </a:p>
          <a:p>
            <a:pPr lvl="1"/>
            <a:r>
              <a:rPr lang="en-GB" sz="1600" dirty="0"/>
              <a:t>Study groups or topic interest groups – the precursor to a task group that investigates marketability, feasibility and determines initial requirements</a:t>
            </a:r>
          </a:p>
          <a:p>
            <a:pPr lvl="1"/>
            <a:r>
              <a:rPr lang="en-GB" sz="1600" dirty="0"/>
              <a:t>Various standing committee's responsible for ongoing work,  such as “Architecture”</a:t>
            </a:r>
          </a:p>
          <a:p>
            <a:pPr marL="0" indent="0">
              <a:buNone/>
            </a:pPr>
            <a:endParaRPr lang="en-GB" sz="1400" dirty="0"/>
          </a:p>
          <a:p>
            <a:pPr marL="0" indent="0">
              <a:buNone/>
            </a:pPr>
            <a:endParaRPr lang="en-GB" sz="2000" dirty="0"/>
          </a:p>
        </p:txBody>
      </p:sp>
      <p:sp>
        <p:nvSpPr>
          <p:cNvPr id="8" name="Slide Number Placeholder 7"/>
          <p:cNvSpPr>
            <a:spLocks noGrp="1"/>
          </p:cNvSpPr>
          <p:nvPr>
            <p:ph type="sldNum" sz="quarter" idx="15"/>
          </p:nvPr>
        </p:nvSpPr>
        <p:spPr/>
        <p:txBody>
          <a:bodyPr/>
          <a:lstStyle/>
          <a:p>
            <a:pPr>
              <a:defRPr/>
            </a:pPr>
            <a:r>
              <a:rPr lang="en-US" dirty="0"/>
              <a:t>Slide </a:t>
            </a:r>
            <a:fld id="{1F2884EB-C6E3-684C-A39B-0E652C4E0E60}" type="slidenum">
              <a:rPr lang="en-US" smtClean="0"/>
              <a:pPr>
                <a:defRPr/>
              </a:pPr>
              <a:t>45</a:t>
            </a:fld>
            <a:endParaRPr lang="en-US" dirty="0"/>
          </a:p>
        </p:txBody>
      </p:sp>
      <p:sp>
        <p:nvSpPr>
          <p:cNvPr id="9"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14"/>
          </p:nvPr>
        </p:nvSpPr>
        <p:spPr>
          <a:xfrm>
            <a:off x="5481301" y="6445874"/>
            <a:ext cx="3184520" cy="180975"/>
          </a:xfrm>
        </p:spPr>
        <p:txBody>
          <a:bodyPr/>
          <a:lstStyle/>
          <a:p>
            <a:pPr algn="r"/>
            <a:r>
              <a:rPr lang="en-GB" sz="1200" b="0" dirty="0"/>
              <a:t>Adrian Stephens, Intel Corporation</a:t>
            </a:r>
          </a:p>
        </p:txBody>
      </p:sp>
    </p:spTree>
    <p:extLst>
      <p:ext uri="{BB962C8B-B14F-4D97-AF65-F5344CB8AC3E}">
        <p14:creationId xmlns:p14="http://schemas.microsoft.com/office/powerpoint/2010/main" val="1071561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1315" name="Rectangle 3"/>
          <p:cNvSpPr>
            <a:spLocks noGrp="1" noChangeArrowheads="1"/>
          </p:cNvSpPr>
          <p:nvPr>
            <p:ph type="title"/>
          </p:nvPr>
        </p:nvSpPr>
        <p:spPr>
          <a:xfrm>
            <a:off x="711200" y="642421"/>
            <a:ext cx="7770813" cy="1065213"/>
          </a:xfrm>
        </p:spPr>
        <p:txBody>
          <a:bodyPr/>
          <a:lstStyle/>
          <a:p>
            <a:r>
              <a:rPr lang="en-US"/>
              <a:t>PHY Project Sequence</a:t>
            </a:r>
          </a:p>
        </p:txBody>
      </p:sp>
      <p:sp>
        <p:nvSpPr>
          <p:cNvPr id="141314" name="Line 2"/>
          <p:cNvSpPr>
            <a:spLocks noChangeShapeType="1"/>
          </p:cNvSpPr>
          <p:nvPr/>
        </p:nvSpPr>
        <p:spPr bwMode="auto">
          <a:xfrm flipV="1">
            <a:off x="2819400" y="1907362"/>
            <a:ext cx="5029200" cy="3048000"/>
          </a:xfrm>
          <a:prstGeom prst="line">
            <a:avLst/>
          </a:prstGeom>
          <a:noFill/>
          <a:ln w="57150">
            <a:solidFill>
              <a:srgbClr val="FF6699"/>
            </a:solidFill>
            <a:round/>
            <a:headEnd/>
            <a:tailEnd/>
          </a:ln>
        </p:spPr>
        <p:txBody>
          <a:bodyPr/>
          <a:lstStyle/>
          <a:p>
            <a:endParaRPr lang="en-US"/>
          </a:p>
        </p:txBody>
      </p:sp>
      <p:grpSp>
        <p:nvGrpSpPr>
          <p:cNvPr id="2" name="Group 4"/>
          <p:cNvGrpSpPr>
            <a:grpSpLocks/>
          </p:cNvGrpSpPr>
          <p:nvPr/>
        </p:nvGrpSpPr>
        <p:grpSpPr bwMode="auto">
          <a:xfrm>
            <a:off x="1143000" y="1831162"/>
            <a:ext cx="7086600" cy="3886200"/>
            <a:chOff x="1008" y="1392"/>
            <a:chExt cx="3792" cy="2448"/>
          </a:xfrm>
        </p:grpSpPr>
        <p:sp>
          <p:nvSpPr>
            <p:cNvPr id="141317" name="Line 5"/>
            <p:cNvSpPr>
              <a:spLocks noChangeShapeType="1"/>
            </p:cNvSpPr>
            <p:nvPr/>
          </p:nvSpPr>
          <p:spPr bwMode="auto">
            <a:xfrm>
              <a:off x="1008" y="1392"/>
              <a:ext cx="0" cy="2448"/>
            </a:xfrm>
            <a:prstGeom prst="line">
              <a:avLst/>
            </a:prstGeom>
            <a:noFill/>
            <a:ln w="57150">
              <a:solidFill>
                <a:schemeClr val="tx1"/>
              </a:solidFill>
              <a:round/>
              <a:headEnd/>
              <a:tailEnd/>
            </a:ln>
          </p:spPr>
          <p:txBody>
            <a:bodyPr/>
            <a:lstStyle/>
            <a:p>
              <a:endParaRPr lang="en-US"/>
            </a:p>
          </p:txBody>
        </p:sp>
        <p:sp>
          <p:nvSpPr>
            <p:cNvPr id="141318" name="Line 6"/>
            <p:cNvSpPr>
              <a:spLocks noChangeShapeType="1"/>
            </p:cNvSpPr>
            <p:nvPr/>
          </p:nvSpPr>
          <p:spPr bwMode="auto">
            <a:xfrm>
              <a:off x="1008" y="3840"/>
              <a:ext cx="3792" cy="0"/>
            </a:xfrm>
            <a:prstGeom prst="line">
              <a:avLst/>
            </a:prstGeom>
            <a:noFill/>
            <a:ln w="57150">
              <a:solidFill>
                <a:schemeClr val="tx1"/>
              </a:solidFill>
              <a:round/>
              <a:headEnd/>
              <a:tailEnd/>
            </a:ln>
          </p:spPr>
          <p:txBody>
            <a:bodyPr/>
            <a:lstStyle/>
            <a:p>
              <a:endParaRPr lang="en-US"/>
            </a:p>
          </p:txBody>
        </p:sp>
      </p:grpSp>
      <p:grpSp>
        <p:nvGrpSpPr>
          <p:cNvPr id="3" name="Group 7"/>
          <p:cNvGrpSpPr>
            <a:grpSpLocks/>
          </p:cNvGrpSpPr>
          <p:nvPr/>
        </p:nvGrpSpPr>
        <p:grpSpPr bwMode="auto">
          <a:xfrm>
            <a:off x="1371600" y="5717362"/>
            <a:ext cx="1905000" cy="228600"/>
            <a:chOff x="768" y="3840"/>
            <a:chExt cx="1200" cy="144"/>
          </a:xfrm>
        </p:grpSpPr>
        <p:sp>
          <p:nvSpPr>
            <p:cNvPr id="141320" name="Line 8"/>
            <p:cNvSpPr>
              <a:spLocks noChangeShapeType="1"/>
            </p:cNvSpPr>
            <p:nvPr/>
          </p:nvSpPr>
          <p:spPr bwMode="auto">
            <a:xfrm>
              <a:off x="768" y="3840"/>
              <a:ext cx="0" cy="144"/>
            </a:xfrm>
            <a:prstGeom prst="line">
              <a:avLst/>
            </a:prstGeom>
            <a:noFill/>
            <a:ln w="9525">
              <a:solidFill>
                <a:schemeClr val="tx1"/>
              </a:solidFill>
              <a:round/>
              <a:headEnd/>
              <a:tailEnd/>
            </a:ln>
          </p:spPr>
          <p:txBody>
            <a:bodyPr/>
            <a:lstStyle/>
            <a:p>
              <a:endParaRPr lang="en-US"/>
            </a:p>
          </p:txBody>
        </p:sp>
        <p:sp>
          <p:nvSpPr>
            <p:cNvPr id="141321" name="Line 9"/>
            <p:cNvSpPr>
              <a:spLocks noChangeShapeType="1"/>
            </p:cNvSpPr>
            <p:nvPr/>
          </p:nvSpPr>
          <p:spPr bwMode="auto">
            <a:xfrm>
              <a:off x="1968" y="3840"/>
              <a:ext cx="0" cy="144"/>
            </a:xfrm>
            <a:prstGeom prst="line">
              <a:avLst/>
            </a:prstGeom>
            <a:noFill/>
            <a:ln w="9525">
              <a:solidFill>
                <a:schemeClr val="tx1"/>
              </a:solidFill>
              <a:round/>
              <a:headEnd/>
              <a:tailEnd/>
            </a:ln>
          </p:spPr>
          <p:txBody>
            <a:bodyPr/>
            <a:lstStyle/>
            <a:p>
              <a:endParaRPr lang="en-US"/>
            </a:p>
          </p:txBody>
        </p:sp>
        <p:sp>
          <p:nvSpPr>
            <p:cNvPr id="141322" name="Line 10"/>
            <p:cNvSpPr>
              <a:spLocks noChangeShapeType="1"/>
            </p:cNvSpPr>
            <p:nvPr/>
          </p:nvSpPr>
          <p:spPr bwMode="auto">
            <a:xfrm>
              <a:off x="888" y="3840"/>
              <a:ext cx="0" cy="96"/>
            </a:xfrm>
            <a:prstGeom prst="line">
              <a:avLst/>
            </a:prstGeom>
            <a:noFill/>
            <a:ln w="9525">
              <a:solidFill>
                <a:schemeClr val="tx1"/>
              </a:solidFill>
              <a:round/>
              <a:headEnd/>
              <a:tailEnd/>
            </a:ln>
          </p:spPr>
          <p:txBody>
            <a:bodyPr/>
            <a:lstStyle/>
            <a:p>
              <a:endParaRPr lang="en-US"/>
            </a:p>
          </p:txBody>
        </p:sp>
        <p:sp>
          <p:nvSpPr>
            <p:cNvPr id="141323" name="Line 11"/>
            <p:cNvSpPr>
              <a:spLocks noChangeShapeType="1"/>
            </p:cNvSpPr>
            <p:nvPr/>
          </p:nvSpPr>
          <p:spPr bwMode="auto">
            <a:xfrm>
              <a:off x="1008" y="3840"/>
              <a:ext cx="0" cy="96"/>
            </a:xfrm>
            <a:prstGeom prst="line">
              <a:avLst/>
            </a:prstGeom>
            <a:noFill/>
            <a:ln w="9525">
              <a:solidFill>
                <a:schemeClr val="tx1"/>
              </a:solidFill>
              <a:round/>
              <a:headEnd/>
              <a:tailEnd/>
            </a:ln>
          </p:spPr>
          <p:txBody>
            <a:bodyPr/>
            <a:lstStyle/>
            <a:p>
              <a:endParaRPr lang="en-US"/>
            </a:p>
          </p:txBody>
        </p:sp>
        <p:sp>
          <p:nvSpPr>
            <p:cNvPr id="141324" name="Line 12"/>
            <p:cNvSpPr>
              <a:spLocks noChangeShapeType="1"/>
            </p:cNvSpPr>
            <p:nvPr/>
          </p:nvSpPr>
          <p:spPr bwMode="auto">
            <a:xfrm>
              <a:off x="1128" y="3840"/>
              <a:ext cx="0" cy="96"/>
            </a:xfrm>
            <a:prstGeom prst="line">
              <a:avLst/>
            </a:prstGeom>
            <a:noFill/>
            <a:ln w="9525">
              <a:solidFill>
                <a:schemeClr val="tx1"/>
              </a:solidFill>
              <a:round/>
              <a:headEnd/>
              <a:tailEnd/>
            </a:ln>
          </p:spPr>
          <p:txBody>
            <a:bodyPr/>
            <a:lstStyle/>
            <a:p>
              <a:endParaRPr lang="en-US"/>
            </a:p>
          </p:txBody>
        </p:sp>
        <p:sp>
          <p:nvSpPr>
            <p:cNvPr id="141325" name="Line 13"/>
            <p:cNvSpPr>
              <a:spLocks noChangeShapeType="1"/>
            </p:cNvSpPr>
            <p:nvPr/>
          </p:nvSpPr>
          <p:spPr bwMode="auto">
            <a:xfrm>
              <a:off x="1248" y="3840"/>
              <a:ext cx="0" cy="96"/>
            </a:xfrm>
            <a:prstGeom prst="line">
              <a:avLst/>
            </a:prstGeom>
            <a:noFill/>
            <a:ln w="9525">
              <a:solidFill>
                <a:schemeClr val="tx1"/>
              </a:solidFill>
              <a:round/>
              <a:headEnd/>
              <a:tailEnd/>
            </a:ln>
          </p:spPr>
          <p:txBody>
            <a:bodyPr/>
            <a:lstStyle/>
            <a:p>
              <a:endParaRPr lang="en-US"/>
            </a:p>
          </p:txBody>
        </p:sp>
        <p:sp>
          <p:nvSpPr>
            <p:cNvPr id="141326" name="Line 14"/>
            <p:cNvSpPr>
              <a:spLocks noChangeShapeType="1"/>
            </p:cNvSpPr>
            <p:nvPr/>
          </p:nvSpPr>
          <p:spPr bwMode="auto">
            <a:xfrm>
              <a:off x="1488" y="3840"/>
              <a:ext cx="0" cy="96"/>
            </a:xfrm>
            <a:prstGeom prst="line">
              <a:avLst/>
            </a:prstGeom>
            <a:noFill/>
            <a:ln w="9525">
              <a:solidFill>
                <a:schemeClr val="tx1"/>
              </a:solidFill>
              <a:round/>
              <a:headEnd/>
              <a:tailEnd/>
            </a:ln>
          </p:spPr>
          <p:txBody>
            <a:bodyPr/>
            <a:lstStyle/>
            <a:p>
              <a:endParaRPr lang="en-US"/>
            </a:p>
          </p:txBody>
        </p:sp>
        <p:sp>
          <p:nvSpPr>
            <p:cNvPr id="141327" name="Line 15"/>
            <p:cNvSpPr>
              <a:spLocks noChangeShapeType="1"/>
            </p:cNvSpPr>
            <p:nvPr/>
          </p:nvSpPr>
          <p:spPr bwMode="auto">
            <a:xfrm>
              <a:off x="1608" y="3840"/>
              <a:ext cx="0" cy="96"/>
            </a:xfrm>
            <a:prstGeom prst="line">
              <a:avLst/>
            </a:prstGeom>
            <a:noFill/>
            <a:ln w="9525">
              <a:solidFill>
                <a:schemeClr val="tx1"/>
              </a:solidFill>
              <a:round/>
              <a:headEnd/>
              <a:tailEnd/>
            </a:ln>
          </p:spPr>
          <p:txBody>
            <a:bodyPr/>
            <a:lstStyle/>
            <a:p>
              <a:endParaRPr lang="en-US"/>
            </a:p>
          </p:txBody>
        </p:sp>
        <p:sp>
          <p:nvSpPr>
            <p:cNvPr id="141328" name="Line 16"/>
            <p:cNvSpPr>
              <a:spLocks noChangeShapeType="1"/>
            </p:cNvSpPr>
            <p:nvPr/>
          </p:nvSpPr>
          <p:spPr bwMode="auto">
            <a:xfrm>
              <a:off x="1728" y="3840"/>
              <a:ext cx="0" cy="96"/>
            </a:xfrm>
            <a:prstGeom prst="line">
              <a:avLst/>
            </a:prstGeom>
            <a:noFill/>
            <a:ln w="9525">
              <a:solidFill>
                <a:schemeClr val="tx1"/>
              </a:solidFill>
              <a:round/>
              <a:headEnd/>
              <a:tailEnd/>
            </a:ln>
          </p:spPr>
          <p:txBody>
            <a:bodyPr/>
            <a:lstStyle/>
            <a:p>
              <a:endParaRPr lang="en-US"/>
            </a:p>
          </p:txBody>
        </p:sp>
        <p:sp>
          <p:nvSpPr>
            <p:cNvPr id="141329" name="Line 17"/>
            <p:cNvSpPr>
              <a:spLocks noChangeShapeType="1"/>
            </p:cNvSpPr>
            <p:nvPr/>
          </p:nvSpPr>
          <p:spPr bwMode="auto">
            <a:xfrm>
              <a:off x="1848" y="3840"/>
              <a:ext cx="0" cy="96"/>
            </a:xfrm>
            <a:prstGeom prst="line">
              <a:avLst/>
            </a:prstGeom>
            <a:noFill/>
            <a:ln w="9525">
              <a:solidFill>
                <a:schemeClr val="tx1"/>
              </a:solidFill>
              <a:round/>
              <a:headEnd/>
              <a:tailEnd/>
            </a:ln>
          </p:spPr>
          <p:txBody>
            <a:bodyPr/>
            <a:lstStyle/>
            <a:p>
              <a:endParaRPr lang="en-US"/>
            </a:p>
          </p:txBody>
        </p:sp>
        <p:sp>
          <p:nvSpPr>
            <p:cNvPr id="141330" name="Line 18"/>
            <p:cNvSpPr>
              <a:spLocks noChangeShapeType="1"/>
            </p:cNvSpPr>
            <p:nvPr/>
          </p:nvSpPr>
          <p:spPr bwMode="auto">
            <a:xfrm>
              <a:off x="1368" y="3840"/>
              <a:ext cx="0" cy="144"/>
            </a:xfrm>
            <a:prstGeom prst="line">
              <a:avLst/>
            </a:prstGeom>
            <a:noFill/>
            <a:ln w="9525">
              <a:solidFill>
                <a:schemeClr val="tx1"/>
              </a:solidFill>
              <a:round/>
              <a:headEnd/>
              <a:tailEnd/>
            </a:ln>
          </p:spPr>
          <p:txBody>
            <a:bodyPr/>
            <a:lstStyle/>
            <a:p>
              <a:endParaRPr lang="en-US"/>
            </a:p>
          </p:txBody>
        </p:sp>
      </p:grpSp>
      <p:grpSp>
        <p:nvGrpSpPr>
          <p:cNvPr id="4" name="Group 19"/>
          <p:cNvGrpSpPr>
            <a:grpSpLocks/>
          </p:cNvGrpSpPr>
          <p:nvPr/>
        </p:nvGrpSpPr>
        <p:grpSpPr bwMode="auto">
          <a:xfrm>
            <a:off x="3276600" y="5717362"/>
            <a:ext cx="1905000" cy="228600"/>
            <a:chOff x="768" y="3840"/>
            <a:chExt cx="1200" cy="144"/>
          </a:xfrm>
        </p:grpSpPr>
        <p:sp>
          <p:nvSpPr>
            <p:cNvPr id="141332" name="Line 20"/>
            <p:cNvSpPr>
              <a:spLocks noChangeShapeType="1"/>
            </p:cNvSpPr>
            <p:nvPr/>
          </p:nvSpPr>
          <p:spPr bwMode="auto">
            <a:xfrm>
              <a:off x="768" y="3840"/>
              <a:ext cx="0" cy="144"/>
            </a:xfrm>
            <a:prstGeom prst="line">
              <a:avLst/>
            </a:prstGeom>
            <a:noFill/>
            <a:ln w="9525">
              <a:solidFill>
                <a:schemeClr val="tx1"/>
              </a:solidFill>
              <a:round/>
              <a:headEnd/>
              <a:tailEnd/>
            </a:ln>
          </p:spPr>
          <p:txBody>
            <a:bodyPr/>
            <a:lstStyle/>
            <a:p>
              <a:endParaRPr lang="en-US"/>
            </a:p>
          </p:txBody>
        </p:sp>
        <p:sp>
          <p:nvSpPr>
            <p:cNvPr id="141333" name="Line 21"/>
            <p:cNvSpPr>
              <a:spLocks noChangeShapeType="1"/>
            </p:cNvSpPr>
            <p:nvPr/>
          </p:nvSpPr>
          <p:spPr bwMode="auto">
            <a:xfrm>
              <a:off x="1968" y="3840"/>
              <a:ext cx="0" cy="144"/>
            </a:xfrm>
            <a:prstGeom prst="line">
              <a:avLst/>
            </a:prstGeom>
            <a:noFill/>
            <a:ln w="9525">
              <a:solidFill>
                <a:schemeClr val="tx1"/>
              </a:solidFill>
              <a:round/>
              <a:headEnd/>
              <a:tailEnd/>
            </a:ln>
          </p:spPr>
          <p:txBody>
            <a:bodyPr/>
            <a:lstStyle/>
            <a:p>
              <a:endParaRPr lang="en-US"/>
            </a:p>
          </p:txBody>
        </p:sp>
        <p:sp>
          <p:nvSpPr>
            <p:cNvPr id="141334" name="Line 22"/>
            <p:cNvSpPr>
              <a:spLocks noChangeShapeType="1"/>
            </p:cNvSpPr>
            <p:nvPr/>
          </p:nvSpPr>
          <p:spPr bwMode="auto">
            <a:xfrm>
              <a:off x="888" y="3840"/>
              <a:ext cx="0" cy="96"/>
            </a:xfrm>
            <a:prstGeom prst="line">
              <a:avLst/>
            </a:prstGeom>
            <a:noFill/>
            <a:ln w="9525">
              <a:solidFill>
                <a:schemeClr val="tx1"/>
              </a:solidFill>
              <a:round/>
              <a:headEnd/>
              <a:tailEnd/>
            </a:ln>
          </p:spPr>
          <p:txBody>
            <a:bodyPr/>
            <a:lstStyle/>
            <a:p>
              <a:endParaRPr lang="en-US"/>
            </a:p>
          </p:txBody>
        </p:sp>
        <p:sp>
          <p:nvSpPr>
            <p:cNvPr id="141335" name="Line 23"/>
            <p:cNvSpPr>
              <a:spLocks noChangeShapeType="1"/>
            </p:cNvSpPr>
            <p:nvPr/>
          </p:nvSpPr>
          <p:spPr bwMode="auto">
            <a:xfrm>
              <a:off x="1008" y="3840"/>
              <a:ext cx="0" cy="96"/>
            </a:xfrm>
            <a:prstGeom prst="line">
              <a:avLst/>
            </a:prstGeom>
            <a:noFill/>
            <a:ln w="9525">
              <a:solidFill>
                <a:schemeClr val="tx1"/>
              </a:solidFill>
              <a:round/>
              <a:headEnd/>
              <a:tailEnd/>
            </a:ln>
          </p:spPr>
          <p:txBody>
            <a:bodyPr/>
            <a:lstStyle/>
            <a:p>
              <a:endParaRPr lang="en-US"/>
            </a:p>
          </p:txBody>
        </p:sp>
        <p:sp>
          <p:nvSpPr>
            <p:cNvPr id="141336" name="Line 24"/>
            <p:cNvSpPr>
              <a:spLocks noChangeShapeType="1"/>
            </p:cNvSpPr>
            <p:nvPr/>
          </p:nvSpPr>
          <p:spPr bwMode="auto">
            <a:xfrm>
              <a:off x="1128" y="3840"/>
              <a:ext cx="0" cy="96"/>
            </a:xfrm>
            <a:prstGeom prst="line">
              <a:avLst/>
            </a:prstGeom>
            <a:noFill/>
            <a:ln w="9525">
              <a:solidFill>
                <a:schemeClr val="tx1"/>
              </a:solidFill>
              <a:round/>
              <a:headEnd/>
              <a:tailEnd/>
            </a:ln>
          </p:spPr>
          <p:txBody>
            <a:bodyPr/>
            <a:lstStyle/>
            <a:p>
              <a:endParaRPr lang="en-US"/>
            </a:p>
          </p:txBody>
        </p:sp>
        <p:sp>
          <p:nvSpPr>
            <p:cNvPr id="141337" name="Line 25"/>
            <p:cNvSpPr>
              <a:spLocks noChangeShapeType="1"/>
            </p:cNvSpPr>
            <p:nvPr/>
          </p:nvSpPr>
          <p:spPr bwMode="auto">
            <a:xfrm>
              <a:off x="1248" y="3840"/>
              <a:ext cx="0" cy="96"/>
            </a:xfrm>
            <a:prstGeom prst="line">
              <a:avLst/>
            </a:prstGeom>
            <a:noFill/>
            <a:ln w="9525">
              <a:solidFill>
                <a:schemeClr val="tx1"/>
              </a:solidFill>
              <a:round/>
              <a:headEnd/>
              <a:tailEnd/>
            </a:ln>
          </p:spPr>
          <p:txBody>
            <a:bodyPr/>
            <a:lstStyle/>
            <a:p>
              <a:endParaRPr lang="en-US"/>
            </a:p>
          </p:txBody>
        </p:sp>
        <p:sp>
          <p:nvSpPr>
            <p:cNvPr id="141338" name="Line 26"/>
            <p:cNvSpPr>
              <a:spLocks noChangeShapeType="1"/>
            </p:cNvSpPr>
            <p:nvPr/>
          </p:nvSpPr>
          <p:spPr bwMode="auto">
            <a:xfrm>
              <a:off x="1488" y="3840"/>
              <a:ext cx="0" cy="96"/>
            </a:xfrm>
            <a:prstGeom prst="line">
              <a:avLst/>
            </a:prstGeom>
            <a:noFill/>
            <a:ln w="9525">
              <a:solidFill>
                <a:schemeClr val="tx1"/>
              </a:solidFill>
              <a:round/>
              <a:headEnd/>
              <a:tailEnd/>
            </a:ln>
          </p:spPr>
          <p:txBody>
            <a:bodyPr/>
            <a:lstStyle/>
            <a:p>
              <a:endParaRPr lang="en-US"/>
            </a:p>
          </p:txBody>
        </p:sp>
        <p:sp>
          <p:nvSpPr>
            <p:cNvPr id="141339" name="Line 27"/>
            <p:cNvSpPr>
              <a:spLocks noChangeShapeType="1"/>
            </p:cNvSpPr>
            <p:nvPr/>
          </p:nvSpPr>
          <p:spPr bwMode="auto">
            <a:xfrm>
              <a:off x="1608" y="3840"/>
              <a:ext cx="0" cy="96"/>
            </a:xfrm>
            <a:prstGeom prst="line">
              <a:avLst/>
            </a:prstGeom>
            <a:noFill/>
            <a:ln w="9525">
              <a:solidFill>
                <a:schemeClr val="tx1"/>
              </a:solidFill>
              <a:round/>
              <a:headEnd/>
              <a:tailEnd/>
            </a:ln>
          </p:spPr>
          <p:txBody>
            <a:bodyPr/>
            <a:lstStyle/>
            <a:p>
              <a:endParaRPr lang="en-US"/>
            </a:p>
          </p:txBody>
        </p:sp>
        <p:sp>
          <p:nvSpPr>
            <p:cNvPr id="141340" name="Line 28"/>
            <p:cNvSpPr>
              <a:spLocks noChangeShapeType="1"/>
            </p:cNvSpPr>
            <p:nvPr/>
          </p:nvSpPr>
          <p:spPr bwMode="auto">
            <a:xfrm>
              <a:off x="1728" y="3840"/>
              <a:ext cx="0" cy="96"/>
            </a:xfrm>
            <a:prstGeom prst="line">
              <a:avLst/>
            </a:prstGeom>
            <a:noFill/>
            <a:ln w="9525">
              <a:solidFill>
                <a:schemeClr val="tx1"/>
              </a:solidFill>
              <a:round/>
              <a:headEnd/>
              <a:tailEnd/>
            </a:ln>
          </p:spPr>
          <p:txBody>
            <a:bodyPr/>
            <a:lstStyle/>
            <a:p>
              <a:endParaRPr lang="en-US"/>
            </a:p>
          </p:txBody>
        </p:sp>
        <p:sp>
          <p:nvSpPr>
            <p:cNvPr id="141341" name="Line 29"/>
            <p:cNvSpPr>
              <a:spLocks noChangeShapeType="1"/>
            </p:cNvSpPr>
            <p:nvPr/>
          </p:nvSpPr>
          <p:spPr bwMode="auto">
            <a:xfrm>
              <a:off x="1848" y="3840"/>
              <a:ext cx="0" cy="96"/>
            </a:xfrm>
            <a:prstGeom prst="line">
              <a:avLst/>
            </a:prstGeom>
            <a:noFill/>
            <a:ln w="9525">
              <a:solidFill>
                <a:schemeClr val="tx1"/>
              </a:solidFill>
              <a:round/>
              <a:headEnd/>
              <a:tailEnd/>
            </a:ln>
          </p:spPr>
          <p:txBody>
            <a:bodyPr/>
            <a:lstStyle/>
            <a:p>
              <a:endParaRPr lang="en-US"/>
            </a:p>
          </p:txBody>
        </p:sp>
        <p:sp>
          <p:nvSpPr>
            <p:cNvPr id="141342" name="Line 30"/>
            <p:cNvSpPr>
              <a:spLocks noChangeShapeType="1"/>
            </p:cNvSpPr>
            <p:nvPr/>
          </p:nvSpPr>
          <p:spPr bwMode="auto">
            <a:xfrm>
              <a:off x="1368" y="3840"/>
              <a:ext cx="0" cy="144"/>
            </a:xfrm>
            <a:prstGeom prst="line">
              <a:avLst/>
            </a:prstGeom>
            <a:noFill/>
            <a:ln w="9525">
              <a:solidFill>
                <a:schemeClr val="tx1"/>
              </a:solidFill>
              <a:round/>
              <a:headEnd/>
              <a:tailEnd/>
            </a:ln>
          </p:spPr>
          <p:txBody>
            <a:bodyPr/>
            <a:lstStyle/>
            <a:p>
              <a:endParaRPr lang="en-US"/>
            </a:p>
          </p:txBody>
        </p:sp>
      </p:grpSp>
      <p:grpSp>
        <p:nvGrpSpPr>
          <p:cNvPr id="5" name="Group 31"/>
          <p:cNvGrpSpPr>
            <a:grpSpLocks/>
          </p:cNvGrpSpPr>
          <p:nvPr/>
        </p:nvGrpSpPr>
        <p:grpSpPr bwMode="auto">
          <a:xfrm>
            <a:off x="5181600" y="5717362"/>
            <a:ext cx="1905000" cy="228600"/>
            <a:chOff x="768" y="3840"/>
            <a:chExt cx="1200" cy="144"/>
          </a:xfrm>
        </p:grpSpPr>
        <p:sp>
          <p:nvSpPr>
            <p:cNvPr id="141344" name="Line 32"/>
            <p:cNvSpPr>
              <a:spLocks noChangeShapeType="1"/>
            </p:cNvSpPr>
            <p:nvPr/>
          </p:nvSpPr>
          <p:spPr bwMode="auto">
            <a:xfrm>
              <a:off x="768" y="3840"/>
              <a:ext cx="0" cy="144"/>
            </a:xfrm>
            <a:prstGeom prst="line">
              <a:avLst/>
            </a:prstGeom>
            <a:noFill/>
            <a:ln w="9525">
              <a:solidFill>
                <a:schemeClr val="tx1"/>
              </a:solidFill>
              <a:round/>
              <a:headEnd/>
              <a:tailEnd/>
            </a:ln>
          </p:spPr>
          <p:txBody>
            <a:bodyPr/>
            <a:lstStyle/>
            <a:p>
              <a:endParaRPr lang="en-US"/>
            </a:p>
          </p:txBody>
        </p:sp>
        <p:sp>
          <p:nvSpPr>
            <p:cNvPr id="141345" name="Line 33"/>
            <p:cNvSpPr>
              <a:spLocks noChangeShapeType="1"/>
            </p:cNvSpPr>
            <p:nvPr/>
          </p:nvSpPr>
          <p:spPr bwMode="auto">
            <a:xfrm>
              <a:off x="1968" y="3840"/>
              <a:ext cx="0" cy="144"/>
            </a:xfrm>
            <a:prstGeom prst="line">
              <a:avLst/>
            </a:prstGeom>
            <a:noFill/>
            <a:ln w="9525">
              <a:solidFill>
                <a:schemeClr val="tx1"/>
              </a:solidFill>
              <a:round/>
              <a:headEnd/>
              <a:tailEnd/>
            </a:ln>
          </p:spPr>
          <p:txBody>
            <a:bodyPr/>
            <a:lstStyle/>
            <a:p>
              <a:endParaRPr lang="en-US"/>
            </a:p>
          </p:txBody>
        </p:sp>
        <p:sp>
          <p:nvSpPr>
            <p:cNvPr id="141346" name="Line 34"/>
            <p:cNvSpPr>
              <a:spLocks noChangeShapeType="1"/>
            </p:cNvSpPr>
            <p:nvPr/>
          </p:nvSpPr>
          <p:spPr bwMode="auto">
            <a:xfrm>
              <a:off x="888" y="3840"/>
              <a:ext cx="0" cy="96"/>
            </a:xfrm>
            <a:prstGeom prst="line">
              <a:avLst/>
            </a:prstGeom>
            <a:noFill/>
            <a:ln w="9525">
              <a:solidFill>
                <a:schemeClr val="tx1"/>
              </a:solidFill>
              <a:round/>
              <a:headEnd/>
              <a:tailEnd/>
            </a:ln>
          </p:spPr>
          <p:txBody>
            <a:bodyPr/>
            <a:lstStyle/>
            <a:p>
              <a:endParaRPr lang="en-US"/>
            </a:p>
          </p:txBody>
        </p:sp>
        <p:sp>
          <p:nvSpPr>
            <p:cNvPr id="141347" name="Line 35"/>
            <p:cNvSpPr>
              <a:spLocks noChangeShapeType="1"/>
            </p:cNvSpPr>
            <p:nvPr/>
          </p:nvSpPr>
          <p:spPr bwMode="auto">
            <a:xfrm>
              <a:off x="1008" y="3840"/>
              <a:ext cx="0" cy="96"/>
            </a:xfrm>
            <a:prstGeom prst="line">
              <a:avLst/>
            </a:prstGeom>
            <a:noFill/>
            <a:ln w="9525">
              <a:solidFill>
                <a:schemeClr val="tx1"/>
              </a:solidFill>
              <a:round/>
              <a:headEnd/>
              <a:tailEnd/>
            </a:ln>
          </p:spPr>
          <p:txBody>
            <a:bodyPr/>
            <a:lstStyle/>
            <a:p>
              <a:endParaRPr lang="en-US"/>
            </a:p>
          </p:txBody>
        </p:sp>
        <p:sp>
          <p:nvSpPr>
            <p:cNvPr id="141348" name="Line 36"/>
            <p:cNvSpPr>
              <a:spLocks noChangeShapeType="1"/>
            </p:cNvSpPr>
            <p:nvPr/>
          </p:nvSpPr>
          <p:spPr bwMode="auto">
            <a:xfrm>
              <a:off x="1128" y="3840"/>
              <a:ext cx="0" cy="96"/>
            </a:xfrm>
            <a:prstGeom prst="line">
              <a:avLst/>
            </a:prstGeom>
            <a:noFill/>
            <a:ln w="9525">
              <a:solidFill>
                <a:schemeClr val="tx1"/>
              </a:solidFill>
              <a:round/>
              <a:headEnd/>
              <a:tailEnd/>
            </a:ln>
          </p:spPr>
          <p:txBody>
            <a:bodyPr/>
            <a:lstStyle/>
            <a:p>
              <a:endParaRPr lang="en-US"/>
            </a:p>
          </p:txBody>
        </p:sp>
        <p:sp>
          <p:nvSpPr>
            <p:cNvPr id="141349" name="Line 37"/>
            <p:cNvSpPr>
              <a:spLocks noChangeShapeType="1"/>
            </p:cNvSpPr>
            <p:nvPr/>
          </p:nvSpPr>
          <p:spPr bwMode="auto">
            <a:xfrm>
              <a:off x="1248" y="3840"/>
              <a:ext cx="0" cy="96"/>
            </a:xfrm>
            <a:prstGeom prst="line">
              <a:avLst/>
            </a:prstGeom>
            <a:noFill/>
            <a:ln w="9525">
              <a:solidFill>
                <a:schemeClr val="tx1"/>
              </a:solidFill>
              <a:round/>
              <a:headEnd/>
              <a:tailEnd/>
            </a:ln>
          </p:spPr>
          <p:txBody>
            <a:bodyPr/>
            <a:lstStyle/>
            <a:p>
              <a:endParaRPr lang="en-US"/>
            </a:p>
          </p:txBody>
        </p:sp>
        <p:sp>
          <p:nvSpPr>
            <p:cNvPr id="141350" name="Line 38"/>
            <p:cNvSpPr>
              <a:spLocks noChangeShapeType="1"/>
            </p:cNvSpPr>
            <p:nvPr/>
          </p:nvSpPr>
          <p:spPr bwMode="auto">
            <a:xfrm>
              <a:off x="1488" y="3840"/>
              <a:ext cx="0" cy="96"/>
            </a:xfrm>
            <a:prstGeom prst="line">
              <a:avLst/>
            </a:prstGeom>
            <a:noFill/>
            <a:ln w="9525">
              <a:solidFill>
                <a:schemeClr val="tx1"/>
              </a:solidFill>
              <a:round/>
              <a:headEnd/>
              <a:tailEnd/>
            </a:ln>
          </p:spPr>
          <p:txBody>
            <a:bodyPr/>
            <a:lstStyle/>
            <a:p>
              <a:endParaRPr lang="en-US"/>
            </a:p>
          </p:txBody>
        </p:sp>
        <p:sp>
          <p:nvSpPr>
            <p:cNvPr id="141351" name="Line 39"/>
            <p:cNvSpPr>
              <a:spLocks noChangeShapeType="1"/>
            </p:cNvSpPr>
            <p:nvPr/>
          </p:nvSpPr>
          <p:spPr bwMode="auto">
            <a:xfrm>
              <a:off x="1608" y="3840"/>
              <a:ext cx="0" cy="96"/>
            </a:xfrm>
            <a:prstGeom prst="line">
              <a:avLst/>
            </a:prstGeom>
            <a:noFill/>
            <a:ln w="9525">
              <a:solidFill>
                <a:schemeClr val="tx1"/>
              </a:solidFill>
              <a:round/>
              <a:headEnd/>
              <a:tailEnd/>
            </a:ln>
          </p:spPr>
          <p:txBody>
            <a:bodyPr/>
            <a:lstStyle/>
            <a:p>
              <a:endParaRPr lang="en-US"/>
            </a:p>
          </p:txBody>
        </p:sp>
        <p:sp>
          <p:nvSpPr>
            <p:cNvPr id="141352" name="Line 40"/>
            <p:cNvSpPr>
              <a:spLocks noChangeShapeType="1"/>
            </p:cNvSpPr>
            <p:nvPr/>
          </p:nvSpPr>
          <p:spPr bwMode="auto">
            <a:xfrm>
              <a:off x="1728" y="3840"/>
              <a:ext cx="0" cy="96"/>
            </a:xfrm>
            <a:prstGeom prst="line">
              <a:avLst/>
            </a:prstGeom>
            <a:noFill/>
            <a:ln w="9525">
              <a:solidFill>
                <a:schemeClr val="tx1"/>
              </a:solidFill>
              <a:round/>
              <a:headEnd/>
              <a:tailEnd/>
            </a:ln>
          </p:spPr>
          <p:txBody>
            <a:bodyPr/>
            <a:lstStyle/>
            <a:p>
              <a:endParaRPr lang="en-US"/>
            </a:p>
          </p:txBody>
        </p:sp>
        <p:sp>
          <p:nvSpPr>
            <p:cNvPr id="141353" name="Line 41"/>
            <p:cNvSpPr>
              <a:spLocks noChangeShapeType="1"/>
            </p:cNvSpPr>
            <p:nvPr/>
          </p:nvSpPr>
          <p:spPr bwMode="auto">
            <a:xfrm>
              <a:off x="1848" y="3840"/>
              <a:ext cx="0" cy="96"/>
            </a:xfrm>
            <a:prstGeom prst="line">
              <a:avLst/>
            </a:prstGeom>
            <a:noFill/>
            <a:ln w="9525">
              <a:solidFill>
                <a:schemeClr val="tx1"/>
              </a:solidFill>
              <a:round/>
              <a:headEnd/>
              <a:tailEnd/>
            </a:ln>
          </p:spPr>
          <p:txBody>
            <a:bodyPr/>
            <a:lstStyle/>
            <a:p>
              <a:endParaRPr lang="en-US"/>
            </a:p>
          </p:txBody>
        </p:sp>
        <p:sp>
          <p:nvSpPr>
            <p:cNvPr id="141354" name="Line 42"/>
            <p:cNvSpPr>
              <a:spLocks noChangeShapeType="1"/>
            </p:cNvSpPr>
            <p:nvPr/>
          </p:nvSpPr>
          <p:spPr bwMode="auto">
            <a:xfrm>
              <a:off x="1368" y="3840"/>
              <a:ext cx="0" cy="144"/>
            </a:xfrm>
            <a:prstGeom prst="line">
              <a:avLst/>
            </a:prstGeom>
            <a:noFill/>
            <a:ln w="9525">
              <a:solidFill>
                <a:schemeClr val="tx1"/>
              </a:solidFill>
              <a:round/>
              <a:headEnd/>
              <a:tailEnd/>
            </a:ln>
          </p:spPr>
          <p:txBody>
            <a:bodyPr/>
            <a:lstStyle/>
            <a:p>
              <a:endParaRPr lang="en-US"/>
            </a:p>
          </p:txBody>
        </p:sp>
      </p:grpSp>
      <p:grpSp>
        <p:nvGrpSpPr>
          <p:cNvPr id="6" name="Group 43"/>
          <p:cNvGrpSpPr>
            <a:grpSpLocks/>
          </p:cNvGrpSpPr>
          <p:nvPr/>
        </p:nvGrpSpPr>
        <p:grpSpPr bwMode="auto">
          <a:xfrm>
            <a:off x="990600" y="2051824"/>
            <a:ext cx="152400" cy="3638550"/>
            <a:chOff x="816" y="1344"/>
            <a:chExt cx="96" cy="1764"/>
          </a:xfrm>
        </p:grpSpPr>
        <p:sp>
          <p:nvSpPr>
            <p:cNvPr id="141356" name="Line 44"/>
            <p:cNvSpPr>
              <a:spLocks noChangeShapeType="1"/>
            </p:cNvSpPr>
            <p:nvPr/>
          </p:nvSpPr>
          <p:spPr bwMode="auto">
            <a:xfrm rot="5400000">
              <a:off x="864" y="1590"/>
              <a:ext cx="0" cy="95"/>
            </a:xfrm>
            <a:prstGeom prst="line">
              <a:avLst/>
            </a:prstGeom>
            <a:noFill/>
            <a:ln w="9525">
              <a:solidFill>
                <a:schemeClr val="tx1"/>
              </a:solidFill>
              <a:round/>
              <a:headEnd/>
              <a:tailEnd/>
            </a:ln>
          </p:spPr>
          <p:txBody>
            <a:bodyPr/>
            <a:lstStyle/>
            <a:p>
              <a:endParaRPr lang="en-US"/>
            </a:p>
          </p:txBody>
        </p:sp>
        <p:sp>
          <p:nvSpPr>
            <p:cNvPr id="141357" name="Line 45"/>
            <p:cNvSpPr>
              <a:spLocks noChangeShapeType="1"/>
            </p:cNvSpPr>
            <p:nvPr/>
          </p:nvSpPr>
          <p:spPr bwMode="auto">
            <a:xfrm rot="5400000">
              <a:off x="864" y="1884"/>
              <a:ext cx="0" cy="95"/>
            </a:xfrm>
            <a:prstGeom prst="line">
              <a:avLst/>
            </a:prstGeom>
            <a:noFill/>
            <a:ln w="9525">
              <a:solidFill>
                <a:schemeClr val="tx1"/>
              </a:solidFill>
              <a:round/>
              <a:headEnd/>
              <a:tailEnd/>
            </a:ln>
          </p:spPr>
          <p:txBody>
            <a:bodyPr/>
            <a:lstStyle/>
            <a:p>
              <a:endParaRPr lang="en-US"/>
            </a:p>
          </p:txBody>
        </p:sp>
        <p:sp>
          <p:nvSpPr>
            <p:cNvPr id="141358" name="Line 46"/>
            <p:cNvSpPr>
              <a:spLocks noChangeShapeType="1"/>
            </p:cNvSpPr>
            <p:nvPr/>
          </p:nvSpPr>
          <p:spPr bwMode="auto">
            <a:xfrm rot="5400000">
              <a:off x="865" y="2178"/>
              <a:ext cx="0" cy="95"/>
            </a:xfrm>
            <a:prstGeom prst="line">
              <a:avLst/>
            </a:prstGeom>
            <a:noFill/>
            <a:ln w="9525">
              <a:solidFill>
                <a:schemeClr val="tx1"/>
              </a:solidFill>
              <a:round/>
              <a:headEnd/>
              <a:tailEnd/>
            </a:ln>
          </p:spPr>
          <p:txBody>
            <a:bodyPr/>
            <a:lstStyle/>
            <a:p>
              <a:endParaRPr lang="en-US"/>
            </a:p>
          </p:txBody>
        </p:sp>
        <p:sp>
          <p:nvSpPr>
            <p:cNvPr id="141359" name="Line 47"/>
            <p:cNvSpPr>
              <a:spLocks noChangeShapeType="1"/>
            </p:cNvSpPr>
            <p:nvPr/>
          </p:nvSpPr>
          <p:spPr bwMode="auto">
            <a:xfrm rot="5400000">
              <a:off x="865" y="2472"/>
              <a:ext cx="0" cy="95"/>
            </a:xfrm>
            <a:prstGeom prst="line">
              <a:avLst/>
            </a:prstGeom>
            <a:noFill/>
            <a:ln w="9525">
              <a:solidFill>
                <a:schemeClr val="tx1"/>
              </a:solidFill>
              <a:round/>
              <a:headEnd/>
              <a:tailEnd/>
            </a:ln>
          </p:spPr>
          <p:txBody>
            <a:bodyPr/>
            <a:lstStyle/>
            <a:p>
              <a:endParaRPr lang="en-US"/>
            </a:p>
          </p:txBody>
        </p:sp>
        <p:sp>
          <p:nvSpPr>
            <p:cNvPr id="141360" name="Line 48"/>
            <p:cNvSpPr>
              <a:spLocks noChangeShapeType="1"/>
            </p:cNvSpPr>
            <p:nvPr/>
          </p:nvSpPr>
          <p:spPr bwMode="auto">
            <a:xfrm rot="5400000">
              <a:off x="865" y="2766"/>
              <a:ext cx="0" cy="95"/>
            </a:xfrm>
            <a:prstGeom prst="line">
              <a:avLst/>
            </a:prstGeom>
            <a:noFill/>
            <a:ln w="9525">
              <a:solidFill>
                <a:schemeClr val="tx1"/>
              </a:solidFill>
              <a:round/>
              <a:headEnd/>
              <a:tailEnd/>
            </a:ln>
          </p:spPr>
          <p:txBody>
            <a:bodyPr/>
            <a:lstStyle/>
            <a:p>
              <a:endParaRPr lang="en-US"/>
            </a:p>
          </p:txBody>
        </p:sp>
        <p:sp>
          <p:nvSpPr>
            <p:cNvPr id="141361" name="Line 49"/>
            <p:cNvSpPr>
              <a:spLocks noChangeShapeType="1"/>
            </p:cNvSpPr>
            <p:nvPr/>
          </p:nvSpPr>
          <p:spPr bwMode="auto">
            <a:xfrm rot="5400000">
              <a:off x="865" y="3060"/>
              <a:ext cx="0" cy="95"/>
            </a:xfrm>
            <a:prstGeom prst="line">
              <a:avLst/>
            </a:prstGeom>
            <a:noFill/>
            <a:ln w="9525">
              <a:solidFill>
                <a:schemeClr val="tx1"/>
              </a:solidFill>
              <a:round/>
              <a:headEnd/>
              <a:tailEnd/>
            </a:ln>
          </p:spPr>
          <p:txBody>
            <a:bodyPr/>
            <a:lstStyle/>
            <a:p>
              <a:endParaRPr lang="en-US"/>
            </a:p>
          </p:txBody>
        </p:sp>
        <p:sp>
          <p:nvSpPr>
            <p:cNvPr id="141362" name="Line 50"/>
            <p:cNvSpPr>
              <a:spLocks noChangeShapeType="1"/>
            </p:cNvSpPr>
            <p:nvPr/>
          </p:nvSpPr>
          <p:spPr bwMode="auto">
            <a:xfrm rot="5400000">
              <a:off x="865" y="1296"/>
              <a:ext cx="0" cy="95"/>
            </a:xfrm>
            <a:prstGeom prst="line">
              <a:avLst/>
            </a:prstGeom>
            <a:noFill/>
            <a:ln w="9525">
              <a:solidFill>
                <a:schemeClr val="tx1"/>
              </a:solidFill>
              <a:round/>
              <a:headEnd/>
              <a:tailEnd/>
            </a:ln>
          </p:spPr>
          <p:txBody>
            <a:bodyPr/>
            <a:lstStyle/>
            <a:p>
              <a:endParaRPr lang="en-US"/>
            </a:p>
          </p:txBody>
        </p:sp>
      </p:grpSp>
      <p:sp>
        <p:nvSpPr>
          <p:cNvPr id="141363" name="Text Box 51"/>
          <p:cNvSpPr txBox="1">
            <a:spLocks noChangeArrowheads="1"/>
          </p:cNvSpPr>
          <p:nvPr/>
        </p:nvSpPr>
        <p:spPr bwMode="auto">
          <a:xfrm>
            <a:off x="-9525" y="5055137"/>
            <a:ext cx="1200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100 Kbps</a:t>
            </a:r>
          </a:p>
        </p:txBody>
      </p:sp>
      <p:sp>
        <p:nvSpPr>
          <p:cNvPr id="141364" name="Text Box 52"/>
          <p:cNvSpPr txBox="1">
            <a:spLocks noChangeArrowheads="1"/>
          </p:cNvSpPr>
          <p:nvPr/>
        </p:nvSpPr>
        <p:spPr bwMode="auto">
          <a:xfrm>
            <a:off x="225425" y="4458638"/>
            <a:ext cx="971550" cy="366713"/>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1 Mbps</a:t>
            </a:r>
          </a:p>
        </p:txBody>
      </p:sp>
      <p:sp>
        <p:nvSpPr>
          <p:cNvPr id="141365" name="Text Box 53"/>
          <p:cNvSpPr txBox="1">
            <a:spLocks noChangeArrowheads="1"/>
          </p:cNvSpPr>
          <p:nvPr/>
        </p:nvSpPr>
        <p:spPr bwMode="auto">
          <a:xfrm>
            <a:off x="92075" y="3863522"/>
            <a:ext cx="1098550" cy="366713"/>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10 Mbps</a:t>
            </a:r>
          </a:p>
        </p:txBody>
      </p:sp>
      <p:sp>
        <p:nvSpPr>
          <p:cNvPr id="141366" name="Text Box 54"/>
          <p:cNvSpPr txBox="1">
            <a:spLocks noChangeArrowheads="1"/>
          </p:cNvSpPr>
          <p:nvPr/>
        </p:nvSpPr>
        <p:spPr bwMode="auto">
          <a:xfrm>
            <a:off x="-28575" y="3262848"/>
            <a:ext cx="12255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100 Mbps</a:t>
            </a:r>
          </a:p>
        </p:txBody>
      </p:sp>
      <p:sp>
        <p:nvSpPr>
          <p:cNvPr id="141367" name="Text Box 55"/>
          <p:cNvSpPr txBox="1">
            <a:spLocks noChangeArrowheads="1"/>
          </p:cNvSpPr>
          <p:nvPr/>
        </p:nvSpPr>
        <p:spPr bwMode="auto">
          <a:xfrm>
            <a:off x="231775" y="2672299"/>
            <a:ext cx="9588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1 </a:t>
            </a:r>
            <a:r>
              <a:rPr lang="en-US" sz="1800" b="1" dirty="0" err="1">
                <a:solidFill>
                  <a:schemeClr val="tx1"/>
                </a:solidFill>
                <a:latin typeface="Arial" pitchFamily="34" charset="0"/>
              </a:rPr>
              <a:t>Gbps</a:t>
            </a:r>
            <a:endParaRPr lang="en-US" sz="1800" b="1" dirty="0">
              <a:solidFill>
                <a:schemeClr val="tx1"/>
              </a:solidFill>
              <a:latin typeface="Arial" pitchFamily="34" charset="0"/>
            </a:endParaRPr>
          </a:p>
        </p:txBody>
      </p:sp>
      <p:sp>
        <p:nvSpPr>
          <p:cNvPr id="141368" name="Text Box 56"/>
          <p:cNvSpPr txBox="1">
            <a:spLocks noChangeArrowheads="1"/>
          </p:cNvSpPr>
          <p:nvPr/>
        </p:nvSpPr>
        <p:spPr bwMode="auto">
          <a:xfrm>
            <a:off x="111125" y="2089150"/>
            <a:ext cx="1085850" cy="366713"/>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10 </a:t>
            </a:r>
            <a:r>
              <a:rPr lang="en-US" sz="1800" b="1" dirty="0" err="1">
                <a:solidFill>
                  <a:schemeClr val="tx1"/>
                </a:solidFill>
                <a:latin typeface="Arial" pitchFamily="34" charset="0"/>
              </a:rPr>
              <a:t>Gbps</a:t>
            </a:r>
            <a:endParaRPr lang="en-US" sz="1800" b="1" dirty="0">
              <a:solidFill>
                <a:schemeClr val="tx1"/>
              </a:solidFill>
              <a:latin typeface="Arial" pitchFamily="34" charset="0"/>
            </a:endParaRPr>
          </a:p>
        </p:txBody>
      </p:sp>
      <p:sp>
        <p:nvSpPr>
          <p:cNvPr id="141369" name="Text Box 57"/>
          <p:cNvSpPr txBox="1">
            <a:spLocks noChangeArrowheads="1"/>
          </p:cNvSpPr>
          <p:nvPr/>
        </p:nvSpPr>
        <p:spPr bwMode="auto">
          <a:xfrm>
            <a:off x="47625" y="1498600"/>
            <a:ext cx="1212850" cy="366713"/>
          </a:xfrm>
          <a:prstGeom prst="rect">
            <a:avLst/>
          </a:prstGeom>
          <a:noFill/>
          <a:ln w="9525">
            <a:noFill/>
            <a:miter lim="800000"/>
            <a:headEnd/>
            <a:tailEnd/>
          </a:ln>
        </p:spPr>
        <p:txBody>
          <a:bodyPr wrap="none">
            <a:spAutoFit/>
          </a:bodyPr>
          <a:lstStyle/>
          <a:p>
            <a:r>
              <a:rPr lang="en-US" sz="1800" b="1">
                <a:latin typeface="Arial" pitchFamily="34" charset="0"/>
              </a:rPr>
              <a:t>100 Gbps</a:t>
            </a:r>
          </a:p>
        </p:txBody>
      </p:sp>
      <p:sp>
        <p:nvSpPr>
          <p:cNvPr id="141370" name="Text Box 58"/>
          <p:cNvSpPr txBox="1">
            <a:spLocks noChangeArrowheads="1"/>
          </p:cNvSpPr>
          <p:nvPr/>
        </p:nvSpPr>
        <p:spPr bwMode="auto">
          <a:xfrm>
            <a:off x="1143000" y="5945962"/>
            <a:ext cx="438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80</a:t>
            </a:r>
          </a:p>
        </p:txBody>
      </p:sp>
      <p:sp>
        <p:nvSpPr>
          <p:cNvPr id="141371" name="Text Box 59"/>
          <p:cNvSpPr txBox="1">
            <a:spLocks noChangeArrowheads="1"/>
          </p:cNvSpPr>
          <p:nvPr/>
        </p:nvSpPr>
        <p:spPr bwMode="auto">
          <a:xfrm>
            <a:off x="3057525" y="5945962"/>
            <a:ext cx="438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90</a:t>
            </a:r>
          </a:p>
        </p:txBody>
      </p:sp>
      <p:sp>
        <p:nvSpPr>
          <p:cNvPr id="141372" name="Text Box 60"/>
          <p:cNvSpPr txBox="1">
            <a:spLocks noChangeArrowheads="1"/>
          </p:cNvSpPr>
          <p:nvPr/>
        </p:nvSpPr>
        <p:spPr bwMode="auto">
          <a:xfrm>
            <a:off x="4973638" y="5945962"/>
            <a:ext cx="438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00</a:t>
            </a:r>
          </a:p>
        </p:txBody>
      </p:sp>
      <p:sp>
        <p:nvSpPr>
          <p:cNvPr id="141373" name="Text Box 61"/>
          <p:cNvSpPr txBox="1">
            <a:spLocks noChangeArrowheads="1"/>
          </p:cNvSpPr>
          <p:nvPr/>
        </p:nvSpPr>
        <p:spPr bwMode="auto">
          <a:xfrm>
            <a:off x="6889750" y="5945962"/>
            <a:ext cx="438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10</a:t>
            </a:r>
          </a:p>
        </p:txBody>
      </p:sp>
      <p:grpSp>
        <p:nvGrpSpPr>
          <p:cNvPr id="7" name="Group 62"/>
          <p:cNvGrpSpPr>
            <a:grpSpLocks/>
          </p:cNvGrpSpPr>
          <p:nvPr/>
        </p:nvGrpSpPr>
        <p:grpSpPr bwMode="auto">
          <a:xfrm>
            <a:off x="6134100" y="5726887"/>
            <a:ext cx="1905000" cy="228600"/>
            <a:chOff x="768" y="3840"/>
            <a:chExt cx="1200" cy="144"/>
          </a:xfrm>
        </p:grpSpPr>
        <p:sp>
          <p:nvSpPr>
            <p:cNvPr id="141375" name="Line 63"/>
            <p:cNvSpPr>
              <a:spLocks noChangeShapeType="1"/>
            </p:cNvSpPr>
            <p:nvPr/>
          </p:nvSpPr>
          <p:spPr bwMode="auto">
            <a:xfrm>
              <a:off x="768" y="3840"/>
              <a:ext cx="0" cy="144"/>
            </a:xfrm>
            <a:prstGeom prst="line">
              <a:avLst/>
            </a:prstGeom>
            <a:noFill/>
            <a:ln w="9525">
              <a:solidFill>
                <a:schemeClr val="tx1"/>
              </a:solidFill>
              <a:round/>
              <a:headEnd/>
              <a:tailEnd/>
            </a:ln>
          </p:spPr>
          <p:txBody>
            <a:bodyPr/>
            <a:lstStyle/>
            <a:p>
              <a:endParaRPr lang="en-US"/>
            </a:p>
          </p:txBody>
        </p:sp>
        <p:sp>
          <p:nvSpPr>
            <p:cNvPr id="141376" name="Line 64"/>
            <p:cNvSpPr>
              <a:spLocks noChangeShapeType="1"/>
            </p:cNvSpPr>
            <p:nvPr/>
          </p:nvSpPr>
          <p:spPr bwMode="auto">
            <a:xfrm>
              <a:off x="1968" y="3840"/>
              <a:ext cx="0" cy="144"/>
            </a:xfrm>
            <a:prstGeom prst="line">
              <a:avLst/>
            </a:prstGeom>
            <a:noFill/>
            <a:ln w="9525">
              <a:solidFill>
                <a:schemeClr val="tx1"/>
              </a:solidFill>
              <a:round/>
              <a:headEnd/>
              <a:tailEnd/>
            </a:ln>
          </p:spPr>
          <p:txBody>
            <a:bodyPr/>
            <a:lstStyle/>
            <a:p>
              <a:endParaRPr lang="en-US"/>
            </a:p>
          </p:txBody>
        </p:sp>
        <p:sp>
          <p:nvSpPr>
            <p:cNvPr id="141377" name="Line 65"/>
            <p:cNvSpPr>
              <a:spLocks noChangeShapeType="1"/>
            </p:cNvSpPr>
            <p:nvPr/>
          </p:nvSpPr>
          <p:spPr bwMode="auto">
            <a:xfrm>
              <a:off x="888" y="3840"/>
              <a:ext cx="0" cy="96"/>
            </a:xfrm>
            <a:prstGeom prst="line">
              <a:avLst/>
            </a:prstGeom>
            <a:noFill/>
            <a:ln w="9525">
              <a:solidFill>
                <a:schemeClr val="tx1"/>
              </a:solidFill>
              <a:round/>
              <a:headEnd/>
              <a:tailEnd/>
            </a:ln>
          </p:spPr>
          <p:txBody>
            <a:bodyPr/>
            <a:lstStyle/>
            <a:p>
              <a:endParaRPr lang="en-US"/>
            </a:p>
          </p:txBody>
        </p:sp>
        <p:sp>
          <p:nvSpPr>
            <p:cNvPr id="141378" name="Line 66"/>
            <p:cNvSpPr>
              <a:spLocks noChangeShapeType="1"/>
            </p:cNvSpPr>
            <p:nvPr/>
          </p:nvSpPr>
          <p:spPr bwMode="auto">
            <a:xfrm>
              <a:off x="1008" y="3840"/>
              <a:ext cx="0" cy="96"/>
            </a:xfrm>
            <a:prstGeom prst="line">
              <a:avLst/>
            </a:prstGeom>
            <a:noFill/>
            <a:ln w="9525">
              <a:solidFill>
                <a:schemeClr val="tx1"/>
              </a:solidFill>
              <a:round/>
              <a:headEnd/>
              <a:tailEnd/>
            </a:ln>
          </p:spPr>
          <p:txBody>
            <a:bodyPr/>
            <a:lstStyle/>
            <a:p>
              <a:endParaRPr lang="en-US"/>
            </a:p>
          </p:txBody>
        </p:sp>
        <p:sp>
          <p:nvSpPr>
            <p:cNvPr id="141379" name="Line 67"/>
            <p:cNvSpPr>
              <a:spLocks noChangeShapeType="1"/>
            </p:cNvSpPr>
            <p:nvPr/>
          </p:nvSpPr>
          <p:spPr bwMode="auto">
            <a:xfrm>
              <a:off x="1128" y="3840"/>
              <a:ext cx="0" cy="96"/>
            </a:xfrm>
            <a:prstGeom prst="line">
              <a:avLst/>
            </a:prstGeom>
            <a:noFill/>
            <a:ln w="9525">
              <a:solidFill>
                <a:schemeClr val="tx1"/>
              </a:solidFill>
              <a:round/>
              <a:headEnd/>
              <a:tailEnd/>
            </a:ln>
          </p:spPr>
          <p:txBody>
            <a:bodyPr/>
            <a:lstStyle/>
            <a:p>
              <a:endParaRPr lang="en-US"/>
            </a:p>
          </p:txBody>
        </p:sp>
        <p:sp>
          <p:nvSpPr>
            <p:cNvPr id="141380" name="Line 68"/>
            <p:cNvSpPr>
              <a:spLocks noChangeShapeType="1"/>
            </p:cNvSpPr>
            <p:nvPr/>
          </p:nvSpPr>
          <p:spPr bwMode="auto">
            <a:xfrm>
              <a:off x="1248" y="3840"/>
              <a:ext cx="0" cy="96"/>
            </a:xfrm>
            <a:prstGeom prst="line">
              <a:avLst/>
            </a:prstGeom>
            <a:noFill/>
            <a:ln w="9525">
              <a:solidFill>
                <a:schemeClr val="tx1"/>
              </a:solidFill>
              <a:round/>
              <a:headEnd/>
              <a:tailEnd/>
            </a:ln>
          </p:spPr>
          <p:txBody>
            <a:bodyPr/>
            <a:lstStyle/>
            <a:p>
              <a:endParaRPr lang="en-US"/>
            </a:p>
          </p:txBody>
        </p:sp>
        <p:sp>
          <p:nvSpPr>
            <p:cNvPr id="141381" name="Line 69"/>
            <p:cNvSpPr>
              <a:spLocks noChangeShapeType="1"/>
            </p:cNvSpPr>
            <p:nvPr/>
          </p:nvSpPr>
          <p:spPr bwMode="auto">
            <a:xfrm>
              <a:off x="1488" y="3840"/>
              <a:ext cx="0" cy="96"/>
            </a:xfrm>
            <a:prstGeom prst="line">
              <a:avLst/>
            </a:prstGeom>
            <a:noFill/>
            <a:ln w="9525">
              <a:solidFill>
                <a:schemeClr val="tx1"/>
              </a:solidFill>
              <a:round/>
              <a:headEnd/>
              <a:tailEnd/>
            </a:ln>
          </p:spPr>
          <p:txBody>
            <a:bodyPr/>
            <a:lstStyle/>
            <a:p>
              <a:endParaRPr lang="en-US"/>
            </a:p>
          </p:txBody>
        </p:sp>
        <p:sp>
          <p:nvSpPr>
            <p:cNvPr id="141382" name="Line 70"/>
            <p:cNvSpPr>
              <a:spLocks noChangeShapeType="1"/>
            </p:cNvSpPr>
            <p:nvPr/>
          </p:nvSpPr>
          <p:spPr bwMode="auto">
            <a:xfrm>
              <a:off x="1608" y="3840"/>
              <a:ext cx="0" cy="96"/>
            </a:xfrm>
            <a:prstGeom prst="line">
              <a:avLst/>
            </a:prstGeom>
            <a:noFill/>
            <a:ln w="9525">
              <a:solidFill>
                <a:schemeClr val="tx1"/>
              </a:solidFill>
              <a:round/>
              <a:headEnd/>
              <a:tailEnd/>
            </a:ln>
          </p:spPr>
          <p:txBody>
            <a:bodyPr/>
            <a:lstStyle/>
            <a:p>
              <a:endParaRPr lang="en-US"/>
            </a:p>
          </p:txBody>
        </p:sp>
        <p:sp>
          <p:nvSpPr>
            <p:cNvPr id="141383" name="Line 71"/>
            <p:cNvSpPr>
              <a:spLocks noChangeShapeType="1"/>
            </p:cNvSpPr>
            <p:nvPr/>
          </p:nvSpPr>
          <p:spPr bwMode="auto">
            <a:xfrm>
              <a:off x="1728" y="3840"/>
              <a:ext cx="0" cy="96"/>
            </a:xfrm>
            <a:prstGeom prst="line">
              <a:avLst/>
            </a:prstGeom>
            <a:noFill/>
            <a:ln w="9525">
              <a:solidFill>
                <a:schemeClr val="tx1"/>
              </a:solidFill>
              <a:round/>
              <a:headEnd/>
              <a:tailEnd/>
            </a:ln>
          </p:spPr>
          <p:txBody>
            <a:bodyPr/>
            <a:lstStyle/>
            <a:p>
              <a:endParaRPr lang="en-US"/>
            </a:p>
          </p:txBody>
        </p:sp>
        <p:sp>
          <p:nvSpPr>
            <p:cNvPr id="141384" name="Line 72"/>
            <p:cNvSpPr>
              <a:spLocks noChangeShapeType="1"/>
            </p:cNvSpPr>
            <p:nvPr/>
          </p:nvSpPr>
          <p:spPr bwMode="auto">
            <a:xfrm>
              <a:off x="1848" y="3840"/>
              <a:ext cx="0" cy="96"/>
            </a:xfrm>
            <a:prstGeom prst="line">
              <a:avLst/>
            </a:prstGeom>
            <a:noFill/>
            <a:ln w="9525">
              <a:solidFill>
                <a:schemeClr val="tx1"/>
              </a:solidFill>
              <a:round/>
              <a:headEnd/>
              <a:tailEnd/>
            </a:ln>
          </p:spPr>
          <p:txBody>
            <a:bodyPr/>
            <a:lstStyle/>
            <a:p>
              <a:endParaRPr lang="en-US"/>
            </a:p>
          </p:txBody>
        </p:sp>
        <p:sp>
          <p:nvSpPr>
            <p:cNvPr id="141385" name="Line 73"/>
            <p:cNvSpPr>
              <a:spLocks noChangeShapeType="1"/>
            </p:cNvSpPr>
            <p:nvPr/>
          </p:nvSpPr>
          <p:spPr bwMode="auto">
            <a:xfrm>
              <a:off x="1368" y="3840"/>
              <a:ext cx="0" cy="144"/>
            </a:xfrm>
            <a:prstGeom prst="line">
              <a:avLst/>
            </a:prstGeom>
            <a:noFill/>
            <a:ln w="9525">
              <a:solidFill>
                <a:schemeClr val="tx1"/>
              </a:solidFill>
              <a:round/>
              <a:headEnd/>
              <a:tailEnd/>
            </a:ln>
          </p:spPr>
          <p:txBody>
            <a:bodyPr/>
            <a:lstStyle/>
            <a:p>
              <a:endParaRPr lang="en-US"/>
            </a:p>
          </p:txBody>
        </p:sp>
      </p:grpSp>
      <p:sp>
        <p:nvSpPr>
          <p:cNvPr id="141386" name="Text Box 74"/>
          <p:cNvSpPr txBox="1">
            <a:spLocks noChangeArrowheads="1"/>
          </p:cNvSpPr>
          <p:nvPr/>
        </p:nvSpPr>
        <p:spPr bwMode="auto">
          <a:xfrm>
            <a:off x="2100263" y="5945962"/>
            <a:ext cx="438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85</a:t>
            </a:r>
          </a:p>
        </p:txBody>
      </p:sp>
      <p:sp>
        <p:nvSpPr>
          <p:cNvPr id="141387" name="Text Box 75"/>
          <p:cNvSpPr txBox="1">
            <a:spLocks noChangeArrowheads="1"/>
          </p:cNvSpPr>
          <p:nvPr/>
        </p:nvSpPr>
        <p:spPr bwMode="auto">
          <a:xfrm>
            <a:off x="4016375" y="5945962"/>
            <a:ext cx="438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95</a:t>
            </a:r>
          </a:p>
        </p:txBody>
      </p:sp>
      <p:sp>
        <p:nvSpPr>
          <p:cNvPr id="141388" name="Text Box 76"/>
          <p:cNvSpPr txBox="1">
            <a:spLocks noChangeArrowheads="1"/>
          </p:cNvSpPr>
          <p:nvPr/>
        </p:nvSpPr>
        <p:spPr bwMode="auto">
          <a:xfrm>
            <a:off x="5932488" y="5945962"/>
            <a:ext cx="438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05</a:t>
            </a:r>
          </a:p>
        </p:txBody>
      </p:sp>
      <p:sp>
        <p:nvSpPr>
          <p:cNvPr id="141389" name="Text Box 77"/>
          <p:cNvSpPr txBox="1">
            <a:spLocks noChangeArrowheads="1"/>
          </p:cNvSpPr>
          <p:nvPr/>
        </p:nvSpPr>
        <p:spPr bwMode="auto">
          <a:xfrm>
            <a:off x="7848600" y="5945962"/>
            <a:ext cx="438150" cy="366712"/>
          </a:xfrm>
          <a:prstGeom prst="rect">
            <a:avLst/>
          </a:prstGeom>
          <a:noFill/>
          <a:ln w="9525">
            <a:noFill/>
            <a:miter lim="800000"/>
            <a:headEnd/>
            <a:tailEnd/>
          </a:ln>
        </p:spPr>
        <p:txBody>
          <a:bodyPr wrap="none">
            <a:spAutoFit/>
          </a:bodyPr>
          <a:lstStyle/>
          <a:p>
            <a:r>
              <a:rPr lang="en-US" sz="1800" b="1" dirty="0">
                <a:solidFill>
                  <a:schemeClr val="tx1"/>
                </a:solidFill>
                <a:latin typeface="Arial" pitchFamily="34" charset="0"/>
              </a:rPr>
              <a:t>15</a:t>
            </a:r>
          </a:p>
        </p:txBody>
      </p:sp>
      <p:sp>
        <p:nvSpPr>
          <p:cNvPr id="141390" name="Line 82"/>
          <p:cNvSpPr>
            <a:spLocks noChangeShapeType="1"/>
          </p:cNvSpPr>
          <p:nvPr/>
        </p:nvSpPr>
        <p:spPr bwMode="auto">
          <a:xfrm flipV="1">
            <a:off x="4343400" y="2897962"/>
            <a:ext cx="3581400" cy="2362200"/>
          </a:xfrm>
          <a:prstGeom prst="line">
            <a:avLst/>
          </a:prstGeom>
          <a:noFill/>
          <a:ln w="57150">
            <a:solidFill>
              <a:schemeClr val="accent1"/>
            </a:solidFill>
            <a:round/>
            <a:headEnd/>
            <a:tailEnd/>
          </a:ln>
        </p:spPr>
        <p:txBody>
          <a:bodyPr/>
          <a:lstStyle/>
          <a:p>
            <a:endParaRPr lang="en-US"/>
          </a:p>
        </p:txBody>
      </p:sp>
      <p:grpSp>
        <p:nvGrpSpPr>
          <p:cNvPr id="8" name="Group 107"/>
          <p:cNvGrpSpPr>
            <a:grpSpLocks/>
          </p:cNvGrpSpPr>
          <p:nvPr/>
        </p:nvGrpSpPr>
        <p:grpSpPr bwMode="auto">
          <a:xfrm>
            <a:off x="4800600" y="3583762"/>
            <a:ext cx="1909763" cy="228600"/>
            <a:chOff x="2256" y="3504"/>
            <a:chExt cx="1296" cy="144"/>
          </a:xfrm>
        </p:grpSpPr>
        <p:sp>
          <p:nvSpPr>
            <p:cNvPr id="141392" name="Line 108"/>
            <p:cNvSpPr>
              <a:spLocks noChangeShapeType="1"/>
            </p:cNvSpPr>
            <p:nvPr/>
          </p:nvSpPr>
          <p:spPr bwMode="auto">
            <a:xfrm>
              <a:off x="2256" y="3576"/>
              <a:ext cx="1290" cy="0"/>
            </a:xfrm>
            <a:prstGeom prst="line">
              <a:avLst/>
            </a:prstGeom>
            <a:noFill/>
            <a:ln w="38100">
              <a:solidFill>
                <a:srgbClr val="00FF00"/>
              </a:solidFill>
              <a:round/>
              <a:headEnd/>
              <a:tailEnd/>
            </a:ln>
          </p:spPr>
          <p:txBody>
            <a:bodyPr/>
            <a:lstStyle/>
            <a:p>
              <a:endParaRPr lang="en-US"/>
            </a:p>
          </p:txBody>
        </p:sp>
        <p:sp>
          <p:nvSpPr>
            <p:cNvPr id="141393" name="Line 109"/>
            <p:cNvSpPr>
              <a:spLocks noChangeShapeType="1"/>
            </p:cNvSpPr>
            <p:nvPr/>
          </p:nvSpPr>
          <p:spPr bwMode="auto">
            <a:xfrm>
              <a:off x="2256" y="3504"/>
              <a:ext cx="0" cy="144"/>
            </a:xfrm>
            <a:prstGeom prst="line">
              <a:avLst/>
            </a:prstGeom>
            <a:noFill/>
            <a:ln w="38100">
              <a:solidFill>
                <a:srgbClr val="00FF00"/>
              </a:solidFill>
              <a:round/>
              <a:headEnd/>
              <a:tailEnd/>
            </a:ln>
          </p:spPr>
          <p:txBody>
            <a:bodyPr/>
            <a:lstStyle/>
            <a:p>
              <a:endParaRPr lang="en-US"/>
            </a:p>
          </p:txBody>
        </p:sp>
        <p:sp>
          <p:nvSpPr>
            <p:cNvPr id="141394" name="Line 110"/>
            <p:cNvSpPr>
              <a:spLocks noChangeShapeType="1"/>
            </p:cNvSpPr>
            <p:nvPr/>
          </p:nvSpPr>
          <p:spPr bwMode="auto">
            <a:xfrm>
              <a:off x="3552" y="3504"/>
              <a:ext cx="0" cy="144"/>
            </a:xfrm>
            <a:prstGeom prst="line">
              <a:avLst/>
            </a:prstGeom>
            <a:noFill/>
            <a:ln w="38100">
              <a:solidFill>
                <a:srgbClr val="00FF00"/>
              </a:solidFill>
              <a:round/>
              <a:headEnd/>
              <a:tailEnd/>
            </a:ln>
          </p:spPr>
          <p:txBody>
            <a:bodyPr/>
            <a:lstStyle/>
            <a:p>
              <a:endParaRPr lang="en-US"/>
            </a:p>
          </p:txBody>
        </p:sp>
      </p:grpSp>
      <p:sp>
        <p:nvSpPr>
          <p:cNvPr id="141395" name="AutoShape 111"/>
          <p:cNvSpPr>
            <a:spLocks/>
          </p:cNvSpPr>
          <p:nvPr/>
        </p:nvSpPr>
        <p:spPr bwMode="auto">
          <a:xfrm>
            <a:off x="3835400" y="1951812"/>
            <a:ext cx="1447800" cy="609600"/>
          </a:xfrm>
          <a:prstGeom prst="borderCallout3">
            <a:avLst>
              <a:gd name="adj1" fmla="val 18750"/>
              <a:gd name="adj2" fmla="val 105264"/>
              <a:gd name="adj3" fmla="val 18750"/>
              <a:gd name="adj4" fmla="val 105264"/>
              <a:gd name="adj5" fmla="val 143231"/>
              <a:gd name="adj6" fmla="val 105264"/>
              <a:gd name="adj7" fmla="val 267708"/>
              <a:gd name="adj8" fmla="val 66778"/>
            </a:avLst>
          </a:prstGeom>
          <a:solidFill>
            <a:srgbClr val="00FF00"/>
          </a:solidFill>
          <a:ln w="28575">
            <a:solidFill>
              <a:srgbClr val="00FF00"/>
            </a:solidFill>
            <a:miter lim="800000"/>
            <a:headEnd/>
            <a:tailEnd/>
          </a:ln>
        </p:spPr>
        <p:txBody>
          <a:bodyPr/>
          <a:lstStyle/>
          <a:p>
            <a:pPr algn="ctr"/>
            <a:r>
              <a:rPr lang="en-US" sz="1800">
                <a:latin typeface="Arial" pitchFamily="34" charset="0"/>
              </a:rPr>
              <a:t>10 year</a:t>
            </a:r>
          </a:p>
          <a:p>
            <a:pPr algn="ctr"/>
            <a:r>
              <a:rPr lang="en-US" sz="1800">
                <a:latin typeface="Arial" pitchFamily="34" charset="0"/>
              </a:rPr>
              <a:t>yardstick</a:t>
            </a:r>
          </a:p>
        </p:txBody>
      </p:sp>
      <p:sp>
        <p:nvSpPr>
          <p:cNvPr id="141396" name="AutoShape 113"/>
          <p:cNvSpPr>
            <a:spLocks/>
          </p:cNvSpPr>
          <p:nvPr/>
        </p:nvSpPr>
        <p:spPr bwMode="auto">
          <a:xfrm flipH="1">
            <a:off x="1603375" y="3207524"/>
            <a:ext cx="1447800" cy="609600"/>
          </a:xfrm>
          <a:prstGeom prst="borderCallout3">
            <a:avLst>
              <a:gd name="adj1" fmla="val 18750"/>
              <a:gd name="adj2" fmla="val 105259"/>
              <a:gd name="adj3" fmla="val 18750"/>
              <a:gd name="adj4" fmla="val 105259"/>
              <a:gd name="adj5" fmla="val 139319"/>
              <a:gd name="adj6" fmla="val 105259"/>
              <a:gd name="adj7" fmla="val 261458"/>
              <a:gd name="adj8" fmla="val -2306"/>
            </a:avLst>
          </a:prstGeom>
          <a:solidFill>
            <a:srgbClr val="FF6699"/>
          </a:solidFill>
          <a:ln w="28575">
            <a:solidFill>
              <a:srgbClr val="FF6699"/>
            </a:solidFill>
            <a:miter lim="800000"/>
            <a:headEnd/>
            <a:tailEnd/>
          </a:ln>
        </p:spPr>
        <p:txBody>
          <a:bodyPr/>
          <a:lstStyle/>
          <a:p>
            <a:pPr algn="ctr"/>
            <a:r>
              <a:rPr lang="en-US" sz="3200">
                <a:latin typeface="Arial" pitchFamily="34" charset="0"/>
              </a:rPr>
              <a:t>802.3</a:t>
            </a:r>
          </a:p>
        </p:txBody>
      </p:sp>
      <p:sp>
        <p:nvSpPr>
          <p:cNvPr id="141397" name="AutoShape 114"/>
          <p:cNvSpPr>
            <a:spLocks/>
          </p:cNvSpPr>
          <p:nvPr/>
        </p:nvSpPr>
        <p:spPr bwMode="auto">
          <a:xfrm flipH="1">
            <a:off x="6248400" y="4650562"/>
            <a:ext cx="1447800" cy="609600"/>
          </a:xfrm>
          <a:prstGeom prst="borderCallout3">
            <a:avLst>
              <a:gd name="adj1" fmla="val 18750"/>
              <a:gd name="adj2" fmla="val -5264"/>
              <a:gd name="adj3" fmla="val 18750"/>
              <a:gd name="adj4" fmla="val -23250"/>
              <a:gd name="adj5" fmla="val -5731"/>
              <a:gd name="adj6" fmla="val -23250"/>
              <a:gd name="adj7" fmla="val -30208"/>
              <a:gd name="adj8" fmla="val 139912"/>
            </a:avLst>
          </a:prstGeom>
          <a:solidFill>
            <a:schemeClr val="accent1"/>
          </a:solidFill>
          <a:ln w="28575">
            <a:solidFill>
              <a:schemeClr val="accent1"/>
            </a:solidFill>
            <a:miter lim="800000"/>
            <a:headEnd/>
            <a:tailEnd/>
          </a:ln>
        </p:spPr>
        <p:txBody>
          <a:bodyPr/>
          <a:lstStyle/>
          <a:p>
            <a:pPr algn="ctr"/>
            <a:r>
              <a:rPr lang="en-US" sz="3200">
                <a:latin typeface="Arial" pitchFamily="34" charset="0"/>
              </a:rPr>
              <a:t>802.11</a:t>
            </a:r>
          </a:p>
        </p:txBody>
      </p:sp>
      <p:sp>
        <p:nvSpPr>
          <p:cNvPr id="16" name="Slide Number Placeholder 15"/>
          <p:cNvSpPr>
            <a:spLocks noGrp="1"/>
          </p:cNvSpPr>
          <p:nvPr>
            <p:ph type="sldNum" sz="quarter" idx="10"/>
          </p:nvPr>
        </p:nvSpPr>
        <p:spPr/>
        <p:txBody>
          <a:bodyPr/>
          <a:lstStyle/>
          <a:p>
            <a:pPr>
              <a:defRPr/>
            </a:pPr>
            <a:r>
              <a:rPr lang="en-US" dirty="0"/>
              <a:t>Slide </a:t>
            </a:r>
            <a:fld id="{F0540D16-EBF5-0D44-A21F-B32E9F609578}" type="slidenum">
              <a:rPr lang="en-US" smtClean="0"/>
              <a:pPr>
                <a:defRPr/>
              </a:pPr>
              <a:t>46</a:t>
            </a:fld>
            <a:endParaRPr lang="en-US" dirty="0"/>
          </a:p>
        </p:txBody>
      </p:sp>
      <p:sp>
        <p:nvSpPr>
          <p:cNvPr id="90"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91" name="Footer Placeholder 4"/>
          <p:cNvSpPr>
            <a:spLocks noGrp="1"/>
          </p:cNvSpPr>
          <p:nvPr>
            <p:ph type="ftr" idx="4294967295"/>
          </p:nvPr>
        </p:nvSpPr>
        <p:spPr>
          <a:xfrm>
            <a:off x="5372100"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1923321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2338" name="Rectangle 2"/>
          <p:cNvSpPr>
            <a:spLocks noGrp="1" noChangeArrowheads="1"/>
          </p:cNvSpPr>
          <p:nvPr>
            <p:ph type="title"/>
          </p:nvPr>
        </p:nvSpPr>
        <p:spPr/>
        <p:txBody>
          <a:bodyPr lIns="91440" tIns="45720" rIns="91440" bIns="45720" anchor="ctr"/>
          <a:lstStyle/>
          <a:p>
            <a:pPr eaLnBrk="1" hangingPunct="1"/>
            <a:r>
              <a:rPr lang="en-US"/>
              <a:t>802.11 Architecture Overview</a:t>
            </a:r>
          </a:p>
        </p:txBody>
      </p:sp>
      <p:sp>
        <p:nvSpPr>
          <p:cNvPr id="142339" name="Rectangle 3"/>
          <p:cNvSpPr>
            <a:spLocks noGrp="1" noChangeArrowheads="1"/>
          </p:cNvSpPr>
          <p:nvPr>
            <p:ph sz="quarter" idx="14"/>
          </p:nvPr>
        </p:nvSpPr>
        <p:spPr>
          <a:xfrm>
            <a:off x="455613" y="1811972"/>
            <a:ext cx="8326438" cy="1249680"/>
          </a:xfrm>
        </p:spPr>
        <p:txBody>
          <a:bodyPr lIns="91440" tIns="45720" rIns="91440" bIns="45720"/>
          <a:lstStyle/>
          <a:p>
            <a:pPr eaLnBrk="1" hangingPunct="1"/>
            <a:r>
              <a:rPr lang="en-US" dirty="0"/>
              <a:t>Multiple Over the Air PHY options</a:t>
            </a:r>
          </a:p>
          <a:p>
            <a:pPr eaLnBrk="1" hangingPunct="1"/>
            <a:r>
              <a:rPr lang="en-US" dirty="0"/>
              <a:t>One common MAC based on CSMA/CA + PHY-specific derivatives</a:t>
            </a:r>
          </a:p>
        </p:txBody>
      </p:sp>
      <p:sp>
        <p:nvSpPr>
          <p:cNvPr id="777220" name="AutoShape 4"/>
          <p:cNvSpPr>
            <a:spLocks noChangeArrowheads="1"/>
          </p:cNvSpPr>
          <p:nvPr/>
        </p:nvSpPr>
        <p:spPr bwMode="auto">
          <a:xfrm>
            <a:off x="369887" y="4279503"/>
            <a:ext cx="8534400" cy="1676400"/>
          </a:xfrm>
          <a:prstGeom prst="cube">
            <a:avLst>
              <a:gd name="adj" fmla="val 25000"/>
            </a:avLst>
          </a:prstGeom>
          <a:gradFill rotWithShape="1">
            <a:gsLst>
              <a:gs pos="0">
                <a:schemeClr val="accent1"/>
              </a:gs>
              <a:gs pos="100000">
                <a:schemeClr val="accent1">
                  <a:gamma/>
                  <a:shade val="46275"/>
                  <a:invGamma/>
                </a:schemeClr>
              </a:gs>
            </a:gsLst>
            <a:lin ang="5400000" scaled="1"/>
          </a:gradFill>
          <a:ln>
            <a:noFill/>
          </a:ln>
          <a:effectLst>
            <a:prstShdw prst="shdw17" dist="17961" dir="2700000">
              <a:schemeClr val="accent1">
                <a:gamma/>
                <a:shade val="60000"/>
                <a:invGamma/>
              </a:schemeClr>
            </a:prstShdw>
          </a:effectLst>
          <a:extLst/>
        </p:spPr>
        <p:txBody>
          <a:bodyPr wrap="none" anchor="ctr"/>
          <a:lstStyle/>
          <a:p>
            <a:pPr algn="ctr" eaLnBrk="0" hangingPunct="0">
              <a:defRPr/>
            </a:pPr>
            <a:r>
              <a:rPr lang="en-US" sz="2400" b="1" dirty="0">
                <a:solidFill>
                  <a:schemeClr val="bg1"/>
                </a:solidFill>
                <a:latin typeface="Arial" charset="0"/>
                <a:ea typeface="ＭＳ Ｐゴシック" charset="-128"/>
              </a:rPr>
              <a:t>802.11 MAC + derivatives</a:t>
            </a:r>
          </a:p>
        </p:txBody>
      </p:sp>
      <p:sp>
        <p:nvSpPr>
          <p:cNvPr id="142341" name="AutoShape 5"/>
          <p:cNvSpPr>
            <a:spLocks noChangeArrowheads="1"/>
          </p:cNvSpPr>
          <p:nvPr/>
        </p:nvSpPr>
        <p:spPr bwMode="auto">
          <a:xfrm>
            <a:off x="1481187" y="3508205"/>
            <a:ext cx="713978" cy="10668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dirty="0">
                <a:latin typeface="Arial" pitchFamily="34" charset="0"/>
              </a:rPr>
              <a:t>b</a:t>
            </a:r>
          </a:p>
        </p:txBody>
      </p:sp>
      <p:sp>
        <p:nvSpPr>
          <p:cNvPr id="142342" name="AutoShape 6"/>
          <p:cNvSpPr>
            <a:spLocks noChangeArrowheads="1"/>
          </p:cNvSpPr>
          <p:nvPr/>
        </p:nvSpPr>
        <p:spPr bwMode="auto">
          <a:xfrm>
            <a:off x="2289076" y="3508205"/>
            <a:ext cx="713978" cy="10668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dirty="0">
                <a:latin typeface="Arial" pitchFamily="34" charset="0"/>
              </a:rPr>
              <a:t>g</a:t>
            </a:r>
          </a:p>
        </p:txBody>
      </p:sp>
      <p:sp>
        <p:nvSpPr>
          <p:cNvPr id="142343" name="AutoShape 7"/>
          <p:cNvSpPr>
            <a:spLocks noChangeArrowheads="1"/>
          </p:cNvSpPr>
          <p:nvPr/>
        </p:nvSpPr>
        <p:spPr bwMode="auto">
          <a:xfrm>
            <a:off x="3096965" y="3508205"/>
            <a:ext cx="713978" cy="10668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n</a:t>
            </a:r>
          </a:p>
        </p:txBody>
      </p:sp>
      <p:sp>
        <p:nvSpPr>
          <p:cNvPr id="142344" name="AutoShape 8"/>
          <p:cNvSpPr>
            <a:spLocks noChangeArrowheads="1"/>
          </p:cNvSpPr>
          <p:nvPr/>
        </p:nvSpPr>
        <p:spPr bwMode="auto">
          <a:xfrm>
            <a:off x="3904854" y="3508205"/>
            <a:ext cx="713978" cy="10668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a:latin typeface="Arial" pitchFamily="34" charset="0"/>
              </a:rPr>
              <a:t>ac</a:t>
            </a:r>
          </a:p>
        </p:txBody>
      </p:sp>
      <p:sp>
        <p:nvSpPr>
          <p:cNvPr id="142345" name="AutoShape 9"/>
          <p:cNvSpPr>
            <a:spLocks noChangeArrowheads="1"/>
          </p:cNvSpPr>
          <p:nvPr/>
        </p:nvSpPr>
        <p:spPr bwMode="auto">
          <a:xfrm>
            <a:off x="4712743" y="3508205"/>
            <a:ext cx="712589" cy="10668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a:latin typeface="Arial" pitchFamily="34" charset="0"/>
              </a:rPr>
              <a:t>ad</a:t>
            </a:r>
          </a:p>
        </p:txBody>
      </p:sp>
      <p:sp>
        <p:nvSpPr>
          <p:cNvPr id="142346" name="AutoShape 10"/>
          <p:cNvSpPr>
            <a:spLocks noChangeArrowheads="1"/>
          </p:cNvSpPr>
          <p:nvPr/>
        </p:nvSpPr>
        <p:spPr bwMode="auto">
          <a:xfrm>
            <a:off x="674687" y="3508205"/>
            <a:ext cx="712589" cy="10668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a</a:t>
            </a:r>
          </a:p>
        </p:txBody>
      </p:sp>
      <p:sp>
        <p:nvSpPr>
          <p:cNvPr id="142347" name="AutoShape 12"/>
          <p:cNvSpPr>
            <a:spLocks noChangeArrowheads="1"/>
          </p:cNvSpPr>
          <p:nvPr/>
        </p:nvSpPr>
        <p:spPr bwMode="auto">
          <a:xfrm>
            <a:off x="5519243" y="3508205"/>
            <a:ext cx="713978" cy="10668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err="1">
                <a:latin typeface="Arial" pitchFamily="34" charset="0"/>
              </a:rPr>
              <a:t>af</a:t>
            </a:r>
            <a:endParaRPr lang="en-US" sz="2400" dirty="0">
              <a:latin typeface="Arial" pitchFamily="34" charset="0"/>
            </a:endParaRPr>
          </a:p>
        </p:txBody>
      </p:sp>
      <p:sp>
        <p:nvSpPr>
          <p:cNvPr id="142348" name="AutoShape 13"/>
          <p:cNvSpPr>
            <a:spLocks noChangeArrowheads="1"/>
          </p:cNvSpPr>
          <p:nvPr/>
        </p:nvSpPr>
        <p:spPr bwMode="auto">
          <a:xfrm>
            <a:off x="6327132" y="3508205"/>
            <a:ext cx="712590" cy="10668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a:latin typeface="Arial" pitchFamily="34" charset="0"/>
              </a:rPr>
              <a:t>ah</a:t>
            </a:r>
          </a:p>
        </p:txBody>
      </p:sp>
      <p:sp>
        <p:nvSpPr>
          <p:cNvPr id="20" name="AutoShape 13"/>
          <p:cNvSpPr>
            <a:spLocks noChangeArrowheads="1"/>
          </p:cNvSpPr>
          <p:nvPr/>
        </p:nvSpPr>
        <p:spPr bwMode="auto">
          <a:xfrm>
            <a:off x="7133630" y="3508205"/>
            <a:ext cx="712590" cy="10668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a:latin typeface="Arial" pitchFamily="34" charset="0"/>
              </a:rPr>
              <a:t>ax</a:t>
            </a:r>
          </a:p>
        </p:txBody>
      </p:sp>
      <p:sp>
        <p:nvSpPr>
          <p:cNvPr id="5" name="Date Placeholder 4"/>
          <p:cNvSpPr>
            <a:spLocks noGrp="1"/>
          </p:cNvSpPr>
          <p:nvPr>
            <p:ph type="dt" sz="half" idx="16"/>
          </p:nvPr>
        </p:nvSpPr>
        <p:spPr/>
        <p:txBody>
          <a:bodyPr/>
          <a:lstStyle/>
          <a:p>
            <a:pPr>
              <a:defRPr/>
            </a:pPr>
            <a:r>
              <a:rPr lang="en-US" altLang="ja-JP"/>
              <a:t>March 2017</a:t>
            </a:r>
            <a:endParaRPr lang="en-US" dirty="0"/>
          </a:p>
        </p:txBody>
      </p:sp>
      <p:sp>
        <p:nvSpPr>
          <p:cNvPr id="6" name="Slide Number Placeholder 5"/>
          <p:cNvSpPr>
            <a:spLocks noGrp="1"/>
          </p:cNvSpPr>
          <p:nvPr>
            <p:ph type="sldNum" sz="quarter" idx="15"/>
          </p:nvPr>
        </p:nvSpPr>
        <p:spPr/>
        <p:txBody>
          <a:bodyPr/>
          <a:lstStyle/>
          <a:p>
            <a:pPr>
              <a:defRPr/>
            </a:pPr>
            <a:r>
              <a:rPr lang="en-US" dirty="0"/>
              <a:t>Slide </a:t>
            </a:r>
            <a:fld id="{1F2884EB-C6E3-684C-A39B-0E652C4E0E60}" type="slidenum">
              <a:rPr lang="en-US" smtClean="0"/>
              <a:pPr>
                <a:defRPr/>
              </a:pPr>
              <a:t>47</a:t>
            </a:fld>
            <a:endParaRPr lang="en-US" dirty="0"/>
          </a:p>
        </p:txBody>
      </p:sp>
      <p:sp>
        <p:nvSpPr>
          <p:cNvPr id="23" name="AutoShape 13"/>
          <p:cNvSpPr>
            <a:spLocks noChangeArrowheads="1"/>
          </p:cNvSpPr>
          <p:nvPr/>
        </p:nvSpPr>
        <p:spPr bwMode="auto">
          <a:xfrm>
            <a:off x="7940128" y="3508205"/>
            <a:ext cx="712590" cy="10668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a:latin typeface="Arial" pitchFamily="34" charset="0"/>
              </a:rPr>
              <a:t>ay</a:t>
            </a:r>
          </a:p>
        </p:txBody>
      </p:sp>
      <p:sp>
        <p:nvSpPr>
          <p:cNvPr id="21" name="Footer Placeholder 4"/>
          <p:cNvSpPr>
            <a:spLocks noGrp="1"/>
          </p:cNvSpPr>
          <p:nvPr>
            <p:ph type="ftr" idx="14"/>
          </p:nvPr>
        </p:nvSpPr>
        <p:spPr>
          <a:xfrm>
            <a:off x="5481301" y="6445874"/>
            <a:ext cx="3184520" cy="180975"/>
          </a:xfrm>
        </p:spPr>
        <p:txBody>
          <a:bodyPr/>
          <a:lstStyle/>
          <a:p>
            <a:pPr algn="r"/>
            <a:r>
              <a:rPr lang="en-GB" sz="1200" b="0" dirty="0"/>
              <a:t>Adrian Stephens, Intel Corporation</a:t>
            </a:r>
          </a:p>
        </p:txBody>
      </p:sp>
    </p:spTree>
    <p:extLst>
      <p:ext uri="{BB962C8B-B14F-4D97-AF65-F5344CB8AC3E}">
        <p14:creationId xmlns:p14="http://schemas.microsoft.com/office/powerpoint/2010/main" val="705612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34323" y="3124200"/>
            <a:ext cx="5985677" cy="1362075"/>
          </a:xfrm>
        </p:spPr>
        <p:txBody>
          <a:bodyPr/>
          <a:lstStyle/>
          <a:p>
            <a:r>
              <a:rPr lang="en-GB" dirty="0"/>
              <a:t>STANDARDS PROCESS</a:t>
            </a:r>
          </a:p>
        </p:txBody>
      </p:sp>
      <p:sp>
        <p:nvSpPr>
          <p:cNvPr id="6" name="Date Placeholder 5"/>
          <p:cNvSpPr>
            <a:spLocks noGrp="1"/>
          </p:cNvSpPr>
          <p:nvPr>
            <p:ph type="dt" idx="10"/>
          </p:nvPr>
        </p:nvSpPr>
        <p:spPr/>
        <p:txBody>
          <a:bodyPr/>
          <a:lstStyle/>
          <a:p>
            <a:r>
              <a:rPr lang="en-US"/>
              <a:t>March 2017</a:t>
            </a:r>
            <a:endParaRPr lang="en-GB" dirty="0"/>
          </a:p>
        </p:txBody>
      </p:sp>
      <p:sp>
        <p:nvSpPr>
          <p:cNvPr id="5" name="Footer Placeholder 4"/>
          <p:cNvSpPr>
            <a:spLocks noGrp="1"/>
          </p:cNvSpPr>
          <p:nvPr>
            <p:ph type="ftr" idx="11"/>
          </p:nvPr>
        </p:nvSpPr>
        <p:spPr/>
        <p:txBody>
          <a:bodyPr/>
          <a:lstStyle/>
          <a:p>
            <a:r>
              <a:rPr lang="en-GB"/>
              <a:t>Adrian Stephens, Intel Corporation</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Tree>
    <p:extLst>
      <p:ext uri="{BB962C8B-B14F-4D97-AF65-F5344CB8AC3E}">
        <p14:creationId xmlns:p14="http://schemas.microsoft.com/office/powerpoint/2010/main" val="3444625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674" name="Title 1"/>
          <p:cNvSpPr>
            <a:spLocks noGrp="1"/>
          </p:cNvSpPr>
          <p:nvPr>
            <p:ph type="title"/>
          </p:nvPr>
        </p:nvSpPr>
        <p:spPr/>
        <p:txBody>
          <a:bodyPr/>
          <a:lstStyle/>
          <a:p>
            <a:pPr eaLnBrk="1" hangingPunct="1"/>
            <a:r>
              <a:rPr lang="en-US" altLang="en-US" dirty="0">
                <a:ea typeface="ＭＳ Ｐゴシック" pitchFamily="34" charset="-128"/>
              </a:rPr>
              <a:t>IEEE-SA Individual and Corporate Standards Development</a:t>
            </a:r>
          </a:p>
        </p:txBody>
      </p:sp>
      <p:sp>
        <p:nvSpPr>
          <p:cNvPr id="28675" name="Content Placeholder 2"/>
          <p:cNvSpPr>
            <a:spLocks noGrp="1"/>
          </p:cNvSpPr>
          <p:nvPr>
            <p:ph idx="4294967295"/>
          </p:nvPr>
        </p:nvSpPr>
        <p:spPr>
          <a:xfrm>
            <a:off x="656492" y="1985328"/>
            <a:ext cx="7772400" cy="4255770"/>
          </a:xfrm>
        </p:spPr>
        <p:txBody>
          <a:bodyPr/>
          <a:lstStyle/>
          <a:p>
            <a:pPr eaLnBrk="1" hangingPunct="1">
              <a:buFont typeface="Wingdings" pitchFamily="2" charset="2"/>
              <a:buNone/>
            </a:pPr>
            <a:r>
              <a:rPr lang="en-US" altLang="en-US" sz="2400" i="1" dirty="0">
                <a:ea typeface="ＭＳ Ｐゴシック" pitchFamily="34" charset="-128"/>
              </a:rPr>
              <a:t>Open, consensus-based process</a:t>
            </a:r>
          </a:p>
          <a:p>
            <a:pPr eaLnBrk="1" hangingPunct="1">
              <a:buFont typeface="Arial" panose="020B0604020202020204" pitchFamily="34" charset="0"/>
              <a:buChar char="•"/>
            </a:pPr>
            <a:r>
              <a:rPr lang="en-US" altLang="en-US" sz="2000" dirty="0">
                <a:ea typeface="ＭＳ Ｐゴシック" pitchFamily="34" charset="-128"/>
              </a:rPr>
              <a:t>Open – anybody can participate (payment of meeting fees may be needed)</a:t>
            </a:r>
          </a:p>
          <a:p>
            <a:pPr eaLnBrk="1" hangingPunct="1">
              <a:lnSpc>
                <a:spcPct val="90000"/>
              </a:lnSpc>
              <a:buFont typeface="Arial" panose="020B0604020202020204" pitchFamily="34" charset="0"/>
              <a:buChar char="•"/>
            </a:pPr>
            <a:r>
              <a:rPr lang="en-US" altLang="en-US" sz="2000" dirty="0">
                <a:ea typeface="ＭＳ Ｐゴシック" pitchFamily="34" charset="-128"/>
              </a:rPr>
              <a:t>Individual standards development</a:t>
            </a:r>
          </a:p>
          <a:p>
            <a:pPr marL="800100" lvl="1" indent="-342900" eaLnBrk="1" hangingPunct="1">
              <a:lnSpc>
                <a:spcPct val="90000"/>
              </a:lnSpc>
              <a:buFont typeface="Arial" panose="020B0604020202020204" pitchFamily="34" charset="0"/>
              <a:buChar char="•"/>
            </a:pPr>
            <a:r>
              <a:rPr lang="en-US" altLang="en-US" sz="2000" dirty="0">
                <a:ea typeface="ＭＳ Ｐゴシック" pitchFamily="34" charset="-128"/>
              </a:rPr>
              <a:t>Each individual has one vote</a:t>
            </a:r>
            <a:endParaRPr lang="en-US" altLang="en-US" sz="2200" dirty="0">
              <a:ea typeface="ＭＳ Ｐゴシック" pitchFamily="34" charset="-128"/>
            </a:endParaRPr>
          </a:p>
          <a:p>
            <a:pPr eaLnBrk="1" hangingPunct="1">
              <a:buFont typeface="Arial" panose="020B0604020202020204" pitchFamily="34" charset="0"/>
              <a:buChar char="•"/>
            </a:pPr>
            <a:r>
              <a:rPr lang="en-US" altLang="en-US" sz="2000" dirty="0">
                <a:ea typeface="ＭＳ Ｐゴシック" pitchFamily="34" charset="-128"/>
              </a:rPr>
              <a:t>Corporate standards development</a:t>
            </a:r>
          </a:p>
          <a:p>
            <a:pPr marL="800100" lvl="1" indent="-342900" eaLnBrk="1" hangingPunct="1">
              <a:buFont typeface="Arial" panose="020B0604020202020204" pitchFamily="34" charset="0"/>
              <a:buChar char="•"/>
            </a:pPr>
            <a:r>
              <a:rPr lang="en-US" altLang="en-US" sz="2000" dirty="0">
                <a:ea typeface="ＭＳ Ｐゴシック" pitchFamily="34" charset="-128"/>
              </a:rPr>
              <a:t>One company/one vote</a:t>
            </a:r>
          </a:p>
          <a:p>
            <a:pPr eaLnBrk="1" hangingPunct="1">
              <a:lnSpc>
                <a:spcPct val="90000"/>
              </a:lnSpc>
              <a:buFont typeface="Arial" panose="020B0604020202020204" pitchFamily="34" charset="0"/>
              <a:buChar char="•"/>
            </a:pPr>
            <a:r>
              <a:rPr lang="en-US" altLang="en-US" sz="2000" dirty="0">
                <a:ea typeface="ＭＳ Ｐゴシック" pitchFamily="34" charset="-128"/>
              </a:rPr>
              <a:t>Results frequently adopted by national, regional, and international standards bodies</a:t>
            </a:r>
          </a:p>
          <a:p>
            <a:pPr eaLnBrk="1" hangingPunct="1">
              <a:buFont typeface="Arial" panose="020B0604020202020204" pitchFamily="34" charset="0"/>
              <a:buChar char="•"/>
            </a:pPr>
            <a:endParaRPr lang="en-US" altLang="en-US" sz="1200" dirty="0">
              <a:ea typeface="ＭＳ Ｐゴシック" pitchFamily="34" charset="-128"/>
            </a:endParaRPr>
          </a:p>
          <a:p>
            <a:pPr eaLnBrk="1" hangingPunct="1">
              <a:buFont typeface="Arial" panose="020B0604020202020204" pitchFamily="34" charset="0"/>
              <a:buChar char="•"/>
            </a:pPr>
            <a:r>
              <a:rPr lang="en-US" altLang="en-US" sz="2000" dirty="0">
                <a:ea typeface="ＭＳ Ｐゴシック" pitchFamily="34" charset="-128"/>
              </a:rPr>
              <a:t>IEEE 802 uses the “individual membership” process for all of its working groups.</a:t>
            </a:r>
          </a:p>
          <a:p>
            <a:pPr eaLnBrk="1" hangingPunct="1"/>
            <a:endParaRPr lang="en-US" altLang="en-US" sz="1800" dirty="0">
              <a:ea typeface="ＭＳ Ｐゴシック" pitchFamily="34" charset="-128"/>
            </a:endParaRPr>
          </a:p>
          <a:p>
            <a:pPr eaLnBrk="1" hangingPunct="1"/>
            <a:endParaRPr lang="en-US" altLang="en-US" sz="1800" dirty="0">
              <a:ea typeface="ＭＳ Ｐゴシック" pitchFamily="34" charset="-128"/>
            </a:endParaRPr>
          </a:p>
        </p:txBody>
      </p:sp>
      <p:sp>
        <p:nvSpPr>
          <p:cNvPr id="5" name="Slide Number Placeholder 4"/>
          <p:cNvSpPr>
            <a:spLocks noGrp="1"/>
          </p:cNvSpPr>
          <p:nvPr>
            <p:ph type="sldNum" sz="quarter" idx="10"/>
          </p:nvPr>
        </p:nvSpPr>
        <p:spPr/>
        <p:txBody>
          <a:bodyPr/>
          <a:lstStyle/>
          <a:p>
            <a:pPr>
              <a:defRPr/>
            </a:pPr>
            <a:r>
              <a:rPr lang="en-US" dirty="0"/>
              <a:t>Slide </a:t>
            </a:r>
            <a:fld id="{F0540D16-EBF5-0D44-A21F-B32E9F609578}" type="slidenum">
              <a:rPr lang="en-US" smtClean="0"/>
              <a:pPr>
                <a:defRPr/>
              </a:pPr>
              <a:t>49</a:t>
            </a:fld>
            <a:endParaRPr lang="en-US" dirty="0"/>
          </a:p>
        </p:txBody>
      </p:sp>
      <p:sp>
        <p:nvSpPr>
          <p:cNvPr id="8"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9" name="Footer Placeholder 4"/>
          <p:cNvSpPr>
            <a:spLocks noGrp="1"/>
          </p:cNvSpPr>
          <p:nvPr>
            <p:ph type="ftr" idx="11"/>
          </p:nvPr>
        </p:nvSpPr>
        <p:spPr>
          <a:xfrm>
            <a:off x="5357818" y="6475413"/>
            <a:ext cx="3184520" cy="180975"/>
          </a:xfrm>
        </p:spPr>
        <p:txBody>
          <a:bodyPr/>
          <a:lstStyle/>
          <a:p>
            <a:pPr algn="r"/>
            <a:r>
              <a:rPr lang="en-GB" sz="1200" b="0" dirty="0"/>
              <a:t>Adrian Stephens, Intel Corporation</a:t>
            </a:r>
          </a:p>
        </p:txBody>
      </p:sp>
    </p:spTree>
    <p:extLst>
      <p:ext uri="{BB962C8B-B14F-4D97-AF65-F5344CB8AC3E}">
        <p14:creationId xmlns:p14="http://schemas.microsoft.com/office/powerpoint/2010/main" val="197840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1" name="Object 3"/>
          <p:cNvGraphicFramePr>
            <a:graphicFrameLocks noGrp="1" noChangeAspect="1"/>
          </p:cNvGraphicFramePr>
          <p:nvPr>
            <p:ph idx="1"/>
            <p:extLst/>
          </p:nvPr>
        </p:nvGraphicFramePr>
        <p:xfrm>
          <a:off x="1236663" y="1295400"/>
          <a:ext cx="6594475" cy="5102225"/>
        </p:xfrm>
        <a:graphic>
          <a:graphicData uri="http://schemas.openxmlformats.org/presentationml/2006/ole">
            <mc:AlternateContent xmlns:mc="http://schemas.openxmlformats.org/markup-compatibility/2006">
              <mc:Choice xmlns:v="urn:schemas-microsoft-com:vml" Requires="v">
                <p:oleObj spid="_x0000_s8207" name="Visio" r:id="rId4" imgW="8892875" imgH="6879623" progId="Visio.Drawing.11">
                  <p:embed/>
                </p:oleObj>
              </mc:Choice>
              <mc:Fallback>
                <p:oleObj name="Visio" r:id="rId4" imgW="8892875" imgH="6879623" progId="Visio.Drawing.11">
                  <p:embed/>
                  <p:pic>
                    <p:nvPicPr>
                      <p:cNvPr id="50181" name="Object 3"/>
                      <p:cNvPicPr>
                        <a:picLocks noGrp="1" noChangeAspect="1" noChangeArrowheads="1"/>
                      </p:cNvPicPr>
                      <p:nvPr/>
                    </p:nvPicPr>
                    <p:blipFill>
                      <a:blip r:embed="rId5"/>
                      <a:srcRect/>
                      <a:stretch>
                        <a:fillRect/>
                      </a:stretch>
                    </p:blipFill>
                    <p:spPr bwMode="auto">
                      <a:xfrm>
                        <a:off x="1236663" y="1295400"/>
                        <a:ext cx="65944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724693" y="457200"/>
            <a:ext cx="7770813" cy="1065213"/>
          </a:xfrm>
        </p:spPr>
        <p:txBody>
          <a:bodyPr/>
          <a:lstStyle/>
          <a:p>
            <a:pPr eaLnBrk="1" hangingPunct="1">
              <a:defRPr/>
            </a:pPr>
            <a:r>
              <a:rPr lang="en-US" sz="3600" b="1" dirty="0">
                <a:solidFill>
                  <a:schemeClr val="tx1"/>
                </a:solidFill>
                <a:cs typeface="+mj-cs"/>
              </a:rPr>
              <a:t>IEEE 802 Wireless</a:t>
            </a:r>
          </a:p>
        </p:txBody>
      </p:sp>
      <p:sp>
        <p:nvSpPr>
          <p:cNvPr id="4" name="Date Placeholder 3"/>
          <p:cNvSpPr>
            <a:spLocks noGrp="1"/>
          </p:cNvSpPr>
          <p:nvPr>
            <p:ph type="dt" sz="quarter" idx="4294967295"/>
          </p:nvPr>
        </p:nvSpPr>
        <p:spPr>
          <a:xfrm>
            <a:off x="685800" y="304800"/>
            <a:ext cx="1295400" cy="304800"/>
          </a:xfrm>
          <a:prstGeom prst="rect">
            <a:avLst/>
          </a:prstGeom>
          <a:extLst>
            <a:ext uri="{FAA26D3D-D897-4be2-8F04-BA451C77F1D7}">
              <ma14:placeholderFlag xmlns:ma14="http://schemas.microsoft.com/office/mac/drawingml/2011/main" xmlns="" val="1"/>
            </a:ext>
          </a:extLst>
        </p:spPr>
        <p:txBody>
          <a:bodyPr/>
          <a:lstStyle/>
          <a:p>
            <a:pPr>
              <a:defRPr/>
            </a:pPr>
            <a:r>
              <a:rPr lang="en-US" dirty="0"/>
              <a:t>March 2017</a:t>
            </a:r>
          </a:p>
        </p:txBody>
      </p:sp>
      <p:sp>
        <p:nvSpPr>
          <p:cNvPr id="5" name="Footer Placeholder 4"/>
          <p:cNvSpPr>
            <a:spLocks noGrp="1"/>
          </p:cNvSpPr>
          <p:nvPr>
            <p:ph type="ftr" sz="quarter" idx="4294967295"/>
          </p:nvPr>
        </p:nvSpPr>
        <p:spPr>
          <a:xfrm>
            <a:off x="5638800" y="6475413"/>
            <a:ext cx="2895600" cy="228600"/>
          </a:xfrm>
          <a:prstGeom prst="rect">
            <a:avLst/>
          </a:prstGeom>
          <a:extLst>
            <a:ext uri="{FAA26D3D-D897-4be2-8F04-BA451C77F1D7}">
              <ma14:placeholderFlag xmlns:ma14="http://schemas.microsoft.com/office/mac/drawingml/2011/main" xmlns="" val="1"/>
            </a:ext>
          </a:extLst>
        </p:spPr>
        <p:txBody>
          <a:bodyPr/>
          <a:lstStyle/>
          <a:p>
            <a:pPr>
              <a:defRPr/>
            </a:pPr>
            <a:r>
              <a:rPr lang="en-US" dirty="0"/>
              <a:t>Adrian Stephens, Intel Corporation</a:t>
            </a:r>
          </a:p>
        </p:txBody>
      </p:sp>
      <p:sp>
        <p:nvSpPr>
          <p:cNvPr id="7" name="Slide Number Placeholder 3"/>
          <p:cNvSpPr>
            <a:spLocks noGrp="1"/>
          </p:cNvSpPr>
          <p:nvPr>
            <p:ph type="sldNum" idx="12"/>
          </p:nvPr>
        </p:nvSpPr>
        <p:spPr>
          <a:xfrm>
            <a:off x="4344988" y="6475413"/>
            <a:ext cx="528637" cy="363537"/>
          </a:xfrm>
        </p:spPr>
        <p:txBody>
          <a:body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2717693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1746" name="Rectangle 2"/>
          <p:cNvSpPr>
            <a:spLocks noGrp="1" noChangeArrowheads="1"/>
          </p:cNvSpPr>
          <p:nvPr>
            <p:ph type="title"/>
          </p:nvPr>
        </p:nvSpPr>
        <p:spPr/>
        <p:txBody>
          <a:bodyPr lIns="90488" tIns="44450" rIns="90488" bIns="44450"/>
          <a:lstStyle/>
          <a:p>
            <a:pPr eaLnBrk="1" hangingPunct="1"/>
            <a:r>
              <a:rPr lang="en-US" altLang="en-US" dirty="0">
                <a:ea typeface="ＭＳ Ｐゴシック" pitchFamily="34" charset="-128"/>
              </a:rPr>
              <a:t>IEEE Standards Development: Develop Draft Standard</a:t>
            </a:r>
          </a:p>
        </p:txBody>
      </p:sp>
      <p:sp>
        <p:nvSpPr>
          <p:cNvPr id="31747" name="Rectangle 3"/>
          <p:cNvSpPr>
            <a:spLocks noGrp="1" noChangeArrowheads="1"/>
          </p:cNvSpPr>
          <p:nvPr>
            <p:ph type="body" idx="4294967295"/>
          </p:nvPr>
        </p:nvSpPr>
        <p:spPr>
          <a:xfrm>
            <a:off x="646906" y="1844675"/>
            <a:ext cx="7924800" cy="4537075"/>
          </a:xfrm>
        </p:spPr>
        <p:txBody>
          <a:bodyPr lIns="90488" tIns="44450" rIns="90488" bIns="44450"/>
          <a:lstStyle/>
          <a:p>
            <a:pPr eaLnBrk="1" hangingPunct="1">
              <a:lnSpc>
                <a:spcPct val="85000"/>
              </a:lnSpc>
              <a:spcBef>
                <a:spcPct val="50000"/>
              </a:spcBef>
            </a:pPr>
            <a:r>
              <a:rPr lang="en-US" altLang="en-US" sz="2400" dirty="0">
                <a:ea typeface="ＭＳ Ｐゴシック" pitchFamily="34" charset="-128"/>
              </a:rPr>
              <a:t>A standard is written by a working group</a:t>
            </a:r>
          </a:p>
          <a:p>
            <a:pPr lvl="1" eaLnBrk="1" hangingPunct="1">
              <a:lnSpc>
                <a:spcPct val="85000"/>
              </a:lnSpc>
              <a:spcBef>
                <a:spcPct val="50000"/>
              </a:spcBef>
            </a:pPr>
            <a:r>
              <a:rPr lang="en-US" altLang="en-US" sz="2400" dirty="0">
                <a:ea typeface="ＭＳ Ｐゴシック" pitchFamily="34" charset="-128"/>
              </a:rPr>
              <a:t>The working group consists of participants interested in creating the standard</a:t>
            </a:r>
          </a:p>
          <a:p>
            <a:pPr eaLnBrk="1" hangingPunct="1">
              <a:lnSpc>
                <a:spcPct val="85000"/>
              </a:lnSpc>
              <a:spcBef>
                <a:spcPct val="50000"/>
              </a:spcBef>
            </a:pPr>
            <a:r>
              <a:rPr lang="en-US" altLang="en-US" sz="2400" dirty="0">
                <a:ea typeface="ＭＳ Ｐゴシック" pitchFamily="34" charset="-128"/>
              </a:rPr>
              <a:t>The working group chooses a way to create the first draft document</a:t>
            </a:r>
          </a:p>
          <a:p>
            <a:pPr lvl="1" eaLnBrk="1" hangingPunct="1">
              <a:lnSpc>
                <a:spcPct val="85000"/>
              </a:lnSpc>
              <a:spcBef>
                <a:spcPct val="50000"/>
              </a:spcBef>
            </a:pPr>
            <a:r>
              <a:rPr lang="en-US" altLang="en-US" dirty="0">
                <a:ea typeface="ＭＳ Ｐゴシック" pitchFamily="34" charset="-128"/>
              </a:rPr>
              <a:t>The g</a:t>
            </a:r>
            <a:r>
              <a:rPr lang="en-US" altLang="en-US" sz="2000" dirty="0">
                <a:ea typeface="ＭＳ Ｐゴシック" pitchFamily="34" charset="-128"/>
              </a:rPr>
              <a:t>roup writes initial draft, or</a:t>
            </a:r>
          </a:p>
          <a:p>
            <a:pPr lvl="1" eaLnBrk="1" hangingPunct="1">
              <a:lnSpc>
                <a:spcPct val="85000"/>
              </a:lnSpc>
              <a:spcBef>
                <a:spcPct val="50000"/>
              </a:spcBef>
            </a:pPr>
            <a:r>
              <a:rPr lang="en-US" altLang="en-US" sz="2000" dirty="0">
                <a:ea typeface="ＭＳ Ｐゴシック" pitchFamily="34" charset="-128"/>
              </a:rPr>
              <a:t>The draft developed from existing                             documents and specifications</a:t>
            </a:r>
          </a:p>
          <a:p>
            <a:pPr eaLnBrk="1" hangingPunct="1">
              <a:lnSpc>
                <a:spcPct val="85000"/>
              </a:lnSpc>
              <a:spcBef>
                <a:spcPct val="50000"/>
              </a:spcBef>
            </a:pPr>
            <a:r>
              <a:rPr lang="en-US" altLang="en-US" sz="2400" dirty="0">
                <a:ea typeface="ＭＳ Ｐゴシック" pitchFamily="34" charset="-128"/>
              </a:rPr>
              <a:t>Draft document are refined in the working group through multiple iterations and review</a:t>
            </a:r>
            <a:endParaRPr lang="en-US" altLang="en-US" sz="2000" dirty="0">
              <a:ea typeface="ＭＳ Ｐゴシック" pitchFamily="34" charset="-128"/>
            </a:endParaRPr>
          </a:p>
          <a:p>
            <a:pPr lvl="1" eaLnBrk="1" hangingPunct="1">
              <a:lnSpc>
                <a:spcPct val="85000"/>
              </a:lnSpc>
              <a:spcBef>
                <a:spcPct val="50000"/>
              </a:spcBef>
            </a:pPr>
            <a:endParaRPr lang="en-US" altLang="en-US" sz="2000" dirty="0">
              <a:ea typeface="ＭＳ Ｐゴシック" pitchFamily="34" charset="-128"/>
            </a:endParaRPr>
          </a:p>
        </p:txBody>
      </p:sp>
      <p:pic>
        <p:nvPicPr>
          <p:cNvPr id="31748" name="Picture 9" descr="C:\Documents and Settings\jsteinha\Local Settings\Temporary Internet Files\Content.IE5\N3PEGZWZ\MPj0433169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429000"/>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p>
            <a:pPr>
              <a:defRPr/>
            </a:pPr>
            <a:r>
              <a:rPr lang="en-US" dirty="0"/>
              <a:t>Slide </a:t>
            </a:r>
            <a:fld id="{F0540D16-EBF5-0D44-A21F-B32E9F609578}" type="slidenum">
              <a:rPr lang="en-US" smtClean="0"/>
              <a:pPr>
                <a:defRPr/>
              </a:pPr>
              <a:t>50</a:t>
            </a:fld>
            <a:endParaRPr lang="en-US" dirty="0"/>
          </a:p>
        </p:txBody>
      </p:sp>
      <p:sp>
        <p:nvSpPr>
          <p:cNvPr id="9"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11"/>
          </p:nvPr>
        </p:nvSpPr>
        <p:spPr>
          <a:xfrm>
            <a:off x="5357818" y="6475413"/>
            <a:ext cx="3184520" cy="180975"/>
          </a:xfrm>
        </p:spPr>
        <p:txBody>
          <a:bodyPr/>
          <a:lstStyle/>
          <a:p>
            <a:pPr algn="r"/>
            <a:r>
              <a:rPr lang="en-GB" sz="1200" b="0" dirty="0"/>
              <a:t>Adrian Stephens, Intel Corporation</a:t>
            </a:r>
          </a:p>
        </p:txBody>
      </p:sp>
    </p:spTree>
    <p:extLst>
      <p:ext uri="{BB962C8B-B14F-4D97-AF65-F5344CB8AC3E}">
        <p14:creationId xmlns:p14="http://schemas.microsoft.com/office/powerpoint/2010/main" val="179727633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2770" name="Rectangle 2"/>
          <p:cNvSpPr>
            <a:spLocks noGrp="1" noChangeArrowheads="1"/>
          </p:cNvSpPr>
          <p:nvPr>
            <p:ph type="title"/>
          </p:nvPr>
        </p:nvSpPr>
        <p:spPr/>
        <p:txBody>
          <a:bodyPr lIns="90488" tIns="44450" rIns="90488" bIns="44450"/>
          <a:lstStyle/>
          <a:p>
            <a:pPr eaLnBrk="1" hangingPunct="1"/>
            <a:r>
              <a:rPr lang="en-US" altLang="en-US" dirty="0">
                <a:ea typeface="ＭＳ Ｐゴシック" pitchFamily="34" charset="-128"/>
              </a:rPr>
              <a:t>IEEE Standards Development: Consensus process</a:t>
            </a:r>
          </a:p>
        </p:txBody>
      </p:sp>
      <p:sp>
        <p:nvSpPr>
          <p:cNvPr id="32771" name="Rectangle 3"/>
          <p:cNvSpPr>
            <a:spLocks noGrp="1" noChangeArrowheads="1"/>
          </p:cNvSpPr>
          <p:nvPr>
            <p:ph type="body" idx="4294967295"/>
          </p:nvPr>
        </p:nvSpPr>
        <p:spPr>
          <a:xfrm>
            <a:off x="304800" y="2438400"/>
            <a:ext cx="7848600" cy="3886200"/>
          </a:xfrm>
        </p:spPr>
        <p:txBody>
          <a:bodyPr lIns="90488" tIns="44450" rIns="90488" bIns="44450"/>
          <a:lstStyle/>
          <a:p>
            <a:pPr eaLnBrk="1" hangingPunct="1">
              <a:lnSpc>
                <a:spcPct val="80000"/>
              </a:lnSpc>
            </a:pPr>
            <a:r>
              <a:rPr lang="en-US" altLang="en-US" sz="2400" dirty="0">
                <a:ea typeface="ＭＳ Ｐゴシック" pitchFamily="34" charset="-128"/>
              </a:rPr>
              <a:t>Consensus is determined through a ballot</a:t>
            </a:r>
          </a:p>
          <a:p>
            <a:pPr eaLnBrk="1" hangingPunct="1">
              <a:lnSpc>
                <a:spcPct val="80000"/>
              </a:lnSpc>
              <a:spcAft>
                <a:spcPts val="600"/>
              </a:spcAft>
            </a:pPr>
            <a:r>
              <a:rPr lang="en-US" altLang="en-US" sz="2400" dirty="0">
                <a:ea typeface="ＭＳ Ｐゴシック" pitchFamily="34" charset="-128"/>
              </a:rPr>
              <a:t>Interested individuals or organizations are invited to ballot on draft standards  (IEEE 802 uses the “individual membership” process)</a:t>
            </a:r>
          </a:p>
          <a:p>
            <a:pPr eaLnBrk="1" hangingPunct="1">
              <a:lnSpc>
                <a:spcPct val="80000"/>
              </a:lnSpc>
              <a:spcAft>
                <a:spcPts val="600"/>
              </a:spcAft>
            </a:pPr>
            <a:r>
              <a:rPr lang="en-US" altLang="en-US" sz="2400" dirty="0">
                <a:ea typeface="ＭＳ Ｐゴシック" pitchFamily="34" charset="-128"/>
              </a:rPr>
              <a:t>A ballot group receives document, reviews it, and votes/comments on it</a:t>
            </a:r>
          </a:p>
          <a:p>
            <a:pPr lvl="1" eaLnBrk="1" hangingPunct="1">
              <a:lnSpc>
                <a:spcPct val="80000"/>
              </a:lnSpc>
            </a:pPr>
            <a:r>
              <a:rPr lang="en-US" altLang="en-US" sz="2400" dirty="0">
                <a:ea typeface="ＭＳ Ｐゴシック" pitchFamily="34" charset="-128"/>
              </a:rPr>
              <a:t>Vote yes (approve), no (disapprove), abstain</a:t>
            </a:r>
          </a:p>
          <a:p>
            <a:pPr lvl="1" eaLnBrk="1" hangingPunct="1">
              <a:lnSpc>
                <a:spcPct val="80000"/>
              </a:lnSpc>
              <a:spcAft>
                <a:spcPts val="600"/>
              </a:spcAft>
            </a:pPr>
            <a:r>
              <a:rPr lang="en-US" altLang="en-US" sz="2400" dirty="0">
                <a:ea typeface="ＭＳ Ｐゴシック" pitchFamily="34" charset="-128"/>
              </a:rPr>
              <a:t>Can offer comments on document as well</a:t>
            </a:r>
          </a:p>
          <a:p>
            <a:pPr eaLnBrk="1" hangingPunct="1">
              <a:lnSpc>
                <a:spcPct val="80000"/>
              </a:lnSpc>
            </a:pPr>
            <a:r>
              <a:rPr lang="en-US" altLang="en-US" sz="2400" dirty="0">
                <a:ea typeface="ＭＳ Ｐゴシック" pitchFamily="34" charset="-128"/>
              </a:rPr>
              <a:t>Ultimate approval of standard is granted by the IEEE-SA Standards Board</a:t>
            </a:r>
          </a:p>
          <a:p>
            <a:pPr eaLnBrk="1" hangingPunct="1">
              <a:lnSpc>
                <a:spcPct val="80000"/>
              </a:lnSpc>
            </a:pPr>
            <a:endParaRPr lang="en-US" altLang="en-US" sz="2400" dirty="0">
              <a:ea typeface="ＭＳ Ｐゴシック" pitchFamily="34" charset="-128"/>
            </a:endParaRPr>
          </a:p>
        </p:txBody>
      </p:sp>
      <p:pic>
        <p:nvPicPr>
          <p:cNvPr id="32772" name="Picture 4" descr="C:\Documents and Settings\jsteinha\Local Settings\Temporary Internet Files\Content.IE5\JN5466UE\MCj030468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100" y="1211263"/>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r>
              <a:rPr lang="en-US" dirty="0"/>
              <a:t>Slide </a:t>
            </a:r>
            <a:fld id="{F0540D16-EBF5-0D44-A21F-B32E9F609578}" type="slidenum">
              <a:rPr lang="en-US" smtClean="0"/>
              <a:pPr>
                <a:defRPr/>
              </a:pPr>
              <a:t>51</a:t>
            </a:fld>
            <a:endParaRPr lang="en-US" dirty="0"/>
          </a:p>
        </p:txBody>
      </p:sp>
      <p:sp>
        <p:nvSpPr>
          <p:cNvPr id="9"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0" name="Footer Placeholder 4"/>
          <p:cNvSpPr>
            <a:spLocks noGrp="1"/>
          </p:cNvSpPr>
          <p:nvPr>
            <p:ph type="ftr" idx="11"/>
          </p:nvPr>
        </p:nvSpPr>
        <p:spPr>
          <a:xfrm>
            <a:off x="5357818" y="6475413"/>
            <a:ext cx="3184520" cy="180975"/>
          </a:xfrm>
        </p:spPr>
        <p:txBody>
          <a:bodyPr/>
          <a:lstStyle/>
          <a:p>
            <a:pPr algn="r"/>
            <a:r>
              <a:rPr lang="en-GB" sz="1200" b="0" dirty="0"/>
              <a:t>Adrian Stephens, Intel Corporation</a:t>
            </a:r>
          </a:p>
        </p:txBody>
      </p:sp>
    </p:spTree>
    <p:extLst>
      <p:ext uri="{BB962C8B-B14F-4D97-AF65-F5344CB8AC3E}">
        <p14:creationId xmlns:p14="http://schemas.microsoft.com/office/powerpoint/2010/main" val="188035199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0722" name="Rectangle 2"/>
          <p:cNvSpPr>
            <a:spLocks noGrp="1" noChangeArrowheads="1"/>
          </p:cNvSpPr>
          <p:nvPr>
            <p:ph type="title"/>
          </p:nvPr>
        </p:nvSpPr>
        <p:spPr/>
        <p:txBody>
          <a:bodyPr lIns="90488" tIns="44450" rIns="90488" bIns="44450"/>
          <a:lstStyle/>
          <a:p>
            <a:pPr eaLnBrk="1" hangingPunct="1"/>
            <a:r>
              <a:rPr lang="en-US" altLang="en-US" dirty="0">
                <a:ea typeface="ＭＳ Ｐゴシック" pitchFamily="34" charset="-128"/>
              </a:rPr>
              <a:t>IEEE Standards Development: Project Authorization</a:t>
            </a:r>
          </a:p>
        </p:txBody>
      </p:sp>
      <p:sp>
        <p:nvSpPr>
          <p:cNvPr id="30723" name="Rectangle 3"/>
          <p:cNvSpPr>
            <a:spLocks noGrp="1" noChangeArrowheads="1"/>
          </p:cNvSpPr>
          <p:nvPr>
            <p:ph type="body" idx="4294967295"/>
          </p:nvPr>
        </p:nvSpPr>
        <p:spPr>
          <a:xfrm>
            <a:off x="691662" y="2362200"/>
            <a:ext cx="7848600" cy="3810000"/>
          </a:xfrm>
        </p:spPr>
        <p:txBody>
          <a:bodyPr lIns="90488" tIns="44450" rIns="90488" bIns="44450"/>
          <a:lstStyle/>
          <a:p>
            <a:pPr eaLnBrk="1" hangingPunct="1">
              <a:lnSpc>
                <a:spcPct val="90000"/>
              </a:lnSpc>
            </a:pPr>
            <a:r>
              <a:rPr lang="en-US" altLang="en-US" sz="2400" dirty="0">
                <a:ea typeface="ＭＳ Ｐゴシック" pitchFamily="34" charset="-128"/>
              </a:rPr>
              <a:t>A project may be started by any individual or company</a:t>
            </a:r>
          </a:p>
          <a:p>
            <a:pPr eaLnBrk="1" hangingPunct="1">
              <a:lnSpc>
                <a:spcPct val="90000"/>
              </a:lnSpc>
            </a:pPr>
            <a:r>
              <a:rPr lang="en-US" altLang="en-US" sz="2400" dirty="0">
                <a:ea typeface="ＭＳ Ｐゴシック" pitchFamily="34" charset="-128"/>
              </a:rPr>
              <a:t>Each project must be supported by a technical group in the IEEE</a:t>
            </a:r>
          </a:p>
          <a:p>
            <a:pPr lvl="1" eaLnBrk="1" hangingPunct="1">
              <a:lnSpc>
                <a:spcPct val="90000"/>
              </a:lnSpc>
            </a:pPr>
            <a:r>
              <a:rPr lang="en-US" altLang="en-US" sz="2000" dirty="0">
                <a:ea typeface="ＭＳ Ｐゴシック" pitchFamily="34" charset="-128"/>
              </a:rPr>
              <a:t>Referred to as a “Sponsor”</a:t>
            </a:r>
          </a:p>
          <a:p>
            <a:pPr lvl="1" eaLnBrk="1" hangingPunct="1">
              <a:lnSpc>
                <a:spcPct val="90000"/>
              </a:lnSpc>
            </a:pPr>
            <a:r>
              <a:rPr lang="en-US" altLang="en-US" sz="2000" dirty="0">
                <a:ea typeface="ＭＳ Ｐゴシック" pitchFamily="34" charset="-128"/>
              </a:rPr>
              <a:t>Official developer of standard</a:t>
            </a:r>
          </a:p>
          <a:p>
            <a:pPr eaLnBrk="1" hangingPunct="1">
              <a:lnSpc>
                <a:spcPct val="90000"/>
              </a:lnSpc>
            </a:pPr>
            <a:r>
              <a:rPr lang="en-US" altLang="en-US" sz="2400" dirty="0">
                <a:ea typeface="ＭＳ Ｐゴシック" pitchFamily="34" charset="-128"/>
              </a:rPr>
              <a:t>Projects approved through document called Project Authorization Request (PAR)</a:t>
            </a:r>
          </a:p>
          <a:p>
            <a:pPr lvl="1" eaLnBrk="1" hangingPunct="1">
              <a:lnSpc>
                <a:spcPct val="90000"/>
              </a:lnSpc>
            </a:pPr>
            <a:r>
              <a:rPr lang="en-US" altLang="en-US" sz="2400" dirty="0">
                <a:ea typeface="ＭＳ Ｐゴシック" pitchFamily="34" charset="-128"/>
              </a:rPr>
              <a:t>Summarizes details of project </a:t>
            </a:r>
          </a:p>
        </p:txBody>
      </p:sp>
      <p:sp>
        <p:nvSpPr>
          <p:cNvPr id="6" name="Slide Number Placeholder 5"/>
          <p:cNvSpPr>
            <a:spLocks noGrp="1"/>
          </p:cNvSpPr>
          <p:nvPr>
            <p:ph type="sldNum" sz="quarter" idx="10"/>
          </p:nvPr>
        </p:nvSpPr>
        <p:spPr/>
        <p:txBody>
          <a:bodyPr/>
          <a:lstStyle/>
          <a:p>
            <a:pPr>
              <a:defRPr/>
            </a:pPr>
            <a:r>
              <a:rPr lang="en-US" dirty="0"/>
              <a:t>Slide </a:t>
            </a:r>
            <a:fld id="{F0540D16-EBF5-0D44-A21F-B32E9F609578}" type="slidenum">
              <a:rPr lang="en-US" smtClean="0"/>
              <a:pPr>
                <a:defRPr/>
              </a:pPr>
              <a:t>52</a:t>
            </a:fld>
            <a:endParaRPr lang="en-US" dirty="0"/>
          </a:p>
        </p:txBody>
      </p:sp>
      <p:sp>
        <p:nvSpPr>
          <p:cNvPr id="8"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9" name="Footer Placeholder 4"/>
          <p:cNvSpPr>
            <a:spLocks noGrp="1"/>
          </p:cNvSpPr>
          <p:nvPr>
            <p:ph type="ftr" idx="11"/>
          </p:nvPr>
        </p:nvSpPr>
        <p:spPr>
          <a:xfrm>
            <a:off x="5357818" y="6475413"/>
            <a:ext cx="3184520" cy="180975"/>
          </a:xfrm>
        </p:spPr>
        <p:txBody>
          <a:bodyPr/>
          <a:lstStyle/>
          <a:p>
            <a:pPr algn="r"/>
            <a:r>
              <a:rPr lang="en-GB" sz="1200" b="0" dirty="0"/>
              <a:t>Adrian Stephens, Intel Corporation</a:t>
            </a:r>
          </a:p>
        </p:txBody>
      </p:sp>
    </p:spTree>
    <p:extLst>
      <p:ext uri="{BB962C8B-B14F-4D97-AF65-F5344CB8AC3E}">
        <p14:creationId xmlns:p14="http://schemas.microsoft.com/office/powerpoint/2010/main" val="251184894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9698" name="Rectangle 2"/>
          <p:cNvSpPr>
            <a:spLocks noGrp="1" noChangeArrowheads="1"/>
          </p:cNvSpPr>
          <p:nvPr>
            <p:ph type="title"/>
          </p:nvPr>
        </p:nvSpPr>
        <p:spPr>
          <a:xfrm>
            <a:off x="685800" y="609600"/>
            <a:ext cx="7770813" cy="1065213"/>
          </a:xfrm>
        </p:spPr>
        <p:txBody>
          <a:bodyPr lIns="90488" tIns="44450" rIns="90488" bIns="44450"/>
          <a:lstStyle/>
          <a:p>
            <a:pPr eaLnBrk="1" hangingPunct="1"/>
            <a:r>
              <a:rPr lang="en-US" altLang="en-US" dirty="0">
                <a:ea typeface="ＭＳ Ｐゴシック" pitchFamily="34" charset="-128"/>
              </a:rPr>
              <a:t>IEEE Standards Development: Process Flow</a:t>
            </a:r>
            <a:endParaRPr lang="en-US" altLang="en-US" sz="2000" dirty="0">
              <a:ea typeface="ＭＳ Ｐゴシック" pitchFamily="34" charset="-128"/>
            </a:endParaRPr>
          </a:p>
        </p:txBody>
      </p:sp>
      <p:grpSp>
        <p:nvGrpSpPr>
          <p:cNvPr id="3" name="Group 2"/>
          <p:cNvGrpSpPr/>
          <p:nvPr/>
        </p:nvGrpSpPr>
        <p:grpSpPr>
          <a:xfrm>
            <a:off x="92336" y="1104145"/>
            <a:ext cx="8933554" cy="5306973"/>
            <a:chOff x="114300" y="760452"/>
            <a:chExt cx="8933554" cy="5306973"/>
          </a:xfrm>
        </p:grpSpPr>
        <p:sp>
          <p:nvSpPr>
            <p:cNvPr id="14" name="Rounded Rectangle 13"/>
            <p:cNvSpPr/>
            <p:nvPr/>
          </p:nvSpPr>
          <p:spPr>
            <a:xfrm>
              <a:off x="5802630" y="760452"/>
              <a:ext cx="3245224" cy="248770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699" name="Flowchart: Preparation 4"/>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dirty="0"/>
                <a:t>Idea!</a:t>
              </a:r>
            </a:p>
          </p:txBody>
        </p:sp>
        <p:sp>
          <p:nvSpPr>
            <p:cNvPr id="29700" name="Flowchart: Process 5"/>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dirty="0"/>
                <a:t>Project Approval Process</a:t>
              </a:r>
            </a:p>
          </p:txBody>
        </p:sp>
        <p:sp>
          <p:nvSpPr>
            <p:cNvPr id="29701" name="Flowchart: Process 7"/>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a:t>Develop Draft Standard </a:t>
              </a:r>
            </a:p>
            <a:p>
              <a:r>
                <a:rPr lang="en-US" altLang="en-US" sz="1400" b="1" dirty="0"/>
                <a:t>(in Working Group)</a:t>
              </a:r>
            </a:p>
          </p:txBody>
        </p:sp>
        <p:sp>
          <p:nvSpPr>
            <p:cNvPr id="9" name="Flowchart: Process 8"/>
            <p:cNvSpPr/>
            <p:nvPr/>
          </p:nvSpPr>
          <p:spPr bwMode="auto">
            <a:xfrm>
              <a:off x="3962400" y="3960813"/>
              <a:ext cx="1371600" cy="688975"/>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b="1" dirty="0">
                  <a:solidFill>
                    <a:schemeClr val="tx1"/>
                  </a:solidFill>
                  <a:latin typeface="Arial" pitchFamily="28" charset="0"/>
                  <a:ea typeface="ＭＳ Ｐゴシック" pitchFamily="28" charset="-128"/>
                  <a:cs typeface="ＭＳ Ｐゴシック" pitchFamily="28" charset="-128"/>
                </a:rPr>
                <a:t>Sponsor Ballot</a:t>
              </a:r>
            </a:p>
          </p:txBody>
        </p:sp>
        <p:sp>
          <p:nvSpPr>
            <p:cNvPr id="29703" name="Flowchart: Process 9"/>
            <p:cNvSpPr>
              <a:spLocks noChangeArrowheads="1"/>
            </p:cNvSpPr>
            <p:nvPr/>
          </p:nvSpPr>
          <p:spPr bwMode="auto">
            <a:xfrm>
              <a:off x="5715000" y="3886200"/>
              <a:ext cx="1752600" cy="838200"/>
            </a:xfrm>
            <a:prstGeom prst="flowChartProcess">
              <a:avLst/>
            </a:prstGeom>
            <a:solidFill>
              <a:schemeClr val="accent2"/>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400" b="1"/>
                <a:t>IEEE-SA Standards Board Approval Process</a:t>
              </a:r>
            </a:p>
          </p:txBody>
        </p:sp>
        <p:sp>
          <p:nvSpPr>
            <p:cNvPr id="29704" name="Flowchart: Process 10"/>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400" b="1"/>
                <a:t>Publish Standard</a:t>
              </a:r>
            </a:p>
          </p:txBody>
        </p:sp>
        <p:cxnSp>
          <p:nvCxnSpPr>
            <p:cNvPr id="29705" name="Straight Arrow Connector 12"/>
            <p:cNvCxnSpPr>
              <a:cxnSpLocks noChangeShapeType="1"/>
              <a:stCxn id="29699" idx="2"/>
            </p:cNvCxnSpPr>
            <p:nvPr/>
          </p:nvCxnSpPr>
          <p:spPr bwMode="auto">
            <a:xfrm>
              <a:off x="762000" y="2667000"/>
              <a:ext cx="0" cy="1219200"/>
            </a:xfrm>
            <a:prstGeom prst="straightConnector1">
              <a:avLst/>
            </a:prstGeom>
            <a:noFill/>
            <a:ln w="9525" algn="ctr">
              <a:solidFill>
                <a:schemeClr val="tx1"/>
              </a:solidFill>
              <a:round/>
              <a:headEnd/>
              <a:tailEnd type="arrow" w="med" len="med"/>
            </a:ln>
          </p:spPr>
        </p:cxnSp>
        <p:cxnSp>
          <p:nvCxnSpPr>
            <p:cNvPr id="29706" name="Straight Arrow Connector 14" descr="Maximum 4 Years"/>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p:spPr>
        </p:cxnSp>
        <p:cxnSp>
          <p:nvCxnSpPr>
            <p:cNvPr id="29707" name="Straight Arrow Connector 22"/>
            <p:cNvCxnSpPr>
              <a:cxnSpLocks noChangeShapeType="1"/>
              <a:stCxn id="29700" idx="3"/>
              <a:endCxn id="29701" idx="1"/>
            </p:cNvCxnSpPr>
            <p:nvPr/>
          </p:nvCxnSpPr>
          <p:spPr bwMode="auto">
            <a:xfrm>
              <a:off x="1181100" y="4305300"/>
              <a:ext cx="419100" cy="0"/>
            </a:xfrm>
            <a:prstGeom prst="straightConnector1">
              <a:avLst/>
            </a:prstGeom>
            <a:noFill/>
            <a:ln w="9525" algn="ctr">
              <a:solidFill>
                <a:schemeClr val="tx1"/>
              </a:solidFill>
              <a:round/>
              <a:headEnd/>
              <a:tailEnd type="arrow" w="med" len="med"/>
            </a:ln>
          </p:spPr>
        </p:cxnSp>
        <p:cxnSp>
          <p:nvCxnSpPr>
            <p:cNvPr id="29708" name="Straight Arrow Connector 40"/>
            <p:cNvCxnSpPr>
              <a:cxnSpLocks noChangeShapeType="1"/>
              <a:stCxn id="29701" idx="3"/>
              <a:endCxn id="9" idx="1"/>
            </p:cNvCxnSpPr>
            <p:nvPr/>
          </p:nvCxnSpPr>
          <p:spPr bwMode="auto">
            <a:xfrm>
              <a:off x="3429000" y="4305300"/>
              <a:ext cx="533400" cy="0"/>
            </a:xfrm>
            <a:prstGeom prst="straightConnector1">
              <a:avLst/>
            </a:prstGeom>
            <a:noFill/>
            <a:ln w="9525" algn="ctr">
              <a:solidFill>
                <a:schemeClr val="tx1"/>
              </a:solidFill>
              <a:round/>
              <a:headEnd/>
              <a:tailEnd type="arrow" w="med" len="med"/>
            </a:ln>
          </p:spPr>
        </p:cxnSp>
        <p:cxnSp>
          <p:nvCxnSpPr>
            <p:cNvPr id="29709" name="Straight Arrow Connector 51"/>
            <p:cNvCxnSpPr>
              <a:cxnSpLocks noChangeShapeType="1"/>
              <a:stCxn id="9" idx="3"/>
              <a:endCxn id="29703" idx="1"/>
            </p:cNvCxnSpPr>
            <p:nvPr/>
          </p:nvCxnSpPr>
          <p:spPr bwMode="auto">
            <a:xfrm>
              <a:off x="5334000" y="4305300"/>
              <a:ext cx="381000" cy="0"/>
            </a:xfrm>
            <a:prstGeom prst="straightConnector1">
              <a:avLst/>
            </a:prstGeom>
            <a:noFill/>
            <a:ln w="9525" algn="ctr">
              <a:solidFill>
                <a:schemeClr val="tx1"/>
              </a:solidFill>
              <a:round/>
              <a:headEnd/>
              <a:tailEnd type="arrow" w="med" len="med"/>
            </a:ln>
          </p:spPr>
        </p:cxnSp>
        <p:sp>
          <p:nvSpPr>
            <p:cNvPr id="29710" name="Rectangle 67"/>
            <p:cNvSpPr>
              <a:spLocks noChangeArrowheads="1"/>
            </p:cNvSpPr>
            <p:nvPr/>
          </p:nvSpPr>
          <p:spPr bwMode="auto">
            <a:xfrm>
              <a:off x="2667000" y="3124200"/>
              <a:ext cx="3048000" cy="304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dirty="0"/>
                <a:t>Typical project lifetime: 4 years</a:t>
              </a:r>
            </a:p>
          </p:txBody>
        </p:sp>
        <p:cxnSp>
          <p:nvCxnSpPr>
            <p:cNvPr id="29711" name="Straight Arrow Connector 75"/>
            <p:cNvCxnSpPr>
              <a:cxnSpLocks noChangeShapeType="1"/>
              <a:stCxn id="29703" idx="3"/>
              <a:endCxn id="29704" idx="1"/>
            </p:cNvCxnSpPr>
            <p:nvPr/>
          </p:nvCxnSpPr>
          <p:spPr bwMode="auto">
            <a:xfrm>
              <a:off x="7467600" y="4305300"/>
              <a:ext cx="457200" cy="0"/>
            </a:xfrm>
            <a:prstGeom prst="straightConnector1">
              <a:avLst/>
            </a:prstGeom>
            <a:noFill/>
            <a:ln w="9525" algn="ctr">
              <a:solidFill>
                <a:schemeClr val="tx1"/>
              </a:solidFill>
              <a:round/>
              <a:headEnd/>
              <a:tailEnd type="arrow" w="med" len="med"/>
            </a:ln>
          </p:spPr>
        </p:cxnSp>
        <p:sp>
          <p:nvSpPr>
            <p:cNvPr id="97" name="Flowchart: Process 96"/>
            <p:cNvSpPr/>
            <p:nvPr/>
          </p:nvSpPr>
          <p:spPr bwMode="auto">
            <a:xfrm>
              <a:off x="2667000" y="5457825"/>
              <a:ext cx="3200400" cy="609600"/>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b="1" dirty="0">
                  <a:solidFill>
                    <a:schemeClr val="tx1"/>
                  </a:solidFill>
                  <a:latin typeface="Arial" pitchFamily="28" charset="0"/>
                  <a:ea typeface="ＭＳ Ｐゴシック" pitchFamily="28" charset="-128"/>
                  <a:cs typeface="ＭＳ Ｐゴシック" pitchFamily="28" charset="-128"/>
                </a:rPr>
                <a:t>Revise or Withdraw Standards</a:t>
              </a:r>
            </a:p>
          </p:txBody>
        </p:sp>
        <p:cxnSp>
          <p:nvCxnSpPr>
            <p:cNvPr id="29713" name="Straight Arrow Connector 103"/>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p:spPr>
        </p:cxnSp>
        <p:cxnSp>
          <p:nvCxnSpPr>
            <p:cNvPr id="29714" name="Elbow Connector 131"/>
            <p:cNvCxnSpPr>
              <a:cxnSpLocks noChangeShapeType="1"/>
              <a:stCxn id="97" idx="1"/>
              <a:endCxn id="29700"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p:spPr>
        </p:cxnSp>
        <p:cxnSp>
          <p:nvCxnSpPr>
            <p:cNvPr id="29715" name="Shape 137"/>
            <p:cNvCxnSpPr>
              <a:cxnSpLocks noChangeShapeType="1"/>
              <a:stCxn id="29704"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p:spPr>
        </p:cxnSp>
        <p:sp>
          <p:nvSpPr>
            <p:cNvPr id="29716" name="Rectangle 142"/>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200" b="1"/>
                <a:t>Maximum of 10 years</a:t>
              </a:r>
            </a:p>
          </p:txBody>
        </p:sp>
        <p:sp>
          <p:nvSpPr>
            <p:cNvPr id="25" name="Flowchart: Process 24"/>
            <p:cNvSpPr/>
            <p:nvPr/>
          </p:nvSpPr>
          <p:spPr bwMode="auto">
            <a:xfrm>
              <a:off x="6324599" y="880575"/>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a:solidFill>
                    <a:schemeClr val="tx1"/>
                  </a:solidFill>
                  <a:latin typeface="Arial" pitchFamily="28" charset="0"/>
                  <a:ea typeface="ＭＳ Ｐゴシック" pitchFamily="28" charset="-128"/>
                  <a:cs typeface="ＭＳ Ｐゴシック" pitchFamily="28" charset="-128"/>
                </a:rPr>
                <a:t>Decide / Choose Technology</a:t>
              </a:r>
            </a:p>
          </p:txBody>
        </p:sp>
        <p:sp>
          <p:nvSpPr>
            <p:cNvPr id="26" name="Flowchart: Process 25"/>
            <p:cNvSpPr/>
            <p:nvPr/>
          </p:nvSpPr>
          <p:spPr bwMode="auto">
            <a:xfrm>
              <a:off x="6282241" y="1211031"/>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a:solidFill>
                    <a:schemeClr val="tx1"/>
                  </a:solidFill>
                  <a:latin typeface="Arial" pitchFamily="28" charset="0"/>
                  <a:ea typeface="ＭＳ Ｐゴシック" pitchFamily="28" charset="-128"/>
                  <a:cs typeface="ＭＳ Ｐゴシック" pitchFamily="28" charset="-128"/>
                </a:rPr>
                <a:t>Write / update a Draft</a:t>
              </a:r>
            </a:p>
          </p:txBody>
        </p:sp>
        <p:sp>
          <p:nvSpPr>
            <p:cNvPr id="27" name="Flowchart: Process 26"/>
            <p:cNvSpPr/>
            <p:nvPr/>
          </p:nvSpPr>
          <p:spPr bwMode="auto">
            <a:xfrm>
              <a:off x="6324599" y="1636200"/>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a:solidFill>
                    <a:schemeClr val="tx1"/>
                  </a:solidFill>
                  <a:latin typeface="Arial" pitchFamily="28" charset="0"/>
                  <a:ea typeface="ＭＳ Ｐゴシック" pitchFamily="28" charset="-128"/>
                  <a:cs typeface="ＭＳ Ｐゴシック" pitchFamily="28" charset="-128"/>
                </a:rPr>
                <a:t>Ballot Draft</a:t>
              </a:r>
            </a:p>
          </p:txBody>
        </p:sp>
        <p:sp>
          <p:nvSpPr>
            <p:cNvPr id="28" name="Flowchart: Process 27"/>
            <p:cNvSpPr/>
            <p:nvPr/>
          </p:nvSpPr>
          <p:spPr bwMode="auto">
            <a:xfrm>
              <a:off x="6324599" y="2023574"/>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a:solidFill>
                    <a:schemeClr val="tx1"/>
                  </a:solidFill>
                  <a:latin typeface="Arial" pitchFamily="28" charset="0"/>
                  <a:ea typeface="ＭＳ Ｐゴシック" pitchFamily="28" charset="-128"/>
                  <a:cs typeface="ＭＳ Ｐゴシック" pitchFamily="28" charset="-128"/>
                </a:rPr>
                <a:t>Resolve Comments</a:t>
              </a:r>
            </a:p>
          </p:txBody>
        </p:sp>
        <p:sp>
          <p:nvSpPr>
            <p:cNvPr id="4" name="Diamond 3"/>
            <p:cNvSpPr/>
            <p:nvPr/>
          </p:nvSpPr>
          <p:spPr>
            <a:xfrm>
              <a:off x="7077635" y="2426823"/>
              <a:ext cx="779929" cy="670696"/>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solidFill>
                  <a:schemeClr val="tx1"/>
                </a:solidFill>
              </a:endParaRPr>
            </a:p>
          </p:txBody>
        </p:sp>
        <p:cxnSp>
          <p:nvCxnSpPr>
            <p:cNvPr id="8" name="Elbow Connector 7"/>
            <p:cNvCxnSpPr>
              <a:stCxn id="4" idx="3"/>
              <a:endCxn id="26" idx="3"/>
            </p:cNvCxnSpPr>
            <p:nvPr/>
          </p:nvCxnSpPr>
          <p:spPr>
            <a:xfrm flipV="1">
              <a:off x="7857564" y="1350988"/>
              <a:ext cx="710678" cy="1411183"/>
            </a:xfrm>
            <a:prstGeom prst="bentConnector3">
              <a:avLst>
                <a:gd name="adj1" fmla="val 132166"/>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5" idx="2"/>
              <a:endCxn id="26" idx="0"/>
            </p:cNvCxnSpPr>
            <p:nvPr/>
          </p:nvCxnSpPr>
          <p:spPr>
            <a:xfrm flipH="1">
              <a:off x="7425242" y="1160488"/>
              <a:ext cx="42358" cy="5054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467600" y="1541487"/>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470775" y="1922488"/>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4" idx="0"/>
            </p:cNvCxnSpPr>
            <p:nvPr/>
          </p:nvCxnSpPr>
          <p:spPr>
            <a:xfrm flipH="1">
              <a:off x="7467600" y="2303487"/>
              <a:ext cx="3175" cy="123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7464425" y="3097519"/>
              <a:ext cx="3175" cy="123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600200" y="1401531"/>
              <a:ext cx="4202430" cy="24846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429000" y="3233692"/>
              <a:ext cx="2895599" cy="6525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Date Placeholder 5"/>
          <p:cNvSpPr>
            <a:spLocks noGrp="1"/>
          </p:cNvSpPr>
          <p:nvPr>
            <p:ph type="dt" sz="half" idx="11"/>
          </p:nvPr>
        </p:nvSpPr>
        <p:spPr/>
        <p:txBody>
          <a:bodyPr/>
          <a:lstStyle/>
          <a:p>
            <a:pPr>
              <a:defRPr/>
            </a:pPr>
            <a:r>
              <a:rPr lang="en-US" altLang="ja-JP"/>
              <a:t>March 2017</a:t>
            </a:r>
            <a:endParaRPr lang="en-US" dirty="0"/>
          </a:p>
        </p:txBody>
      </p:sp>
      <p:sp>
        <p:nvSpPr>
          <p:cNvPr id="7" name="Slide Number Placeholder 6"/>
          <p:cNvSpPr>
            <a:spLocks noGrp="1"/>
          </p:cNvSpPr>
          <p:nvPr>
            <p:ph type="sldNum" sz="quarter" idx="10"/>
          </p:nvPr>
        </p:nvSpPr>
        <p:spPr/>
        <p:txBody>
          <a:bodyPr/>
          <a:lstStyle/>
          <a:p>
            <a:pPr>
              <a:defRPr/>
            </a:pPr>
            <a:r>
              <a:rPr lang="en-US" dirty="0"/>
              <a:t>Slide </a:t>
            </a:r>
            <a:fld id="{F0540D16-EBF5-0D44-A21F-B32E9F609578}" type="slidenum">
              <a:rPr lang="en-US" smtClean="0"/>
              <a:pPr>
                <a:defRPr/>
              </a:pPr>
              <a:t>53</a:t>
            </a:fld>
            <a:endParaRPr lang="en-US" dirty="0"/>
          </a:p>
        </p:txBody>
      </p:sp>
      <p:sp>
        <p:nvSpPr>
          <p:cNvPr id="5" name="TextBox 4"/>
          <p:cNvSpPr txBox="1"/>
          <p:nvPr/>
        </p:nvSpPr>
        <p:spPr>
          <a:xfrm>
            <a:off x="7055671" y="2939352"/>
            <a:ext cx="859042" cy="338554"/>
          </a:xfrm>
          <a:prstGeom prst="rect">
            <a:avLst/>
          </a:prstGeom>
          <a:noFill/>
        </p:spPr>
        <p:txBody>
          <a:bodyPr wrap="square" rtlCol="0">
            <a:spAutoFit/>
          </a:bodyPr>
          <a:lstStyle/>
          <a:p>
            <a:r>
              <a:rPr lang="en-GB" sz="1600" dirty="0">
                <a:solidFill>
                  <a:schemeClr val="tx1"/>
                </a:solidFill>
                <a:latin typeface="Arial" panose="020B0604020202020204" pitchFamily="34" charset="0"/>
                <a:cs typeface="Arial" panose="020B0604020202020204" pitchFamily="34" charset="0"/>
              </a:rPr>
              <a:t>Done?</a:t>
            </a:r>
          </a:p>
        </p:txBody>
      </p:sp>
      <p:sp>
        <p:nvSpPr>
          <p:cNvPr id="43" name="Footer Placeholder 4"/>
          <p:cNvSpPr>
            <a:spLocks noGrp="1"/>
          </p:cNvSpPr>
          <p:nvPr>
            <p:ph type="ftr" idx="11"/>
          </p:nvPr>
        </p:nvSpPr>
        <p:spPr>
          <a:xfrm>
            <a:off x="5357818" y="6475413"/>
            <a:ext cx="3184520" cy="180975"/>
          </a:xfrm>
        </p:spPr>
        <p:txBody>
          <a:bodyPr/>
          <a:lstStyle/>
          <a:p>
            <a:pPr algn="r"/>
            <a:r>
              <a:rPr lang="en-GB" sz="1200" b="0" dirty="0"/>
              <a:t>Adrian Stephens, Intel Corporation</a:t>
            </a:r>
          </a:p>
        </p:txBody>
      </p:sp>
    </p:spTree>
    <p:extLst>
      <p:ext uri="{BB962C8B-B14F-4D97-AF65-F5344CB8AC3E}">
        <p14:creationId xmlns:p14="http://schemas.microsoft.com/office/powerpoint/2010/main" val="227600853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3794" name="Rectangle 2"/>
          <p:cNvSpPr>
            <a:spLocks noGrp="1" noChangeArrowheads="1"/>
          </p:cNvSpPr>
          <p:nvPr>
            <p:ph type="title"/>
          </p:nvPr>
        </p:nvSpPr>
        <p:spPr/>
        <p:txBody>
          <a:bodyPr lIns="90488" tIns="44450" rIns="90488" bIns="44450"/>
          <a:lstStyle/>
          <a:p>
            <a:r>
              <a:rPr lang="en-US" altLang="en-US" dirty="0">
                <a:ea typeface="ＭＳ Ｐゴシック" pitchFamily="34" charset="-128"/>
              </a:rPr>
              <a:t>IEEE Standards Development: Publication &amp; Maintenance</a:t>
            </a:r>
          </a:p>
        </p:txBody>
      </p:sp>
      <p:sp>
        <p:nvSpPr>
          <p:cNvPr id="33795" name="Rectangle 3"/>
          <p:cNvSpPr>
            <a:spLocks noGrp="1" noChangeArrowheads="1"/>
          </p:cNvSpPr>
          <p:nvPr>
            <p:ph sz="quarter" idx="14"/>
          </p:nvPr>
        </p:nvSpPr>
        <p:spPr>
          <a:xfrm>
            <a:off x="407987" y="2086293"/>
            <a:ext cx="8326438" cy="4389120"/>
          </a:xfrm>
        </p:spPr>
        <p:txBody>
          <a:bodyPr lIns="90488" tIns="44450" rIns="90488" bIns="44450"/>
          <a:lstStyle/>
          <a:p>
            <a:pPr eaLnBrk="1" hangingPunct="1">
              <a:spcBef>
                <a:spcPct val="50000"/>
              </a:spcBef>
            </a:pPr>
            <a:r>
              <a:rPr lang="en-US" altLang="en-US" sz="2000" dirty="0">
                <a:ea typeface="ＭＳ Ｐゴシック" pitchFamily="34" charset="-128"/>
              </a:rPr>
              <a:t>Standard published after approval</a:t>
            </a:r>
          </a:p>
          <a:p>
            <a:pPr eaLnBrk="1" hangingPunct="1">
              <a:spcBef>
                <a:spcPct val="50000"/>
              </a:spcBef>
            </a:pPr>
            <a:r>
              <a:rPr lang="en-US" altLang="en-US" sz="2000" dirty="0">
                <a:ea typeface="ＭＳ Ｐゴシック" pitchFamily="34" charset="-128"/>
              </a:rPr>
              <a:t>Standard is valid for 10 years after approval</a:t>
            </a:r>
          </a:p>
          <a:p>
            <a:pPr lvl="1" eaLnBrk="1" hangingPunct="1">
              <a:spcBef>
                <a:spcPct val="50000"/>
              </a:spcBef>
            </a:pPr>
            <a:r>
              <a:rPr lang="en-US" altLang="en-US" dirty="0">
                <a:ea typeface="ＭＳ Ｐゴシック" pitchFamily="34" charset="-128"/>
              </a:rPr>
              <a:t>After 10 years, must be revised or withdrawn</a:t>
            </a:r>
          </a:p>
        </p:txBody>
      </p:sp>
      <p:sp>
        <p:nvSpPr>
          <p:cNvPr id="5" name="Slide Number Placeholder 4"/>
          <p:cNvSpPr>
            <a:spLocks noGrp="1"/>
          </p:cNvSpPr>
          <p:nvPr>
            <p:ph type="sldNum" sz="quarter" idx="15"/>
          </p:nvPr>
        </p:nvSpPr>
        <p:spPr/>
        <p:txBody>
          <a:bodyPr/>
          <a:lstStyle/>
          <a:p>
            <a:pPr>
              <a:defRPr/>
            </a:pPr>
            <a:r>
              <a:rPr lang="en-US" dirty="0"/>
              <a:t>Slide </a:t>
            </a:r>
            <a:fld id="{1F2884EB-C6E3-684C-A39B-0E652C4E0E60}" type="slidenum">
              <a:rPr lang="en-US" smtClean="0"/>
              <a:pPr>
                <a:defRPr/>
              </a:pPr>
              <a:t>54</a:t>
            </a:fld>
            <a:endParaRPr lang="en-US" dirty="0"/>
          </a:p>
        </p:txBody>
      </p:sp>
      <p:sp>
        <p:nvSpPr>
          <p:cNvPr id="8"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9"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t>Adrian Stephens, Intel Corporation</a:t>
            </a:r>
          </a:p>
        </p:txBody>
      </p:sp>
    </p:spTree>
    <p:extLst>
      <p:ext uri="{BB962C8B-B14F-4D97-AF65-F5344CB8AC3E}">
        <p14:creationId xmlns:p14="http://schemas.microsoft.com/office/powerpoint/2010/main" val="36982706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16723" y="3200400"/>
            <a:ext cx="7772400" cy="1362075"/>
          </a:xfrm>
        </p:spPr>
        <p:txBody>
          <a:bodyPr/>
          <a:lstStyle/>
          <a:p>
            <a:r>
              <a:rPr lang="en-GB" dirty="0"/>
              <a:t>Other activities</a:t>
            </a:r>
          </a:p>
        </p:txBody>
      </p:sp>
      <p:sp>
        <p:nvSpPr>
          <p:cNvPr id="7" name="Text Placeholder 6"/>
          <p:cNvSpPr>
            <a:spLocks noGrp="1"/>
          </p:cNvSpPr>
          <p:nvPr>
            <p:ph type="body" idx="1"/>
          </p:nvPr>
        </p:nvSpPr>
        <p:spPr>
          <a:xfrm>
            <a:off x="1905000" y="1803401"/>
            <a:ext cx="7772400" cy="1500187"/>
          </a:xfrm>
        </p:spPr>
        <p:txBody>
          <a:bodyPr/>
          <a:lstStyle/>
          <a:p>
            <a:r>
              <a:rPr lang="en-GB" dirty="0"/>
              <a:t>Status of other activities not presented in detail</a:t>
            </a:r>
          </a:p>
        </p:txBody>
      </p:sp>
      <p:sp>
        <p:nvSpPr>
          <p:cNvPr id="5" name="Date Placeholder 4"/>
          <p:cNvSpPr>
            <a:spLocks noGrp="1"/>
          </p:cNvSpPr>
          <p:nvPr>
            <p:ph type="dt" idx="10"/>
          </p:nvPr>
        </p:nvSpPr>
        <p:spPr/>
        <p:txBody>
          <a:bodyPr/>
          <a:lstStyle/>
          <a:p>
            <a:pPr>
              <a:defRPr/>
            </a:pPr>
            <a:r>
              <a:rPr lang="en-US" altLang="ja-JP"/>
              <a:t>March 2017</a:t>
            </a:r>
            <a:endParaRPr lang="en-US" dirty="0"/>
          </a:p>
        </p:txBody>
      </p:sp>
      <p:sp>
        <p:nvSpPr>
          <p:cNvPr id="4" name="Slide Number Placeholder 3"/>
          <p:cNvSpPr>
            <a:spLocks noGrp="1"/>
          </p:cNvSpPr>
          <p:nvPr>
            <p:ph type="sldNum" idx="12"/>
          </p:nvPr>
        </p:nvSpPr>
        <p:spPr/>
        <p:txBody>
          <a:bodyPr/>
          <a:lstStyle/>
          <a:p>
            <a:pPr>
              <a:defRPr/>
            </a:pPr>
            <a:r>
              <a:rPr lang="en-US" dirty="0"/>
              <a:t>Slide </a:t>
            </a:r>
            <a:fld id="{1F2884EB-C6E3-684C-A39B-0E652C4E0E60}" type="slidenum">
              <a:rPr lang="en-US" smtClean="0"/>
              <a:pPr>
                <a:defRPr/>
              </a:pPr>
              <a:t>55</a:t>
            </a:fld>
            <a:endParaRPr lang="en-US" dirty="0"/>
          </a:p>
        </p:txBody>
      </p:sp>
      <p:sp>
        <p:nvSpPr>
          <p:cNvPr id="8" name="Footer Placeholder 4"/>
          <p:cNvSpPr>
            <a:spLocks noGrp="1"/>
          </p:cNvSpPr>
          <p:nvPr>
            <p:ph type="ftr" idx="11"/>
          </p:nvPr>
        </p:nvSpPr>
        <p:spPr>
          <a:xfrm>
            <a:off x="5357818" y="6475413"/>
            <a:ext cx="3184520" cy="180975"/>
          </a:xfrm>
        </p:spPr>
        <p:txBody>
          <a:bodyPr/>
          <a:lstStyle/>
          <a:p>
            <a:pPr algn="r"/>
            <a:r>
              <a:rPr lang="en-GB" sz="1200" b="0" dirty="0"/>
              <a:t>Adrian Stephens, Intel Corporation</a:t>
            </a:r>
          </a:p>
        </p:txBody>
      </p:sp>
    </p:spTree>
    <p:extLst>
      <p:ext uri="{BB962C8B-B14F-4D97-AF65-F5344CB8AC3E}">
        <p14:creationId xmlns:p14="http://schemas.microsoft.com/office/powerpoint/2010/main" val="1489654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Other subgroups of 802.11</a:t>
            </a:r>
          </a:p>
        </p:txBody>
      </p:sp>
      <p:sp>
        <p:nvSpPr>
          <p:cNvPr id="8" name="Content Placeholder 7"/>
          <p:cNvSpPr>
            <a:spLocks noGrp="1"/>
          </p:cNvSpPr>
          <p:nvPr>
            <p:ph idx="1"/>
          </p:nvPr>
        </p:nvSpPr>
        <p:spPr/>
        <p:txBody>
          <a:bodyPr/>
          <a:lstStyle/>
          <a:p>
            <a:r>
              <a:rPr lang="en-GB" dirty="0"/>
              <a:t>WNG – wireless next generation.  Talking shop and incubator of what we do next.  Anybody attending the meeting can request agenda time to present their idea.</a:t>
            </a:r>
          </a:p>
          <a:p>
            <a:r>
              <a:rPr lang="en-GB" dirty="0"/>
              <a:t>JTC1 – Standing Committee of 802.  Manages interactions with ISO/IEC JTC1/SC6.</a:t>
            </a:r>
          </a:p>
          <a:p>
            <a:r>
              <a:rPr lang="en-GB" dirty="0"/>
              <a:t>PAR – Standing Committee to review IEEE 802 PARS and provide 802.11 working group feedback.</a:t>
            </a:r>
          </a:p>
          <a:p>
            <a:endParaRPr lang="en-GB" dirty="0"/>
          </a:p>
        </p:txBody>
      </p:sp>
      <p:sp>
        <p:nvSpPr>
          <p:cNvPr id="5" name="Slide Number Placeholder 4"/>
          <p:cNvSpPr>
            <a:spLocks noGrp="1"/>
          </p:cNvSpPr>
          <p:nvPr>
            <p:ph type="sldNum" idx="12"/>
          </p:nvPr>
        </p:nvSpPr>
        <p:spPr/>
        <p:txBody>
          <a:bodyPr/>
          <a:lstStyle/>
          <a:p>
            <a:pPr>
              <a:defRPr/>
            </a:pPr>
            <a:r>
              <a:rPr lang="en-US" dirty="0"/>
              <a:t>Slide </a:t>
            </a:r>
            <a:fld id="{C2DA4596-0E95-4845-A51E-381771D71C5B}" type="slidenum">
              <a:rPr lang="en-US" smtClean="0"/>
              <a:pPr>
                <a:defRPr/>
              </a:pPr>
              <a:t>56</a:t>
            </a:fld>
            <a:endParaRPr lang="en-US" dirty="0"/>
          </a:p>
        </p:txBody>
      </p:sp>
      <p:sp>
        <p:nvSpPr>
          <p:cNvPr id="6" name="Date Placeholder 5"/>
          <p:cNvSpPr>
            <a:spLocks noGrp="1"/>
          </p:cNvSpPr>
          <p:nvPr>
            <p:ph type="dt" idx="15"/>
          </p:nvPr>
        </p:nvSpPr>
        <p:spPr/>
        <p:txBody>
          <a:bodyPr/>
          <a:lstStyle/>
          <a:p>
            <a:pPr>
              <a:defRPr/>
            </a:pPr>
            <a:r>
              <a:rPr lang="en-US" altLang="ja-JP"/>
              <a:t>March 2017</a:t>
            </a:r>
            <a:endParaRPr lang="en-US" dirty="0"/>
          </a:p>
        </p:txBody>
      </p:sp>
      <p:sp>
        <p:nvSpPr>
          <p:cNvPr id="9" name="Footer Placeholder 4"/>
          <p:cNvSpPr>
            <a:spLocks noGrp="1"/>
          </p:cNvSpPr>
          <p:nvPr>
            <p:ph type="ftr" idx="4294967295"/>
          </p:nvPr>
        </p:nvSpPr>
        <p:spPr>
          <a:xfrm>
            <a:off x="5334000"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2504839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930922" y="2369553"/>
            <a:ext cx="4096423" cy="4566931"/>
          </a:xfrm>
          <a:noFill/>
        </p:spPr>
        <p:txBody>
          <a:bodyPr/>
          <a:lstStyle/>
          <a:p>
            <a:pPr marL="457200" indent="-457200"/>
            <a:r>
              <a:rPr lang="en-GB" altLang="en-US" sz="1600" dirty="0"/>
              <a:t>Models for STA architecture and related concepts, and overall system architecture, included in the Standard in clauses 4 and 5, generally.  </a:t>
            </a:r>
          </a:p>
          <a:p>
            <a:pPr marL="457200" indent="-457200"/>
            <a:r>
              <a:rPr lang="en-GB" altLang="en-US" sz="1600" dirty="0"/>
              <a:t>Evolution of the models, either to consider amendments to the Standard, or as clarification is needed</a:t>
            </a:r>
          </a:p>
          <a:p>
            <a:pPr marL="457200" indent="-457200"/>
            <a:r>
              <a:rPr lang="en-GB" altLang="en-US" sz="1600" dirty="0"/>
              <a:t>Define how 802.11 technologies fit into 802, 802.1 use cases.</a:t>
            </a:r>
          </a:p>
          <a:p>
            <a:pPr marL="457200" indent="-457200"/>
            <a:r>
              <a:rPr lang="en-GB" altLang="en-US" sz="1600" dirty="0"/>
              <a:t>Define MIB and management conventions</a:t>
            </a:r>
          </a:p>
          <a:p>
            <a:pPr marL="457200" indent="-457200"/>
            <a:endParaRPr lang="en-GB" altLang="en-US" sz="1200" dirty="0"/>
          </a:p>
        </p:txBody>
      </p:sp>
      <p:sp>
        <p:nvSpPr>
          <p:cNvPr id="2" name="Title 1"/>
          <p:cNvSpPr>
            <a:spLocks noGrp="1"/>
          </p:cNvSpPr>
          <p:nvPr>
            <p:ph type="title"/>
          </p:nvPr>
        </p:nvSpPr>
        <p:spPr>
          <a:xfrm>
            <a:off x="377483" y="639621"/>
            <a:ext cx="8325805" cy="1076030"/>
          </a:xfrm>
        </p:spPr>
        <p:txBody>
          <a:bodyPr/>
          <a:lstStyle/>
          <a:p>
            <a:r>
              <a:rPr lang="en-GB" dirty="0"/>
              <a:t>Architecture Standing Committee (ARC) Overview</a:t>
            </a:r>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pic>
        <p:nvPicPr>
          <p:cNvPr id="9" name="Picture 2" descr="802 contribution for 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923638"/>
            <a:ext cx="4517684" cy="392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24"/>
          </p:nvPr>
        </p:nvSpPr>
        <p:spPr/>
        <p:txBody>
          <a:bodyPr/>
          <a:lstStyle/>
          <a:p>
            <a:pPr>
              <a:defRPr/>
            </a:pPr>
            <a:r>
              <a:rPr lang="en-US" altLang="ja-JP"/>
              <a:t>March 2017</a:t>
            </a:r>
            <a:endParaRPr lang="en-US" dirty="0"/>
          </a:p>
        </p:txBody>
      </p:sp>
      <p:sp>
        <p:nvSpPr>
          <p:cNvPr id="7" name="Slide Number Placeholder 6"/>
          <p:cNvSpPr>
            <a:spLocks noGrp="1"/>
          </p:cNvSpPr>
          <p:nvPr>
            <p:ph type="sldNum" sz="quarter" idx="23"/>
          </p:nvPr>
        </p:nvSpPr>
        <p:spPr/>
        <p:txBody>
          <a:bodyPr/>
          <a:lstStyle/>
          <a:p>
            <a:pPr>
              <a:defRPr/>
            </a:pPr>
            <a:r>
              <a:rPr lang="en-US" dirty="0"/>
              <a:t>Slide </a:t>
            </a:r>
            <a:fld id="{C2DA4596-0E95-4845-A51E-381771D71C5B}" type="slidenum">
              <a:rPr lang="en-US" smtClean="0"/>
              <a:pPr>
                <a:defRPr/>
              </a:pPr>
              <a:t>57</a:t>
            </a:fld>
            <a:endParaRPr lang="en-US" dirty="0"/>
          </a:p>
        </p:txBody>
      </p:sp>
      <p:sp>
        <p:nvSpPr>
          <p:cNvPr id="12"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867681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6" name="Rectangle 5"/>
          <p:cNvSpPr>
            <a:spLocks noGrp="1" noChangeArrowheads="1"/>
          </p:cNvSpPr>
          <p:nvPr>
            <p:ph type="body" idx="1"/>
          </p:nvPr>
        </p:nvSpPr>
        <p:spPr>
          <a:xfrm>
            <a:off x="914400" y="1981200"/>
            <a:ext cx="7482840" cy="3300412"/>
          </a:xfrm>
          <a:noFill/>
        </p:spPr>
        <p:txBody>
          <a:bodyPr>
            <a:normAutofit/>
          </a:bodyPr>
          <a:lstStyle/>
          <a:p>
            <a:pPr marL="0" lvl="1" indent="0">
              <a:spcBef>
                <a:spcPts val="1800"/>
              </a:spcBef>
              <a:buClrTx/>
              <a:buSzPct val="135000"/>
            </a:pPr>
            <a:r>
              <a:rPr lang="en-GB" altLang="ja-JP" dirty="0"/>
              <a:t>This amendment defines modifications to the IEEE P802.11ad Physical (PHY) layer and the Medium Access Control (MAC) layer to enable operation in the Chinese 59-64 GHz frequency band. </a:t>
            </a:r>
          </a:p>
          <a:p>
            <a:pPr marL="0" lvl="1" indent="0">
              <a:spcBef>
                <a:spcPts val="1800"/>
              </a:spcBef>
              <a:buClrTx/>
              <a:buSzPct val="135000"/>
            </a:pPr>
            <a:r>
              <a:rPr lang="en-GB" altLang="ja-JP" dirty="0"/>
              <a:t>The amendment maintains backward compatibility with 802.11ad when it operates in the 59-64 GHz frequency band.</a:t>
            </a:r>
          </a:p>
          <a:p>
            <a:pPr marL="0" lvl="1" indent="0">
              <a:spcBef>
                <a:spcPts val="1800"/>
              </a:spcBef>
              <a:buClrTx/>
              <a:buSzPct val="135000"/>
            </a:pPr>
            <a:r>
              <a:rPr lang="en-GB" altLang="ja-JP" dirty="0"/>
              <a:t>The amendment also defines modifications to the PHY and MAC layers to enable the operation in the Chinese 45 GHz frequency band. The amendment maintains the 802.11 user experience</a:t>
            </a:r>
            <a:r>
              <a:rPr lang="en-US" altLang="ja-JP" dirty="0"/>
              <a:t>.</a:t>
            </a:r>
            <a:r>
              <a:rPr lang="ja-JP" altLang="en-US" dirty="0"/>
              <a:t> </a:t>
            </a:r>
            <a:endParaRPr lang="en-US" altLang="ja-JP" dirty="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3" name="Title 1"/>
          <p:cNvSpPr>
            <a:spLocks noGrp="1"/>
          </p:cNvSpPr>
          <p:nvPr>
            <p:ph type="title"/>
          </p:nvPr>
        </p:nvSpPr>
        <p:spPr>
          <a:xfrm>
            <a:off x="304800" y="636228"/>
            <a:ext cx="8325805" cy="1076030"/>
          </a:xfrm>
        </p:spPr>
        <p:txBody>
          <a:bodyPr/>
          <a:lstStyle/>
          <a:p>
            <a:r>
              <a:rPr lang="en-GB" dirty="0" err="1"/>
              <a:t>TGaj</a:t>
            </a:r>
            <a:r>
              <a:rPr lang="en-GB" dirty="0"/>
              <a:t> Purpose</a:t>
            </a:r>
          </a:p>
        </p:txBody>
      </p:sp>
      <p:sp>
        <p:nvSpPr>
          <p:cNvPr id="8"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0" name="Slide Number Placeholder 3"/>
          <p:cNvSpPr>
            <a:spLocks noGrp="1"/>
          </p:cNvSpPr>
          <p:nvPr>
            <p:ph type="sldNum" idx="12"/>
          </p:nvPr>
        </p:nvSpPr>
        <p:spPr>
          <a:xfrm>
            <a:off x="4344988" y="6475413"/>
            <a:ext cx="528637" cy="363537"/>
          </a:xfrm>
        </p:spPr>
        <p:txBody>
          <a:bodyPr/>
          <a:lstStyle/>
          <a:p>
            <a:pPr>
              <a:defRPr/>
            </a:pPr>
            <a:r>
              <a:rPr lang="en-US" dirty="0"/>
              <a:t>Slide </a:t>
            </a:r>
            <a:fld id="{1F2884EB-C6E3-684C-A39B-0E652C4E0E60}" type="slidenum">
              <a:rPr lang="en-US" smtClean="0"/>
              <a:pPr>
                <a:defRPr/>
              </a:pPr>
              <a:t>58</a:t>
            </a:fld>
            <a:endParaRPr lang="en-US" dirty="0"/>
          </a:p>
        </p:txBody>
      </p:sp>
      <p:sp>
        <p:nvSpPr>
          <p:cNvPr id="11"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206602944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512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5128" name="Rectangle 5"/>
          <p:cNvSpPr>
            <a:spLocks noGrp="1" noChangeArrowheads="1"/>
          </p:cNvSpPr>
          <p:nvPr>
            <p:ph type="body" idx="1"/>
          </p:nvPr>
        </p:nvSpPr>
        <p:spPr>
          <a:xfrm>
            <a:off x="553565" y="1724776"/>
            <a:ext cx="7582846" cy="2683191"/>
          </a:xfrm>
          <a:noFill/>
        </p:spPr>
        <p:txBody>
          <a:bodyPr/>
          <a:lstStyle/>
          <a:p>
            <a:pPr marL="457200" indent="-457200"/>
            <a:r>
              <a:rPr lang="en-GB" altLang="en-US" sz="2000" b="0" dirty="0"/>
              <a:t>Started as a study group in January 2012</a:t>
            </a:r>
          </a:p>
          <a:p>
            <a:pPr marL="457200" indent="-457200"/>
            <a:r>
              <a:rPr lang="en-GB" altLang="en-US" sz="2000" b="0" dirty="0"/>
              <a:t>Has a stable draft, near the end of its Working Group ballot phase.</a:t>
            </a:r>
          </a:p>
        </p:txBody>
      </p:sp>
      <p:sp>
        <p:nvSpPr>
          <p:cNvPr id="7" name="Title 1"/>
          <p:cNvSpPr>
            <a:spLocks noGrp="1"/>
          </p:cNvSpPr>
          <p:nvPr>
            <p:ph type="title"/>
          </p:nvPr>
        </p:nvSpPr>
        <p:spPr>
          <a:xfrm>
            <a:off x="368933" y="645152"/>
            <a:ext cx="8325805" cy="1076030"/>
          </a:xfrm>
        </p:spPr>
        <p:txBody>
          <a:bodyPr/>
          <a:lstStyle/>
          <a:p>
            <a:r>
              <a:rPr lang="en-GB" dirty="0" err="1"/>
              <a:t>TGaj</a:t>
            </a:r>
            <a:r>
              <a:rPr lang="en-GB" dirty="0"/>
              <a:t> Progress</a:t>
            </a:r>
          </a:p>
        </p:txBody>
      </p:sp>
      <p:sp>
        <p:nvSpPr>
          <p:cNvPr id="9"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0" name="Slide Number Placeholder 3"/>
          <p:cNvSpPr>
            <a:spLocks noGrp="1"/>
          </p:cNvSpPr>
          <p:nvPr>
            <p:ph type="sldNum" idx="12"/>
          </p:nvPr>
        </p:nvSpPr>
        <p:spPr>
          <a:xfrm>
            <a:off x="4344988" y="6475413"/>
            <a:ext cx="528637" cy="363537"/>
          </a:xfrm>
        </p:spPr>
        <p:txBody>
          <a:bodyPr/>
          <a:lstStyle/>
          <a:p>
            <a:pPr>
              <a:defRPr/>
            </a:pPr>
            <a:r>
              <a:rPr lang="en-US" dirty="0"/>
              <a:t>Slide </a:t>
            </a:r>
            <a:fld id="{1F2884EB-C6E3-684C-A39B-0E652C4E0E60}" type="slidenum">
              <a:rPr lang="en-US" smtClean="0"/>
              <a:pPr>
                <a:defRPr/>
              </a:pPr>
              <a:t>59</a:t>
            </a:fld>
            <a:endParaRPr lang="en-US" dirty="0"/>
          </a:p>
        </p:txBody>
      </p:sp>
      <p:sp>
        <p:nvSpPr>
          <p:cNvPr id="11"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16862797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a:t>IEEE 802.11 “Scope”</a:t>
            </a:r>
          </a:p>
        </p:txBody>
      </p:sp>
      <p:sp>
        <p:nvSpPr>
          <p:cNvPr id="3" name="Content Placeholder 2"/>
          <p:cNvSpPr>
            <a:spLocks noGrp="1"/>
          </p:cNvSpPr>
          <p:nvPr>
            <p:ph sz="quarter" idx="14"/>
          </p:nvPr>
        </p:nvSpPr>
        <p:spPr>
          <a:xfrm>
            <a:off x="304800" y="1830388"/>
            <a:ext cx="8326438" cy="4389120"/>
          </a:xfrm>
        </p:spPr>
        <p:txBody>
          <a:bodyPr/>
          <a:lstStyle/>
          <a:p>
            <a:pPr>
              <a:buFont typeface="Arial" panose="020B0604020202020204" pitchFamily="34" charset="0"/>
              <a:buChar char="•"/>
            </a:pPr>
            <a:r>
              <a:rPr lang="en-GB" sz="2000" dirty="0"/>
              <a:t>Wireless local area networks</a:t>
            </a:r>
          </a:p>
          <a:p>
            <a:pPr>
              <a:buFont typeface="Arial" panose="020B0604020202020204" pitchFamily="34" charset="0"/>
              <a:buChar char="•"/>
            </a:pPr>
            <a:r>
              <a:rPr lang="en-GB" sz="2000" dirty="0"/>
              <a:t>Typical range up to 100m, can be much higher with directional antennas</a:t>
            </a:r>
          </a:p>
          <a:p>
            <a:pPr>
              <a:buFont typeface="Arial" panose="020B0604020202020204" pitchFamily="34" charset="0"/>
              <a:buChar char="•"/>
            </a:pPr>
            <a:r>
              <a:rPr lang="en-GB" sz="2000" dirty="0"/>
              <a:t>Generally uses unlicensed or license-exempt spectrum, with the following exceptions:</a:t>
            </a:r>
          </a:p>
          <a:p>
            <a:pPr lvl="1">
              <a:buFont typeface="Arial" panose="020B0604020202020204" pitchFamily="34" charset="0"/>
              <a:buChar char="•"/>
            </a:pPr>
            <a:r>
              <a:rPr lang="en-GB" sz="1600" dirty="0"/>
              <a:t>802.11p: DSRC band for vehicular applications</a:t>
            </a:r>
          </a:p>
          <a:p>
            <a:pPr lvl="1">
              <a:buFont typeface="Arial" panose="020B0604020202020204" pitchFamily="34" charset="0"/>
              <a:buChar char="•"/>
            </a:pPr>
            <a:r>
              <a:rPr lang="en-GB" sz="1600" dirty="0"/>
              <a:t>802.11y: “lightly licensed”</a:t>
            </a:r>
          </a:p>
          <a:p>
            <a:pPr lvl="1">
              <a:buFont typeface="Arial" panose="020B0604020202020204" pitchFamily="34" charset="0"/>
              <a:buChar char="•"/>
            </a:pPr>
            <a:r>
              <a:rPr lang="en-GB" sz="1600" dirty="0"/>
              <a:t>802.11af: TV whitespace bands</a:t>
            </a:r>
          </a:p>
          <a:p>
            <a:pPr>
              <a:buFont typeface="Arial" panose="020B0604020202020204" pitchFamily="34" charset="0"/>
              <a:buChar char="•"/>
            </a:pPr>
            <a:r>
              <a:rPr lang="en-GB" sz="2000" dirty="0"/>
              <a:t>Ubiquitous Deployments: Broadband network access, public venue access, sensor networks, mesh networks, automotive.</a:t>
            </a:r>
          </a:p>
          <a:p>
            <a:pPr>
              <a:buFont typeface="Arial" panose="020B0604020202020204" pitchFamily="34" charset="0"/>
              <a:buChar char="•"/>
            </a:pPr>
            <a:r>
              <a:rPr lang="en-GB" sz="2000" dirty="0"/>
              <a:t>Present in many different classes of device: laptops, phones, tablets, network infrastructure, home appliances, consumer electronics, healthcare devices</a:t>
            </a:r>
          </a:p>
          <a:p>
            <a:endParaRPr lang="en-GB" sz="2000" dirty="0"/>
          </a:p>
        </p:txBody>
      </p:sp>
      <p:sp>
        <p:nvSpPr>
          <p:cNvPr id="8" name="Slide Number Placeholder 7"/>
          <p:cNvSpPr>
            <a:spLocks noGrp="1"/>
          </p:cNvSpPr>
          <p:nvPr>
            <p:ph type="sldNum" sz="quarter" idx="15"/>
          </p:nvPr>
        </p:nvSpPr>
        <p:spPr/>
        <p:txBody>
          <a:bodyPr/>
          <a:lstStyle/>
          <a:p>
            <a:pPr>
              <a:defRPr/>
            </a:pPr>
            <a:r>
              <a:rPr lang="en-US" dirty="0"/>
              <a:t>Slide </a:t>
            </a:r>
            <a:fld id="{1F2884EB-C6E3-684C-A39B-0E652C4E0E60}" type="slidenum">
              <a:rPr lang="en-US" smtClean="0"/>
              <a:pPr>
                <a:defRPr/>
              </a:pPr>
              <a:t>6</a:t>
            </a:fld>
            <a:endParaRPr lang="en-US" dirty="0"/>
          </a:p>
        </p:txBody>
      </p:sp>
      <p:sp>
        <p:nvSpPr>
          <p:cNvPr id="13" name="Date Placeholder 3"/>
          <p:cNvSpPr>
            <a:spLocks noGrp="1"/>
          </p:cNvSpPr>
          <p:nvPr>
            <p:ph type="dt" sz="quarter" idx="4294967295"/>
          </p:nvPr>
        </p:nvSpPr>
        <p:spPr>
          <a:xfrm>
            <a:off x="685800" y="304800"/>
            <a:ext cx="1295400" cy="304800"/>
          </a:xfrm>
          <a:prstGeom prst="rect">
            <a:avLst/>
          </a:prstGeom>
          <a:extLst>
            <a:ext uri="{FAA26D3D-D897-4be2-8F04-BA451C77F1D7}">
              <ma14:placeholderFlag xmlns:ma14="http://schemas.microsoft.com/office/mac/drawingml/2011/main" xmlns="" val="1"/>
            </a:ext>
          </a:extLst>
        </p:spPr>
        <p:txBody>
          <a:bodyPr/>
          <a:lstStyle/>
          <a:p>
            <a:pPr>
              <a:defRPr/>
            </a:pPr>
            <a:r>
              <a:rPr lang="en-US" dirty="0"/>
              <a:t>March 2017</a:t>
            </a:r>
          </a:p>
        </p:txBody>
      </p:sp>
      <p:sp>
        <p:nvSpPr>
          <p:cNvPr id="9" name="Footer Placeholder 4"/>
          <p:cNvSpPr>
            <a:spLocks noGrp="1"/>
          </p:cNvSpPr>
          <p:nvPr>
            <p:ph type="ftr" sz="quarter" idx="4294967295"/>
          </p:nvPr>
        </p:nvSpPr>
        <p:spPr>
          <a:xfrm>
            <a:off x="5638800" y="6475413"/>
            <a:ext cx="2895600" cy="228600"/>
          </a:xfrm>
          <a:prstGeom prst="rect">
            <a:avLst/>
          </a:prstGeom>
          <a:extLst>
            <a:ext uri="{FAA26D3D-D897-4be2-8F04-BA451C77F1D7}">
              <ma14:placeholderFlag xmlns:ma14="http://schemas.microsoft.com/office/mac/drawingml/2011/main" xmlns="" val="1"/>
            </a:ext>
          </a:extLst>
        </p:spPr>
        <p:txBody>
          <a:bodyPr/>
          <a:lstStyle/>
          <a:p>
            <a:pPr>
              <a:defRPr/>
            </a:pPr>
            <a:r>
              <a:rPr lang="en-US" dirty="0"/>
              <a:t>Adrian Stephens, Intel Corporation</a:t>
            </a:r>
          </a:p>
        </p:txBody>
      </p:sp>
    </p:spTree>
    <p:extLst>
      <p:ext uri="{BB962C8B-B14F-4D97-AF65-F5344CB8AC3E}">
        <p14:creationId xmlns:p14="http://schemas.microsoft.com/office/powerpoint/2010/main" val="3019287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6" name="Rectangle 5"/>
          <p:cNvSpPr>
            <a:spLocks noGrp="1" noChangeArrowheads="1"/>
          </p:cNvSpPr>
          <p:nvPr>
            <p:ph type="body" idx="1"/>
          </p:nvPr>
        </p:nvSpPr>
        <p:spPr>
          <a:xfrm>
            <a:off x="671534" y="1585119"/>
            <a:ext cx="7772400" cy="1566862"/>
          </a:xfrm>
          <a:noFill/>
        </p:spPr>
        <p:txBody>
          <a:bodyPr/>
          <a:lstStyle/>
          <a:p>
            <a:pPr marL="457200" indent="-457200"/>
            <a:r>
              <a:rPr lang="en-GB" altLang="en-US" dirty="0"/>
              <a:t>This amendment enables an 802.11 connection to be used as a through link in a general network, not just as a connection to an end station at the edge of a network.</a:t>
            </a:r>
          </a:p>
          <a:p>
            <a:pPr marL="457200" indent="-457200"/>
            <a:endParaRPr lang="en-GB" altLang="en-US" dirty="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7174" name="Rectangle 3"/>
          <p:cNvSpPr>
            <a:spLocks noChangeArrowheads="1"/>
          </p:cNvSpPr>
          <p:nvPr/>
        </p:nvSpPr>
        <p:spPr bwMode="auto">
          <a:xfrm>
            <a:off x="510442" y="3733800"/>
            <a:ext cx="4540250" cy="219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marL="342900" indent="-342900"/>
            <a:r>
              <a:rPr lang="en-GB" altLang="en-US" sz="2000" b="0" dirty="0">
                <a:latin typeface="+mn-lt"/>
                <a:ea typeface="Verdana" panose="020B0604030504040204" pitchFamily="34" charset="0"/>
                <a:cs typeface="Verdana" panose="020B0604030504040204" pitchFamily="34" charset="0"/>
              </a:rPr>
              <a:t>Fully general mixed 802.11 and wired plug and play in the home.</a:t>
            </a:r>
          </a:p>
          <a:p>
            <a:pPr marL="342900" indent="-342900"/>
            <a:r>
              <a:rPr lang="en-GB" altLang="en-US" sz="2000" b="0" dirty="0">
                <a:latin typeface="+mn-lt"/>
                <a:ea typeface="Verdana" panose="020B0604030504040204" pitchFamily="34" charset="0"/>
                <a:cs typeface="Verdana" panose="020B0604030504040204" pitchFamily="34" charset="0"/>
              </a:rPr>
              <a:t>Data </a:t>
            </a:r>
            <a:r>
              <a:rPr lang="en-GB" altLang="en-US" sz="2000" b="0" dirty="0" err="1">
                <a:latin typeface="+mn-lt"/>
                <a:ea typeface="Verdana" panose="020B0604030504040204" pitchFamily="34" charset="0"/>
                <a:cs typeface="Verdana" panose="020B0604030504040204" pitchFamily="34" charset="0"/>
              </a:rPr>
              <a:t>Center</a:t>
            </a:r>
            <a:r>
              <a:rPr lang="en-GB" altLang="en-US" sz="2000" b="0" dirty="0">
                <a:latin typeface="+mn-lt"/>
                <a:ea typeface="Verdana" panose="020B0604030504040204" pitchFamily="34" charset="0"/>
                <a:cs typeface="Verdana" panose="020B0604030504040204" pitchFamily="34" charset="0"/>
              </a:rPr>
              <a:t> top-of-rack to top-of-rack connections for overflow traffic.</a:t>
            </a:r>
          </a:p>
          <a:p>
            <a:pPr marL="342900" indent="-342900"/>
            <a:r>
              <a:rPr lang="en-GB" altLang="en-US" sz="2000" b="0" dirty="0">
                <a:latin typeface="+mn-lt"/>
                <a:ea typeface="Verdana" panose="020B0604030504040204" pitchFamily="34" charset="0"/>
                <a:cs typeface="Verdana" panose="020B0604030504040204" pitchFamily="34" charset="0"/>
              </a:rPr>
              <a:t>Industrial and Enterprise network use.</a:t>
            </a:r>
            <a:endParaRPr lang="en-GB" altLang="en-US" sz="2000" dirty="0">
              <a:latin typeface="+mn-lt"/>
            </a:endParaRPr>
          </a:p>
        </p:txBody>
      </p:sp>
      <p:sp>
        <p:nvSpPr>
          <p:cNvPr id="13" name="Title 1"/>
          <p:cNvSpPr>
            <a:spLocks noGrp="1"/>
          </p:cNvSpPr>
          <p:nvPr>
            <p:ph type="title"/>
          </p:nvPr>
        </p:nvSpPr>
        <p:spPr>
          <a:xfrm>
            <a:off x="394832" y="531960"/>
            <a:ext cx="8325805" cy="1076030"/>
          </a:xfrm>
        </p:spPr>
        <p:txBody>
          <a:bodyPr/>
          <a:lstStyle/>
          <a:p>
            <a:r>
              <a:rPr lang="en-GB" dirty="0" err="1"/>
              <a:t>TGak</a:t>
            </a:r>
            <a:r>
              <a:rPr lang="en-GB" dirty="0"/>
              <a:t> Purpose</a:t>
            </a:r>
          </a:p>
        </p:txBody>
      </p:sp>
      <p:sp>
        <p:nvSpPr>
          <p:cNvPr id="6" name="Slide Number Placeholder 5"/>
          <p:cNvSpPr>
            <a:spLocks noGrp="1"/>
          </p:cNvSpPr>
          <p:nvPr>
            <p:ph type="sldNum" sz="quarter" idx="12"/>
          </p:nvPr>
        </p:nvSpPr>
        <p:spPr/>
        <p:txBody>
          <a:bodyPr/>
          <a:lstStyle/>
          <a:p>
            <a:pPr>
              <a:defRPr/>
            </a:pPr>
            <a:r>
              <a:rPr lang="en-GB"/>
              <a:t>Slide </a:t>
            </a:r>
            <a:fld id="{BBF9C8A5-3FA4-4862-BC2F-7FB7CFA9D489}" type="slidenum">
              <a:rPr lang="en-GB" smtClean="0"/>
              <a:pPr>
                <a:defRPr/>
              </a:pPr>
              <a:t>60</a:t>
            </a:fld>
            <a:endParaRPr lang="en-GB"/>
          </a:p>
        </p:txBody>
      </p:sp>
      <p:sp>
        <p:nvSpPr>
          <p:cNvPr id="10"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85378145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512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5128" name="Rectangle 5"/>
          <p:cNvSpPr>
            <a:spLocks noGrp="1" noChangeArrowheads="1"/>
          </p:cNvSpPr>
          <p:nvPr>
            <p:ph type="body" idx="1"/>
          </p:nvPr>
        </p:nvSpPr>
        <p:spPr>
          <a:xfrm>
            <a:off x="863912" y="1598761"/>
            <a:ext cx="7314712" cy="4692501"/>
          </a:xfrm>
          <a:noFill/>
        </p:spPr>
        <p:txBody>
          <a:bodyPr/>
          <a:lstStyle/>
          <a:p>
            <a:pPr marL="0" indent="0"/>
            <a:r>
              <a:rPr lang="en-GB" altLang="en-US" dirty="0"/>
              <a:t>General Link study group started in September 2012</a:t>
            </a:r>
          </a:p>
          <a:p>
            <a:pPr marL="0" indent="0"/>
            <a:endParaRPr lang="en-GB" altLang="en-US" dirty="0"/>
          </a:p>
          <a:p>
            <a:pPr marL="0" indent="0"/>
            <a:r>
              <a:rPr lang="en-GB" altLang="en-US" dirty="0"/>
              <a:t>Task group is near the end of its Working Group letter ballot with a stable draft.</a:t>
            </a:r>
          </a:p>
          <a:p>
            <a:pPr marL="457200" indent="-457200">
              <a:buFont typeface="Arial" panose="020B0604020202020204" pitchFamily="34" charset="0"/>
              <a:buChar char="•"/>
            </a:pPr>
            <a:endParaRPr lang="en-GB" altLang="en-US" dirty="0"/>
          </a:p>
          <a:p>
            <a:pPr marL="0" indent="0"/>
            <a:r>
              <a:rPr lang="en-GB" altLang="en-US" dirty="0"/>
              <a:t>This amendment changes 802.11’s architectural view of the rest of the network, and vice versa.  It has involved collaboration with 802.1 and 802.11’s architecture standing committee.</a:t>
            </a:r>
          </a:p>
        </p:txBody>
      </p:sp>
      <p:sp>
        <p:nvSpPr>
          <p:cNvPr id="7" name="Title 1"/>
          <p:cNvSpPr>
            <a:spLocks noGrp="1"/>
          </p:cNvSpPr>
          <p:nvPr>
            <p:ph type="title"/>
          </p:nvPr>
        </p:nvSpPr>
        <p:spPr>
          <a:xfrm>
            <a:off x="358365" y="603544"/>
            <a:ext cx="8325805" cy="1076030"/>
          </a:xfrm>
        </p:spPr>
        <p:txBody>
          <a:bodyPr/>
          <a:lstStyle/>
          <a:p>
            <a:r>
              <a:rPr lang="en-GB" dirty="0" err="1"/>
              <a:t>TGak</a:t>
            </a:r>
            <a:r>
              <a:rPr lang="en-GB" dirty="0"/>
              <a:t> Progress</a:t>
            </a:r>
          </a:p>
        </p:txBody>
      </p:sp>
      <p:sp>
        <p:nvSpPr>
          <p:cNvPr id="6" name="Slide Number Placeholder 5"/>
          <p:cNvSpPr>
            <a:spLocks noGrp="1"/>
          </p:cNvSpPr>
          <p:nvPr>
            <p:ph type="sldNum" sz="quarter" idx="12"/>
          </p:nvPr>
        </p:nvSpPr>
        <p:spPr/>
        <p:txBody>
          <a:bodyPr/>
          <a:lstStyle/>
          <a:p>
            <a:pPr>
              <a:defRPr/>
            </a:pPr>
            <a:r>
              <a:rPr lang="en-GB"/>
              <a:t>Slide </a:t>
            </a:r>
            <a:fld id="{BBF9C8A5-3FA4-4862-BC2F-7FB7CFA9D489}" type="slidenum">
              <a:rPr lang="en-GB" smtClean="0"/>
              <a:pPr>
                <a:defRPr/>
              </a:pPr>
              <a:t>61</a:t>
            </a:fld>
            <a:endParaRPr lang="en-GB"/>
          </a:p>
        </p:txBody>
      </p:sp>
      <p:sp>
        <p:nvSpPr>
          <p:cNvPr id="10"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37920149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p:txBody>
          <a:bodyPr/>
          <a:lstStyle/>
          <a:p>
            <a:r>
              <a:rPr lang="en-GB" dirty="0" err="1"/>
              <a:t>TGaq</a:t>
            </a:r>
            <a:r>
              <a:rPr lang="en-GB" dirty="0"/>
              <a:t> Purpose</a:t>
            </a:r>
          </a:p>
        </p:txBody>
      </p:sp>
      <p:sp>
        <p:nvSpPr>
          <p:cNvPr id="7176" name="Rectangle 5"/>
          <p:cNvSpPr>
            <a:spLocks noGrp="1" noChangeArrowheads="1"/>
          </p:cNvSpPr>
          <p:nvPr>
            <p:ph sz="quarter" idx="14"/>
          </p:nvPr>
        </p:nvSpPr>
        <p:spPr>
          <a:xfrm>
            <a:off x="365760" y="1645920"/>
            <a:ext cx="8326438" cy="1071986"/>
          </a:xfrm>
        </p:spPr>
        <p:txBody>
          <a:bodyPr/>
          <a:lstStyle/>
          <a:p>
            <a:r>
              <a:rPr lang="en-GB" altLang="en-US" dirty="0"/>
              <a:t>This amendment enables delivery of pre-association Service Discovery information by IEEE 802.11 stations (STAs).</a:t>
            </a:r>
          </a:p>
          <a:p>
            <a:endParaRPr lang="en-GB" altLang="en-US" dirty="0"/>
          </a:p>
        </p:txBody>
      </p: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7174" name="Rectangle 3"/>
          <p:cNvSpPr>
            <a:spLocks noChangeArrowheads="1"/>
          </p:cNvSpPr>
          <p:nvPr/>
        </p:nvSpPr>
        <p:spPr bwMode="auto">
          <a:xfrm>
            <a:off x="536401" y="3646423"/>
            <a:ext cx="3956050" cy="282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marL="342900" indent="-342900"/>
            <a:r>
              <a:rPr lang="en-GB" altLang="en-US" sz="2000" b="0" dirty="0">
                <a:latin typeface="+mn-lt"/>
                <a:ea typeface="Verdana" panose="020B0604030504040204" pitchFamily="34" charset="0"/>
                <a:cs typeface="Verdana" panose="020B0604030504040204" pitchFamily="34" charset="0"/>
              </a:rPr>
              <a:t>Printer discovery in a hotel</a:t>
            </a:r>
          </a:p>
          <a:p>
            <a:pPr marL="342900" indent="-342900"/>
            <a:r>
              <a:rPr lang="en-GB" altLang="en-US" sz="2000" b="0" dirty="0">
                <a:latin typeface="+mn-lt"/>
                <a:ea typeface="Verdana" panose="020B0604030504040204" pitchFamily="34" charset="0"/>
                <a:cs typeface="Verdana" panose="020B0604030504040204" pitchFamily="34" charset="0"/>
              </a:rPr>
              <a:t>Pre-association protocol designed to discover services on a WLAN</a:t>
            </a:r>
          </a:p>
          <a:p>
            <a:pPr marL="342900" indent="-342900"/>
            <a:endParaRPr lang="en-GB" altLang="en-US" sz="2000" dirty="0"/>
          </a:p>
          <a:p>
            <a:pPr marL="342900" indent="-342900"/>
            <a:r>
              <a:rPr lang="en-US" altLang="en-US" sz="2000" b="0" dirty="0"/>
              <a:t>Started November 2012</a:t>
            </a:r>
          </a:p>
          <a:p>
            <a:pPr marL="342900" indent="-342900"/>
            <a:r>
              <a:rPr lang="en-US" altLang="en-US" sz="2000" b="0" dirty="0" err="1"/>
              <a:t>TGaq</a:t>
            </a:r>
            <a:r>
              <a:rPr lang="en-US" altLang="en-US" sz="2000" b="0" dirty="0"/>
              <a:t> has a stable draft, and passed initial sponsor ballot in November 2016.</a:t>
            </a:r>
          </a:p>
          <a:p>
            <a:pPr marL="342900" indent="-342900"/>
            <a:endParaRPr lang="en-GB" altLang="en-US" sz="2000" dirty="0"/>
          </a:p>
        </p:txBody>
      </p:sp>
      <p:grpSp>
        <p:nvGrpSpPr>
          <p:cNvPr id="2" name="Group 1"/>
          <p:cNvGrpSpPr/>
          <p:nvPr/>
        </p:nvGrpSpPr>
        <p:grpSpPr>
          <a:xfrm>
            <a:off x="4934124" y="2946276"/>
            <a:ext cx="3240087" cy="2952750"/>
            <a:chOff x="2327275" y="1448594"/>
            <a:chExt cx="4489450" cy="3960813"/>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237" y="2456657"/>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737" y="1664494"/>
              <a:ext cx="1244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4125" y="4185444"/>
              <a:ext cx="1752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2687" y="1448594"/>
              <a:ext cx="16859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275" y="4185444"/>
              <a:ext cx="18002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Slide Number Placeholder 18"/>
          <p:cNvSpPr>
            <a:spLocks noGrp="1"/>
          </p:cNvSpPr>
          <p:nvPr>
            <p:ph type="sldNum" sz="quarter" idx="15"/>
          </p:nvPr>
        </p:nvSpPr>
        <p:spPr/>
        <p:txBody>
          <a:bodyPr/>
          <a:lstStyle/>
          <a:p>
            <a:pPr>
              <a:defRPr/>
            </a:pPr>
            <a:r>
              <a:rPr lang="en-US" dirty="0"/>
              <a:t>Slide </a:t>
            </a:r>
            <a:fld id="{1F2884EB-C6E3-684C-A39B-0E652C4E0E60}" type="slidenum">
              <a:rPr lang="en-US" smtClean="0"/>
              <a:pPr>
                <a:defRPr/>
              </a:pPr>
              <a:t>62</a:t>
            </a:fld>
            <a:endParaRPr lang="en-US" dirty="0"/>
          </a:p>
        </p:txBody>
      </p:sp>
      <p:sp>
        <p:nvSpPr>
          <p:cNvPr id="16"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7"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164217866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609306" y="1816797"/>
            <a:ext cx="4348231" cy="4849935"/>
          </a:xfrm>
          <a:noFill/>
        </p:spPr>
        <p:txBody>
          <a:bodyPr/>
          <a:lstStyle/>
          <a:p>
            <a:pPr marL="457200" indent="-457200"/>
            <a:r>
              <a:rPr lang="en-GB" altLang="en-US" sz="1800" dirty="0"/>
              <a:t>Container MAC protocol to carry upper layer service discovery protocols (e.g. UPnP, Bonjour)</a:t>
            </a:r>
          </a:p>
          <a:p>
            <a:pPr marL="457200" indent="-457200"/>
            <a:r>
              <a:rPr lang="en-GB" altLang="en-US" sz="1800" dirty="0"/>
              <a:t>Provisioning and configuration of services in the access point</a:t>
            </a:r>
          </a:p>
          <a:p>
            <a:pPr marL="857250" lvl="1" indent="-457200"/>
            <a:r>
              <a:rPr lang="en-GB" altLang="en-US" sz="1600" dirty="0"/>
              <a:t>Service Transaction Proxy is a logical element connected to the access point</a:t>
            </a:r>
          </a:p>
          <a:p>
            <a:pPr marL="457200" indent="-457200"/>
            <a:r>
              <a:rPr lang="en-GB" altLang="en-US" sz="1800" dirty="0"/>
              <a:t>Universal identification of services</a:t>
            </a:r>
          </a:p>
          <a:p>
            <a:pPr marL="857250" lvl="1" indent="-457200"/>
            <a:r>
              <a:rPr lang="en-GB" altLang="en-US" sz="1600" dirty="0"/>
              <a:t>Using a hash name</a:t>
            </a:r>
          </a:p>
          <a:p>
            <a:pPr marL="857250" lvl="1" indent="-457200"/>
            <a:r>
              <a:rPr lang="en-GB" altLang="en-US" sz="1600" dirty="0"/>
              <a:t>Provide service attributes (e.g. 3D printer capability or point of sale service)</a:t>
            </a:r>
          </a:p>
          <a:p>
            <a:pPr marL="457200" indent="-457200"/>
            <a:r>
              <a:rPr lang="en-GB" altLang="en-US" sz="1800" dirty="0"/>
              <a:t>Currently considering request/response or broadcast concept</a:t>
            </a:r>
          </a:p>
        </p:txBody>
      </p:sp>
      <p:sp>
        <p:nvSpPr>
          <p:cNvPr id="2" name="Title 1"/>
          <p:cNvSpPr>
            <a:spLocks noGrp="1"/>
          </p:cNvSpPr>
          <p:nvPr>
            <p:ph type="title"/>
          </p:nvPr>
        </p:nvSpPr>
        <p:spPr>
          <a:xfrm>
            <a:off x="365125" y="647996"/>
            <a:ext cx="8325805" cy="1076030"/>
          </a:xfrm>
        </p:spPr>
        <p:txBody>
          <a:bodyPr/>
          <a:lstStyle/>
          <a:p>
            <a:r>
              <a:rPr lang="en-GB" dirty="0" err="1"/>
              <a:t>TGaq</a:t>
            </a:r>
            <a:r>
              <a:rPr lang="en-GB" dirty="0"/>
              <a:t> Technical Highlights</a:t>
            </a:r>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graphicFrame>
        <p:nvGraphicFramePr>
          <p:cNvPr id="5" name="Picture Placeholder 4"/>
          <p:cNvGraphicFramePr>
            <a:graphicFrameLocks noGrp="1" noChangeAspect="1"/>
          </p:cNvGraphicFramePr>
          <p:nvPr>
            <p:ph type="pic" sz="quarter" idx="22"/>
          </p:nvPr>
        </p:nvGraphicFramePr>
        <p:xfrm>
          <a:off x="365125" y="1765304"/>
          <a:ext cx="4206875" cy="4125904"/>
        </p:xfrm>
        <a:graphic>
          <a:graphicData uri="http://schemas.openxmlformats.org/presentationml/2006/ole">
            <mc:AlternateContent xmlns:mc="http://schemas.openxmlformats.org/markup-compatibility/2006">
              <mc:Choice xmlns:v="urn:schemas-microsoft-com:vml" Requires="v">
                <p:oleObj spid="_x0000_s9231" name="Visio" r:id="rId4" imgW="7493000" imgH="7353300" progId="">
                  <p:embed/>
                </p:oleObj>
              </mc:Choice>
              <mc:Fallback>
                <p:oleObj name="Visio" r:id="rId4" imgW="7493000" imgH="7353300" progId="">
                  <p:embed/>
                  <p:pic>
                    <p:nvPicPr>
                      <p:cNvPr id="5" name="Picture Placeholder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1765304"/>
                        <a:ext cx="4206875" cy="4125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23"/>
          </p:nvPr>
        </p:nvSpPr>
        <p:spPr/>
        <p:txBody>
          <a:bodyPr/>
          <a:lstStyle/>
          <a:p>
            <a:pPr>
              <a:defRPr/>
            </a:pPr>
            <a:r>
              <a:rPr lang="en-US" dirty="0"/>
              <a:t>Slide </a:t>
            </a:r>
            <a:fld id="{C2DA4596-0E95-4845-A51E-381771D71C5B}" type="slidenum">
              <a:rPr lang="en-US" smtClean="0"/>
              <a:pPr>
                <a:defRPr/>
              </a:pPr>
              <a:t>63</a:t>
            </a:fld>
            <a:endParaRPr lang="en-US" dirty="0"/>
          </a:p>
        </p:txBody>
      </p:sp>
      <p:sp>
        <p:nvSpPr>
          <p:cNvPr id="11"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2"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70441031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err="1"/>
              <a:t>TGay</a:t>
            </a:r>
            <a:r>
              <a:rPr lang="en-US" dirty="0"/>
              <a:t> Purpose</a:t>
            </a:r>
          </a:p>
        </p:txBody>
      </p:sp>
      <p:sp>
        <p:nvSpPr>
          <p:cNvPr id="6" name="Content Placeholder 5"/>
          <p:cNvSpPr>
            <a:spLocks noGrp="1"/>
          </p:cNvSpPr>
          <p:nvPr>
            <p:ph idx="1"/>
          </p:nvPr>
        </p:nvSpPr>
        <p:spPr/>
        <p:txBody>
          <a:bodyPr/>
          <a:lstStyle/>
          <a:p>
            <a:r>
              <a:rPr lang="en-HK" dirty="0"/>
              <a:t>Expected to develop mode of operation capable of supporting a maximum throughput of at least 20 gigabits per second (measured at the MAC data service access point), while maintaining or improving the power efficiency per station.  </a:t>
            </a:r>
          </a:p>
          <a:p>
            <a:endParaRPr lang="en-HK" dirty="0"/>
          </a:p>
          <a:p>
            <a:endParaRPr lang="en-HK" dirty="0"/>
          </a:p>
          <a:p>
            <a:endParaRPr lang="en-HK" dirty="0"/>
          </a:p>
        </p:txBody>
      </p:sp>
      <p:sp>
        <p:nvSpPr>
          <p:cNvPr id="12" name="Slide Number Placeholder 11"/>
          <p:cNvSpPr>
            <a:spLocks noGrp="1"/>
          </p:cNvSpPr>
          <p:nvPr>
            <p:ph type="sldNum" idx="12"/>
          </p:nvPr>
        </p:nvSpPr>
        <p:spPr/>
        <p:txBody>
          <a:bodyPr/>
          <a:lstStyle/>
          <a:p>
            <a:pPr>
              <a:defRPr/>
            </a:pPr>
            <a:r>
              <a:rPr lang="en-US" dirty="0"/>
              <a:t>Slide </a:t>
            </a:r>
            <a:fld id="{1F2884EB-C6E3-684C-A39B-0E652C4E0E60}" type="slidenum">
              <a:rPr lang="en-US" smtClean="0"/>
              <a:pPr>
                <a:defRPr/>
              </a:pPr>
              <a:t>64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00355142"/>
              </p:ext>
            </p:extLst>
          </p:nvPr>
        </p:nvGraphicFramePr>
        <p:xfrm>
          <a:off x="365125" y="4755638"/>
          <a:ext cx="8326438" cy="1005840"/>
        </p:xfrm>
        <a:graphic>
          <a:graphicData uri="http://schemas.openxmlformats.org/drawingml/2006/table">
            <a:tbl>
              <a:tblPr/>
              <a:tblGrid>
                <a:gridCol w="3590925">
                  <a:extLst>
                    <a:ext uri="{9D8B030D-6E8A-4147-A177-3AD203B41FA5}">
                      <a16:colId xmlns="" xmlns:a16="http://schemas.microsoft.com/office/drawing/2014/main" val="20000"/>
                    </a:ext>
                  </a:extLst>
                </a:gridCol>
                <a:gridCol w="4735513">
                  <a:extLst>
                    <a:ext uri="{9D8B030D-6E8A-4147-A177-3AD203B41FA5}">
                      <a16:colId xmlns="" xmlns:a16="http://schemas.microsoft.com/office/drawing/2014/main" val="20001"/>
                    </a:ext>
                  </a:extLst>
                </a:gridCol>
              </a:tblGrid>
              <a:tr h="0">
                <a:tc>
                  <a:txBody>
                    <a:bodyPr/>
                    <a:lstStyle/>
                    <a:p>
                      <a:r>
                        <a:rPr lang="en-HK" dirty="0">
                          <a:effectLst/>
                        </a:rPr>
                        <a:t>Project Authorization Request (PAR)</a:t>
                      </a:r>
                    </a:p>
                  </a:txBody>
                  <a:tcPr anchor="ctr">
                    <a:lnL>
                      <a:noFill/>
                    </a:lnL>
                    <a:lnR>
                      <a:noFill/>
                    </a:lnR>
                    <a:lnT>
                      <a:noFill/>
                    </a:lnT>
                    <a:lnB>
                      <a:noFill/>
                    </a:lnB>
                    <a:solidFill>
                      <a:srgbClr val="FFFFFF"/>
                    </a:solidFill>
                  </a:tcPr>
                </a:tc>
                <a:tc>
                  <a:txBody>
                    <a:bodyPr/>
                    <a:lstStyle/>
                    <a:p>
                      <a:r>
                        <a:rPr lang="en-HK" dirty="0">
                          <a:hlinkClick r:id="rId2"/>
                        </a:rPr>
                        <a:t>11-14/1151r8</a:t>
                      </a:r>
                      <a:r>
                        <a:rPr lang="en-HK" dirty="0"/>
                        <a:t>   </a:t>
                      </a:r>
                    </a:p>
                  </a:txBody>
                  <a:tcPr anchor="ctr">
                    <a:lnL>
                      <a:noFill/>
                    </a:lnL>
                    <a:lnR>
                      <a:noFill/>
                    </a:lnR>
                    <a:lnT>
                      <a:noFill/>
                    </a:lnT>
                    <a:lnB>
                      <a:noFill/>
                    </a:lnB>
                    <a:solidFill>
                      <a:srgbClr val="FFFFFF"/>
                    </a:solidFill>
                  </a:tcPr>
                </a:tc>
                <a:extLst>
                  <a:ext uri="{0D108BD9-81ED-4DB2-BD59-A6C34878D82A}">
                    <a16:rowId xmlns="" xmlns:a16="http://schemas.microsoft.com/office/drawing/2014/main" val="10000"/>
                  </a:ext>
                </a:extLst>
              </a:tr>
              <a:tr h="0">
                <a:tc>
                  <a:txBody>
                    <a:bodyPr/>
                    <a:lstStyle/>
                    <a:p>
                      <a:r>
                        <a:rPr lang="en-HK">
                          <a:effectLst/>
                        </a:rPr>
                        <a:t>Critera for Standards Development (CSD)</a:t>
                      </a:r>
                    </a:p>
                  </a:txBody>
                  <a:tcPr anchor="ctr">
                    <a:lnL>
                      <a:noFill/>
                    </a:lnL>
                    <a:lnR>
                      <a:noFill/>
                    </a:lnR>
                    <a:lnT>
                      <a:noFill/>
                    </a:lnT>
                    <a:lnB>
                      <a:noFill/>
                    </a:lnB>
                    <a:solidFill>
                      <a:srgbClr val="FFFFFF"/>
                    </a:solidFill>
                  </a:tcPr>
                </a:tc>
                <a:tc>
                  <a:txBody>
                    <a:bodyPr/>
                    <a:lstStyle/>
                    <a:p>
                      <a:r>
                        <a:rPr lang="en-HK" dirty="0">
                          <a:hlinkClick r:id="rId3"/>
                        </a:rPr>
                        <a:t>11-14/1152r8</a:t>
                      </a:r>
                      <a:r>
                        <a:rPr lang="en-HK" dirty="0"/>
                        <a:t>   </a:t>
                      </a:r>
                    </a:p>
                  </a:txBody>
                  <a:tcPr anchor="ctr">
                    <a:lnL>
                      <a:noFill/>
                    </a:lnL>
                    <a:lnR>
                      <a:noFill/>
                    </a:lnR>
                    <a:lnT>
                      <a:noFill/>
                    </a:lnT>
                    <a:lnB>
                      <a:noFill/>
                    </a:lnB>
                    <a:solidFill>
                      <a:srgbClr val="FFFFFF"/>
                    </a:solidFill>
                  </a:tcPr>
                </a:tc>
                <a:extLst>
                  <a:ext uri="{0D108BD9-81ED-4DB2-BD59-A6C34878D82A}">
                    <a16:rowId xmlns="" xmlns:a16="http://schemas.microsoft.com/office/drawing/2014/main" val="10001"/>
                  </a:ext>
                </a:extLst>
              </a:tr>
            </a:tbl>
          </a:graphicData>
        </a:graphic>
      </p:graphicFrame>
      <p:sp>
        <p:nvSpPr>
          <p:cNvPr id="10" name="Rectangle 2">
            <a:hlinkClick r:id="rId3"/>
          </p:cNvPr>
          <p:cNvSpPr>
            <a:spLocks noChangeArrowheads="1"/>
          </p:cNvSpPr>
          <p:nvPr/>
        </p:nvSpPr>
        <p:spPr bwMode="auto">
          <a:xfrm>
            <a:off x="365125" y="319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3576681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TGay</a:t>
            </a:r>
            <a:r>
              <a:rPr lang="en-US" dirty="0"/>
              <a:t> use cases and requirements</a:t>
            </a:r>
          </a:p>
        </p:txBody>
      </p:sp>
      <p:sp>
        <p:nvSpPr>
          <p:cNvPr id="3" name="Conten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a:t>Use cases fall under the following categories</a:t>
            </a:r>
          </a:p>
          <a:p>
            <a:pPr marL="511175" lvl="1" indent="-285750">
              <a:buFont typeface="Arial" panose="020B0604020202020204" pitchFamily="34" charset="0"/>
              <a:buChar char="•"/>
            </a:pPr>
            <a:r>
              <a:rPr lang="en-US" dirty="0"/>
              <a:t>Access: tri-band Wi-Fi, high-speed cellular offload, roaming</a:t>
            </a:r>
          </a:p>
          <a:p>
            <a:pPr marL="511175" lvl="1" indent="-285750">
              <a:buFont typeface="Arial" panose="020B0604020202020204" pitchFamily="34" charset="0"/>
              <a:buChar char="•"/>
            </a:pPr>
            <a:r>
              <a:rPr lang="en-US" dirty="0"/>
              <a:t>Cable replacement: ultra-short range </a:t>
            </a:r>
            <a:r>
              <a:rPr lang="en-US" dirty="0" err="1"/>
              <a:t>comms</a:t>
            </a:r>
            <a:r>
              <a:rPr lang="en-US" dirty="0"/>
              <a:t>, office docking, wireless AV (4K and 8K displays), etc.</a:t>
            </a:r>
          </a:p>
          <a:p>
            <a:pPr marL="511175" lvl="1" indent="-285750">
              <a:buFont typeface="Arial" panose="020B0604020202020204" pitchFamily="34" charset="0"/>
              <a:buChar char="•"/>
            </a:pPr>
            <a:r>
              <a:rPr lang="en-US" dirty="0"/>
              <a:t>Backhaul/</a:t>
            </a:r>
            <a:r>
              <a:rPr lang="en-US" dirty="0" err="1"/>
              <a:t>fronthaul</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Two types of environments</a:t>
            </a:r>
          </a:p>
          <a:p>
            <a:pPr marL="511175" lvl="1" indent="-285750">
              <a:buFont typeface="Arial" panose="020B0604020202020204" pitchFamily="34" charset="0"/>
              <a:buChar char="•"/>
            </a:pPr>
            <a:r>
              <a:rPr lang="en-US" dirty="0"/>
              <a:t>Indoor: access and cable replacement</a:t>
            </a:r>
          </a:p>
          <a:p>
            <a:pPr marL="511175" lvl="1" indent="-285750">
              <a:buFont typeface="Arial" panose="020B0604020202020204" pitchFamily="34" charset="0"/>
              <a:buChar char="•"/>
            </a:pPr>
            <a:r>
              <a:rPr lang="en-US" dirty="0"/>
              <a:t>Outdoor: access and backhaul/</a:t>
            </a:r>
            <a:r>
              <a:rPr lang="en-US" dirty="0" err="1"/>
              <a:t>fronthaul</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Both LOS and NLOS channels</a:t>
            </a:r>
          </a:p>
        </p:txBody>
      </p:sp>
      <p:sp>
        <p:nvSpPr>
          <p:cNvPr id="4"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5" name="Slide Number Placeholder 11"/>
          <p:cNvSpPr>
            <a:spLocks noGrp="1"/>
          </p:cNvSpPr>
          <p:nvPr>
            <p:ph type="sldNum" idx="12"/>
          </p:nvPr>
        </p:nvSpPr>
        <p:spPr>
          <a:xfrm>
            <a:off x="4344988" y="6475413"/>
            <a:ext cx="528637" cy="363537"/>
          </a:xfrm>
        </p:spPr>
        <p:txBody>
          <a:bodyPr/>
          <a:lstStyle/>
          <a:p>
            <a:pPr>
              <a:defRPr/>
            </a:pPr>
            <a:r>
              <a:rPr lang="en-US" dirty="0"/>
              <a:t>Slide </a:t>
            </a:r>
            <a:fld id="{1F2884EB-C6E3-684C-A39B-0E652C4E0E60}" type="slidenum">
              <a:rPr lang="en-US" smtClean="0"/>
              <a:pPr>
                <a:defRPr/>
              </a:pPr>
              <a:t>65</a:t>
            </a:fld>
            <a:endParaRPr lang="en-US" dirty="0"/>
          </a:p>
        </p:txBody>
      </p:sp>
      <p:sp>
        <p:nvSpPr>
          <p:cNvPr id="6"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3013372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TGay</a:t>
            </a:r>
            <a:r>
              <a:rPr lang="en-GB" dirty="0"/>
              <a:t> Progress</a:t>
            </a:r>
          </a:p>
        </p:txBody>
      </p:sp>
      <p:sp>
        <p:nvSpPr>
          <p:cNvPr id="3" name="Content Placeholder 2"/>
          <p:cNvSpPr>
            <a:spLocks noGrp="1"/>
          </p:cNvSpPr>
          <p:nvPr>
            <p:ph idx="1"/>
          </p:nvPr>
        </p:nvSpPr>
        <p:spPr/>
        <p:txBody>
          <a:bodyPr/>
          <a:lstStyle/>
          <a:p>
            <a:r>
              <a:rPr lang="en-GB" dirty="0"/>
              <a:t>The task group is part way through writing a specification framework document and is seeking agreement on channel models.</a:t>
            </a:r>
          </a:p>
        </p:txBody>
      </p:sp>
      <p:sp>
        <p:nvSpPr>
          <p:cNvPr id="5" name="Slide Number Placeholder 4"/>
          <p:cNvSpPr>
            <a:spLocks noGrp="1"/>
          </p:cNvSpPr>
          <p:nvPr>
            <p:ph type="sldNum" idx="12"/>
          </p:nvPr>
        </p:nvSpPr>
        <p:spPr/>
        <p:txBody>
          <a:bodyPr/>
          <a:lstStyle/>
          <a:p>
            <a:pPr>
              <a:defRPr/>
            </a:pPr>
            <a:r>
              <a:rPr lang="en-GB"/>
              <a:t>Slide </a:t>
            </a:r>
            <a:fld id="{BBF9C8A5-3FA4-4862-BC2F-7FB7CFA9D489}" type="slidenum">
              <a:rPr lang="en-GB" smtClean="0"/>
              <a:pPr>
                <a:defRPr/>
              </a:pPr>
              <a:t>66</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8586824" cy="23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8"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952903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TGay</a:t>
            </a:r>
            <a:r>
              <a:rPr lang="en-US" dirty="0"/>
              <a:t> Key technological enhancements</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1600" dirty="0"/>
              <a:t>Channel bonding requires new:</a:t>
            </a:r>
          </a:p>
          <a:p>
            <a:pPr marL="511175" lvl="1" indent="-285750">
              <a:buFont typeface="Arial" panose="020B0604020202020204" pitchFamily="34" charset="0"/>
              <a:buChar char="•"/>
            </a:pPr>
            <a:r>
              <a:rPr lang="en-US" sz="1600" dirty="0"/>
              <a:t>Channelization</a:t>
            </a:r>
          </a:p>
          <a:p>
            <a:pPr marL="511175" lvl="1" indent="-285750">
              <a:buFont typeface="Arial" panose="020B0604020202020204" pitchFamily="34" charset="0"/>
              <a:buChar char="•"/>
            </a:pPr>
            <a:r>
              <a:rPr lang="en-US" sz="1600" dirty="0"/>
              <a:t>Packet format</a:t>
            </a:r>
          </a:p>
          <a:p>
            <a:pPr marL="511175" lvl="1" indent="-285750">
              <a:buFont typeface="Arial" panose="020B0604020202020204" pitchFamily="34" charset="0"/>
              <a:buChar char="•"/>
            </a:pPr>
            <a:r>
              <a:rPr lang="en-US" sz="1600" dirty="0"/>
              <a:t>Channel access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SU and downlink MU MIMO</a:t>
            </a:r>
          </a:p>
          <a:p>
            <a:pPr marL="511175" lvl="1" indent="-285750">
              <a:buFont typeface="Arial" panose="020B0604020202020204" pitchFamily="34" charset="0"/>
              <a:buChar char="•"/>
            </a:pPr>
            <a:r>
              <a:rPr lang="en-US" sz="1600" dirty="0"/>
              <a:t>Distribute capacity across users</a:t>
            </a:r>
          </a:p>
          <a:p>
            <a:pPr marL="511175" lvl="1" indent="-285750">
              <a:buFont typeface="Arial" panose="020B0604020202020204" pitchFamily="34" charset="0"/>
              <a:buChar char="•"/>
            </a:pPr>
            <a:r>
              <a:rPr lang="en-US" sz="1600" dirty="0"/>
              <a:t>Unique requirements given directionality</a:t>
            </a:r>
          </a:p>
          <a:p>
            <a:pPr marL="511175" lvl="1" indent="-285750">
              <a:buFont typeface="Arial" panose="020B0604020202020204" pitchFamily="34" charset="0"/>
              <a:buChar char="•"/>
            </a:pPr>
            <a:r>
              <a:rPr lang="en-US" sz="1600" dirty="0"/>
              <a:t>Exploit antenna polarization</a:t>
            </a:r>
          </a:p>
          <a:p>
            <a:pPr marL="511175" lvl="1" indent="-285750">
              <a:buFont typeface="Arial" panose="020B0604020202020204" pitchFamily="34" charset="0"/>
              <a:buChar char="•"/>
            </a:pPr>
            <a:r>
              <a:rPr lang="en-US" sz="1600" dirty="0"/>
              <a:t>Changes to the beamforming protocol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346" y="1556792"/>
            <a:ext cx="260810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870" y="4144496"/>
            <a:ext cx="2714027" cy="149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626" y="4144495"/>
            <a:ext cx="2676870" cy="149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170000" y="3638749"/>
            <a:ext cx="1692424" cy="369332"/>
          </a:xfrm>
          <a:prstGeom prst="rect">
            <a:avLst/>
          </a:prstGeom>
          <a:solidFill>
            <a:srgbClr val="FFC000"/>
          </a:solidFill>
        </p:spPr>
        <p:txBody>
          <a:bodyPr wrap="square" rtlCol="0">
            <a:spAutoFit/>
          </a:bodyPr>
          <a:lstStyle/>
          <a:p>
            <a:pPr algn="ctr"/>
            <a:r>
              <a:rPr lang="en-US" sz="900" b="1" dirty="0"/>
              <a:t>Example without polarization</a:t>
            </a:r>
          </a:p>
        </p:txBody>
      </p:sp>
      <p:sp>
        <p:nvSpPr>
          <p:cNvPr id="13" name="TextBox 12"/>
          <p:cNvSpPr txBox="1"/>
          <p:nvPr/>
        </p:nvSpPr>
        <p:spPr>
          <a:xfrm>
            <a:off x="6564897" y="3619699"/>
            <a:ext cx="1692424" cy="369332"/>
          </a:xfrm>
          <a:prstGeom prst="rect">
            <a:avLst/>
          </a:prstGeom>
          <a:solidFill>
            <a:srgbClr val="FFC000"/>
          </a:solidFill>
        </p:spPr>
        <p:txBody>
          <a:bodyPr wrap="square" rtlCol="0">
            <a:spAutoFit/>
          </a:bodyPr>
          <a:lstStyle/>
          <a:p>
            <a:pPr algn="ctr"/>
            <a:r>
              <a:rPr lang="en-US" sz="900" b="1" dirty="0"/>
              <a:t>Example with polarization</a:t>
            </a:r>
          </a:p>
        </p:txBody>
      </p:sp>
      <p:sp>
        <p:nvSpPr>
          <p:cNvPr id="9"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0" name="Slide Number Placeholder 11"/>
          <p:cNvSpPr>
            <a:spLocks noGrp="1"/>
          </p:cNvSpPr>
          <p:nvPr>
            <p:ph type="sldNum" idx="12"/>
          </p:nvPr>
        </p:nvSpPr>
        <p:spPr>
          <a:xfrm>
            <a:off x="4344988" y="6475413"/>
            <a:ext cx="528637" cy="363537"/>
          </a:xfrm>
        </p:spPr>
        <p:txBody>
          <a:bodyPr/>
          <a:lstStyle/>
          <a:p>
            <a:pPr>
              <a:defRPr/>
            </a:pPr>
            <a:r>
              <a:rPr lang="en-US" dirty="0"/>
              <a:t>Slide </a:t>
            </a:r>
            <a:fld id="{1F2884EB-C6E3-684C-A39B-0E652C4E0E60}" type="slidenum">
              <a:rPr lang="en-US" smtClean="0"/>
              <a:pPr>
                <a:defRPr/>
              </a:pPr>
              <a:t>67</a:t>
            </a:fld>
            <a:endParaRPr lang="en-US" dirty="0"/>
          </a:p>
        </p:txBody>
      </p:sp>
      <p:sp>
        <p:nvSpPr>
          <p:cNvPr id="12"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3984902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err="1"/>
              <a:t>TGay</a:t>
            </a:r>
            <a:r>
              <a:rPr lang="en-US" dirty="0"/>
              <a:t> Progress</a:t>
            </a:r>
          </a:p>
        </p:txBody>
      </p:sp>
      <p:sp>
        <p:nvSpPr>
          <p:cNvPr id="3" name="Content Placeholder 2"/>
          <p:cNvSpPr>
            <a:spLocks noGrp="1"/>
          </p:cNvSpPr>
          <p:nvPr>
            <p:ph sz="quarter" idx="14"/>
          </p:nvPr>
        </p:nvSpPr>
        <p:spPr/>
        <p:txBody>
          <a:bodyPr/>
          <a:lstStyle/>
          <a:p>
            <a:r>
              <a:rPr lang="en-US" dirty="0"/>
              <a:t>Initial Task Group Meeting May 2015</a:t>
            </a:r>
          </a:p>
          <a:p>
            <a:r>
              <a:rPr lang="en-US" dirty="0"/>
              <a:t>A partial draft (D0.1) exists.  Task group is working to fill in the holes before performing an internal review.</a:t>
            </a:r>
          </a:p>
        </p:txBody>
      </p:sp>
      <p:sp>
        <p:nvSpPr>
          <p:cNvPr id="7" name="Slide Number Placeholder 6"/>
          <p:cNvSpPr>
            <a:spLocks noGrp="1"/>
          </p:cNvSpPr>
          <p:nvPr>
            <p:ph type="sldNum" sz="quarter" idx="15"/>
          </p:nvPr>
        </p:nvSpPr>
        <p:spPr/>
        <p:txBody>
          <a:bodyPr/>
          <a:lstStyle/>
          <a:p>
            <a:pPr>
              <a:defRPr/>
            </a:pPr>
            <a:r>
              <a:rPr lang="en-US" dirty="0"/>
              <a:t>Slide </a:t>
            </a:r>
            <a:fld id="{1F2884EB-C6E3-684C-A39B-0E652C4E0E60}" type="slidenum">
              <a:rPr lang="en-US" smtClean="0"/>
              <a:pPr>
                <a:defRPr/>
              </a:pPr>
              <a:t>68</a:t>
            </a:fld>
            <a:endParaRPr lang="en-US" dirty="0"/>
          </a:p>
        </p:txBody>
      </p:sp>
      <p:sp>
        <p:nvSpPr>
          <p:cNvPr id="8"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0"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1836176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err="1"/>
              <a:t>TGay</a:t>
            </a:r>
            <a:r>
              <a:rPr lang="en-GB" dirty="0"/>
              <a:t> Technical highlights</a:t>
            </a:r>
          </a:p>
        </p:txBody>
      </p:sp>
      <p:sp>
        <p:nvSpPr>
          <p:cNvPr id="3" name="Content Placeholder 2"/>
          <p:cNvSpPr>
            <a:spLocks noGrp="1"/>
          </p:cNvSpPr>
          <p:nvPr>
            <p:ph sz="quarter" idx="14"/>
          </p:nvPr>
        </p:nvSpPr>
        <p:spPr/>
        <p:txBody>
          <a:bodyPr/>
          <a:lstStyle/>
          <a:p>
            <a:r>
              <a:rPr lang="en-GB" dirty="0"/>
              <a:t>Current generation 60 GHz (802.11ad) achieves 7Gbps</a:t>
            </a:r>
          </a:p>
          <a:p>
            <a:endParaRPr lang="en-GB" dirty="0"/>
          </a:p>
          <a:p>
            <a:r>
              <a:rPr lang="en-GB" dirty="0"/>
              <a:t>Next Generation 60 GHz increases throughput,  range and reliability</a:t>
            </a:r>
          </a:p>
          <a:p>
            <a:endParaRPr lang="en-GB" dirty="0"/>
          </a:p>
          <a:p>
            <a:r>
              <a:rPr lang="en-GB" dirty="0"/>
              <a:t>Technical approaches include channel bonding and MIMO </a:t>
            </a:r>
          </a:p>
        </p:txBody>
      </p:sp>
      <p:sp>
        <p:nvSpPr>
          <p:cNvPr id="8" name="Slide Number Placeholder 7"/>
          <p:cNvSpPr>
            <a:spLocks noGrp="1"/>
          </p:cNvSpPr>
          <p:nvPr>
            <p:ph type="sldNum" sz="quarter" idx="15"/>
          </p:nvPr>
        </p:nvSpPr>
        <p:spPr/>
        <p:txBody>
          <a:bodyPr/>
          <a:lstStyle/>
          <a:p>
            <a:pPr>
              <a:defRPr/>
            </a:pPr>
            <a:r>
              <a:rPr lang="en-US" dirty="0"/>
              <a:t>Slide </a:t>
            </a:r>
            <a:fld id="{1F2884EB-C6E3-684C-A39B-0E652C4E0E60}" type="slidenum">
              <a:rPr lang="en-US" smtClean="0"/>
              <a:pPr>
                <a:defRPr/>
              </a:pPr>
              <a:t>69</a:t>
            </a:fld>
            <a:endParaRPr lang="en-US" dirty="0"/>
          </a:p>
        </p:txBody>
      </p:sp>
      <p:sp>
        <p:nvSpPr>
          <p:cNvPr id="9"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56247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ea typeface="ＭＳ Ｐゴシック" panose="020B0600070205080204" pitchFamily="34" charset="-128"/>
              </a:rPr>
              <a:t>A Standard with unexpected impact</a:t>
            </a:r>
          </a:p>
        </p:txBody>
      </p:sp>
      <p:sp>
        <p:nvSpPr>
          <p:cNvPr id="22531" name="Content Placeholder 2"/>
          <p:cNvSpPr>
            <a:spLocks noGrp="1"/>
          </p:cNvSpPr>
          <p:nvPr>
            <p:ph idx="1"/>
          </p:nvPr>
        </p:nvSpPr>
        <p:spPr>
          <a:xfrm>
            <a:off x="685800" y="1676400"/>
            <a:ext cx="7772400" cy="4114800"/>
          </a:xfrm>
        </p:spPr>
        <p:txBody>
          <a:bodyPr/>
          <a:lstStyle/>
          <a:p>
            <a:pPr marL="0" indent="0" eaLnBrk="1" hangingPunct="1">
              <a:buFontTx/>
              <a:buNone/>
            </a:pPr>
            <a:r>
              <a:rPr lang="en-US" altLang="en-US" sz="1800" dirty="0">
                <a:latin typeface="Times New Roman" panose="02020603050405020304" pitchFamily="18" charset="0"/>
                <a:ea typeface="Verdana (Body)"/>
                <a:cs typeface="Times New Roman" panose="02020603050405020304" pitchFamily="18" charset="0"/>
              </a:rPr>
              <a:t>IEEE 802.11 originally conceived for linking wireless cash registers. </a:t>
            </a:r>
          </a:p>
          <a:p>
            <a:pPr marL="0" indent="0" eaLnBrk="1" hangingPunct="1">
              <a:buFontTx/>
              <a:buNone/>
            </a:pPr>
            <a:r>
              <a:rPr lang="en-US" altLang="en-US" sz="1800" dirty="0">
                <a:latin typeface="Times New Roman" panose="02020603050405020304" pitchFamily="18" charset="0"/>
                <a:ea typeface="Verdana (Body)"/>
                <a:cs typeface="Times New Roman" panose="02020603050405020304" pitchFamily="18" charset="0"/>
              </a:rPr>
              <a:t>Today, underpins revolutionary mobile devices and a growing range of applications</a:t>
            </a:r>
          </a:p>
        </p:txBody>
      </p:sp>
      <p:pic>
        <p:nvPicPr>
          <p:cNvPr id="6" name="Picture 5" descr="iStock_000006896841Medium_CashRegister.jpg"/>
          <p:cNvPicPr>
            <a:picLocks noChangeAspect="1"/>
          </p:cNvPicPr>
          <p:nvPr/>
        </p:nvPicPr>
        <p:blipFill rotWithShape="1">
          <a:blip r:embed="rId3" cstate="print">
            <a:extLst/>
          </a:blip>
          <a:srcRect l="10307" t="13796" r="12633" b="5706"/>
          <a:stretch/>
        </p:blipFill>
        <p:spPr>
          <a:xfrm>
            <a:off x="904874" y="2546009"/>
            <a:ext cx="3239827" cy="35341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descr="iStock_000016097719Large_iPadiPhone.jpg"/>
          <p:cNvPicPr>
            <a:picLocks noChangeAspect="1"/>
          </p:cNvPicPr>
          <p:nvPr/>
        </p:nvPicPr>
        <p:blipFill>
          <a:blip r:embed="rId4" cstate="print">
            <a:extLst/>
          </a:blip>
          <a:stretch>
            <a:fillRect/>
          </a:stretch>
        </p:blipFill>
        <p:spPr>
          <a:xfrm rot="458256">
            <a:off x="5269974" y="2042336"/>
            <a:ext cx="3104759" cy="358160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Date Placeholder 3"/>
          <p:cNvSpPr>
            <a:spLocks noGrp="1"/>
          </p:cNvSpPr>
          <p:nvPr>
            <p:ph type="dt" sz="quarter" idx="4294967295"/>
          </p:nvPr>
        </p:nvSpPr>
        <p:spPr>
          <a:xfrm>
            <a:off x="685800" y="304800"/>
            <a:ext cx="1295400" cy="304800"/>
          </a:xfrm>
          <a:prstGeom prst="rect">
            <a:avLst/>
          </a:prstGeom>
          <a:extLst>
            <a:ext uri="{FAA26D3D-D897-4be2-8F04-BA451C77F1D7}">
              <ma14:placeholderFlag xmlns:ma14="http://schemas.microsoft.com/office/mac/drawingml/2011/main" xmlns="" val="1"/>
            </a:ext>
          </a:extLst>
        </p:spPr>
        <p:txBody>
          <a:bodyPr/>
          <a:lstStyle/>
          <a:p>
            <a:pPr>
              <a:defRPr/>
            </a:pPr>
            <a:r>
              <a:rPr lang="en-US" dirty="0"/>
              <a:t>March 2017</a:t>
            </a:r>
          </a:p>
        </p:txBody>
      </p:sp>
      <p:sp>
        <p:nvSpPr>
          <p:cNvPr id="9" name="Footer Placeholder 4"/>
          <p:cNvSpPr>
            <a:spLocks noGrp="1"/>
          </p:cNvSpPr>
          <p:nvPr>
            <p:ph type="ftr" sz="quarter" idx="4294967295"/>
          </p:nvPr>
        </p:nvSpPr>
        <p:spPr>
          <a:xfrm>
            <a:off x="5677972" y="6476999"/>
            <a:ext cx="2895600" cy="228600"/>
          </a:xfrm>
          <a:prstGeom prst="rect">
            <a:avLst/>
          </a:prstGeom>
          <a:extLst>
            <a:ext uri="{FAA26D3D-D897-4be2-8F04-BA451C77F1D7}">
              <ma14:placeholderFlag xmlns:ma14="http://schemas.microsoft.com/office/mac/drawingml/2011/main" xmlns="" val="1"/>
            </a:ext>
          </a:extLst>
        </p:spPr>
        <p:txBody>
          <a:bodyPr/>
          <a:lstStyle/>
          <a:p>
            <a:pPr>
              <a:defRPr/>
            </a:pPr>
            <a:r>
              <a:rPr lang="en-US" dirty="0"/>
              <a:t>Adrian Stephens, Intel Corporation</a:t>
            </a:r>
          </a:p>
        </p:txBody>
      </p:sp>
      <p:sp>
        <p:nvSpPr>
          <p:cNvPr id="10" name="Slide Number Placeholder 7"/>
          <p:cNvSpPr>
            <a:spLocks noGrp="1"/>
          </p:cNvSpPr>
          <p:nvPr>
            <p:ph type="sldNum" sz="quarter" idx="15"/>
          </p:nvPr>
        </p:nvSpPr>
        <p:spPr>
          <a:xfrm>
            <a:off x="4343400" y="6295231"/>
            <a:ext cx="528637" cy="363537"/>
          </a:xfrm>
        </p:spPr>
        <p:txBody>
          <a:bodyPr/>
          <a:lstStyle/>
          <a:p>
            <a:pPr>
              <a:defRPr/>
            </a:pPr>
            <a:r>
              <a:rPr lang="en-US" sz="1200" b="0" dirty="0"/>
              <a:t>Slide </a:t>
            </a:r>
            <a:fld id="{1F2884EB-C6E3-684C-A39B-0E652C4E0E60}" type="slidenum">
              <a:rPr lang="en-US" sz="1200" b="0" smtClean="0"/>
              <a:pPr>
                <a:defRPr/>
              </a:pPr>
              <a:t>7</a:t>
            </a:fld>
            <a:endParaRPr lang="en-US" sz="1200" b="0" dirty="0"/>
          </a:p>
        </p:txBody>
      </p:sp>
    </p:spTree>
    <p:extLst>
      <p:ext uri="{BB962C8B-B14F-4D97-AF65-F5344CB8AC3E}">
        <p14:creationId xmlns:p14="http://schemas.microsoft.com/office/powerpoint/2010/main" val="925633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err="1"/>
              <a:t>TGaz</a:t>
            </a:r>
            <a:endParaRPr lang="en-US" dirty="0"/>
          </a:p>
        </p:txBody>
      </p:sp>
      <p:sp>
        <p:nvSpPr>
          <p:cNvPr id="6" name="Content Placeholder 5"/>
          <p:cNvSpPr>
            <a:spLocks noGrp="1"/>
          </p:cNvSpPr>
          <p:nvPr>
            <p:ph idx="1"/>
          </p:nvPr>
        </p:nvSpPr>
        <p:spPr>
          <a:xfrm>
            <a:off x="685800" y="1738331"/>
            <a:ext cx="7770813" cy="3367070"/>
          </a:xfrm>
        </p:spPr>
        <p:txBody>
          <a:bodyPr/>
          <a:lstStyle/>
          <a:p>
            <a:r>
              <a:rPr lang="en-GB" dirty="0"/>
              <a:t>IEEE </a:t>
            </a:r>
            <a:r>
              <a:rPr lang="en-GB" dirty="0" err="1"/>
              <a:t>Std</a:t>
            </a:r>
            <a:r>
              <a:rPr lang="en-GB" dirty="0"/>
              <a:t> 802.11-2007 includes support for timing measurement.</a:t>
            </a:r>
          </a:p>
          <a:p>
            <a:r>
              <a:rPr lang="en-GB" dirty="0"/>
              <a:t>IEEE </a:t>
            </a:r>
            <a:r>
              <a:rPr lang="en-GB" dirty="0" err="1"/>
              <a:t>Std</a:t>
            </a:r>
            <a:r>
              <a:rPr lang="en-GB" dirty="0"/>
              <a:t> 802.11-2016 includes “fine timing measurement” that allows location to determined to ~3m using 802.11n/802.11ac.</a:t>
            </a:r>
          </a:p>
          <a:p>
            <a:r>
              <a:rPr lang="en-GB" dirty="0"/>
              <a:t>The Next Generation Positioning study group will improve location accuracy and scalability and will consider new usages such as directionality and ranging</a:t>
            </a:r>
          </a:p>
          <a:p>
            <a:endParaRPr lang="en-HK" dirty="0"/>
          </a:p>
          <a:p>
            <a:endParaRPr lang="en-HK" dirty="0"/>
          </a:p>
          <a:p>
            <a:endParaRPr lang="en-HK" dirty="0"/>
          </a:p>
        </p:txBody>
      </p:sp>
      <p:sp>
        <p:nvSpPr>
          <p:cNvPr id="12" name="Slide Number Placeholder 11"/>
          <p:cNvSpPr>
            <a:spLocks noGrp="1"/>
          </p:cNvSpPr>
          <p:nvPr>
            <p:ph type="sldNum" idx="12"/>
          </p:nvPr>
        </p:nvSpPr>
        <p:spPr/>
        <p:txBody>
          <a:bodyPr/>
          <a:lstStyle/>
          <a:p>
            <a:pPr>
              <a:defRPr/>
            </a:pPr>
            <a:r>
              <a:rPr lang="en-US" dirty="0"/>
              <a:t>Slide </a:t>
            </a:r>
            <a:fld id="{1F2884EB-C6E3-684C-A39B-0E652C4E0E60}" type="slidenum">
              <a:rPr lang="en-US" smtClean="0"/>
              <a:pPr>
                <a:defRPr/>
              </a:pPr>
              <a:t>70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04127148"/>
              </p:ext>
            </p:extLst>
          </p:nvPr>
        </p:nvGraphicFramePr>
        <p:xfrm>
          <a:off x="365125" y="5307785"/>
          <a:ext cx="8326438" cy="1005840"/>
        </p:xfrm>
        <a:graphic>
          <a:graphicData uri="http://schemas.openxmlformats.org/drawingml/2006/table">
            <a:tbl>
              <a:tblPr/>
              <a:tblGrid>
                <a:gridCol w="3590925">
                  <a:extLst>
                    <a:ext uri="{9D8B030D-6E8A-4147-A177-3AD203B41FA5}">
                      <a16:colId xmlns="" xmlns:a16="http://schemas.microsoft.com/office/drawing/2014/main" val="20000"/>
                    </a:ext>
                  </a:extLst>
                </a:gridCol>
                <a:gridCol w="4735513">
                  <a:extLst>
                    <a:ext uri="{9D8B030D-6E8A-4147-A177-3AD203B41FA5}">
                      <a16:colId xmlns="" xmlns:a16="http://schemas.microsoft.com/office/drawing/2014/main" val="20001"/>
                    </a:ext>
                  </a:extLst>
                </a:gridCol>
              </a:tblGrid>
              <a:tr h="0">
                <a:tc>
                  <a:txBody>
                    <a:bodyPr/>
                    <a:lstStyle/>
                    <a:p>
                      <a:r>
                        <a:rPr lang="en-HK" dirty="0">
                          <a:effectLst/>
                        </a:rPr>
                        <a:t>Project Authorization Request (PAR)</a:t>
                      </a:r>
                    </a:p>
                  </a:txBody>
                  <a:tcPr anchor="ctr">
                    <a:lnL>
                      <a:noFill/>
                    </a:lnL>
                    <a:lnR>
                      <a:noFill/>
                    </a:lnR>
                    <a:lnT>
                      <a:noFill/>
                    </a:lnT>
                    <a:lnB>
                      <a:noFill/>
                    </a:lnB>
                    <a:solidFill>
                      <a:srgbClr val="FFFFFF"/>
                    </a:solidFill>
                  </a:tcPr>
                </a:tc>
                <a:tc>
                  <a:txBody>
                    <a:bodyPr/>
                    <a:lstStyle/>
                    <a:p>
                      <a:r>
                        <a:rPr lang="en-HK" dirty="0">
                          <a:hlinkClick r:id="rId2"/>
                        </a:rPr>
                        <a:t>11-15/30r8</a:t>
                      </a:r>
                      <a:endParaRPr lang="en-HK" dirty="0"/>
                    </a:p>
                  </a:txBody>
                  <a:tcPr anchor="ctr">
                    <a:lnL>
                      <a:noFill/>
                    </a:lnL>
                    <a:lnR>
                      <a:noFill/>
                    </a:lnR>
                    <a:lnT>
                      <a:noFill/>
                    </a:lnT>
                    <a:lnB>
                      <a:noFill/>
                    </a:lnB>
                    <a:solidFill>
                      <a:srgbClr val="FFFFFF"/>
                    </a:solidFill>
                  </a:tcPr>
                </a:tc>
                <a:extLst>
                  <a:ext uri="{0D108BD9-81ED-4DB2-BD59-A6C34878D82A}">
                    <a16:rowId xmlns="" xmlns:a16="http://schemas.microsoft.com/office/drawing/2014/main" val="10000"/>
                  </a:ext>
                </a:extLst>
              </a:tr>
              <a:tr h="0">
                <a:tc>
                  <a:txBody>
                    <a:bodyPr/>
                    <a:lstStyle/>
                    <a:p>
                      <a:r>
                        <a:rPr lang="en-HK" dirty="0" err="1">
                          <a:effectLst/>
                        </a:rPr>
                        <a:t>Critera</a:t>
                      </a:r>
                      <a:r>
                        <a:rPr lang="en-HK" dirty="0">
                          <a:effectLst/>
                        </a:rPr>
                        <a:t> for Standards Development (CSD)</a:t>
                      </a:r>
                    </a:p>
                  </a:txBody>
                  <a:tcPr anchor="ctr">
                    <a:lnL>
                      <a:noFill/>
                    </a:lnL>
                    <a:lnR>
                      <a:noFill/>
                    </a:lnR>
                    <a:lnT>
                      <a:noFill/>
                    </a:lnT>
                    <a:lnB>
                      <a:noFill/>
                    </a:lnB>
                    <a:solidFill>
                      <a:srgbClr val="FFFFFF"/>
                    </a:solidFill>
                  </a:tcPr>
                </a:tc>
                <a:tc>
                  <a:txBody>
                    <a:bodyPr/>
                    <a:lstStyle/>
                    <a:p>
                      <a:r>
                        <a:rPr lang="en-HK" dirty="0">
                          <a:hlinkClick r:id="rId3"/>
                        </a:rPr>
                        <a:t>11-15/262r4</a:t>
                      </a:r>
                      <a:r>
                        <a:rPr lang="en-HK" dirty="0"/>
                        <a:t>  </a:t>
                      </a:r>
                    </a:p>
                  </a:txBody>
                  <a:tcPr anchor="ctr">
                    <a:lnL>
                      <a:noFill/>
                    </a:lnL>
                    <a:lnR>
                      <a:noFill/>
                    </a:lnR>
                    <a:lnT>
                      <a:noFill/>
                    </a:lnT>
                    <a:lnB>
                      <a:noFill/>
                    </a:lnB>
                    <a:solidFill>
                      <a:srgbClr val="FFFFFF"/>
                    </a:solidFill>
                  </a:tcPr>
                </a:tc>
                <a:extLst>
                  <a:ext uri="{0D108BD9-81ED-4DB2-BD59-A6C34878D82A}">
                    <a16:rowId xmlns="" xmlns:a16="http://schemas.microsoft.com/office/drawing/2014/main" val="10001"/>
                  </a:ext>
                </a:extLst>
              </a:tr>
            </a:tbl>
          </a:graphicData>
        </a:graphic>
      </p:graphicFrame>
      <p:sp>
        <p:nvSpPr>
          <p:cNvPr id="10" name="Rectangle 2">
            <a:hlinkClick r:id="rId4"/>
          </p:cNvPr>
          <p:cNvSpPr>
            <a:spLocks noChangeArrowheads="1"/>
          </p:cNvSpPr>
          <p:nvPr/>
        </p:nvSpPr>
        <p:spPr bwMode="auto">
          <a:xfrm>
            <a:off x="365125" y="319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Date Placeholder 5"/>
          <p:cNvSpPr>
            <a:spLocks noGrp="1"/>
          </p:cNvSpPr>
          <p:nvPr>
            <p:ph type="dt" idx="4294967295"/>
          </p:nvPr>
        </p:nvSpPr>
        <p:spPr>
          <a:xfrm>
            <a:off x="685800" y="313872"/>
            <a:ext cx="1874823" cy="273050"/>
          </a:xfrm>
          <a:prstGeom prst="rect">
            <a:avLst/>
          </a:prstGeom>
        </p:spPr>
        <p:txBody>
          <a:bodyPr/>
          <a:lstStyle/>
          <a:p>
            <a:r>
              <a:rPr lang="en-US" sz="1800" b="1" dirty="0">
                <a:solidFill>
                  <a:schemeClr val="tx1"/>
                </a:solidFill>
              </a:rPr>
              <a:t>March 2017</a:t>
            </a:r>
            <a:endParaRPr lang="en-GB" sz="1800" b="1" dirty="0">
              <a:solidFill>
                <a:schemeClr val="tx1"/>
              </a:solidFill>
            </a:endParaRPr>
          </a:p>
        </p:txBody>
      </p:sp>
      <p:sp>
        <p:nvSpPr>
          <p:cNvPr id="11" name="Footer Placeholder 4"/>
          <p:cNvSpPr>
            <a:spLocks noGrp="1"/>
          </p:cNvSpPr>
          <p:nvPr>
            <p:ph type="ftr" idx="4294967295"/>
          </p:nvPr>
        </p:nvSpPr>
        <p:spPr>
          <a:xfrm>
            <a:off x="5357818" y="6475413"/>
            <a:ext cx="3184520" cy="180975"/>
          </a:xfrm>
          <a:prstGeom prst="rect">
            <a:avLst/>
          </a:prstGeom>
        </p:spPr>
        <p:txBody>
          <a:bodyPr/>
          <a:lstStyle/>
          <a:p>
            <a:pPr algn="r"/>
            <a:r>
              <a:rPr lang="en-GB" sz="1200" b="0" dirty="0">
                <a:solidFill>
                  <a:schemeClr val="tx1"/>
                </a:solidFill>
              </a:rPr>
              <a:t>Adrian Stephens, Intel Corporation</a:t>
            </a:r>
          </a:p>
        </p:txBody>
      </p:sp>
    </p:spTree>
    <p:extLst>
      <p:ext uri="{BB962C8B-B14F-4D97-AF65-F5344CB8AC3E}">
        <p14:creationId xmlns:p14="http://schemas.microsoft.com/office/powerpoint/2010/main" val="408306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525000" cy="1065213"/>
          </a:xfrm>
        </p:spPr>
        <p:txBody>
          <a:bodyPr/>
          <a:lstStyle/>
          <a:p>
            <a:r>
              <a:rPr lang="en-US" sz="2400" dirty="0"/>
              <a:t>802.11 technology is serving high density applications today </a:t>
            </a:r>
          </a:p>
        </p:txBody>
      </p:sp>
      <p:sp>
        <p:nvSpPr>
          <p:cNvPr id="4" name="Slide Number Placeholder 3"/>
          <p:cNvSpPr>
            <a:spLocks noGrp="1"/>
          </p:cNvSpPr>
          <p:nvPr>
            <p:ph type="sldNum" sz="quarter" idx="15"/>
          </p:nvPr>
        </p:nvSpPr>
        <p:spPr/>
        <p:txBody>
          <a:bodyPr/>
          <a:lstStyle/>
          <a:p>
            <a:pPr>
              <a:defRPr/>
            </a:pPr>
            <a:r>
              <a:rPr lang="en-US" dirty="0"/>
              <a:t>Slide </a:t>
            </a:r>
            <a:fld id="{1F2884EB-C6E3-684C-A39B-0E652C4E0E60}" type="slidenum">
              <a:rPr lang="en-US" smtClean="0"/>
              <a:pPr>
                <a:defRPr/>
              </a:pPr>
              <a:t>8</a:t>
            </a:fld>
            <a:endParaRPr lang="en-US" dirty="0"/>
          </a:p>
        </p:txBody>
      </p:sp>
      <p:sp>
        <p:nvSpPr>
          <p:cNvPr id="5" name="Date Placeholder 4"/>
          <p:cNvSpPr>
            <a:spLocks noGrp="1"/>
          </p:cNvSpPr>
          <p:nvPr>
            <p:ph type="dt" sz="half" idx="16"/>
          </p:nvPr>
        </p:nvSpPr>
        <p:spPr/>
        <p:txBody>
          <a:bodyPr/>
          <a:lstStyle/>
          <a:p>
            <a:pPr>
              <a:defRPr/>
            </a:pPr>
            <a:r>
              <a:rPr lang="en-US" altLang="ja-JP"/>
              <a:t>March 2017</a:t>
            </a:r>
            <a:endParaRPr lang="en-US" dirty="0"/>
          </a:p>
        </p:txBody>
      </p:sp>
      <p:pic>
        <p:nvPicPr>
          <p:cNvPr id="7170"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354550" y="1219200"/>
            <a:ext cx="8408450" cy="474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62200"/>
            <a:ext cx="692310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4550" y="6016357"/>
            <a:ext cx="5780088" cy="338554"/>
          </a:xfrm>
          <a:prstGeom prst="rect">
            <a:avLst/>
          </a:prstGeom>
          <a:noFill/>
        </p:spPr>
        <p:txBody>
          <a:bodyPr wrap="square" rtlCol="0">
            <a:spAutoFit/>
          </a:bodyPr>
          <a:lstStyle/>
          <a:p>
            <a:r>
              <a:rPr lang="en-GB" sz="1600" dirty="0">
                <a:solidFill>
                  <a:schemeClr val="tx1"/>
                </a:solidFill>
              </a:rPr>
              <a:t>Source:  Aruba/HPE, used with their permission</a:t>
            </a:r>
          </a:p>
        </p:txBody>
      </p:sp>
      <p:sp>
        <p:nvSpPr>
          <p:cNvPr id="9" name="Footer Placeholder 4"/>
          <p:cNvSpPr>
            <a:spLocks noGrp="1"/>
          </p:cNvSpPr>
          <p:nvPr>
            <p:ph type="ftr" sz="quarter" idx="4294967295"/>
          </p:nvPr>
        </p:nvSpPr>
        <p:spPr>
          <a:xfrm>
            <a:off x="5638800" y="6475413"/>
            <a:ext cx="2895600" cy="228600"/>
          </a:xfrm>
          <a:prstGeom prst="rect">
            <a:avLst/>
          </a:prstGeom>
          <a:extLst>
            <a:ext uri="{FAA26D3D-D897-4be2-8F04-BA451C77F1D7}">
              <ma14:placeholderFlag xmlns:ma14="http://schemas.microsoft.com/office/mac/drawingml/2011/main" xmlns="" val="1"/>
            </a:ext>
          </a:extLst>
        </p:spPr>
        <p:txBody>
          <a:bodyPr/>
          <a:lstStyle/>
          <a:p>
            <a:pPr>
              <a:defRPr/>
            </a:pPr>
            <a:r>
              <a:rPr lang="en-US" dirty="0"/>
              <a:t>Adrian Stephens, Intel Corporation</a:t>
            </a:r>
          </a:p>
        </p:txBody>
      </p:sp>
    </p:spTree>
    <p:extLst>
      <p:ext uri="{BB962C8B-B14F-4D97-AF65-F5344CB8AC3E}">
        <p14:creationId xmlns:p14="http://schemas.microsoft.com/office/powerpoint/2010/main" val="46011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GB" dirty="0"/>
              <a:t>Slide </a:t>
            </a:r>
            <a:fld id="{C52449A1-F771-4069-85DC-1A9EBBF6664A}" type="slidenum">
              <a:rPr lang="en-GB" smtClean="0"/>
              <a:pPr>
                <a:defRPr/>
              </a:pPr>
              <a:t>9</a:t>
            </a:fld>
            <a:endParaRPr lang="en-GB" dirty="0"/>
          </a:p>
        </p:txBody>
      </p:sp>
      <p:sp>
        <p:nvSpPr>
          <p:cNvPr id="2" name="Title 1"/>
          <p:cNvSpPr>
            <a:spLocks noGrp="1"/>
          </p:cNvSpPr>
          <p:nvPr>
            <p:ph type="title" idx="4294967295"/>
          </p:nvPr>
        </p:nvSpPr>
        <p:spPr>
          <a:xfrm>
            <a:off x="228600" y="685800"/>
            <a:ext cx="8382000" cy="1066800"/>
          </a:xfrm>
        </p:spPr>
        <p:txBody>
          <a:bodyPr/>
          <a:lstStyle/>
          <a:p>
            <a:r>
              <a:rPr lang="en-GB" dirty="0">
                <a:solidFill>
                  <a:schemeClr val="tx1"/>
                </a:solidFill>
              </a:rPr>
              <a:t>In 2014 Wi-Fi traffic was 16 times cellular one</a:t>
            </a:r>
          </a:p>
        </p:txBody>
      </p:sp>
      <p:graphicFrame>
        <p:nvGraphicFramePr>
          <p:cNvPr id="3" name="Chart 2"/>
          <p:cNvGraphicFramePr/>
          <p:nvPr>
            <p:extLst/>
          </p:nvPr>
        </p:nvGraphicFramePr>
        <p:xfrm>
          <a:off x="506931" y="2081276"/>
          <a:ext cx="8637069" cy="3834934"/>
        </p:xfrm>
        <a:graphic>
          <a:graphicData uri="http://schemas.openxmlformats.org/drawingml/2006/chart">
            <c:chart xmlns:c="http://schemas.openxmlformats.org/drawingml/2006/chart" xmlns:r="http://schemas.openxmlformats.org/officeDocument/2006/relationships" r:id="rId3"/>
          </a:graphicData>
        </a:graphic>
      </p:graphicFrame>
      <p:sp>
        <p:nvSpPr>
          <p:cNvPr id="13" name="XAxis"/>
          <p:cNvSpPr txBox="1">
            <a:spLocks/>
          </p:cNvSpPr>
          <p:nvPr/>
        </p:nvSpPr>
        <p:spPr>
          <a:xfrm>
            <a:off x="324891" y="1698205"/>
            <a:ext cx="3421392" cy="215444"/>
          </a:xfrm>
          <a:prstGeom prst="rect">
            <a:avLst/>
          </a:prstGeom>
        </p:spPr>
        <p:txBody>
          <a:bodyPr/>
          <a:lstStyle>
            <a:lvl1pPr marL="273050" indent="-273050" algn="l" rtl="0" eaLnBrk="1" fontAlgn="base" hangingPunct="1">
              <a:spcBef>
                <a:spcPct val="0"/>
              </a:spcBef>
              <a:spcAft>
                <a:spcPct val="0"/>
              </a:spcAft>
              <a:buChar char="•"/>
              <a:defRPr sz="1600">
                <a:solidFill>
                  <a:schemeClr val="tx1"/>
                </a:solidFill>
                <a:latin typeface="+mn-lt"/>
                <a:ea typeface="+mn-ea"/>
                <a:cs typeface="+mn-cs"/>
              </a:defRPr>
            </a:lvl1pPr>
            <a:lvl2pPr marL="536575" indent="-261938" algn="l" rtl="0" eaLnBrk="1" fontAlgn="base" hangingPunct="1">
              <a:spcBef>
                <a:spcPct val="0"/>
              </a:spcBef>
              <a:spcAft>
                <a:spcPct val="0"/>
              </a:spcAft>
              <a:buChar char="–"/>
              <a:defRPr sz="1600">
                <a:solidFill>
                  <a:schemeClr val="tx1"/>
                </a:solidFill>
                <a:latin typeface="+mn-lt"/>
                <a:cs typeface="+mn-cs"/>
              </a:defRPr>
            </a:lvl2pPr>
            <a:lvl3pPr marL="808038" indent="-269875" algn="l" rtl="0" eaLnBrk="1" fontAlgn="base" hangingPunct="1">
              <a:spcBef>
                <a:spcPct val="0"/>
              </a:spcBef>
              <a:spcAft>
                <a:spcPct val="0"/>
              </a:spcAft>
              <a:buChar char="•"/>
              <a:defRPr sz="1600">
                <a:solidFill>
                  <a:schemeClr val="tx1"/>
                </a:solidFill>
                <a:latin typeface="+mn-lt"/>
                <a:cs typeface="+mn-cs"/>
              </a:defRPr>
            </a:lvl3pPr>
            <a:lvl4pPr marL="1082675" indent="-273050" algn="l" rtl="0" eaLnBrk="1" fontAlgn="base" hangingPunct="1">
              <a:spcBef>
                <a:spcPct val="0"/>
              </a:spcBef>
              <a:spcAft>
                <a:spcPct val="0"/>
              </a:spcAft>
              <a:buChar char="–"/>
              <a:defRPr sz="1600">
                <a:solidFill>
                  <a:schemeClr val="tx1"/>
                </a:solidFill>
                <a:latin typeface="+mn-lt"/>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pPr marL="0" indent="0">
              <a:buNone/>
            </a:pPr>
            <a:r>
              <a:rPr lang="en-GB" sz="1300" kern="0" dirty="0"/>
              <a:t>UK Data carried in PB per month</a:t>
            </a:r>
          </a:p>
          <a:p>
            <a:pPr marL="0" indent="0">
              <a:buNone/>
            </a:pPr>
            <a:endParaRPr lang="en-GB" sz="1300" kern="0" dirty="0"/>
          </a:p>
        </p:txBody>
      </p:sp>
      <p:cxnSp>
        <p:nvCxnSpPr>
          <p:cNvPr id="11" name="Straight Connector 10"/>
          <p:cNvCxnSpPr/>
          <p:nvPr/>
        </p:nvCxnSpPr>
        <p:spPr bwMode="auto">
          <a:xfrm>
            <a:off x="4481332" y="2413000"/>
            <a:ext cx="28500" cy="3492500"/>
          </a:xfrm>
          <a:prstGeom prst="line">
            <a:avLst/>
          </a:prstGeom>
          <a:solidFill>
            <a:schemeClr val="bg1"/>
          </a:solidFill>
          <a:ln w="19050" cap="flat" cmpd="sng" algn="ctr">
            <a:solidFill>
              <a:srgbClr val="000000"/>
            </a:solidFill>
            <a:prstDash val="dash"/>
            <a:round/>
            <a:headEnd type="none" w="med" len="med"/>
            <a:tailEnd type="none" w="lg" len="med"/>
          </a:ln>
          <a:effectLst/>
        </p:spPr>
      </p:cxnSp>
      <p:sp>
        <p:nvSpPr>
          <p:cNvPr id="17" name="TextBox 16"/>
          <p:cNvSpPr txBox="1"/>
          <p:nvPr/>
        </p:nvSpPr>
        <p:spPr>
          <a:xfrm>
            <a:off x="835585" y="5806979"/>
            <a:ext cx="3509923" cy="307777"/>
          </a:xfrm>
          <a:prstGeom prst="rect">
            <a:avLst/>
          </a:prstGeom>
          <a:noFill/>
        </p:spPr>
        <p:txBody>
          <a:bodyPr wrap="square" rtlCol="0">
            <a:spAutoFit/>
          </a:bodyPr>
          <a:lstStyle/>
          <a:p>
            <a:pPr algn="ctr"/>
            <a:r>
              <a:rPr lang="en-GB" dirty="0"/>
              <a:t>Cisco VNI, 2014 average</a:t>
            </a:r>
            <a:endParaRPr lang="en-GB" dirty="0">
              <a:solidFill>
                <a:srgbClr val="FF0000"/>
              </a:solidFill>
            </a:endParaRPr>
          </a:p>
        </p:txBody>
      </p:sp>
      <p:sp>
        <p:nvSpPr>
          <p:cNvPr id="5" name="TextBox 4"/>
          <p:cNvSpPr txBox="1"/>
          <p:nvPr/>
        </p:nvSpPr>
        <p:spPr>
          <a:xfrm>
            <a:off x="6162875" y="4864099"/>
            <a:ext cx="869149" cy="523220"/>
          </a:xfrm>
          <a:prstGeom prst="rect">
            <a:avLst/>
          </a:prstGeom>
          <a:noFill/>
        </p:spPr>
        <p:txBody>
          <a:bodyPr wrap="none" rtlCol="0">
            <a:spAutoFit/>
          </a:bodyPr>
          <a:lstStyle/>
          <a:p>
            <a:r>
              <a:rPr lang="en-GB" sz="1400" dirty="0">
                <a:solidFill>
                  <a:schemeClr val="tx1"/>
                </a:solidFill>
              </a:rPr>
              <a:t>602 MHz</a:t>
            </a:r>
          </a:p>
          <a:p>
            <a:r>
              <a:rPr lang="en-GB" sz="1400" dirty="0">
                <a:solidFill>
                  <a:schemeClr val="tx1"/>
                </a:solidFill>
              </a:rPr>
              <a:t>available</a:t>
            </a:r>
          </a:p>
        </p:txBody>
      </p:sp>
      <p:sp>
        <p:nvSpPr>
          <p:cNvPr id="15" name="TextBox 14"/>
          <p:cNvSpPr txBox="1"/>
          <p:nvPr/>
        </p:nvSpPr>
        <p:spPr>
          <a:xfrm>
            <a:off x="2853688" y="4851400"/>
            <a:ext cx="869149" cy="523220"/>
          </a:xfrm>
          <a:prstGeom prst="rect">
            <a:avLst/>
          </a:prstGeom>
          <a:noFill/>
        </p:spPr>
        <p:txBody>
          <a:bodyPr wrap="none" rtlCol="0">
            <a:spAutoFit/>
          </a:bodyPr>
          <a:lstStyle/>
          <a:p>
            <a:r>
              <a:rPr lang="en-GB" sz="1400" dirty="0">
                <a:solidFill>
                  <a:schemeClr val="tx1"/>
                </a:solidFill>
              </a:rPr>
              <a:t>602 MHz</a:t>
            </a:r>
          </a:p>
          <a:p>
            <a:r>
              <a:rPr lang="en-GB" sz="1400" dirty="0">
                <a:solidFill>
                  <a:schemeClr val="tx1"/>
                </a:solidFill>
              </a:rPr>
              <a:t>available</a:t>
            </a:r>
          </a:p>
        </p:txBody>
      </p:sp>
      <p:sp>
        <p:nvSpPr>
          <p:cNvPr id="19" name="TextBox 18"/>
          <p:cNvSpPr txBox="1"/>
          <p:nvPr/>
        </p:nvSpPr>
        <p:spPr>
          <a:xfrm>
            <a:off x="1803400" y="2566888"/>
            <a:ext cx="1119217" cy="584775"/>
          </a:xfrm>
          <a:prstGeom prst="rect">
            <a:avLst/>
          </a:prstGeom>
          <a:noFill/>
        </p:spPr>
        <p:txBody>
          <a:bodyPr wrap="none" rtlCol="0">
            <a:spAutoFit/>
          </a:bodyPr>
          <a:lstStyle/>
          <a:p>
            <a:r>
              <a:rPr lang="en-GB" sz="1600" dirty="0">
                <a:solidFill>
                  <a:schemeClr val="tx1"/>
                </a:solidFill>
              </a:rPr>
              <a:t>538.5 MHz</a:t>
            </a:r>
          </a:p>
          <a:p>
            <a:r>
              <a:rPr lang="en-GB" sz="1600" dirty="0">
                <a:solidFill>
                  <a:schemeClr val="tx1"/>
                </a:solidFill>
              </a:rPr>
              <a:t>available</a:t>
            </a:r>
          </a:p>
        </p:txBody>
      </p:sp>
      <p:sp>
        <p:nvSpPr>
          <p:cNvPr id="20" name="TextBox 19"/>
          <p:cNvSpPr txBox="1"/>
          <p:nvPr/>
        </p:nvSpPr>
        <p:spPr>
          <a:xfrm>
            <a:off x="5158943" y="2074698"/>
            <a:ext cx="1119217" cy="584775"/>
          </a:xfrm>
          <a:prstGeom prst="rect">
            <a:avLst/>
          </a:prstGeom>
          <a:noFill/>
        </p:spPr>
        <p:txBody>
          <a:bodyPr wrap="none" rtlCol="0">
            <a:spAutoFit/>
          </a:bodyPr>
          <a:lstStyle/>
          <a:p>
            <a:r>
              <a:rPr lang="en-GB" sz="1600" dirty="0">
                <a:solidFill>
                  <a:schemeClr val="tx1"/>
                </a:solidFill>
              </a:rPr>
              <a:t>538.5 MHz</a:t>
            </a:r>
          </a:p>
          <a:p>
            <a:r>
              <a:rPr lang="en-GB" sz="1600" dirty="0">
                <a:solidFill>
                  <a:schemeClr val="tx1"/>
                </a:solidFill>
              </a:rPr>
              <a:t>available</a:t>
            </a:r>
          </a:p>
        </p:txBody>
      </p:sp>
      <p:sp>
        <p:nvSpPr>
          <p:cNvPr id="6" name="Rectangle 5"/>
          <p:cNvSpPr/>
          <p:nvPr/>
        </p:nvSpPr>
        <p:spPr>
          <a:xfrm>
            <a:off x="1768294" y="147965"/>
            <a:ext cx="5426075" cy="307777"/>
          </a:xfrm>
          <a:prstGeom prst="rect">
            <a:avLst/>
          </a:prstGeom>
        </p:spPr>
        <p:txBody>
          <a:bodyPr wrap="square">
            <a:spAutoFit/>
          </a:bodyPr>
          <a:lstStyle/>
          <a:p>
            <a:r>
              <a:rPr lang="en-US" dirty="0">
                <a:solidFill>
                  <a:schemeClr val="bg1"/>
                </a:solidFill>
              </a:rPr>
              <a:t>(2) Spectrum trends below 6GHz</a:t>
            </a:r>
            <a:endParaRPr lang="en-GB" dirty="0">
              <a:solidFill>
                <a:schemeClr val="bg1"/>
              </a:solidFill>
            </a:endParaRPr>
          </a:p>
        </p:txBody>
      </p:sp>
      <p:sp>
        <p:nvSpPr>
          <p:cNvPr id="8" name="Date Placeholder 7"/>
          <p:cNvSpPr>
            <a:spLocks noGrp="1"/>
          </p:cNvSpPr>
          <p:nvPr>
            <p:ph type="dt" sz="half" idx="10"/>
          </p:nvPr>
        </p:nvSpPr>
        <p:spPr/>
        <p:txBody>
          <a:bodyPr/>
          <a:lstStyle/>
          <a:p>
            <a:pPr>
              <a:defRPr/>
            </a:pPr>
            <a:r>
              <a:rPr lang="en-US"/>
              <a:t>March 2017</a:t>
            </a:r>
            <a:endParaRPr lang="en-US" dirty="0"/>
          </a:p>
        </p:txBody>
      </p:sp>
      <p:sp>
        <p:nvSpPr>
          <p:cNvPr id="9" name="Footer Placeholder 8"/>
          <p:cNvSpPr>
            <a:spLocks noGrp="1"/>
          </p:cNvSpPr>
          <p:nvPr>
            <p:ph type="ftr" sz="quarter" idx="11"/>
          </p:nvPr>
        </p:nvSpPr>
        <p:spPr/>
        <p:txBody>
          <a:bodyPr/>
          <a:lstStyle/>
          <a:p>
            <a:pPr>
              <a:defRPr/>
            </a:pPr>
            <a:r>
              <a:rPr lang="en-US" dirty="0"/>
              <a:t>Adrian Stephens, Intel Corporation</a:t>
            </a:r>
          </a:p>
        </p:txBody>
      </p:sp>
      <p:sp>
        <p:nvSpPr>
          <p:cNvPr id="7" name="TextBox 6"/>
          <p:cNvSpPr txBox="1"/>
          <p:nvPr/>
        </p:nvSpPr>
        <p:spPr>
          <a:xfrm>
            <a:off x="696912" y="5970391"/>
            <a:ext cx="8001000" cy="461665"/>
          </a:xfrm>
          <a:prstGeom prst="rect">
            <a:avLst/>
          </a:prstGeom>
          <a:noFill/>
        </p:spPr>
        <p:txBody>
          <a:bodyPr wrap="square" rtlCol="0">
            <a:spAutoFit/>
          </a:bodyPr>
          <a:lstStyle/>
          <a:p>
            <a:r>
              <a:rPr lang="en-US" sz="1200" dirty="0">
                <a:solidFill>
                  <a:schemeClr val="tx1"/>
                </a:solidFill>
              </a:rPr>
              <a:t>Source: Andy </a:t>
            </a:r>
            <a:r>
              <a:rPr lang="en-US" sz="1200" dirty="0" err="1">
                <a:solidFill>
                  <a:schemeClr val="tx1"/>
                </a:solidFill>
              </a:rPr>
              <a:t>Gowans</a:t>
            </a:r>
            <a:r>
              <a:rPr lang="en-US" sz="1200" dirty="0">
                <a:solidFill>
                  <a:schemeClr val="tx1"/>
                </a:solidFill>
              </a:rPr>
              <a:t> (UK regulator) presentation: </a:t>
            </a:r>
            <a:r>
              <a:rPr lang="en-US" sz="1200" dirty="0">
                <a:solidFill>
                  <a:schemeClr val="tx1"/>
                </a:solidFill>
                <a:hlinkClick r:id="rId4"/>
              </a:rPr>
              <a:t>https://mentor.ieee.org/802.18/dcn/16/18-16-0016-01-0000-ofcom-future-spectrum-requirements.pptx</a:t>
            </a:r>
            <a:r>
              <a:rPr lang="en-US" sz="1200" dirty="0">
                <a:solidFill>
                  <a:schemeClr val="tx1"/>
                </a:solidFill>
              </a:rPr>
              <a:t> </a:t>
            </a:r>
          </a:p>
        </p:txBody>
      </p:sp>
    </p:spTree>
    <p:extLst>
      <p:ext uri="{BB962C8B-B14F-4D97-AF65-F5344CB8AC3E}">
        <p14:creationId xmlns:p14="http://schemas.microsoft.com/office/powerpoint/2010/main" val="465323470"/>
      </p:ext>
    </p:extLst>
  </p:cSld>
  <p:clrMapOvr>
    <a:masterClrMapping/>
  </p:clrMapOvr>
</p:sld>
</file>

<file path=ppt/theme/theme1.xml><?xml version="1.0" encoding="utf-8"?>
<a:theme xmlns:a="http://schemas.openxmlformats.org/drawingml/2006/main" name="802-11-Submissio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8313</TotalTime>
  <Words>5550</Words>
  <Application>Microsoft Office PowerPoint</Application>
  <PresentationFormat>On-screen Show (4:3)</PresentationFormat>
  <Paragraphs>1157</Paragraphs>
  <Slides>70</Slides>
  <Notes>37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8" baseType="lpstr">
      <vt:lpstr>Arial Unicode MS</vt:lpstr>
      <vt:lpstr>MS Gothic</vt:lpstr>
      <vt:lpstr>ＭＳ Ｐゴシック</vt:lpstr>
      <vt:lpstr>ＭＳ Ｐゴシック</vt:lpstr>
      <vt:lpstr>Arial</vt:lpstr>
      <vt:lpstr>Calibri</vt:lpstr>
      <vt:lpstr>Garamond</vt:lpstr>
      <vt:lpstr>Geneva</vt:lpstr>
      <vt:lpstr>Intel Clear</vt:lpstr>
      <vt:lpstr>Neo Sans Intel</vt:lpstr>
      <vt:lpstr>Tahoma</vt:lpstr>
      <vt:lpstr>Times New Roman</vt:lpstr>
      <vt:lpstr>Verdana</vt:lpstr>
      <vt:lpstr>Verdana (Body)</vt:lpstr>
      <vt:lpstr>Wingdings</vt:lpstr>
      <vt:lpstr>802-11-Submission</vt:lpstr>
      <vt:lpstr>Document</vt:lpstr>
      <vt:lpstr>Visio</vt:lpstr>
      <vt:lpstr>Current topics in 802.11: overview, high efficiency and reduced power consumption</vt:lpstr>
      <vt:lpstr>Abstract</vt:lpstr>
      <vt:lpstr>Before We Share our Opinions……</vt:lpstr>
      <vt:lpstr>Contributors</vt:lpstr>
      <vt:lpstr>IEEE 802 Wireless</vt:lpstr>
      <vt:lpstr>IEEE 802.11 “Scope”</vt:lpstr>
      <vt:lpstr>A Standard with unexpected impact</vt:lpstr>
      <vt:lpstr>802.11 technology is serving high density applications today </vt:lpstr>
      <vt:lpstr>In 2014 Wi-Fi traffic was 16 times cellular one</vt:lpstr>
      <vt:lpstr>Wi-Fi Alliance</vt:lpstr>
      <vt:lpstr>http://www.wi-fi.org/discover-wi-fi/15-years-of-wi-fi </vt:lpstr>
      <vt:lpstr>Summary of Current Activities</vt:lpstr>
      <vt:lpstr>Type of Groups</vt:lpstr>
      <vt:lpstr>Recent New Activities</vt:lpstr>
      <vt:lpstr>IEEE 802.11 Groups</vt:lpstr>
      <vt:lpstr>IEEE 802.11 Standards Pipeline</vt:lpstr>
      <vt:lpstr>Completed Projects</vt:lpstr>
      <vt:lpstr>Recently Completed Projects</vt:lpstr>
      <vt:lpstr>Summary of Completed Projects - 1</vt:lpstr>
      <vt:lpstr>Summary of Completed Projects - 2</vt:lpstr>
      <vt:lpstr>Summary of Completed Projects - 3</vt:lpstr>
      <vt:lpstr>Detail on some current 802.11 Activities</vt:lpstr>
      <vt:lpstr>High Efficiency WLAN 802.11ax </vt:lpstr>
      <vt:lpstr>Purpose</vt:lpstr>
      <vt:lpstr>Progress</vt:lpstr>
      <vt:lpstr>Technical Highlights</vt:lpstr>
      <vt:lpstr>OFDMA and MU-MIMO</vt:lpstr>
      <vt:lpstr>Increased link efficiency</vt:lpstr>
      <vt:lpstr>Improved outdoor operation</vt:lpstr>
      <vt:lpstr>Increase spatial reuse</vt:lpstr>
      <vt:lpstr>Data exchange sequences:  Multi-user downlink</vt:lpstr>
      <vt:lpstr>Data exchange sequences:  Multi-user uplink</vt:lpstr>
      <vt:lpstr>Wake up Radio 802.11ba  </vt:lpstr>
      <vt:lpstr>Purpose</vt:lpstr>
      <vt:lpstr>Wake-up Radio Operation</vt:lpstr>
      <vt:lpstr>Scope Defined in the PAR</vt:lpstr>
      <vt:lpstr>Timeline</vt:lpstr>
      <vt:lpstr>Light Communications LC TIG</vt:lpstr>
      <vt:lpstr>The LC Topic Interest Group (TIG) aims to create a draft report that will outline the technical and economic feasibility</vt:lpstr>
      <vt:lpstr>LC (Light Communications) is high speed, bidirectional and networked wireless communications using light</vt:lpstr>
      <vt:lpstr>Light Communications (LC) may expand the reach of IEEE 802.11 into new applications and markets</vt:lpstr>
      <vt:lpstr>Useful Links</vt:lpstr>
      <vt:lpstr>Backup</vt:lpstr>
      <vt:lpstr>Fast facts about 802.11 / Wi-Fi</vt:lpstr>
      <vt:lpstr>IEEE 802.11 Organization</vt:lpstr>
      <vt:lpstr>PHY Project Sequence</vt:lpstr>
      <vt:lpstr>802.11 Architecture Overview</vt:lpstr>
      <vt:lpstr>STANDARDS PROCESS</vt:lpstr>
      <vt:lpstr>IEEE-SA Individual and Corporate Standards Development</vt:lpstr>
      <vt:lpstr>IEEE Standards Development: Develop Draft Standard</vt:lpstr>
      <vt:lpstr>IEEE Standards Development: Consensus process</vt:lpstr>
      <vt:lpstr>IEEE Standards Development: Project Authorization</vt:lpstr>
      <vt:lpstr>IEEE Standards Development: Process Flow</vt:lpstr>
      <vt:lpstr>IEEE Standards Development: Publication &amp; Maintenance</vt:lpstr>
      <vt:lpstr>Other activities</vt:lpstr>
      <vt:lpstr>Other subgroups of 802.11</vt:lpstr>
      <vt:lpstr>Architecture Standing Committee (ARC) Overview</vt:lpstr>
      <vt:lpstr>TGaj Purpose</vt:lpstr>
      <vt:lpstr>TGaj Progress</vt:lpstr>
      <vt:lpstr>TGak Purpose</vt:lpstr>
      <vt:lpstr>TGak Progress</vt:lpstr>
      <vt:lpstr>TGaq Purpose</vt:lpstr>
      <vt:lpstr>TGaq Technical Highlights</vt:lpstr>
      <vt:lpstr>TGay Purpose</vt:lpstr>
      <vt:lpstr>TGay use cases and requirements</vt:lpstr>
      <vt:lpstr>TGay Progress</vt:lpstr>
      <vt:lpstr>TGay Key technological enhancements</vt:lpstr>
      <vt:lpstr>TGay Progress</vt:lpstr>
      <vt:lpstr>TGay Technical highlights</vt:lpstr>
      <vt:lpstr>TGaz</vt:lpstr>
    </vt:vector>
  </TitlesOfParts>
  <Company>HP Enterprise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IETF 95 Wireless Tutorial IEEE 802.11 status</dc:title>
  <dc:creator>Dorothy Stanley</dc:creator>
  <cp:lastModifiedBy>Adrian Stephens 3</cp:lastModifiedBy>
  <cp:revision>118</cp:revision>
  <cp:lastPrinted>1601-01-01T00:00:00Z</cp:lastPrinted>
  <dcterms:created xsi:type="dcterms:W3CDTF">2016-03-24T22:14:52Z</dcterms:created>
  <dcterms:modified xsi:type="dcterms:W3CDTF">2017-03-08T10:51:58Z</dcterms:modified>
</cp:coreProperties>
</file>