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3" r:id="rId1"/>
  </p:sldMasterIdLst>
  <p:notesMasterIdLst>
    <p:notesMasterId r:id="rId33"/>
  </p:notesMasterIdLst>
  <p:handoutMasterIdLst>
    <p:handoutMasterId r:id="rId34"/>
  </p:handoutMasterIdLst>
  <p:sldIdLst>
    <p:sldId id="529" r:id="rId2"/>
    <p:sldId id="514" r:id="rId3"/>
    <p:sldId id="563" r:id="rId4"/>
    <p:sldId id="590" r:id="rId5"/>
    <p:sldId id="593" r:id="rId6"/>
    <p:sldId id="594" r:id="rId7"/>
    <p:sldId id="597" r:id="rId8"/>
    <p:sldId id="598" r:id="rId9"/>
    <p:sldId id="595" r:id="rId10"/>
    <p:sldId id="596" r:id="rId11"/>
    <p:sldId id="575" r:id="rId12"/>
    <p:sldId id="586" r:id="rId13"/>
    <p:sldId id="565" r:id="rId14"/>
    <p:sldId id="570" r:id="rId15"/>
    <p:sldId id="576" r:id="rId16"/>
    <p:sldId id="585" r:id="rId17"/>
    <p:sldId id="587" r:id="rId18"/>
    <p:sldId id="588" r:id="rId19"/>
    <p:sldId id="545" r:id="rId20"/>
    <p:sldId id="599" r:id="rId21"/>
    <p:sldId id="537" r:id="rId22"/>
    <p:sldId id="578" r:id="rId23"/>
    <p:sldId id="567" r:id="rId24"/>
    <p:sldId id="564" r:id="rId25"/>
    <p:sldId id="568" r:id="rId26"/>
    <p:sldId id="579" r:id="rId27"/>
    <p:sldId id="566" r:id="rId28"/>
    <p:sldId id="602" r:id="rId29"/>
    <p:sldId id="603" r:id="rId30"/>
    <p:sldId id="600" r:id="rId31"/>
    <p:sldId id="601" r:id="rId3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9900"/>
    <a:srgbClr val="CC0000"/>
    <a:srgbClr val="3399FF"/>
    <a:srgbClr val="66FF33"/>
    <a:srgbClr val="66CCFF"/>
    <a:srgbClr val="FFCCCC"/>
    <a:srgbClr val="FFFF99"/>
    <a:srgbClr val="FFCC9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40" autoAdjust="0"/>
    <p:restoredTop sz="85659" autoAdjust="0"/>
  </p:normalViewPr>
  <p:slideViewPr>
    <p:cSldViewPr>
      <p:cViewPr varScale="1">
        <p:scale>
          <a:sx n="65" d="100"/>
          <a:sy n="65" d="100"/>
        </p:scale>
        <p:origin x="-1276" y="-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3804" y="-6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0000104066\Desktop\&#26989;&#21209;&#29992;&#12501;&#12457;&#12523;&#12480;\SIM&#32080;&#26524;\20170228_PDED\D2.0&#29256;&#65343;&#32080;&#26524;\(2)%20Analysis%20of%20diffrence%20among%20LAA%20&amp;%20WLAN\summary_LaaAxLeg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Summary!$A$3</c:f>
              <c:strCache>
                <c:ptCount val="1"/>
                <c:pt idx="0">
                  <c:v>LAA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Summary!$B$2:$D$2</c:f>
              <c:strCache>
                <c:ptCount val="3"/>
                <c:pt idx="0">
                  <c:v>(1)</c:v>
                </c:pt>
                <c:pt idx="1">
                  <c:v>(2)</c:v>
                </c:pt>
                <c:pt idx="2">
                  <c:v>(3)</c:v>
                </c:pt>
              </c:strCache>
            </c:strRef>
          </c:cat>
          <c:val>
            <c:numRef>
              <c:f>Summary!$B$3:$D$3</c:f>
              <c:numCache>
                <c:formatCode>0.00</c:formatCode>
                <c:ptCount val="3"/>
                <c:pt idx="0">
                  <c:v>0.65353046600000009</c:v>
                </c:pt>
                <c:pt idx="1">
                  <c:v>0.85193736100000006</c:v>
                </c:pt>
                <c:pt idx="2">
                  <c:v>0.69695561800000039</c:v>
                </c:pt>
              </c:numCache>
            </c:numRef>
          </c:val>
        </c:ser>
        <c:ser>
          <c:idx val="1"/>
          <c:order val="1"/>
          <c:tx>
            <c:strRef>
              <c:f>Summary!$A$4</c:f>
              <c:strCache>
                <c:ptCount val="1"/>
                <c:pt idx="0">
                  <c:v>Ax WLAN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Summary!$B$2:$D$2</c:f>
              <c:strCache>
                <c:ptCount val="3"/>
                <c:pt idx="0">
                  <c:v>(1)</c:v>
                </c:pt>
                <c:pt idx="1">
                  <c:v>(2)</c:v>
                </c:pt>
                <c:pt idx="2">
                  <c:v>(3)</c:v>
                </c:pt>
              </c:strCache>
            </c:strRef>
          </c:cat>
          <c:val>
            <c:numRef>
              <c:f>Summary!$B$4:$D$4</c:f>
              <c:numCache>
                <c:formatCode>0.00</c:formatCode>
                <c:ptCount val="3"/>
                <c:pt idx="0">
                  <c:v>1.0677189930000011</c:v>
                </c:pt>
                <c:pt idx="1">
                  <c:v>0.60848989999999992</c:v>
                </c:pt>
                <c:pt idx="2">
                  <c:v>0.76867194149999984</c:v>
                </c:pt>
              </c:numCache>
            </c:numRef>
          </c:val>
        </c:ser>
        <c:ser>
          <c:idx val="2"/>
          <c:order val="2"/>
          <c:tx>
            <c:strRef>
              <c:f>Summary!$A$5</c:f>
              <c:strCache>
                <c:ptCount val="1"/>
                <c:pt idx="0">
                  <c:v>Leg WLAN</c:v>
                </c:pt>
              </c:strCache>
            </c:strRef>
          </c:tx>
          <c:spPr>
            <a:solidFill>
              <a:srgbClr val="FF99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Summary!$B$2:$D$2</c:f>
              <c:strCache>
                <c:ptCount val="3"/>
                <c:pt idx="0">
                  <c:v>(1)</c:v>
                </c:pt>
                <c:pt idx="1">
                  <c:v>(2)</c:v>
                </c:pt>
                <c:pt idx="2">
                  <c:v>(3)</c:v>
                </c:pt>
              </c:strCache>
            </c:strRef>
          </c:cat>
          <c:val>
            <c:numRef>
              <c:f>Summary!$B$5:$D$5</c:f>
              <c:numCache>
                <c:formatCode>0.00</c:formatCode>
                <c:ptCount val="3"/>
                <c:pt idx="0">
                  <c:v>1.0831578090000005</c:v>
                </c:pt>
                <c:pt idx="1">
                  <c:v>1.3569868454999998</c:v>
                </c:pt>
                <c:pt idx="2">
                  <c:v>1.3442537924999995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7581312"/>
        <c:axId val="77472512"/>
      </c:barChart>
      <c:catAx>
        <c:axId val="77581312"/>
        <c:scaling>
          <c:orientation val="minMax"/>
        </c:scaling>
        <c:delete val="0"/>
        <c:axPos val="b"/>
        <c:majorTickMark val="out"/>
        <c:minorTickMark val="none"/>
        <c:tickLblPos val="nextTo"/>
        <c:crossAx val="77472512"/>
        <c:crosses val="autoZero"/>
        <c:auto val="1"/>
        <c:lblAlgn val="ctr"/>
        <c:lblOffset val="100"/>
        <c:noMultiLvlLbl val="0"/>
      </c:catAx>
      <c:valAx>
        <c:axId val="77472512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crossAx val="7758131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>
          <a:latin typeface="Calibri" panose="020F0502020204030204" pitchFamily="34" charset="0"/>
        </a:defRPr>
      </a:pPr>
      <a:endParaRPr lang="ja-JP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97776" y="175081"/>
            <a:ext cx="214109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 smtClean="0"/>
              <a:t>doc: IEEE 802.11-16/1198r0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BD32B504-A888-4620-871E-4C7196395CC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4124480"/>
      </p:ext>
    </p:extLst>
  </p:cSld>
  <p:clrMap bg1="lt1" tx1="dk1" bg2="lt2" tx2="dk2" accent1="accent1" accent2="accent2" accent3="accent3" accent4="accent4" accent5="accent5" accent6="accent6" hlink="hlink" folHlink="folHlink"/>
  <p:hf sldNum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40639" y="95706"/>
            <a:ext cx="214109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 smtClean="0"/>
              <a:t>doc: IEEE 802.11-13/1143r0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82153" y="8985250"/>
            <a:ext cx="19995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dirty="0" smtClean="0"/>
              <a:t>Yonggang Fang, ZTETX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B2E2529D-A12F-4941-8D14-D7D39A04F2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495363"/>
      </p:ext>
    </p:extLst>
  </p:cSld>
  <p:clrMap bg1="lt1" tx1="dk1" bg2="lt2" tx2="dk2" accent1="accent1" accent2="accent2" accent3="accent3" accent4="accent4" accent5="accent5" accent6="accent6" hlink="hlink" folHlink="folHlink"/>
  <p:hf sldNum="0"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doc: IEEE 802.11-13/xxxxr0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16020" cy="215444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Month Year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0" y="8986035"/>
            <a:ext cx="415178" cy="184666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Page </a:t>
            </a:r>
            <a:fld id="{8B075CBA-C5BF-4056-A6C0-D5F5C6F0F433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29100" y="8985250"/>
            <a:ext cx="1999586" cy="184666"/>
          </a:xfrm>
          <a:noFill/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 smtClean="0"/>
              <a:t>Yonggang Fang, ZTETX</a:t>
            </a:r>
          </a:p>
        </p:txBody>
      </p:sp>
    </p:spTree>
    <p:extLst>
      <p:ext uri="{BB962C8B-B14F-4D97-AF65-F5344CB8AC3E}">
        <p14:creationId xmlns:p14="http://schemas.microsoft.com/office/powerpoint/2010/main" val="23484213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baseline="0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doc: IEEE 802.11-13/1143r0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3815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doc: IEEE 802.11-13/xxxxr0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16020" cy="215444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Month Year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0" y="8986035"/>
            <a:ext cx="415178" cy="184666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Page </a:t>
            </a:r>
            <a:fld id="{8B075CBA-C5BF-4056-A6C0-D5F5C6F0F433}" type="slidenum">
              <a:rPr lang="en-US" smtClean="0"/>
              <a:pPr/>
              <a:t>11</a:t>
            </a:fld>
            <a:endParaRPr lang="en-US" dirty="0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29100" y="8985250"/>
            <a:ext cx="1999586" cy="184666"/>
          </a:xfrm>
          <a:noFill/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 smtClean="0"/>
              <a:t>Yonggang Fang, ZTETX</a:t>
            </a:r>
          </a:p>
        </p:txBody>
      </p:sp>
    </p:spTree>
    <p:extLst>
      <p:ext uri="{BB962C8B-B14F-4D97-AF65-F5344CB8AC3E}">
        <p14:creationId xmlns:p14="http://schemas.microsoft.com/office/powerpoint/2010/main" val="23484213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baseline="0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doc: IEEE 802.11-13/1143r0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6092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sz="1200" b="0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doc: IEEE 802.11-13/1143r0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2235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baseline="0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doc: IEEE 802.11-13/1143r0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51965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doc: IEEE 802.11-13/xxxxr0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16020" cy="215444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Month Year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0" y="8986035"/>
            <a:ext cx="415178" cy="184666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Page </a:t>
            </a:r>
            <a:fld id="{8B075CBA-C5BF-4056-A6C0-D5F5C6F0F433}" type="slidenum">
              <a:rPr lang="en-US" smtClean="0"/>
              <a:pPr/>
              <a:t>15</a:t>
            </a:fld>
            <a:endParaRPr lang="en-US" dirty="0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29100" y="8985250"/>
            <a:ext cx="1999586" cy="184666"/>
          </a:xfrm>
          <a:noFill/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 smtClean="0"/>
              <a:t>Yonggang Fang, ZTETX</a:t>
            </a:r>
          </a:p>
        </p:txBody>
      </p:sp>
    </p:spTree>
    <p:extLst>
      <p:ext uri="{BB962C8B-B14F-4D97-AF65-F5344CB8AC3E}">
        <p14:creationId xmlns:p14="http://schemas.microsoft.com/office/powerpoint/2010/main" val="234842136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baseline="0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doc: IEEE 802.11-13/1143r0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60924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sz="1200" b="0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doc: IEEE 802.11-13/1143r0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22356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baseline="0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doc: IEEE 802.11-13/1143r0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519658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doc: IEEE 802.11-13/1143r0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2576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b="0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doc: IEEE 802.11-13/1143r0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2672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doc: IEEE 802.11-13/1143r0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25764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doc: IEEE 802.11-13/xxxxr0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16020" cy="215444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Month Year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0" y="8986035"/>
            <a:ext cx="415178" cy="184666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Page </a:t>
            </a:r>
            <a:fld id="{8B075CBA-C5BF-4056-A6C0-D5F5C6F0F433}" type="slidenum">
              <a:rPr lang="en-US" smtClean="0"/>
              <a:pPr/>
              <a:t>22</a:t>
            </a:fld>
            <a:endParaRPr lang="en-US" dirty="0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29100" y="8985250"/>
            <a:ext cx="1999586" cy="184666"/>
          </a:xfrm>
          <a:noFill/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 smtClean="0"/>
              <a:t>Yonggang Fang, ZTETX</a:t>
            </a:r>
          </a:p>
        </p:txBody>
      </p:sp>
    </p:spTree>
    <p:extLst>
      <p:ext uri="{BB962C8B-B14F-4D97-AF65-F5344CB8AC3E}">
        <p14:creationId xmlns:p14="http://schemas.microsoft.com/office/powerpoint/2010/main" val="234842136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doc: IEEE 802.11-13/1143r0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0416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doc: IEEE 802.11-13/1143r0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2075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doc: IEEE 802.11-13/1143r0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2075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sz="1800" b="0" kern="0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doc: IEEE 802.11-13/1143r0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08198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baseline="0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doc: IEEE 802.11-13/1143r0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60924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sz="1200" b="0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doc: IEEE 802.11-13/1143r0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2235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None/>
            </a:pPr>
            <a:endParaRPr lang="en-US" altLang="ja-JP" b="0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doc: IEEE 802.11-13/1143r0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7016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baseline="0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doc: IEEE 802.11-13/1143r0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6092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doc: IEEE 802.11-13/xxxxr0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16020" cy="215444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Month Year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0" y="8986035"/>
            <a:ext cx="415178" cy="184666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Page </a:t>
            </a:r>
            <a:fld id="{8B075CBA-C5BF-4056-A6C0-D5F5C6F0F433}" type="slidenum">
              <a:rPr lang="en-US" smtClean="0"/>
              <a:pPr/>
              <a:t>5</a:t>
            </a:fld>
            <a:endParaRPr lang="en-US" dirty="0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29100" y="8985250"/>
            <a:ext cx="1999586" cy="184666"/>
          </a:xfrm>
          <a:noFill/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 smtClean="0"/>
              <a:t>Yonggang Fang, ZTETX</a:t>
            </a:r>
          </a:p>
        </p:txBody>
      </p:sp>
    </p:spTree>
    <p:extLst>
      <p:ext uri="{BB962C8B-B14F-4D97-AF65-F5344CB8AC3E}">
        <p14:creationId xmlns:p14="http://schemas.microsoft.com/office/powerpoint/2010/main" val="23484213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baseline="0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doc: IEEE 802.11-13/1143r0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6092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baseline="0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doc: IEEE 802.11-13/1143r0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3815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baseline="0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doc: IEEE 802.11-13/1143r0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3815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baseline="0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doc: IEEE 802.11-13/1143r0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381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284433" y="6475413"/>
            <a:ext cx="516168" cy="184666"/>
          </a:xfrm>
          <a:ln/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CB429028-EDBC-4B69-9F69-0DC0E1F1788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 dirty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003857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just">
              <a:defRPr/>
            </a:lvl1pPr>
            <a:lvl2pPr algn="just">
              <a:defRPr/>
            </a:lvl2pPr>
            <a:lvl3pPr algn="just">
              <a:defRPr/>
            </a:lvl3pPr>
            <a:lvl4pPr algn="just">
              <a:defRPr/>
            </a:lvl4pPr>
            <a:lvl5pPr algn="just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0596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85800"/>
            <a:ext cx="8305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828800"/>
            <a:ext cx="8305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84433" y="6475413"/>
            <a:ext cx="51616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lang="en-US" sz="1200" kern="12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79642FA4-93AF-4596-8846-F9DC874D2F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381000" y="64770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200" kern="1200" dirty="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781313" y="240268"/>
            <a:ext cx="303961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lvl="4" algn="r" eaLnBrk="0" hangingPunct="0"/>
            <a:r>
              <a:rPr lang="en-US" altLang="ko-KR" sz="1600" b="1" dirty="0" smtClean="0">
                <a:latin typeface="Calibri" panose="020F0502020204030204" pitchFamily="34" charset="0"/>
                <a:ea typeface="굴림" pitchFamily="34" charset="-127"/>
              </a:rPr>
              <a:t>doc.: </a:t>
            </a:r>
            <a:r>
              <a:rPr lang="en-US" altLang="ko-KR" sz="1600" b="1" dirty="0" smtClean="0">
                <a:solidFill>
                  <a:schemeClr val="tx1"/>
                </a:solidFill>
                <a:latin typeface="Calibri" panose="020F0502020204030204" pitchFamily="34" charset="0"/>
                <a:ea typeface="굴림" pitchFamily="34" charset="-127"/>
              </a:rPr>
              <a:t>IEEE 802.</a:t>
            </a:r>
            <a:r>
              <a:rPr lang="fr-FR" sz="1600" b="1" dirty="0" smtClean="0">
                <a:latin typeface="Calibri" panose="020F0502020204030204" pitchFamily="34" charset="0"/>
              </a:rPr>
              <a:t>11-17/0348r0</a:t>
            </a:r>
            <a:endParaRPr lang="en-US" altLang="ko-KR" sz="1600" b="1" dirty="0" smtClean="0">
              <a:solidFill>
                <a:srgbClr val="FF0000"/>
              </a:solidFill>
              <a:latin typeface="Calibri" panose="020F0502020204030204" pitchFamily="34" charset="0"/>
              <a:ea typeface="굴림" pitchFamily="34" charset="-127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66089" y="271046"/>
            <a:ext cx="103868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0" indent="-99483" algn="l" eaLnBrk="0" hangingPunct="0"/>
            <a:r>
              <a:rPr lang="en-US" altLang="ko-KR" sz="1600" b="1" i="0" dirty="0" smtClean="0">
                <a:solidFill>
                  <a:schemeClr val="tx1"/>
                </a:solidFill>
                <a:latin typeface="Calibri" panose="020F0502020204030204" pitchFamily="34" charset="0"/>
                <a:ea typeface="굴림" pitchFamily="34" charset="-127"/>
              </a:rPr>
              <a:t>Mar. 2017</a:t>
            </a:r>
            <a:endParaRPr lang="en-US" altLang="ko-KR" sz="1600" b="1" i="0" dirty="0">
              <a:solidFill>
                <a:schemeClr val="tx1"/>
              </a:solidFill>
              <a:latin typeface="Calibri" panose="020F0502020204030204" pitchFamily="34" charset="0"/>
              <a:ea typeface="굴림" pitchFamily="34" charset="-127"/>
            </a:endParaRPr>
          </a:p>
        </p:txBody>
      </p:sp>
      <p:sp>
        <p:nvSpPr>
          <p:cNvPr id="10" name="Rectangle 5"/>
          <p:cNvSpPr txBox="1">
            <a:spLocks noChangeArrowheads="1"/>
          </p:cNvSpPr>
          <p:nvPr/>
        </p:nvSpPr>
        <p:spPr bwMode="auto">
          <a:xfrm>
            <a:off x="72355" y="6477000"/>
            <a:ext cx="98158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2" name="Rectangle 5"/>
          <p:cNvSpPr txBox="1">
            <a:spLocks noChangeArrowheads="1"/>
          </p:cNvSpPr>
          <p:nvPr/>
        </p:nvSpPr>
        <p:spPr bwMode="auto">
          <a:xfrm>
            <a:off x="7239001" y="6477000"/>
            <a:ext cx="14478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Kosuke Aio, Sony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437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+mj-ea"/>
          <a:cs typeface="Calibri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cs typeface="Calibri" pitchFamily="34" charset="0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 pitchFamily="34" charset="0"/>
          <a:cs typeface="Calibri" pitchFamily="34" charset="0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g"/><Relationship Id="rId4" Type="http://schemas.openxmlformats.org/officeDocument/2006/relationships/image" Target="../media/image11.jp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291-00-0000-pded-ad-hoc-agenda-27-sept-2016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emf"/><Relationship Id="rId3" Type="http://schemas.openxmlformats.org/officeDocument/2006/relationships/notesSlide" Target="../notesSlides/notesSlide23.xml"/><Relationship Id="rId7" Type="http://schemas.openxmlformats.org/officeDocument/2006/relationships/image" Target="../media/image15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14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ocuments?is_dcn=145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7/11-17-0062-00-0000-simulation-analysis-of-ed-threshold-levels-in-wlan-and-laa-coexistence-scenario.pptx" TargetMode="Externa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0"/>
            <a:ext cx="8305800" cy="914400"/>
          </a:xfrm>
        </p:spPr>
        <p:txBody>
          <a:bodyPr/>
          <a:lstStyle/>
          <a:p>
            <a:r>
              <a:rPr lang="en-US" sz="2800" dirty="0" smtClean="0">
                <a:cs typeface="+mj-cs"/>
              </a:rPr>
              <a:t>Coexistence Analysis </a:t>
            </a:r>
            <a:r>
              <a:rPr lang="en-US" sz="2800" dirty="0">
                <a:cs typeface="+mj-cs"/>
              </a:rPr>
              <a:t>of ED </a:t>
            </a:r>
            <a:r>
              <a:rPr lang="en-US" sz="2800" dirty="0" smtClean="0">
                <a:cs typeface="+mj-cs"/>
              </a:rPr>
              <a:t>Threshold Levels</a:t>
            </a:r>
            <a:br>
              <a:rPr lang="en-US" sz="2800" dirty="0" smtClean="0">
                <a:cs typeface="+mj-cs"/>
              </a:rPr>
            </a:br>
            <a:r>
              <a:rPr lang="en-US" sz="2000" dirty="0" smtClean="0">
                <a:cs typeface="+mj-cs"/>
              </a:rPr>
              <a:t>- Overview of Discussion in PDED </a:t>
            </a:r>
            <a:r>
              <a:rPr lang="en-US" sz="2000" dirty="0" err="1" smtClean="0">
                <a:cs typeface="+mj-cs"/>
              </a:rPr>
              <a:t>Adhoc</a:t>
            </a:r>
            <a:r>
              <a:rPr lang="en-US" sz="2000" dirty="0" smtClean="0">
                <a:cs typeface="+mj-cs"/>
              </a:rPr>
              <a:t> -</a:t>
            </a:r>
            <a:endParaRPr lang="en-US" sz="2000" dirty="0">
              <a:cs typeface="+mj-cs"/>
            </a:endParaRPr>
          </a:p>
        </p:txBody>
      </p:sp>
      <p:sp>
        <p:nvSpPr>
          <p:cNvPr id="14339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905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2017-03-13</a:t>
            </a:r>
          </a:p>
        </p:txBody>
      </p:sp>
      <p:sp>
        <p:nvSpPr>
          <p:cNvPr id="14344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36530" y="6475413"/>
            <a:ext cx="411972" cy="184666"/>
          </a:xfrm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>
                <a:latin typeface="Calibri" panose="020F0502020204030204" pitchFamily="34" charset="0"/>
              </a:rPr>
              <a:t>Slide </a:t>
            </a:r>
            <a:fld id="{3D0C9393-8DD5-47F8-80DF-CB27F46398E0}" type="slidenum">
              <a:rPr lang="en-US" smtClean="0">
                <a:latin typeface="Calibri" panose="020F0502020204030204" pitchFamily="34" charset="0"/>
              </a:rPr>
              <a:pPr/>
              <a:t>1</a:t>
            </a:fld>
            <a:endParaRPr lang="en-US" dirty="0" smtClean="0">
              <a:latin typeface="Calibri" panose="020F0502020204030204" pitchFamily="34" charset="0"/>
            </a:endParaRPr>
          </a:p>
        </p:txBody>
      </p:sp>
      <p:sp>
        <p:nvSpPr>
          <p:cNvPr id="14341" name="Rectangle 12"/>
          <p:cNvSpPr>
            <a:spLocks noChangeArrowheads="1"/>
          </p:cNvSpPr>
          <p:nvPr/>
        </p:nvSpPr>
        <p:spPr bwMode="auto">
          <a:xfrm>
            <a:off x="457200" y="2743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>
                <a:latin typeface="Calibri" panose="020F0502020204030204" pitchFamily="34" charset="0"/>
              </a:rPr>
              <a:t>Authors:</a:t>
            </a:r>
            <a:endParaRPr lang="en-US" sz="2000" dirty="0">
              <a:latin typeface="Calibri" panose="020F0502020204030204" pitchFamily="34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0278456"/>
              </p:ext>
            </p:extLst>
          </p:nvPr>
        </p:nvGraphicFramePr>
        <p:xfrm>
          <a:off x="685800" y="3115786"/>
          <a:ext cx="7924800" cy="268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1371600"/>
                <a:gridCol w="1905000"/>
                <a:gridCol w="2667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Name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Affiliation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Address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Email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79120">
                <a:tc>
                  <a:txBody>
                    <a:bodyPr/>
                    <a:lstStyle/>
                    <a:p>
                      <a:r>
                        <a:rPr lang="en-US" altLang="ja-JP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Kosuke</a:t>
                      </a:r>
                      <a:r>
                        <a:rPr lang="en-US" altLang="ja-JP" sz="16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Aio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Sony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Kosuke.Aio@sony.com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7912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Ryuichi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Hirata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791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Yusuke</a:t>
                      </a:r>
                      <a:r>
                        <a:rPr lang="en-US" altLang="ja-JP" sz="16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Tanaka</a:t>
                      </a:r>
                      <a:endParaRPr lang="en-US" altLang="ja-JP" sz="16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79120">
                <a:tc>
                  <a:txBody>
                    <a:bodyPr/>
                    <a:lstStyle/>
                    <a:p>
                      <a:r>
                        <a:rPr lang="en-US" altLang="ja-JP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Yuichi Morioka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493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752163"/>
            <a:ext cx="7620000" cy="349867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(B) Analysis </a:t>
            </a:r>
            <a:r>
              <a:rPr lang="en-US" altLang="zh-CN" dirty="0"/>
              <a:t>of difference between LAA &amp; WLAN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7" name="内容占位符 2"/>
          <p:cNvSpPr>
            <a:spLocks noGrp="1"/>
          </p:cNvSpPr>
          <p:nvPr>
            <p:ph idx="1"/>
          </p:nvPr>
        </p:nvSpPr>
        <p:spPr>
          <a:xfrm>
            <a:off x="304800" y="5105400"/>
            <a:ext cx="8610600" cy="685800"/>
          </a:xfrm>
          <a:prstGeom prst="rect">
            <a:avLst/>
          </a:prstGeo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b="0" dirty="0" smtClean="0"/>
              <a:t>Only “Setup (B4)” showed throughput of LAA &amp; WLAN become comparable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b="0" dirty="0" smtClean="0">
                <a:solidFill>
                  <a:srgbClr val="FF0000"/>
                </a:solidFill>
              </a:rPr>
              <a:t>The different </a:t>
            </a:r>
            <a:r>
              <a:rPr lang="en-US" altLang="ja-JP" sz="2000" b="0" dirty="0">
                <a:solidFill>
                  <a:srgbClr val="FF0000"/>
                </a:solidFill>
              </a:rPr>
              <a:t>detection rule for the same system signal </a:t>
            </a:r>
            <a:r>
              <a:rPr lang="en-US" altLang="ja-JP" sz="2000" b="0" dirty="0" smtClean="0">
                <a:solidFill>
                  <a:srgbClr val="FF0000"/>
                </a:solidFill>
              </a:rPr>
              <a:t>(i.e. how LAA detects other LAA signals) </a:t>
            </a:r>
            <a:r>
              <a:rPr lang="en-US" altLang="ja-JP" sz="2000" b="0" dirty="0" smtClean="0"/>
              <a:t>causes this different performance between LAA &amp; WLAN, not channel access model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52400" y="1496758"/>
            <a:ext cx="822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ja-JP" sz="2000" b="1" dirty="0" smtClean="0">
                <a:latin typeface="Calibri" pitchFamily="34" charset="0"/>
                <a:cs typeface="Calibri" pitchFamily="34" charset="0"/>
              </a:rPr>
              <a:t>Each </a:t>
            </a:r>
            <a:r>
              <a:rPr lang="en-US" altLang="ja-JP" sz="2000" b="1" dirty="0">
                <a:latin typeface="Calibri" pitchFamily="34" charset="0"/>
                <a:cs typeface="Calibri" pitchFamily="34" charset="0"/>
              </a:rPr>
              <a:t>BS Ave. DL Throughput per flow [Mbps]</a:t>
            </a:r>
          </a:p>
        </p:txBody>
      </p:sp>
      <p:sp>
        <p:nvSpPr>
          <p:cNvPr id="13" name="円/楕円 12"/>
          <p:cNvSpPr/>
          <p:nvPr/>
        </p:nvSpPr>
        <p:spPr bwMode="auto">
          <a:xfrm>
            <a:off x="6324600" y="2743200"/>
            <a:ext cx="1257300" cy="304800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2136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971800"/>
            <a:ext cx="8305800" cy="914400"/>
          </a:xfrm>
        </p:spPr>
        <p:txBody>
          <a:bodyPr/>
          <a:lstStyle/>
          <a:p>
            <a:r>
              <a:rPr lang="en-US" altLang="ja-JP" sz="2800" u="sng" dirty="0" smtClean="0"/>
              <a:t>Simulation 2</a:t>
            </a:r>
            <a:r>
              <a:rPr lang="en-US" sz="2800" dirty="0" smtClean="0">
                <a:cs typeface="+mj-cs"/>
              </a:rPr>
              <a:t/>
            </a:r>
            <a:br>
              <a:rPr lang="en-US" sz="2800" dirty="0" smtClean="0">
                <a:cs typeface="+mj-cs"/>
              </a:rPr>
            </a:br>
            <a:r>
              <a:rPr lang="en-US" sz="2800" dirty="0" smtClean="0">
                <a:cs typeface="+mj-cs"/>
              </a:rPr>
              <a:t>Updated simulation results on</a:t>
            </a:r>
            <a:br>
              <a:rPr lang="en-US" sz="2800" dirty="0" smtClean="0">
                <a:cs typeface="+mj-cs"/>
              </a:rPr>
            </a:br>
            <a:r>
              <a:rPr lang="en-US" sz="2800" dirty="0" smtClean="0">
                <a:cs typeface="+mj-cs"/>
              </a:rPr>
              <a:t> </a:t>
            </a:r>
            <a:r>
              <a:rPr lang="en-US" altLang="ja-JP" sz="2800" i="1" dirty="0"/>
              <a:t>“What happens if some Wi-Fi uses ED of -72dBm ” </a:t>
            </a:r>
            <a:endParaRPr lang="en-US" sz="2800" i="1" dirty="0">
              <a:cs typeface="+mj-cs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5413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516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Simulation </a:t>
            </a:r>
            <a:r>
              <a:rPr lang="en-US" altLang="zh-CN" dirty="0"/>
              <a:t>Scenario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8600" y="1447800"/>
            <a:ext cx="8646139" cy="762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/>
              <a:t>In this simulation, we set </a:t>
            </a:r>
            <a:r>
              <a:rPr lang="en-US" altLang="zh-CN" sz="2000" b="0" dirty="0" smtClean="0"/>
              <a:t>802.11 devices : </a:t>
            </a:r>
            <a:r>
              <a:rPr lang="en-US" altLang="zh-CN" sz="2000" dirty="0" smtClean="0">
                <a:solidFill>
                  <a:srgbClr val="FF9900"/>
                </a:solidFill>
              </a:rPr>
              <a:t>Legacy WLAN</a:t>
            </a:r>
            <a:r>
              <a:rPr lang="en-US" altLang="zh-CN" sz="2000" b="0" dirty="0" smtClean="0"/>
              <a:t> and </a:t>
            </a:r>
            <a:r>
              <a:rPr lang="en-US" altLang="zh-CN" sz="2000" dirty="0">
                <a:solidFill>
                  <a:srgbClr val="00B050"/>
                </a:solidFill>
              </a:rPr>
              <a:t>Ax </a:t>
            </a:r>
            <a:r>
              <a:rPr lang="en-US" altLang="zh-CN" sz="2000" dirty="0" smtClean="0">
                <a:solidFill>
                  <a:srgbClr val="00B050"/>
                </a:solidFill>
              </a:rPr>
              <a:t>WLAN</a:t>
            </a:r>
            <a:endParaRPr lang="en-US" altLang="zh-CN" sz="2000" b="0" dirty="0" smtClean="0"/>
          </a:p>
          <a:p>
            <a:pPr lvl="1">
              <a:buFont typeface="Calibri" panose="020F0502020204030204" pitchFamily="34" charset="0"/>
              <a:buChar char="−"/>
            </a:pPr>
            <a:r>
              <a:rPr lang="en-US" altLang="zh-CN" sz="1800" kern="1200" dirty="0">
                <a:ea typeface="+mn-ea"/>
              </a:rPr>
              <a:t>Simulation scenario is based on 3GPP TR 36.889 [4] : Indoor scenario for LAA coexistence evaluations within unlicensed </a:t>
            </a:r>
            <a:r>
              <a:rPr lang="en-US" altLang="zh-CN" sz="1800" kern="1200" dirty="0" smtClean="0">
                <a:ea typeface="+mn-ea"/>
              </a:rPr>
              <a:t>band</a:t>
            </a:r>
            <a:endParaRPr lang="en-US" altLang="zh-CN" sz="1800" kern="1200" dirty="0">
              <a:ea typeface="+mn-ea"/>
            </a:endParaRPr>
          </a:p>
        </p:txBody>
      </p:sp>
      <p:graphicFrame>
        <p:nvGraphicFramePr>
          <p:cNvPr id="10" name="コンテンツ プレースホルダー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2360821"/>
              </p:ext>
            </p:extLst>
          </p:nvPr>
        </p:nvGraphicFramePr>
        <p:xfrm>
          <a:off x="152011" y="2731389"/>
          <a:ext cx="4876800" cy="31030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524000"/>
                <a:gridCol w="1399606"/>
                <a:gridCol w="1953194"/>
              </a:tblGrid>
              <a:tr h="125625"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Legacy WLAN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Ax WLAN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216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Active</a:t>
                      </a:r>
                      <a:r>
                        <a:rPr lang="ja-JP" altLang="en-US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Nodes</a:t>
                      </a:r>
                      <a:endParaRPr kumimoji="1" lang="ja-JP" altLang="en-US" sz="1200" dirty="0"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BS x 4, MS x 20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1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644">
                <a:tc>
                  <a:txBody>
                    <a:bodyPr/>
                    <a:lstStyle/>
                    <a:p>
                      <a:pPr marL="0" marR="0" indent="0" algn="ctr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Traffic Model</a:t>
                      </a:r>
                      <a:r>
                        <a:rPr lang="ja-JP" altLang="en-US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 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DL </a:t>
                      </a:r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: 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FTP model 1 UDP (Appendix.1) / </a:t>
                      </a:r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UL : 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No</a:t>
                      </a:r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 Traffic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73965">
                <a:tc>
                  <a:txBody>
                    <a:bodyPr/>
                    <a:lstStyle/>
                    <a:p>
                      <a:pPr marL="0" marR="0" indent="0" algn="ctr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Channel</a:t>
                      </a:r>
                      <a:r>
                        <a:rPr kumimoji="1" lang="en-US" altLang="ja-JP" sz="1200" baseline="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 Access </a:t>
                      </a:r>
                      <a:br>
                        <a:rPr kumimoji="1" lang="en-US" altLang="ja-JP" sz="1200" baseline="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</a:br>
                      <a:r>
                        <a:rPr kumimoji="1" lang="en-US" altLang="ja-JP" sz="1200" baseline="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Parameter</a:t>
                      </a: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CW</a:t>
                      </a:r>
                      <a:r>
                        <a:rPr kumimoji="1" lang="en-US" altLang="ja-JP" sz="1200" baseline="-250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min</a:t>
                      </a:r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=15, </a:t>
                      </a:r>
                    </a:p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CW</a:t>
                      </a:r>
                      <a:r>
                        <a:rPr kumimoji="1" lang="en-US" altLang="ja-JP" sz="1200" baseline="-25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max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=63,</a:t>
                      </a:r>
                      <a:r>
                        <a:rPr kumimoji="1" lang="ja-JP" altLang="en-US" sz="12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 </a:t>
                      </a:r>
                      <a:endParaRPr kumimoji="1" lang="en-US" altLang="ja-JP" sz="1200" baseline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  <a:p>
                      <a:pPr algn="ctr"/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AIFSN=3</a:t>
                      </a: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en-US" altLang="ja-JP" sz="1200" dirty="0" smtClean="0"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216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MCS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4 (Fixed)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4821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Freq.</a:t>
                      </a:r>
                      <a:r>
                        <a:rPr kumimoji="1" lang="en-US" altLang="ja-JP" sz="12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 /BW [MHz]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5,180</a:t>
                      </a:r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 / 20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48216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Max TX Power [dBm]</a:t>
                      </a:r>
                      <a:endParaRPr kumimoji="1" lang="ja-JP" altLang="en-US" sz="1200" dirty="0"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BS:+18, MS:+18</a:t>
                      </a:r>
                      <a:endParaRPr kumimoji="1" lang="en-US" altLang="ja-JP" sz="1200" b="1" baseline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1" baseline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21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Antenna Gain [dBi]</a:t>
                      </a:r>
                      <a:endParaRPr kumimoji="1" lang="ja-JP" altLang="en-US" sz="1200" dirty="0"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BS:+5, MS:0</a:t>
                      </a:r>
                      <a:endParaRPr kumimoji="1" lang="en-US" altLang="ja-JP" sz="1200" b="1" baseline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1" baseline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216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Detect</a:t>
                      </a:r>
                      <a:r>
                        <a:rPr lang="en-US" altLang="ja-JP" sz="1200" baseline="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 Th</a:t>
                      </a:r>
                      <a:r>
                        <a:rPr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 [dBm]</a:t>
                      </a:r>
                      <a:endParaRPr kumimoji="1" lang="ja-JP" altLang="en-US" sz="1200" dirty="0"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Calibri" panose="020F0502020204030204" pitchFamily="34" charset="0"/>
                        </a:rPr>
                        <a:t>(PD,ED) = (-82,</a:t>
                      </a:r>
                      <a:r>
                        <a:rPr kumimoji="1" lang="en-US" altLang="ja-JP" sz="1200" baseline="0" dirty="0" smtClean="0">
                          <a:latin typeface="Calibri" panose="020F0502020204030204" pitchFamily="34" charset="0"/>
                        </a:rPr>
                        <a:t> -62)</a:t>
                      </a: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indent="-2286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Both"/>
                        <a:tabLst/>
                        <a:defRPr/>
                      </a:pPr>
                      <a:r>
                        <a:rPr kumimoji="1" lang="en-US" altLang="ja-JP" sz="1200" b="0" baseline="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Default Setup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latin typeface="Calibri" panose="020F0502020204030204" pitchFamily="34" charset="0"/>
                        </a:rPr>
                        <a:t>(PD,ED) = (-82,</a:t>
                      </a:r>
                      <a:r>
                        <a:rPr kumimoji="1" lang="en-US" altLang="ja-JP" sz="1200" b="0" baseline="0" dirty="0" smtClean="0">
                          <a:latin typeface="Calibri" panose="020F0502020204030204" pitchFamily="34" charset="0"/>
                        </a:rPr>
                        <a:t> -62)</a:t>
                      </a:r>
                      <a:endParaRPr kumimoji="1" lang="en-US" altLang="ja-JP" sz="1200" b="0" baseline="0" dirty="0" smtClean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baseline="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(2) 3GPP Requested Setup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latin typeface="Calibri" panose="020F0502020204030204" pitchFamily="34" charset="0"/>
                        </a:rPr>
                        <a:t>(PD,ED) = (-82,</a:t>
                      </a:r>
                      <a:r>
                        <a:rPr kumimoji="1" lang="en-US" altLang="ja-JP" sz="1200" b="0" baseline="0" dirty="0" smtClean="0">
                          <a:latin typeface="Calibri" panose="020F0502020204030204" pitchFamily="34" charset="0"/>
                        </a:rPr>
                        <a:t> -72)</a:t>
                      </a: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テキスト ボックス 11"/>
          <p:cNvSpPr txBox="1"/>
          <p:nvPr/>
        </p:nvSpPr>
        <p:spPr>
          <a:xfrm>
            <a:off x="5181600" y="4989493"/>
            <a:ext cx="3886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b="1" dirty="0" smtClean="0">
                <a:latin typeface="Calibri" panose="020F0502020204030204" pitchFamily="34" charset="0"/>
                <a:ea typeface="ＭＳ Ｐゴシック" panose="020B0600070205080204" pitchFamily="50" charset="-128"/>
              </a:rPr>
              <a:t> </a:t>
            </a:r>
            <a:r>
              <a:rPr kumimoji="1" lang="en-US" altLang="ja-JP" sz="1400" b="1" dirty="0" smtClean="0">
                <a:solidFill>
                  <a:srgbClr val="FF9900"/>
                </a:solidFill>
                <a:latin typeface="Calibri" panose="020F0502020204030204" pitchFamily="34" charset="0"/>
                <a:ea typeface="ＭＳ Ｐゴシック" panose="020B0600070205080204" pitchFamily="50" charset="-128"/>
              </a:rPr>
              <a:t>Orange</a:t>
            </a:r>
            <a:r>
              <a:rPr kumimoji="1" lang="en-US" altLang="ja-JP" sz="1400" dirty="0" smtClean="0">
                <a:latin typeface="Calibri" panose="020F0502020204030204" pitchFamily="34" charset="0"/>
                <a:ea typeface="ＭＳ Ｐゴシック" panose="020B0600070205080204" pitchFamily="50" charset="-128"/>
              </a:rPr>
              <a:t> </a:t>
            </a:r>
            <a:r>
              <a:rPr kumimoji="1" lang="en-US" altLang="ja-JP" sz="1400" dirty="0">
                <a:latin typeface="Calibri" panose="020F0502020204030204" pitchFamily="34" charset="0"/>
                <a:ea typeface="ＭＳ Ｐゴシック" panose="020B0600070205080204" pitchFamily="50" charset="-128"/>
              </a:rPr>
              <a:t>is Legacy WLAN BS (AP</a:t>
            </a:r>
            <a:r>
              <a:rPr kumimoji="1" lang="en-US" altLang="ja-JP" sz="1400" dirty="0" smtClean="0">
                <a:latin typeface="Calibri" panose="020F0502020204030204" pitchFamily="34" charset="0"/>
                <a:ea typeface="ＭＳ Ｐゴシック" panose="020B0600070205080204" pitchFamily="50" charset="-128"/>
              </a:rPr>
              <a:t>).</a:t>
            </a:r>
            <a:endParaRPr lang="en-US" altLang="ja-JP" sz="1400" dirty="0" smtClean="0">
              <a:latin typeface="Calibri" panose="020F0502020204030204" pitchFamily="34" charset="0"/>
              <a:ea typeface="ＭＳ Ｐゴシック" panose="020B0600070205080204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1400" b="1" dirty="0" smtClean="0">
                <a:latin typeface="Calibri" panose="020F0502020204030204" pitchFamily="34" charset="0"/>
                <a:ea typeface="ＭＳ Ｐゴシック" panose="020B0600070205080204" pitchFamily="50" charset="-128"/>
              </a:rPr>
              <a:t> </a:t>
            </a:r>
            <a:r>
              <a:rPr lang="en-US" altLang="ja-JP" sz="1400" b="1" dirty="0" smtClean="0">
                <a:solidFill>
                  <a:srgbClr val="00B050"/>
                </a:solidFill>
                <a:latin typeface="Calibri" panose="020F0502020204030204" pitchFamily="34" charset="0"/>
                <a:ea typeface="ＭＳ Ｐゴシック" panose="020B0600070205080204" pitchFamily="50" charset="-128"/>
              </a:rPr>
              <a:t>Green</a:t>
            </a:r>
            <a:r>
              <a:rPr lang="en-US" altLang="ja-JP" sz="1400" dirty="0" smtClean="0">
                <a:latin typeface="Calibri" panose="020F0502020204030204" pitchFamily="34" charset="0"/>
                <a:ea typeface="ＭＳ Ｐゴシック" panose="020B0600070205080204" pitchFamily="50" charset="-128"/>
              </a:rPr>
              <a:t> </a:t>
            </a:r>
            <a:r>
              <a:rPr lang="en-US" altLang="ja-JP" sz="1400" dirty="0">
                <a:latin typeface="Calibri" panose="020F0502020204030204" pitchFamily="34" charset="0"/>
                <a:ea typeface="ＭＳ Ｐゴシック" panose="020B0600070205080204" pitchFamily="50" charset="-128"/>
              </a:rPr>
              <a:t>is Ax WLAN BS (AP</a:t>
            </a:r>
            <a:r>
              <a:rPr lang="en-US" altLang="ja-JP" sz="1400" dirty="0" smtClean="0">
                <a:latin typeface="Calibri" panose="020F0502020204030204" pitchFamily="34" charset="0"/>
                <a:ea typeface="ＭＳ Ｐゴシック" panose="020B0600070205080204" pitchFamily="50" charset="-128"/>
              </a:rPr>
              <a:t>).</a:t>
            </a:r>
            <a:r>
              <a:rPr kumimoji="1" lang="ja-JP" altLang="en-US" sz="1400" dirty="0" smtClean="0">
                <a:latin typeface="Calibri" panose="020F0502020204030204" pitchFamily="34" charset="0"/>
                <a:ea typeface="ＭＳ Ｐゴシック" panose="020B0600070205080204" pitchFamily="50" charset="-128"/>
              </a:rPr>
              <a:t> </a:t>
            </a:r>
            <a:endParaRPr kumimoji="1" lang="en-US" altLang="ja-JP" sz="1400" dirty="0" smtClean="0">
              <a:latin typeface="Calibri" panose="020F0502020204030204" pitchFamily="34" charset="0"/>
              <a:ea typeface="ＭＳ Ｐゴシック" panose="020B0600070205080204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 smtClean="0">
                <a:latin typeface="Calibri" panose="020F0502020204030204" pitchFamily="34" charset="0"/>
                <a:ea typeface="ＭＳ Ｐゴシック" panose="020B0600070205080204" pitchFamily="50" charset="-128"/>
              </a:rPr>
              <a:t> Each WLAN Mobile Stations (MS)  </a:t>
            </a:r>
            <a:r>
              <a:rPr lang="en-US" altLang="zh-CN" sz="1400" dirty="0">
                <a:latin typeface="Calibri" panose="020F0502020204030204" pitchFamily="34" charset="0"/>
                <a:ea typeface="ＭＳ Ｐゴシック" panose="020B0600070205080204" pitchFamily="50" charset="-128"/>
              </a:rPr>
              <a:t>are dropped </a:t>
            </a:r>
            <a:r>
              <a:rPr lang="en-US" altLang="zh-CN" sz="1400" dirty="0" smtClean="0">
                <a:latin typeface="Calibri" panose="020F0502020204030204" pitchFamily="34" charset="0"/>
                <a:ea typeface="ＭＳ Ｐゴシック" panose="020B0600070205080204" pitchFamily="50" charset="-128"/>
              </a:rPr>
              <a:t>randomly in this area. (100 drops)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52011" y="6151163"/>
            <a:ext cx="84585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Calibri" panose="020F0502020204030204" pitchFamily="34" charset="0"/>
              </a:rPr>
              <a:t>Note : </a:t>
            </a:r>
            <a:r>
              <a:rPr kumimoji="1" lang="en-US" altLang="ja-JP" dirty="0">
                <a:latin typeface="Calibri" panose="020F0502020204030204" pitchFamily="34" charset="0"/>
              </a:rPr>
              <a:t>11ax </a:t>
            </a:r>
            <a:r>
              <a:rPr kumimoji="1" lang="en-US" altLang="ja-JP" dirty="0" smtClean="0">
                <a:latin typeface="Calibri" panose="020F0502020204030204" pitchFamily="34" charset="0"/>
              </a:rPr>
              <a:t>features </a:t>
            </a:r>
            <a:r>
              <a:rPr kumimoji="1" lang="en-US" altLang="ja-JP" dirty="0">
                <a:latin typeface="Calibri" panose="020F0502020204030204" pitchFamily="34" charset="0"/>
              </a:rPr>
              <a:t>such as OFDMA /</a:t>
            </a:r>
            <a:r>
              <a:rPr kumimoji="1" lang="en-US" altLang="ja-JP" dirty="0" smtClean="0">
                <a:latin typeface="Calibri" panose="020F0502020204030204" pitchFamily="34" charset="0"/>
              </a:rPr>
              <a:t>Multi-user are not </a:t>
            </a:r>
            <a:r>
              <a:rPr kumimoji="1" lang="en-US" altLang="ja-JP" dirty="0">
                <a:latin typeface="Calibri" panose="020F0502020204030204" pitchFamily="34" charset="0"/>
              </a:rPr>
              <a:t>enabled in this simulation to see the pure  performance of channel access</a:t>
            </a:r>
            <a:r>
              <a:rPr kumimoji="1" lang="en-US" altLang="ja-JP" dirty="0" smtClean="0">
                <a:latin typeface="Calibri" panose="020F0502020204030204" pitchFamily="34" charset="0"/>
              </a:rPr>
              <a:t>.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421812" y="2590800"/>
            <a:ext cx="1607935" cy="31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latin typeface="Calibri" panose="020F0502020204030204" pitchFamily="34" charset="0"/>
                <a:ea typeface="ＭＳ Ｐゴシック" panose="020B0600070205080204" pitchFamily="50" charset="-128"/>
              </a:rPr>
              <a:t>&lt;Layout of nodes&gt;</a:t>
            </a:r>
            <a:endParaRPr kumimoji="1" lang="ja-JP" altLang="en-US" sz="1600" dirty="0">
              <a:latin typeface="Calibri" panose="020F050202020403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5413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cxnSp>
        <p:nvCxnSpPr>
          <p:cNvPr id="64" name="直線コネクタ 63"/>
          <p:cNvCxnSpPr/>
          <p:nvPr/>
        </p:nvCxnSpPr>
        <p:spPr bwMode="auto">
          <a:xfrm>
            <a:off x="7696200" y="3324788"/>
            <a:ext cx="0" cy="139961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65" name="直線コネクタ 64"/>
          <p:cNvCxnSpPr>
            <a:stCxn id="87" idx="0"/>
            <a:endCxn id="87" idx="2"/>
          </p:cNvCxnSpPr>
          <p:nvPr/>
        </p:nvCxnSpPr>
        <p:spPr bwMode="auto">
          <a:xfrm>
            <a:off x="7296944" y="3324788"/>
            <a:ext cx="0" cy="139961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66" name="直線コネクタ 65"/>
          <p:cNvCxnSpPr/>
          <p:nvPr/>
        </p:nvCxnSpPr>
        <p:spPr bwMode="auto">
          <a:xfrm>
            <a:off x="6477000" y="3324788"/>
            <a:ext cx="0" cy="139961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67" name="直線コネクタ 66"/>
          <p:cNvCxnSpPr/>
          <p:nvPr/>
        </p:nvCxnSpPr>
        <p:spPr bwMode="auto">
          <a:xfrm>
            <a:off x="6037097" y="3324788"/>
            <a:ext cx="0" cy="139961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68" name="直線コネクタ 67"/>
          <p:cNvCxnSpPr/>
          <p:nvPr/>
        </p:nvCxnSpPr>
        <p:spPr bwMode="auto">
          <a:xfrm>
            <a:off x="8153400" y="3324788"/>
            <a:ext cx="0" cy="139961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69" name="直線コネクタ 68"/>
          <p:cNvCxnSpPr/>
          <p:nvPr/>
        </p:nvCxnSpPr>
        <p:spPr bwMode="auto">
          <a:xfrm>
            <a:off x="6858000" y="3324788"/>
            <a:ext cx="0" cy="139961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70" name="直線コネクタ 69"/>
          <p:cNvCxnSpPr/>
          <p:nvPr/>
        </p:nvCxnSpPr>
        <p:spPr bwMode="auto">
          <a:xfrm>
            <a:off x="8534400" y="3324788"/>
            <a:ext cx="0" cy="139961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grpSp>
        <p:nvGrpSpPr>
          <p:cNvPr id="74" name="グループ化 73"/>
          <p:cNvGrpSpPr/>
          <p:nvPr/>
        </p:nvGrpSpPr>
        <p:grpSpPr>
          <a:xfrm>
            <a:off x="6781800" y="3847550"/>
            <a:ext cx="152400" cy="354087"/>
            <a:chOff x="5486400" y="2438400"/>
            <a:chExt cx="115158" cy="267559"/>
          </a:xfrm>
        </p:grpSpPr>
        <p:sp>
          <p:nvSpPr>
            <p:cNvPr id="75" name="円/楕円 74"/>
            <p:cNvSpPr/>
            <p:nvPr/>
          </p:nvSpPr>
          <p:spPr bwMode="auto">
            <a:xfrm>
              <a:off x="5486400" y="2590800"/>
              <a:ext cx="115158" cy="115159"/>
            </a:xfrm>
            <a:prstGeom prst="ellipse">
              <a:avLst/>
            </a:prstGeom>
            <a:solidFill>
              <a:srgbClr val="FF9900"/>
            </a:solidFill>
            <a:ln w="12700" cap="flat" cmpd="sng" algn="ctr">
              <a:solidFill>
                <a:srgbClr val="FF99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rgbClr val="FF9900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6" name="円/楕円 75"/>
            <p:cNvSpPr/>
            <p:nvPr/>
          </p:nvSpPr>
          <p:spPr bwMode="auto">
            <a:xfrm>
              <a:off x="5486400" y="2438400"/>
              <a:ext cx="115158" cy="115159"/>
            </a:xfrm>
            <a:prstGeom prst="ellipse">
              <a:avLst/>
            </a:prstGeom>
            <a:solidFill>
              <a:srgbClr val="00B050"/>
            </a:solidFill>
            <a:ln w="12700" cap="flat" cmpd="sng" algn="ctr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77" name="グループ化 76"/>
          <p:cNvGrpSpPr/>
          <p:nvPr/>
        </p:nvGrpSpPr>
        <p:grpSpPr>
          <a:xfrm>
            <a:off x="7620000" y="3847550"/>
            <a:ext cx="152400" cy="354087"/>
            <a:chOff x="5486400" y="2438400"/>
            <a:chExt cx="115158" cy="267559"/>
          </a:xfrm>
        </p:grpSpPr>
        <p:sp>
          <p:nvSpPr>
            <p:cNvPr id="78" name="円/楕円 77"/>
            <p:cNvSpPr/>
            <p:nvPr/>
          </p:nvSpPr>
          <p:spPr bwMode="auto">
            <a:xfrm>
              <a:off x="5486400" y="2590800"/>
              <a:ext cx="115158" cy="115159"/>
            </a:xfrm>
            <a:prstGeom prst="ellipse">
              <a:avLst/>
            </a:prstGeom>
            <a:solidFill>
              <a:srgbClr val="FF9900"/>
            </a:solidFill>
            <a:ln w="12700" cap="flat" cmpd="sng" algn="ctr">
              <a:solidFill>
                <a:srgbClr val="FF99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rgbClr val="FF9900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9" name="円/楕円 78"/>
            <p:cNvSpPr/>
            <p:nvPr/>
          </p:nvSpPr>
          <p:spPr bwMode="auto">
            <a:xfrm>
              <a:off x="5486400" y="2438400"/>
              <a:ext cx="115158" cy="115159"/>
            </a:xfrm>
            <a:prstGeom prst="ellipse">
              <a:avLst/>
            </a:prstGeom>
            <a:solidFill>
              <a:srgbClr val="00B050"/>
            </a:solidFill>
            <a:ln w="12700" cap="flat" cmpd="sng" algn="ctr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80" name="グループ化 79"/>
          <p:cNvGrpSpPr/>
          <p:nvPr/>
        </p:nvGrpSpPr>
        <p:grpSpPr>
          <a:xfrm>
            <a:off x="8458200" y="3844476"/>
            <a:ext cx="152400" cy="354087"/>
            <a:chOff x="5486400" y="2438400"/>
            <a:chExt cx="115158" cy="267559"/>
          </a:xfrm>
        </p:grpSpPr>
        <p:sp>
          <p:nvSpPr>
            <p:cNvPr id="81" name="円/楕円 80"/>
            <p:cNvSpPr/>
            <p:nvPr/>
          </p:nvSpPr>
          <p:spPr bwMode="auto">
            <a:xfrm>
              <a:off x="5486400" y="2590800"/>
              <a:ext cx="115158" cy="115159"/>
            </a:xfrm>
            <a:prstGeom prst="ellipse">
              <a:avLst/>
            </a:prstGeom>
            <a:solidFill>
              <a:srgbClr val="FF9900"/>
            </a:solidFill>
            <a:ln w="12700" cap="flat" cmpd="sng" algn="ctr">
              <a:solidFill>
                <a:srgbClr val="FF99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rgbClr val="FF9900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2" name="円/楕円 81"/>
            <p:cNvSpPr/>
            <p:nvPr/>
          </p:nvSpPr>
          <p:spPr bwMode="auto">
            <a:xfrm>
              <a:off x="5486400" y="2438400"/>
              <a:ext cx="115158" cy="115159"/>
            </a:xfrm>
            <a:prstGeom prst="ellipse">
              <a:avLst/>
            </a:prstGeom>
            <a:solidFill>
              <a:srgbClr val="00B050"/>
            </a:solidFill>
            <a:ln w="12700" cap="flat" cmpd="sng" algn="ctr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cxnSp>
        <p:nvCxnSpPr>
          <p:cNvPr id="83" name="直線矢印コネクタ 82"/>
          <p:cNvCxnSpPr/>
          <p:nvPr/>
        </p:nvCxnSpPr>
        <p:spPr bwMode="auto">
          <a:xfrm>
            <a:off x="6188063" y="3910294"/>
            <a:ext cx="0" cy="228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84" name="直線コネクタ 83"/>
          <p:cNvCxnSpPr/>
          <p:nvPr/>
        </p:nvCxnSpPr>
        <p:spPr bwMode="auto">
          <a:xfrm>
            <a:off x="6007259" y="3932263"/>
            <a:ext cx="31595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85" name="直線矢印コネクタ 84"/>
          <p:cNvCxnSpPr/>
          <p:nvPr/>
        </p:nvCxnSpPr>
        <p:spPr bwMode="auto">
          <a:xfrm>
            <a:off x="7696200" y="3649994"/>
            <a:ext cx="838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86" name="直線コネクタ 85"/>
          <p:cNvCxnSpPr/>
          <p:nvPr/>
        </p:nvCxnSpPr>
        <p:spPr bwMode="auto">
          <a:xfrm>
            <a:off x="6023621" y="4138940"/>
            <a:ext cx="31595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87" name="正方形/長方形 86"/>
          <p:cNvSpPr/>
          <p:nvPr/>
        </p:nvSpPr>
        <p:spPr bwMode="auto">
          <a:xfrm>
            <a:off x="5617410" y="3324788"/>
            <a:ext cx="3359068" cy="139961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8" name="直線コネクタ 87"/>
          <p:cNvCxnSpPr/>
          <p:nvPr/>
        </p:nvCxnSpPr>
        <p:spPr bwMode="auto">
          <a:xfrm flipH="1">
            <a:off x="5638800" y="4024594"/>
            <a:ext cx="335906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89" name="テキスト ボックス 88"/>
          <p:cNvSpPr txBox="1"/>
          <p:nvPr/>
        </p:nvSpPr>
        <p:spPr>
          <a:xfrm>
            <a:off x="6267648" y="3916872"/>
            <a:ext cx="234038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400" dirty="0" smtClean="0">
                <a:latin typeface="Calibri" panose="020F0502020204030204" pitchFamily="34" charset="0"/>
              </a:rPr>
              <a:t>5m</a:t>
            </a:r>
            <a:endParaRPr kumimoji="1" lang="ja-JP" altLang="en-US" sz="1400" dirty="0">
              <a:latin typeface="Calibri" panose="020F0502020204030204" pitchFamily="34" charset="0"/>
            </a:endParaRPr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7952595" y="3423059"/>
            <a:ext cx="325410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400" dirty="0" smtClean="0">
                <a:latin typeface="Calibri" panose="020F0502020204030204" pitchFamily="34" charset="0"/>
              </a:rPr>
              <a:t>30m</a:t>
            </a:r>
            <a:endParaRPr kumimoji="1" lang="ja-JP" altLang="en-US" sz="1400" dirty="0">
              <a:latin typeface="Calibri" panose="020F0502020204030204" pitchFamily="34" charset="0"/>
            </a:endParaRPr>
          </a:p>
        </p:txBody>
      </p:sp>
      <p:cxnSp>
        <p:nvCxnSpPr>
          <p:cNvPr id="91" name="直線矢印コネクタ 90"/>
          <p:cNvCxnSpPr/>
          <p:nvPr/>
        </p:nvCxnSpPr>
        <p:spPr bwMode="auto">
          <a:xfrm>
            <a:off x="5638800" y="3192794"/>
            <a:ext cx="333767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92" name="テキスト ボックス 91"/>
          <p:cNvSpPr txBox="1"/>
          <p:nvPr/>
        </p:nvSpPr>
        <p:spPr>
          <a:xfrm>
            <a:off x="7128102" y="2977350"/>
            <a:ext cx="359073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dirty="0" smtClean="0">
                <a:latin typeface="Calibri" panose="020F0502020204030204" pitchFamily="34" charset="0"/>
              </a:rPr>
              <a:t>120m</a:t>
            </a:r>
            <a:endParaRPr kumimoji="1" lang="ja-JP" altLang="en-US" dirty="0">
              <a:latin typeface="Calibri" panose="020F0502020204030204" pitchFamily="34" charset="0"/>
            </a:endParaRPr>
          </a:p>
        </p:txBody>
      </p:sp>
      <p:cxnSp>
        <p:nvCxnSpPr>
          <p:cNvPr id="93" name="直線矢印コネクタ 92"/>
          <p:cNvCxnSpPr/>
          <p:nvPr/>
        </p:nvCxnSpPr>
        <p:spPr bwMode="auto">
          <a:xfrm>
            <a:off x="5486400" y="3324788"/>
            <a:ext cx="0" cy="13996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94" name="テキスト ボックス 93"/>
          <p:cNvSpPr txBox="1"/>
          <p:nvPr/>
        </p:nvSpPr>
        <p:spPr>
          <a:xfrm>
            <a:off x="5181600" y="3930134"/>
            <a:ext cx="280526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dirty="0" smtClean="0">
                <a:latin typeface="Calibri" panose="020F0502020204030204" pitchFamily="34" charset="0"/>
              </a:rPr>
              <a:t>50m</a:t>
            </a:r>
            <a:endParaRPr kumimoji="1" lang="ja-JP" altLang="en-US" dirty="0">
              <a:latin typeface="Calibri" panose="020F0502020204030204" pitchFamily="34" charset="0"/>
            </a:endParaRPr>
          </a:p>
        </p:txBody>
      </p:sp>
      <p:grpSp>
        <p:nvGrpSpPr>
          <p:cNvPr id="71" name="グループ化 70"/>
          <p:cNvGrpSpPr/>
          <p:nvPr/>
        </p:nvGrpSpPr>
        <p:grpSpPr>
          <a:xfrm>
            <a:off x="5960897" y="3847550"/>
            <a:ext cx="152400" cy="354087"/>
            <a:chOff x="5486400" y="2438400"/>
            <a:chExt cx="115158" cy="267559"/>
          </a:xfrm>
        </p:grpSpPr>
        <p:sp>
          <p:nvSpPr>
            <p:cNvPr id="72" name="円/楕円 71"/>
            <p:cNvSpPr/>
            <p:nvPr/>
          </p:nvSpPr>
          <p:spPr bwMode="auto">
            <a:xfrm>
              <a:off x="5486400" y="2590800"/>
              <a:ext cx="115158" cy="115159"/>
            </a:xfrm>
            <a:prstGeom prst="ellipse">
              <a:avLst/>
            </a:prstGeom>
            <a:solidFill>
              <a:srgbClr val="FF9900"/>
            </a:solidFill>
            <a:ln w="12700" cap="flat" cmpd="sng" algn="ctr">
              <a:solidFill>
                <a:srgbClr val="FF99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rgbClr val="FF9900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3" name="円/楕円 72"/>
            <p:cNvSpPr/>
            <p:nvPr/>
          </p:nvSpPr>
          <p:spPr bwMode="auto">
            <a:xfrm>
              <a:off x="5486400" y="2438400"/>
              <a:ext cx="115158" cy="115159"/>
            </a:xfrm>
            <a:prstGeom prst="ellipse">
              <a:avLst/>
            </a:prstGeom>
            <a:solidFill>
              <a:srgbClr val="00B050"/>
            </a:solidFill>
            <a:ln w="12700" cap="flat" cmpd="sng" algn="ctr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30900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" y="1681424"/>
            <a:ext cx="6009640" cy="4000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Simulation Result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304800" y="5638800"/>
            <a:ext cx="8610600" cy="685800"/>
          </a:xfrm>
          <a:prstGeom prst="rect">
            <a:avLst/>
          </a:prstGeo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b="0" dirty="0"/>
              <a:t>If Ax WLAN changes ED to -72dBm, </a:t>
            </a:r>
            <a:r>
              <a:rPr lang="en-US" altLang="ja-JP" sz="2000" b="0" dirty="0">
                <a:solidFill>
                  <a:srgbClr val="FF0000"/>
                </a:solidFill>
              </a:rPr>
              <a:t>performance of Ax WLAN degrade and become lower than that of legacy WLAN </a:t>
            </a:r>
            <a:r>
              <a:rPr lang="en-US" altLang="ja-JP" sz="2000" b="0" dirty="0"/>
              <a:t>due to </a:t>
            </a:r>
            <a:r>
              <a:rPr lang="en-US" altLang="ja-JP" sz="2000" b="0" dirty="0" smtClean="0"/>
              <a:t>different </a:t>
            </a:r>
            <a:r>
              <a:rPr lang="en-US" altLang="ja-JP" sz="2000" b="0" dirty="0"/>
              <a:t>ED </a:t>
            </a:r>
            <a:r>
              <a:rPr lang="en-US" altLang="ja-JP" sz="2000" b="0" dirty="0" smtClean="0"/>
              <a:t>threshold</a:t>
            </a:r>
            <a:endParaRPr lang="en-US" altLang="ja-JP" sz="2000" b="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52400" y="1496758"/>
            <a:ext cx="822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ja-JP" sz="2000" b="1" dirty="0" smtClean="0">
                <a:latin typeface="Calibri" pitchFamily="34" charset="0"/>
                <a:cs typeface="Calibri" pitchFamily="34" charset="0"/>
              </a:rPr>
              <a:t>Ave</a:t>
            </a:r>
            <a:r>
              <a:rPr lang="en-US" altLang="ja-JP" sz="2000" b="1" dirty="0">
                <a:latin typeface="Calibri" pitchFamily="34" charset="0"/>
                <a:cs typeface="Calibri" pitchFamily="34" charset="0"/>
              </a:rPr>
              <a:t>. DL Throughput per flow [Mbps]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graphicFrame>
        <p:nvGraphicFramePr>
          <p:cNvPr id="22" name="表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7513433"/>
              </p:ext>
            </p:extLst>
          </p:nvPr>
        </p:nvGraphicFramePr>
        <p:xfrm>
          <a:off x="5638800" y="2325206"/>
          <a:ext cx="3312000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00"/>
                <a:gridCol w="1296000"/>
                <a:gridCol w="12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Setup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Calibri" panose="020F0502020204030204" pitchFamily="34" charset="0"/>
                        </a:rPr>
                        <a:t>Legacy</a:t>
                      </a:r>
                      <a:r>
                        <a:rPr kumimoji="1" lang="en-US" altLang="ja-JP" sz="1600" baseline="0" dirty="0" smtClean="0">
                          <a:latin typeface="Calibri" panose="020F0502020204030204" pitchFamily="34" charset="0"/>
                        </a:rPr>
                        <a:t> </a:t>
                      </a:r>
                      <a:r>
                        <a:rPr kumimoji="1" lang="en-US" altLang="ja-JP" sz="1600" dirty="0" smtClean="0">
                          <a:latin typeface="Calibri" panose="020F0502020204030204" pitchFamily="34" charset="0"/>
                        </a:rPr>
                        <a:t>WLAN</a:t>
                      </a: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Calibri" panose="020F0502020204030204" pitchFamily="34" charset="0"/>
                        </a:rPr>
                        <a:t>Ax WLAN</a:t>
                      </a: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Calibri" panose="020F0502020204030204" pitchFamily="34" charset="0"/>
                        </a:rPr>
                        <a:t>(1)</a:t>
                      </a: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Calibri" panose="020F0502020204030204" pitchFamily="34" charset="0"/>
                        </a:rPr>
                        <a:t>1.21 Mbps</a:t>
                      </a: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Calibri" panose="020F0502020204030204" pitchFamily="34" charset="0"/>
                        </a:rPr>
                        <a:t>1.23Mbps</a:t>
                      </a: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Calibri" panose="020F0502020204030204" pitchFamily="34" charset="0"/>
                        </a:rPr>
                        <a:t>(2)</a:t>
                      </a: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Calibri" panose="020F0502020204030204" pitchFamily="34" charset="0"/>
                        </a:rPr>
                        <a:t>1.45 Mbps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Calibri" panose="020F0502020204030204" pitchFamily="34" charset="0"/>
                        </a:rPr>
                        <a:t>0.98Mbps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3" name="上下矢印 22"/>
          <p:cNvSpPr/>
          <p:nvPr/>
        </p:nvSpPr>
        <p:spPr bwMode="auto">
          <a:xfrm>
            <a:off x="4648200" y="2884567"/>
            <a:ext cx="228600" cy="739302"/>
          </a:xfrm>
          <a:prstGeom prst="upDownArrow">
            <a:avLst/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5" name="直線コネクタ 24"/>
          <p:cNvCxnSpPr/>
          <p:nvPr/>
        </p:nvCxnSpPr>
        <p:spPr bwMode="auto">
          <a:xfrm>
            <a:off x="3541196" y="2884567"/>
            <a:ext cx="1676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" name="テキスト ボックス 4"/>
          <p:cNvSpPr txBox="1"/>
          <p:nvPr/>
        </p:nvSpPr>
        <p:spPr>
          <a:xfrm>
            <a:off x="5770162" y="3962400"/>
            <a:ext cx="292990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arenBoth"/>
              <a:defRPr/>
            </a:pPr>
            <a:r>
              <a:rPr kumimoji="1" lang="en-US" altLang="ja-JP" sz="1600" dirty="0">
                <a:latin typeface="Calibri" panose="020F0502020204030204" pitchFamily="34" charset="0"/>
                <a:ea typeface="ＭＳ Ｐゴシック" panose="020B0600070205080204" pitchFamily="50" charset="-128"/>
              </a:rPr>
              <a:t>Default Setup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600" dirty="0" smtClean="0">
                <a:latin typeface="Calibri" panose="020F0502020204030204" pitchFamily="34" charset="0"/>
              </a:rPr>
              <a:t>     Ax WLAN : (PD,ED</a:t>
            </a:r>
            <a:r>
              <a:rPr kumimoji="1" lang="en-US" altLang="ja-JP" sz="1600" dirty="0">
                <a:latin typeface="Calibri" panose="020F0502020204030204" pitchFamily="34" charset="0"/>
              </a:rPr>
              <a:t>) = (-82, -62)</a:t>
            </a:r>
            <a:endParaRPr kumimoji="1" lang="en-US" altLang="ja-JP" sz="1600" dirty="0">
              <a:latin typeface="Calibri" panose="020F0502020204030204" pitchFamily="34" charset="0"/>
              <a:ea typeface="ＭＳ Ｐゴシック" panose="020B0600070205080204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600" dirty="0">
                <a:latin typeface="Calibri" panose="020F0502020204030204" pitchFamily="34" charset="0"/>
                <a:ea typeface="ＭＳ Ｐゴシック" panose="020B0600070205080204" pitchFamily="50" charset="-128"/>
              </a:rPr>
              <a:t>(2) 3GPP Requested Setup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600" dirty="0" smtClean="0">
                <a:latin typeface="Calibri" panose="020F0502020204030204" pitchFamily="34" charset="0"/>
              </a:rPr>
              <a:t>     Ax WLAN : (PD,ED</a:t>
            </a:r>
            <a:r>
              <a:rPr kumimoji="1" lang="en-US" altLang="ja-JP" sz="1600" dirty="0">
                <a:latin typeface="Calibri" panose="020F0502020204030204" pitchFamily="34" charset="0"/>
              </a:rPr>
              <a:t>) = (-82, -72</a:t>
            </a:r>
            <a:r>
              <a:rPr kumimoji="1" lang="en-US" altLang="ja-JP" sz="1600" dirty="0" smtClean="0">
                <a:latin typeface="Calibri" panose="020F0502020204030204" pitchFamily="34" charset="0"/>
              </a:rPr>
              <a:t>)</a:t>
            </a:r>
            <a:endParaRPr kumimoji="1" lang="en-US" altLang="ja-JP" sz="1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8742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905000"/>
            <a:ext cx="4445000" cy="3333750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6600" y="1905000"/>
            <a:ext cx="4445000" cy="33337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Simulation Result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52400" y="1496758"/>
            <a:ext cx="822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ja-JP" sz="2000" b="1" dirty="0" smtClean="0">
                <a:latin typeface="Calibri" pitchFamily="34" charset="0"/>
                <a:cs typeface="Calibri" pitchFamily="34" charset="0"/>
              </a:rPr>
              <a:t>Each </a:t>
            </a:r>
            <a:r>
              <a:rPr lang="en-US" altLang="ja-JP" sz="2000" b="1" dirty="0">
                <a:latin typeface="Calibri" pitchFamily="34" charset="0"/>
                <a:cs typeface="Calibri" pitchFamily="34" charset="0"/>
              </a:rPr>
              <a:t>BS Ave. DL Throughput per flow [Mbps]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15" name="内容占位符 2"/>
          <p:cNvSpPr txBox="1">
            <a:spLocks/>
          </p:cNvSpPr>
          <p:nvPr/>
        </p:nvSpPr>
        <p:spPr bwMode="auto">
          <a:xfrm>
            <a:off x="304800" y="5257800"/>
            <a:ext cx="861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just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just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 marL="1085850" indent="-228600" algn="just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 marL="1428750" indent="-228600" algn="just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 marL="1771650" indent="-228600" algn="just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ja-JP" sz="2000" b="0" dirty="0"/>
              <a:t>If Ax WLAN changes ED </a:t>
            </a:r>
            <a:r>
              <a:rPr lang="en-US" altLang="ja-JP" sz="2000" b="0" dirty="0" smtClean="0"/>
              <a:t>to </a:t>
            </a:r>
            <a:r>
              <a:rPr lang="en-US" altLang="ja-JP" sz="2000" b="0" dirty="0"/>
              <a:t>-72dBm, </a:t>
            </a:r>
            <a:r>
              <a:rPr lang="en-US" altLang="ja-JP" sz="2000" b="0" dirty="0" smtClean="0">
                <a:solidFill>
                  <a:srgbClr val="FF0000"/>
                </a:solidFill>
              </a:rPr>
              <a:t>performance of inner Ax WLAN BSSs degrade</a:t>
            </a:r>
            <a:r>
              <a:rPr lang="en-US" altLang="ja-JP" sz="2000" b="0" dirty="0">
                <a:solidFill>
                  <a:srgbClr val="FF0000"/>
                </a:solidFill>
              </a:rPr>
              <a:t> </a:t>
            </a:r>
            <a:r>
              <a:rPr lang="en-US" altLang="ja-JP" sz="2000" b="0" dirty="0" smtClean="0">
                <a:solidFill>
                  <a:srgbClr val="FF0000"/>
                </a:solidFill>
              </a:rPr>
              <a:t>due to improving  performance of outer legacy WLAN BSSs</a:t>
            </a:r>
            <a:endParaRPr lang="en-US" altLang="ja-JP" sz="2000" b="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b="0" dirty="0" smtClean="0"/>
              <a:t>Ave</a:t>
            </a:r>
            <a:r>
              <a:rPr lang="en-US" altLang="ja-JP" sz="2000" b="0" dirty="0"/>
              <a:t>. DL throughput </a:t>
            </a:r>
            <a:r>
              <a:rPr lang="en-US" altLang="ja-JP" sz="2000" b="0" dirty="0" smtClean="0"/>
              <a:t>of </a:t>
            </a:r>
            <a:r>
              <a:rPr lang="en-US" altLang="ja-JP" sz="2000" b="0" dirty="0"/>
              <a:t>the </a:t>
            </a:r>
            <a:r>
              <a:rPr lang="en-US" altLang="ja-JP" sz="2000" b="0" dirty="0" smtClean="0"/>
              <a:t>inner/outer BSSs are </a:t>
            </a:r>
            <a:r>
              <a:rPr lang="en-US" altLang="ja-JP" sz="2000" b="0" dirty="0"/>
              <a:t>almost </a:t>
            </a:r>
            <a:r>
              <a:rPr lang="en-US" altLang="ja-JP" sz="2000" b="0" dirty="0" smtClean="0"/>
              <a:t>equal</a:t>
            </a:r>
            <a:endParaRPr lang="en-US" altLang="ja-JP" sz="2000" b="0" dirty="0"/>
          </a:p>
        </p:txBody>
      </p:sp>
      <p:cxnSp>
        <p:nvCxnSpPr>
          <p:cNvPr id="10" name="直線コネクタ 9"/>
          <p:cNvCxnSpPr/>
          <p:nvPr/>
        </p:nvCxnSpPr>
        <p:spPr bwMode="auto">
          <a:xfrm>
            <a:off x="806643" y="3357042"/>
            <a:ext cx="242351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直線コネクタ 13"/>
          <p:cNvCxnSpPr/>
          <p:nvPr/>
        </p:nvCxnSpPr>
        <p:spPr bwMode="auto">
          <a:xfrm>
            <a:off x="5867400" y="4114800"/>
            <a:ext cx="2362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" name="下矢印 6"/>
          <p:cNvSpPr/>
          <p:nvPr/>
        </p:nvSpPr>
        <p:spPr bwMode="auto">
          <a:xfrm rot="10800000">
            <a:off x="2476499" y="2976041"/>
            <a:ext cx="228600" cy="381001"/>
          </a:xfrm>
          <a:prstGeom prst="downArrow">
            <a:avLst/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下矢印 15"/>
          <p:cNvSpPr/>
          <p:nvPr/>
        </p:nvSpPr>
        <p:spPr bwMode="auto">
          <a:xfrm>
            <a:off x="7862381" y="4114800"/>
            <a:ext cx="228600" cy="457200"/>
          </a:xfrm>
          <a:prstGeom prst="downArrow">
            <a:avLst/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0504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971800"/>
            <a:ext cx="8305800" cy="914400"/>
          </a:xfrm>
        </p:spPr>
        <p:txBody>
          <a:bodyPr/>
          <a:lstStyle/>
          <a:p>
            <a:r>
              <a:rPr lang="en-US" altLang="ja-JP" sz="2800" u="sng" dirty="0" smtClean="0"/>
              <a:t>Simulation 3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en-US" altLang="ja-JP" sz="2800" dirty="0" smtClean="0"/>
              <a:t>Updated Simulation </a:t>
            </a:r>
            <a:r>
              <a:rPr lang="en-US" altLang="ja-JP" sz="2800" dirty="0"/>
              <a:t>results </a:t>
            </a:r>
            <a:r>
              <a:rPr lang="en-US" altLang="ja-JP" sz="2800" dirty="0" smtClean="0"/>
              <a:t>on</a:t>
            </a:r>
            <a:br>
              <a:rPr lang="en-US" altLang="ja-JP" sz="2800" dirty="0" smtClean="0"/>
            </a:br>
            <a:r>
              <a:rPr lang="en-US" altLang="ja-JP" sz="2800" dirty="0" smtClean="0"/>
              <a:t> </a:t>
            </a:r>
            <a:r>
              <a:rPr lang="en-US" altLang="ja-JP" sz="2800" i="1" dirty="0"/>
              <a:t>“What happens if both LAA and Wi-Fi operate at ED of -72dBm but with no PD communication” </a:t>
            </a:r>
            <a:endParaRPr lang="en-US" sz="2800" i="1" dirty="0">
              <a:cs typeface="+mj-cs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5413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199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Simulation </a:t>
            </a:r>
            <a:r>
              <a:rPr lang="en-US" altLang="zh-CN" dirty="0"/>
              <a:t>Scenario</a:t>
            </a:r>
            <a:endParaRPr lang="zh-CN" altLang="en-US" dirty="0"/>
          </a:p>
        </p:txBody>
      </p:sp>
      <p:graphicFrame>
        <p:nvGraphicFramePr>
          <p:cNvPr id="10" name="コンテンツ プレースホルダー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6332986"/>
              </p:ext>
            </p:extLst>
          </p:nvPr>
        </p:nvGraphicFramePr>
        <p:xfrm>
          <a:off x="152011" y="2745256"/>
          <a:ext cx="4876800" cy="31030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524000"/>
                <a:gridCol w="1399606"/>
                <a:gridCol w="1953194"/>
              </a:tblGrid>
              <a:tr h="125625"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LAA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Ax WLAN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216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Active</a:t>
                      </a:r>
                      <a:r>
                        <a:rPr lang="ja-JP" altLang="en-US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Nodes</a:t>
                      </a:r>
                      <a:endParaRPr kumimoji="1" lang="ja-JP" altLang="en-US" sz="1200" dirty="0"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BS x 4, MS x 20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BS x 4, MS x 20</a:t>
                      </a:r>
                      <a:endParaRPr kumimoji="1" lang="ja-JP" altLang="en-US" sz="1200" b="1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644">
                <a:tc>
                  <a:txBody>
                    <a:bodyPr/>
                    <a:lstStyle/>
                    <a:p>
                      <a:pPr marL="0" marR="0" indent="0" algn="ctr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Traffic Model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DL : FTP model 1 UDP (Appendix.1) / UL : No Traffic</a:t>
                      </a: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73965">
                <a:tc>
                  <a:txBody>
                    <a:bodyPr/>
                    <a:lstStyle/>
                    <a:p>
                      <a:pPr marL="0" marR="0" indent="0" algn="ctr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Channel</a:t>
                      </a:r>
                      <a:r>
                        <a:rPr kumimoji="1" lang="en-US" altLang="ja-JP" sz="1200" baseline="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 Access </a:t>
                      </a:r>
                      <a:br>
                        <a:rPr kumimoji="1" lang="en-US" altLang="ja-JP" sz="1200" baseline="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</a:br>
                      <a:r>
                        <a:rPr kumimoji="1" lang="en-US" altLang="ja-JP" sz="1200" baseline="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Parameter</a:t>
                      </a:r>
                    </a:p>
                    <a:p>
                      <a:pPr marL="0" marR="0" indent="0" algn="ctr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aseline="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(Appendix.2)</a:t>
                      </a: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CW</a:t>
                      </a:r>
                      <a:r>
                        <a:rPr kumimoji="1" lang="en-US" altLang="ja-JP" sz="1200" baseline="-250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min</a:t>
                      </a:r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=15,</a:t>
                      </a:r>
                      <a:r>
                        <a:rPr kumimoji="1" lang="en-US" altLang="ja-JP" sz="1200" baseline="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 </a:t>
                      </a:r>
                    </a:p>
                    <a:p>
                      <a:pPr algn="ctr"/>
                      <a:r>
                        <a:rPr kumimoji="1" lang="en-US" altLang="ja-JP" sz="1200" baseline="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CW</a:t>
                      </a:r>
                      <a:r>
                        <a:rPr kumimoji="1" lang="en-US" altLang="ja-JP" sz="1200" baseline="-250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max</a:t>
                      </a:r>
                      <a:r>
                        <a:rPr kumimoji="1" lang="en-US" altLang="ja-JP" sz="1200" baseline="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=63,</a:t>
                      </a:r>
                    </a:p>
                    <a:p>
                      <a:pPr algn="ctr"/>
                      <a:r>
                        <a:rPr kumimoji="1" lang="en-US" altLang="ja-JP" sz="1200" baseline="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m=3</a:t>
                      </a: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CW</a:t>
                      </a:r>
                      <a:r>
                        <a:rPr kumimoji="1" lang="en-US" altLang="ja-JP" sz="1200" baseline="-250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min</a:t>
                      </a:r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=15, </a:t>
                      </a:r>
                    </a:p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CW</a:t>
                      </a:r>
                      <a:r>
                        <a:rPr kumimoji="1" lang="en-US" altLang="ja-JP" sz="1200" baseline="-25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max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=63,</a:t>
                      </a:r>
                      <a:r>
                        <a:rPr kumimoji="1" lang="ja-JP" altLang="en-US" sz="12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 </a:t>
                      </a:r>
                      <a:endParaRPr kumimoji="1" lang="en-US" altLang="ja-JP" sz="1200" baseline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AIFSN=3</a:t>
                      </a: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216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MCS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4 (Fixed)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4821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Freq.</a:t>
                      </a:r>
                      <a:r>
                        <a:rPr kumimoji="1" lang="en-US" altLang="ja-JP" sz="12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 /BW [MHz]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5,180</a:t>
                      </a:r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 / 20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48216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Max TX Power [dBm]</a:t>
                      </a:r>
                      <a:endParaRPr kumimoji="1" lang="ja-JP" altLang="en-US" sz="1200" dirty="0"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BS:+18, MS:+18</a:t>
                      </a:r>
                      <a:endParaRPr kumimoji="1" lang="en-US" altLang="ja-JP" sz="1200" b="1" baseline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BS:+18, MS:+18</a:t>
                      </a:r>
                      <a:endParaRPr kumimoji="1" lang="en-US" altLang="ja-JP" sz="1200" b="1" baseline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21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Antenna Gain [dBi]</a:t>
                      </a:r>
                      <a:endParaRPr kumimoji="1" lang="ja-JP" altLang="en-US" sz="1200" dirty="0"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BS:+5, MS:0</a:t>
                      </a:r>
                      <a:endParaRPr kumimoji="1" lang="en-US" altLang="ja-JP" sz="1200" b="1" baseline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BS:+5, MS:0</a:t>
                      </a:r>
                      <a:endParaRPr kumimoji="1" lang="en-US" altLang="ja-JP" sz="1200" b="1" baseline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216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Detect</a:t>
                      </a:r>
                      <a:r>
                        <a:rPr lang="en-US" altLang="ja-JP" sz="1200" baseline="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 Th</a:t>
                      </a:r>
                      <a:r>
                        <a:rPr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 [dBm]</a:t>
                      </a:r>
                      <a:endParaRPr kumimoji="1" lang="ja-JP" altLang="en-US" sz="1200" dirty="0"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Calibri" panose="020F0502020204030204" pitchFamily="34" charset="0"/>
                        </a:rPr>
                        <a:t>(PD,ED) = (NA,</a:t>
                      </a:r>
                      <a:r>
                        <a:rPr kumimoji="1" lang="en-US" altLang="ja-JP" sz="1200" baseline="0" dirty="0" smtClean="0">
                          <a:latin typeface="Calibri" panose="020F0502020204030204" pitchFamily="34" charset="0"/>
                        </a:rPr>
                        <a:t> -72)</a:t>
                      </a: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indent="-2286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Both"/>
                        <a:tabLst/>
                        <a:defRPr/>
                      </a:pPr>
                      <a:r>
                        <a:rPr kumimoji="1" lang="en-US" altLang="ja-JP" sz="1200" b="0" baseline="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Default Setup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latin typeface="Calibri" panose="020F0502020204030204" pitchFamily="34" charset="0"/>
                        </a:rPr>
                        <a:t>(PD,ED) = (-82,</a:t>
                      </a:r>
                      <a:r>
                        <a:rPr kumimoji="1" lang="en-US" altLang="ja-JP" sz="1200" b="0" baseline="0" dirty="0" smtClean="0">
                          <a:latin typeface="Calibri" panose="020F0502020204030204" pitchFamily="34" charset="0"/>
                        </a:rPr>
                        <a:t> -62)</a:t>
                      </a:r>
                      <a:endParaRPr kumimoji="1" lang="en-US" altLang="ja-JP" sz="1200" b="0" baseline="0" dirty="0" smtClean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baseline="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(2) 3GPP Requested Setup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latin typeface="Calibri" panose="020F0502020204030204" pitchFamily="34" charset="0"/>
                        </a:rPr>
                        <a:t>(PD,ED) = (-82,</a:t>
                      </a:r>
                      <a:r>
                        <a:rPr kumimoji="1" lang="en-US" altLang="ja-JP" sz="1200" b="0" baseline="0" dirty="0" smtClean="0">
                          <a:latin typeface="Calibri" panose="020F0502020204030204" pitchFamily="34" charset="0"/>
                        </a:rPr>
                        <a:t> -72)</a:t>
                      </a: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132069" y="5943600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Calibri" panose="020F0502020204030204" pitchFamily="34" charset="0"/>
              </a:rPr>
              <a:t>Note : 11ax </a:t>
            </a:r>
            <a:r>
              <a:rPr kumimoji="1" lang="en-US" altLang="ja-JP" dirty="0">
                <a:latin typeface="Calibri" panose="020F0502020204030204" pitchFamily="34" charset="0"/>
              </a:rPr>
              <a:t>and LAA features such as OFDMA /Multi-user /HARQ are not enabled in this simulation to see the pure  performance of channel access.</a:t>
            </a:r>
          </a:p>
        </p:txBody>
      </p:sp>
      <p:sp>
        <p:nvSpPr>
          <p:cNvPr id="20" name="内容占位符 2"/>
          <p:cNvSpPr txBox="1">
            <a:spLocks/>
          </p:cNvSpPr>
          <p:nvPr/>
        </p:nvSpPr>
        <p:spPr bwMode="auto">
          <a:xfrm>
            <a:off x="228600" y="1447800"/>
            <a:ext cx="8646139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just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just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 marL="1085850" indent="-228600" algn="just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 marL="1428750" indent="-228600" algn="just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 marL="1771650" indent="-228600" algn="just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/>
              <a:t>In this simulation, we set </a:t>
            </a:r>
            <a:r>
              <a:rPr lang="en-US" altLang="zh-CN" sz="2000" dirty="0">
                <a:solidFill>
                  <a:schemeClr val="accent2"/>
                </a:solidFill>
              </a:rPr>
              <a:t>LAA</a:t>
            </a:r>
            <a:r>
              <a:rPr lang="en-US" altLang="zh-CN" sz="2000" b="0" dirty="0"/>
              <a:t> and </a:t>
            </a:r>
            <a:r>
              <a:rPr lang="en-US" altLang="zh-CN" sz="2000" dirty="0">
                <a:solidFill>
                  <a:schemeClr val="accent1"/>
                </a:solidFill>
              </a:rPr>
              <a:t>Ax </a:t>
            </a:r>
            <a:r>
              <a:rPr lang="en-US" altLang="zh-CN" sz="2000" dirty="0" smtClean="0">
                <a:solidFill>
                  <a:schemeClr val="accent1"/>
                </a:solidFill>
              </a:rPr>
              <a:t>WLAN</a:t>
            </a:r>
            <a:endParaRPr lang="en-US" altLang="zh-CN" sz="2000" b="0" dirty="0" smtClean="0"/>
          </a:p>
          <a:p>
            <a:pPr lvl="1">
              <a:buFont typeface="Calibri" panose="020F0502020204030204" pitchFamily="34" charset="0"/>
              <a:buChar char="−"/>
            </a:pPr>
            <a:r>
              <a:rPr lang="en-US" altLang="zh-CN" sz="1800" dirty="0"/>
              <a:t>Simulation scenario is based on 3GPP TR 36.889 [4] : Indoor scenario for LAA coexistence evaluations within unlicensed band</a:t>
            </a:r>
            <a:r>
              <a:rPr lang="en-US" altLang="zh-CN" sz="1800" dirty="0" smtClean="0"/>
              <a:t>.(</a:t>
            </a:r>
            <a:r>
              <a:rPr lang="en-US" altLang="zh-CN" sz="1800" dirty="0"/>
              <a:t>Same as </a:t>
            </a:r>
            <a:r>
              <a:rPr lang="en-US" altLang="zh-CN" sz="1800" dirty="0" smtClean="0"/>
              <a:t>previous)</a:t>
            </a:r>
            <a:endParaRPr lang="en-US" altLang="zh-CN" sz="18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181600" y="4989493"/>
            <a:ext cx="3886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b="1" dirty="0" smtClean="0">
                <a:latin typeface="Calibri" panose="020F0502020204030204" pitchFamily="34" charset="0"/>
                <a:ea typeface="ＭＳ Ｐゴシック" panose="020B0600070205080204" pitchFamily="50" charset="-128"/>
              </a:rPr>
              <a:t> </a:t>
            </a:r>
            <a:r>
              <a:rPr kumimoji="1" lang="en-US" altLang="ja-JP" sz="1400" b="1" dirty="0" smtClean="0">
                <a:solidFill>
                  <a:schemeClr val="accent2"/>
                </a:solidFill>
                <a:latin typeface="Calibri" panose="020F0502020204030204" pitchFamily="34" charset="0"/>
                <a:ea typeface="ＭＳ Ｐゴシック" panose="020B0600070205080204" pitchFamily="50" charset="-128"/>
              </a:rPr>
              <a:t>Blue</a:t>
            </a:r>
            <a:r>
              <a:rPr kumimoji="1" lang="en-US" altLang="ja-JP" sz="1400" dirty="0" smtClean="0">
                <a:latin typeface="Calibri" panose="020F0502020204030204" pitchFamily="34" charset="0"/>
                <a:ea typeface="ＭＳ Ｐゴシック" panose="020B0600070205080204" pitchFamily="50" charset="-128"/>
              </a:rPr>
              <a:t> is LAA BS (eNB).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1400" dirty="0">
                <a:latin typeface="Calibri" panose="020F0502020204030204" pitchFamily="34" charset="0"/>
                <a:ea typeface="ＭＳ Ｐゴシック" panose="020B0600070205080204" pitchFamily="50" charset="-128"/>
              </a:rPr>
              <a:t> </a:t>
            </a:r>
            <a:r>
              <a:rPr lang="en-US" altLang="ja-JP" sz="1400" b="1" dirty="0">
                <a:solidFill>
                  <a:srgbClr val="00B050"/>
                </a:solidFill>
                <a:latin typeface="Calibri" panose="020F0502020204030204" pitchFamily="34" charset="0"/>
                <a:ea typeface="ＭＳ Ｐゴシック" panose="020B0600070205080204" pitchFamily="50" charset="-128"/>
              </a:rPr>
              <a:t>Green</a:t>
            </a:r>
            <a:r>
              <a:rPr lang="en-US" altLang="ja-JP" sz="1400" dirty="0">
                <a:latin typeface="Calibri" panose="020F0502020204030204" pitchFamily="34" charset="0"/>
                <a:ea typeface="ＭＳ Ｐゴシック" panose="020B0600070205080204" pitchFamily="50" charset="-128"/>
              </a:rPr>
              <a:t> is Ax WLAN BS (AP).</a:t>
            </a:r>
            <a:r>
              <a:rPr kumimoji="1" lang="ja-JP" altLang="en-US" sz="1400" dirty="0">
                <a:latin typeface="Calibri" panose="020F0502020204030204" pitchFamily="34" charset="0"/>
                <a:ea typeface="ＭＳ Ｐゴシック" panose="020B0600070205080204" pitchFamily="50" charset="-128"/>
              </a:rPr>
              <a:t> </a:t>
            </a:r>
            <a:endParaRPr kumimoji="1" lang="en-US" altLang="ja-JP" sz="1400" dirty="0" smtClean="0">
              <a:latin typeface="Calibri" panose="020F0502020204030204" pitchFamily="34" charset="0"/>
              <a:ea typeface="ＭＳ Ｐゴシック" panose="020B0600070205080204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 smtClean="0">
                <a:latin typeface="Calibri" panose="020F0502020204030204" pitchFamily="34" charset="0"/>
                <a:ea typeface="ＭＳ Ｐゴシック" panose="020B0600070205080204" pitchFamily="50" charset="-128"/>
              </a:rPr>
              <a:t> WLAN and LAA Mobile Stations (MS)  </a:t>
            </a:r>
            <a:r>
              <a:rPr lang="en-US" altLang="zh-CN" sz="1400" dirty="0">
                <a:latin typeface="Calibri" panose="020F0502020204030204" pitchFamily="34" charset="0"/>
                <a:ea typeface="ＭＳ Ｐゴシック" panose="020B0600070205080204" pitchFamily="50" charset="-128"/>
              </a:rPr>
              <a:t>are dropped </a:t>
            </a:r>
            <a:r>
              <a:rPr lang="en-US" altLang="zh-CN" sz="1400" dirty="0" smtClean="0">
                <a:latin typeface="Calibri" panose="020F0502020204030204" pitchFamily="34" charset="0"/>
                <a:ea typeface="ＭＳ Ｐゴシック" panose="020B0600070205080204" pitchFamily="50" charset="-128"/>
              </a:rPr>
              <a:t>randomly in this area. (100 drops)</a:t>
            </a:r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5413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421812" y="2590800"/>
            <a:ext cx="1607935" cy="31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latin typeface="Calibri" panose="020F0502020204030204" pitchFamily="34" charset="0"/>
                <a:ea typeface="ＭＳ Ｐゴシック" panose="020B0600070205080204" pitchFamily="50" charset="-128"/>
              </a:rPr>
              <a:t>&lt;Layout of nodes&gt;</a:t>
            </a:r>
            <a:endParaRPr kumimoji="1" lang="ja-JP" altLang="en-US" sz="1600" dirty="0">
              <a:latin typeface="Calibri" panose="020F0502020204030204" pitchFamily="34" charset="0"/>
              <a:ea typeface="ＭＳ Ｐゴシック" panose="020B0600070205080204" pitchFamily="50" charset="-128"/>
            </a:endParaRPr>
          </a:p>
        </p:txBody>
      </p:sp>
      <p:grpSp>
        <p:nvGrpSpPr>
          <p:cNvPr id="4" name="グループ化 3"/>
          <p:cNvGrpSpPr/>
          <p:nvPr/>
        </p:nvGrpSpPr>
        <p:grpSpPr>
          <a:xfrm>
            <a:off x="5181600" y="2977350"/>
            <a:ext cx="3816268" cy="1747050"/>
            <a:chOff x="5181600" y="2824950"/>
            <a:chExt cx="3816268" cy="1747050"/>
          </a:xfrm>
        </p:grpSpPr>
        <p:cxnSp>
          <p:nvCxnSpPr>
            <p:cNvPr id="25" name="直線コネクタ 24"/>
            <p:cNvCxnSpPr/>
            <p:nvPr/>
          </p:nvCxnSpPr>
          <p:spPr bwMode="auto">
            <a:xfrm>
              <a:off x="7696200" y="3172388"/>
              <a:ext cx="0" cy="13996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bg1">
                  <a:lumMod val="50000"/>
                </a:schemeClr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6" name="直線コネクタ 25"/>
            <p:cNvCxnSpPr>
              <a:stCxn id="62" idx="0"/>
              <a:endCxn id="62" idx="2"/>
            </p:cNvCxnSpPr>
            <p:nvPr/>
          </p:nvCxnSpPr>
          <p:spPr bwMode="auto">
            <a:xfrm>
              <a:off x="7296944" y="3172388"/>
              <a:ext cx="0" cy="13996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bg1">
                  <a:lumMod val="50000"/>
                </a:schemeClr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1" name="直線コネクタ 40"/>
            <p:cNvCxnSpPr/>
            <p:nvPr/>
          </p:nvCxnSpPr>
          <p:spPr bwMode="auto">
            <a:xfrm>
              <a:off x="6477000" y="3172388"/>
              <a:ext cx="0" cy="13996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bg1">
                  <a:lumMod val="50000"/>
                </a:schemeClr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2" name="直線コネクタ 41"/>
            <p:cNvCxnSpPr/>
            <p:nvPr/>
          </p:nvCxnSpPr>
          <p:spPr bwMode="auto">
            <a:xfrm>
              <a:off x="6037097" y="3172388"/>
              <a:ext cx="0" cy="13996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bg1">
                  <a:lumMod val="50000"/>
                </a:schemeClr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3" name="直線コネクタ 42"/>
            <p:cNvCxnSpPr/>
            <p:nvPr/>
          </p:nvCxnSpPr>
          <p:spPr bwMode="auto">
            <a:xfrm>
              <a:off x="8153400" y="3172388"/>
              <a:ext cx="0" cy="13996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bg1">
                  <a:lumMod val="50000"/>
                </a:schemeClr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4" name="直線コネクタ 43"/>
            <p:cNvCxnSpPr/>
            <p:nvPr/>
          </p:nvCxnSpPr>
          <p:spPr bwMode="auto">
            <a:xfrm>
              <a:off x="6858000" y="3172388"/>
              <a:ext cx="0" cy="13996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bg1">
                  <a:lumMod val="50000"/>
                </a:schemeClr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5" name="直線コネクタ 44"/>
            <p:cNvCxnSpPr/>
            <p:nvPr/>
          </p:nvCxnSpPr>
          <p:spPr bwMode="auto">
            <a:xfrm>
              <a:off x="8534400" y="3172388"/>
              <a:ext cx="0" cy="13996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bg1">
                  <a:lumMod val="50000"/>
                </a:schemeClr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49" name="グループ化 48"/>
            <p:cNvGrpSpPr/>
            <p:nvPr/>
          </p:nvGrpSpPr>
          <p:grpSpPr>
            <a:xfrm>
              <a:off x="6781800" y="3695150"/>
              <a:ext cx="152400" cy="354087"/>
              <a:chOff x="5486400" y="2438400"/>
              <a:chExt cx="115158" cy="267559"/>
            </a:xfrm>
          </p:grpSpPr>
          <p:sp>
            <p:nvSpPr>
              <p:cNvPr id="50" name="円/楕円 49"/>
              <p:cNvSpPr/>
              <p:nvPr/>
            </p:nvSpPr>
            <p:spPr bwMode="auto">
              <a:xfrm>
                <a:off x="5486400" y="2590800"/>
                <a:ext cx="115158" cy="115159"/>
              </a:xfrm>
              <a:prstGeom prst="ellipse">
                <a:avLst/>
              </a:prstGeom>
              <a:solidFill>
                <a:schemeClr val="accent2"/>
              </a:solidFill>
              <a:ln w="12700" cap="flat" cmpd="sng" algn="ctr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FF9900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1" name="円/楕円 50"/>
              <p:cNvSpPr/>
              <p:nvPr/>
            </p:nvSpPr>
            <p:spPr bwMode="auto">
              <a:xfrm>
                <a:off x="5486400" y="2438400"/>
                <a:ext cx="115158" cy="115159"/>
              </a:xfrm>
              <a:prstGeom prst="ellipse">
                <a:avLst/>
              </a:prstGeom>
              <a:solidFill>
                <a:srgbClr val="00B050"/>
              </a:solidFill>
              <a:ln w="12700" cap="flat" cmpd="sng" algn="ctr">
                <a:solidFill>
                  <a:srgbClr val="00B05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52" name="グループ化 51"/>
            <p:cNvGrpSpPr/>
            <p:nvPr/>
          </p:nvGrpSpPr>
          <p:grpSpPr>
            <a:xfrm>
              <a:off x="7620000" y="3695150"/>
              <a:ext cx="152400" cy="354087"/>
              <a:chOff x="5486400" y="2438400"/>
              <a:chExt cx="115158" cy="267559"/>
            </a:xfrm>
          </p:grpSpPr>
          <p:sp>
            <p:nvSpPr>
              <p:cNvPr id="53" name="円/楕円 52"/>
              <p:cNvSpPr/>
              <p:nvPr/>
            </p:nvSpPr>
            <p:spPr bwMode="auto">
              <a:xfrm>
                <a:off x="5486400" y="2590800"/>
                <a:ext cx="115158" cy="115159"/>
              </a:xfrm>
              <a:prstGeom prst="ellipse">
                <a:avLst/>
              </a:prstGeom>
              <a:solidFill>
                <a:schemeClr val="accent2"/>
              </a:solidFill>
              <a:ln w="12700" cap="flat" cmpd="sng" algn="ctr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FF9900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4" name="円/楕円 53"/>
              <p:cNvSpPr/>
              <p:nvPr/>
            </p:nvSpPr>
            <p:spPr bwMode="auto">
              <a:xfrm>
                <a:off x="5486400" y="2438400"/>
                <a:ext cx="115158" cy="115159"/>
              </a:xfrm>
              <a:prstGeom prst="ellipse">
                <a:avLst/>
              </a:prstGeom>
              <a:solidFill>
                <a:srgbClr val="00B050"/>
              </a:solidFill>
              <a:ln w="12700" cap="flat" cmpd="sng" algn="ctr">
                <a:solidFill>
                  <a:srgbClr val="00B05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55" name="グループ化 54"/>
            <p:cNvGrpSpPr/>
            <p:nvPr/>
          </p:nvGrpSpPr>
          <p:grpSpPr>
            <a:xfrm>
              <a:off x="8458200" y="3692076"/>
              <a:ext cx="152400" cy="354087"/>
              <a:chOff x="5486400" y="2438400"/>
              <a:chExt cx="115158" cy="267559"/>
            </a:xfrm>
          </p:grpSpPr>
          <p:sp>
            <p:nvSpPr>
              <p:cNvPr id="56" name="円/楕円 55"/>
              <p:cNvSpPr/>
              <p:nvPr/>
            </p:nvSpPr>
            <p:spPr bwMode="auto">
              <a:xfrm>
                <a:off x="5486400" y="2590800"/>
                <a:ext cx="115158" cy="115159"/>
              </a:xfrm>
              <a:prstGeom prst="ellipse">
                <a:avLst/>
              </a:prstGeom>
              <a:solidFill>
                <a:schemeClr val="accent2"/>
              </a:solidFill>
              <a:ln w="12700" cap="flat" cmpd="sng" algn="ctr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FF9900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7" name="円/楕円 56"/>
              <p:cNvSpPr/>
              <p:nvPr/>
            </p:nvSpPr>
            <p:spPr bwMode="auto">
              <a:xfrm>
                <a:off x="5486400" y="2438400"/>
                <a:ext cx="115158" cy="115159"/>
              </a:xfrm>
              <a:prstGeom prst="ellipse">
                <a:avLst/>
              </a:prstGeom>
              <a:solidFill>
                <a:srgbClr val="00B050"/>
              </a:solidFill>
              <a:ln w="12700" cap="flat" cmpd="sng" algn="ctr">
                <a:solidFill>
                  <a:srgbClr val="00B05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cxnSp>
          <p:nvCxnSpPr>
            <p:cNvPr id="58" name="直線矢印コネクタ 57"/>
            <p:cNvCxnSpPr/>
            <p:nvPr/>
          </p:nvCxnSpPr>
          <p:spPr bwMode="auto">
            <a:xfrm>
              <a:off x="6188063" y="3757894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cxnSp>
          <p:nvCxnSpPr>
            <p:cNvPr id="59" name="直線コネクタ 58"/>
            <p:cNvCxnSpPr/>
            <p:nvPr/>
          </p:nvCxnSpPr>
          <p:spPr bwMode="auto">
            <a:xfrm>
              <a:off x="6007259" y="3779863"/>
              <a:ext cx="315959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0" name="直線矢印コネクタ 59"/>
            <p:cNvCxnSpPr/>
            <p:nvPr/>
          </p:nvCxnSpPr>
          <p:spPr bwMode="auto">
            <a:xfrm>
              <a:off x="7696200" y="3497594"/>
              <a:ext cx="8382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cxnSp>
          <p:nvCxnSpPr>
            <p:cNvPr id="61" name="直線コネクタ 60"/>
            <p:cNvCxnSpPr/>
            <p:nvPr/>
          </p:nvCxnSpPr>
          <p:spPr bwMode="auto">
            <a:xfrm>
              <a:off x="6023621" y="3986540"/>
              <a:ext cx="315959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62" name="正方形/長方形 61"/>
            <p:cNvSpPr/>
            <p:nvPr/>
          </p:nvSpPr>
          <p:spPr bwMode="auto">
            <a:xfrm>
              <a:off x="5617410" y="3172388"/>
              <a:ext cx="3359068" cy="139961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63" name="直線コネクタ 62"/>
            <p:cNvCxnSpPr/>
            <p:nvPr/>
          </p:nvCxnSpPr>
          <p:spPr bwMode="auto">
            <a:xfrm flipH="1">
              <a:off x="5638800" y="3872194"/>
              <a:ext cx="3359068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bg1">
                  <a:lumMod val="50000"/>
                </a:schemeClr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64" name="テキスト ボックス 63"/>
            <p:cNvSpPr txBox="1"/>
            <p:nvPr/>
          </p:nvSpPr>
          <p:spPr>
            <a:xfrm>
              <a:off x="6267648" y="3764472"/>
              <a:ext cx="234038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kumimoji="1" lang="en-US" altLang="ja-JP" sz="1400" dirty="0" smtClean="0">
                  <a:latin typeface="Calibri" panose="020F0502020204030204" pitchFamily="34" charset="0"/>
                </a:rPr>
                <a:t>5m</a:t>
              </a:r>
              <a:endParaRPr kumimoji="1" lang="ja-JP" altLang="en-US" sz="1400" dirty="0">
                <a:latin typeface="Calibri" panose="020F0502020204030204" pitchFamily="34" charset="0"/>
              </a:endParaRPr>
            </a:p>
          </p:txBody>
        </p:sp>
        <p:sp>
          <p:nvSpPr>
            <p:cNvPr id="65" name="テキスト ボックス 64"/>
            <p:cNvSpPr txBox="1"/>
            <p:nvPr/>
          </p:nvSpPr>
          <p:spPr>
            <a:xfrm>
              <a:off x="7952595" y="3270659"/>
              <a:ext cx="325410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kumimoji="1" lang="en-US" altLang="ja-JP" sz="1400" dirty="0" smtClean="0">
                  <a:latin typeface="Calibri" panose="020F0502020204030204" pitchFamily="34" charset="0"/>
                </a:rPr>
                <a:t>30m</a:t>
              </a:r>
              <a:endParaRPr kumimoji="1" lang="ja-JP" altLang="en-US" sz="1400" dirty="0">
                <a:latin typeface="Calibri" panose="020F0502020204030204" pitchFamily="34" charset="0"/>
              </a:endParaRPr>
            </a:p>
          </p:txBody>
        </p:sp>
        <p:cxnSp>
          <p:nvCxnSpPr>
            <p:cNvPr id="66" name="直線矢印コネクタ 65"/>
            <p:cNvCxnSpPr/>
            <p:nvPr/>
          </p:nvCxnSpPr>
          <p:spPr bwMode="auto">
            <a:xfrm>
              <a:off x="5638800" y="3040394"/>
              <a:ext cx="3337678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sp>
          <p:nvSpPr>
            <p:cNvPr id="67" name="テキスト ボックス 66"/>
            <p:cNvSpPr txBox="1"/>
            <p:nvPr/>
          </p:nvSpPr>
          <p:spPr>
            <a:xfrm>
              <a:off x="7128102" y="2824950"/>
              <a:ext cx="359073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kumimoji="1" lang="en-US" altLang="ja-JP" dirty="0" smtClean="0">
                  <a:latin typeface="Calibri" panose="020F0502020204030204" pitchFamily="34" charset="0"/>
                </a:rPr>
                <a:t>120m</a:t>
              </a:r>
              <a:endParaRPr kumimoji="1" lang="ja-JP" altLang="en-US" dirty="0">
                <a:latin typeface="Calibri" panose="020F0502020204030204" pitchFamily="34" charset="0"/>
              </a:endParaRPr>
            </a:p>
          </p:txBody>
        </p:sp>
        <p:cxnSp>
          <p:nvCxnSpPr>
            <p:cNvPr id="68" name="直線矢印コネクタ 67"/>
            <p:cNvCxnSpPr/>
            <p:nvPr/>
          </p:nvCxnSpPr>
          <p:spPr bwMode="auto">
            <a:xfrm>
              <a:off x="5486400" y="3172388"/>
              <a:ext cx="0" cy="139961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sp>
          <p:nvSpPr>
            <p:cNvPr id="69" name="テキスト ボックス 68"/>
            <p:cNvSpPr txBox="1"/>
            <p:nvPr/>
          </p:nvSpPr>
          <p:spPr>
            <a:xfrm>
              <a:off x="5181600" y="3777734"/>
              <a:ext cx="280526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kumimoji="1" lang="en-US" altLang="ja-JP" dirty="0" smtClean="0">
                  <a:latin typeface="Calibri" panose="020F0502020204030204" pitchFamily="34" charset="0"/>
                </a:rPr>
                <a:t>50m</a:t>
              </a:r>
              <a:endParaRPr kumimoji="1" lang="ja-JP" altLang="en-US" dirty="0">
                <a:latin typeface="Calibri" panose="020F0502020204030204" pitchFamily="34" charset="0"/>
              </a:endParaRPr>
            </a:p>
          </p:txBody>
        </p:sp>
        <p:grpSp>
          <p:nvGrpSpPr>
            <p:cNvPr id="46" name="グループ化 45"/>
            <p:cNvGrpSpPr/>
            <p:nvPr/>
          </p:nvGrpSpPr>
          <p:grpSpPr>
            <a:xfrm>
              <a:off x="5960897" y="3695150"/>
              <a:ext cx="152400" cy="354087"/>
              <a:chOff x="5486400" y="2438400"/>
              <a:chExt cx="115158" cy="267559"/>
            </a:xfrm>
          </p:grpSpPr>
          <p:sp>
            <p:nvSpPr>
              <p:cNvPr id="47" name="円/楕円 46"/>
              <p:cNvSpPr/>
              <p:nvPr/>
            </p:nvSpPr>
            <p:spPr bwMode="auto">
              <a:xfrm>
                <a:off x="5486400" y="2590800"/>
                <a:ext cx="115158" cy="115159"/>
              </a:xfrm>
              <a:prstGeom prst="ellipse">
                <a:avLst/>
              </a:prstGeom>
              <a:solidFill>
                <a:schemeClr val="accent2"/>
              </a:solidFill>
              <a:ln w="12700" cap="flat" cmpd="sng" algn="ctr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FF9900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8" name="円/楕円 47"/>
              <p:cNvSpPr/>
              <p:nvPr/>
            </p:nvSpPr>
            <p:spPr bwMode="auto">
              <a:xfrm>
                <a:off x="5486400" y="2438400"/>
                <a:ext cx="115158" cy="115159"/>
              </a:xfrm>
              <a:prstGeom prst="ellipse">
                <a:avLst/>
              </a:prstGeom>
              <a:solidFill>
                <a:srgbClr val="00B050"/>
              </a:solidFill>
              <a:ln w="12700" cap="flat" cmpd="sng" algn="ctr">
                <a:solidFill>
                  <a:srgbClr val="00B05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7383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81424"/>
            <a:ext cx="6009640" cy="4000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Simulation Result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304800" y="5486400"/>
            <a:ext cx="8610600" cy="685800"/>
          </a:xfrm>
          <a:prstGeom prst="rect">
            <a:avLst/>
          </a:prstGeo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b="0" dirty="0"/>
              <a:t>If Ax WLAN changes ED </a:t>
            </a:r>
            <a:r>
              <a:rPr lang="en-US" altLang="ja-JP" sz="2000" b="0" dirty="0" smtClean="0"/>
              <a:t>to </a:t>
            </a:r>
            <a:r>
              <a:rPr lang="en-US" altLang="ja-JP" sz="2000" b="0" dirty="0"/>
              <a:t>-72dBm, </a:t>
            </a:r>
            <a:r>
              <a:rPr lang="en-US" altLang="ja-JP" sz="2000" b="0" dirty="0">
                <a:solidFill>
                  <a:srgbClr val="FF0000"/>
                </a:solidFill>
              </a:rPr>
              <a:t>performance of </a:t>
            </a:r>
            <a:r>
              <a:rPr lang="en-US" altLang="ja-JP" sz="2000" b="0" dirty="0" smtClean="0">
                <a:solidFill>
                  <a:srgbClr val="FF0000"/>
                </a:solidFill>
              </a:rPr>
              <a:t>Ax </a:t>
            </a:r>
            <a:r>
              <a:rPr lang="en-US" altLang="ja-JP" sz="2000" b="0" dirty="0">
                <a:solidFill>
                  <a:srgbClr val="FF0000"/>
                </a:solidFill>
              </a:rPr>
              <a:t>WLAN degrade and become lower than that of LAA</a:t>
            </a:r>
            <a:r>
              <a:rPr lang="en-US" altLang="ja-JP" sz="2000" b="0" dirty="0">
                <a:solidFill>
                  <a:srgbClr val="C00000"/>
                </a:solidFill>
              </a:rPr>
              <a:t> </a:t>
            </a:r>
            <a:r>
              <a:rPr lang="en-US" altLang="ja-JP" sz="2000" b="0" dirty="0" smtClean="0"/>
              <a:t>due </a:t>
            </a:r>
            <a:r>
              <a:rPr lang="en-US" altLang="ja-JP" sz="2000" b="0" dirty="0"/>
              <a:t>to different detection </a:t>
            </a:r>
            <a:r>
              <a:rPr lang="en-US" altLang="ja-JP" sz="2000" b="0" dirty="0" smtClean="0"/>
              <a:t>rule </a:t>
            </a:r>
            <a:r>
              <a:rPr lang="en-US" altLang="ja-JP" sz="2000" b="0" dirty="0"/>
              <a:t>for the same system </a:t>
            </a:r>
            <a:r>
              <a:rPr lang="en-US" altLang="ja-JP" sz="2000" b="0" dirty="0" smtClean="0"/>
              <a:t>signal (PD) as I mentioned in Slide 10</a:t>
            </a:r>
            <a:endParaRPr lang="en-US" altLang="ja-JP" sz="2000" b="0" kern="1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52400" y="1496758"/>
            <a:ext cx="822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ja-JP" sz="2000" b="1" dirty="0" smtClean="0">
                <a:latin typeface="Calibri" pitchFamily="34" charset="0"/>
                <a:cs typeface="Calibri" pitchFamily="34" charset="0"/>
              </a:rPr>
              <a:t>Ave</a:t>
            </a:r>
            <a:r>
              <a:rPr lang="en-US" altLang="ja-JP" sz="2000" b="1" dirty="0">
                <a:latin typeface="Calibri" pitchFamily="34" charset="0"/>
                <a:cs typeface="Calibri" pitchFamily="34" charset="0"/>
              </a:rPr>
              <a:t>. DL Throughput per flow [Mbps]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graphicFrame>
        <p:nvGraphicFramePr>
          <p:cNvPr id="22" name="表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3363613"/>
              </p:ext>
            </p:extLst>
          </p:nvPr>
        </p:nvGraphicFramePr>
        <p:xfrm>
          <a:off x="5715000" y="2514600"/>
          <a:ext cx="3200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12954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Setup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Calibri" panose="020F0502020204030204" pitchFamily="34" charset="0"/>
                        </a:rPr>
                        <a:t>LAA</a:t>
                      </a: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Calibri" panose="020F0502020204030204" pitchFamily="34" charset="0"/>
                        </a:rPr>
                        <a:t>Ax</a:t>
                      </a:r>
                      <a:r>
                        <a:rPr kumimoji="1" lang="en-US" altLang="ja-JP" sz="1600" baseline="0" dirty="0" smtClean="0">
                          <a:latin typeface="Calibri" panose="020F0502020204030204" pitchFamily="34" charset="0"/>
                        </a:rPr>
                        <a:t> </a:t>
                      </a:r>
                      <a:r>
                        <a:rPr kumimoji="1" lang="en-US" altLang="ja-JP" sz="1600" dirty="0" smtClean="0">
                          <a:latin typeface="Calibri" panose="020F0502020204030204" pitchFamily="34" charset="0"/>
                        </a:rPr>
                        <a:t>WLAN</a:t>
                      </a: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(1)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Calibri" panose="020F0502020204030204" pitchFamily="34" charset="0"/>
                        </a:rPr>
                        <a:t>1.12Mbps</a:t>
                      </a: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Calibri" panose="020F0502020204030204" pitchFamily="34" charset="0"/>
                        </a:rPr>
                        <a:t>1.76Mbps</a:t>
                      </a: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(2)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Calibri" panose="020F0502020204030204" pitchFamily="34" charset="0"/>
                        </a:rPr>
                        <a:t>1.70Mbps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Calibri" panose="020F0502020204030204" pitchFamily="34" charset="0"/>
                        </a:rPr>
                        <a:t>1.16Mbps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上下矢印 9"/>
          <p:cNvSpPr/>
          <p:nvPr/>
        </p:nvSpPr>
        <p:spPr bwMode="auto">
          <a:xfrm>
            <a:off x="4648200" y="2438400"/>
            <a:ext cx="241456" cy="914400"/>
          </a:xfrm>
          <a:prstGeom prst="upDownArrow">
            <a:avLst/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1" name="直線コネクタ 10"/>
          <p:cNvCxnSpPr/>
          <p:nvPr/>
        </p:nvCxnSpPr>
        <p:spPr bwMode="auto">
          <a:xfrm>
            <a:off x="3429000" y="2438400"/>
            <a:ext cx="1676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" name="テキスト ボックス 11"/>
          <p:cNvSpPr txBox="1"/>
          <p:nvPr/>
        </p:nvSpPr>
        <p:spPr>
          <a:xfrm>
            <a:off x="5770162" y="3962400"/>
            <a:ext cx="292990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arenBoth"/>
              <a:defRPr/>
            </a:pPr>
            <a:r>
              <a:rPr kumimoji="1" lang="en-US" altLang="ja-JP" sz="1600" dirty="0">
                <a:latin typeface="Calibri" panose="020F0502020204030204" pitchFamily="34" charset="0"/>
                <a:ea typeface="ＭＳ Ｐゴシック" panose="020B0600070205080204" pitchFamily="50" charset="-128"/>
              </a:rPr>
              <a:t>Default Setup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600" dirty="0" smtClean="0">
                <a:latin typeface="Calibri" panose="020F0502020204030204" pitchFamily="34" charset="0"/>
              </a:rPr>
              <a:t>     Ax WLAN : (PD,ED</a:t>
            </a:r>
            <a:r>
              <a:rPr kumimoji="1" lang="en-US" altLang="ja-JP" sz="1600" dirty="0">
                <a:latin typeface="Calibri" panose="020F0502020204030204" pitchFamily="34" charset="0"/>
              </a:rPr>
              <a:t>) = (-82, -62)</a:t>
            </a:r>
            <a:endParaRPr kumimoji="1" lang="en-US" altLang="ja-JP" sz="1600" dirty="0">
              <a:latin typeface="Calibri" panose="020F0502020204030204" pitchFamily="34" charset="0"/>
              <a:ea typeface="ＭＳ Ｐゴシック" panose="020B0600070205080204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600" dirty="0">
                <a:latin typeface="Calibri" panose="020F0502020204030204" pitchFamily="34" charset="0"/>
                <a:ea typeface="ＭＳ Ｐゴシック" panose="020B0600070205080204" pitchFamily="50" charset="-128"/>
              </a:rPr>
              <a:t>(2) 3GPP Requested Setup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600" dirty="0" smtClean="0">
                <a:latin typeface="Calibri" panose="020F0502020204030204" pitchFamily="34" charset="0"/>
              </a:rPr>
              <a:t>     Ax WLAN : (PD,ED</a:t>
            </a:r>
            <a:r>
              <a:rPr kumimoji="1" lang="en-US" altLang="ja-JP" sz="1600" dirty="0">
                <a:latin typeface="Calibri" panose="020F0502020204030204" pitchFamily="34" charset="0"/>
              </a:rPr>
              <a:t>) = (-82, -72</a:t>
            </a:r>
            <a:r>
              <a:rPr kumimoji="1" lang="en-US" altLang="ja-JP" sz="1600" dirty="0" smtClean="0">
                <a:latin typeface="Calibri" panose="020F0502020204030204" pitchFamily="34" charset="0"/>
              </a:rPr>
              <a:t>)</a:t>
            </a:r>
            <a:endParaRPr kumimoji="1" lang="en-US" altLang="ja-JP" sz="1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1257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055998"/>
            <a:ext cx="4445000" cy="3333750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991" y="2055998"/>
            <a:ext cx="4445000" cy="3333750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057400"/>
            <a:ext cx="4445000" cy="33337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Simulation Result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52400" y="1496758"/>
            <a:ext cx="822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ja-JP" sz="2000" b="1" dirty="0" smtClean="0">
                <a:latin typeface="Calibri" pitchFamily="34" charset="0"/>
                <a:cs typeface="Calibri" pitchFamily="34" charset="0"/>
              </a:rPr>
              <a:t>Each </a:t>
            </a:r>
            <a:r>
              <a:rPr lang="en-US" altLang="ja-JP" sz="2000" b="1" dirty="0">
                <a:latin typeface="Calibri" pitchFamily="34" charset="0"/>
                <a:cs typeface="Calibri" pitchFamily="34" charset="0"/>
              </a:rPr>
              <a:t>BS Ave. DL Throughput per flow [Mbps]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12" name="内容占位符 2"/>
          <p:cNvSpPr>
            <a:spLocks noGrp="1"/>
          </p:cNvSpPr>
          <p:nvPr>
            <p:ph idx="1"/>
          </p:nvPr>
        </p:nvSpPr>
        <p:spPr>
          <a:xfrm>
            <a:off x="304800" y="5334000"/>
            <a:ext cx="8610600" cy="685800"/>
          </a:xfrm>
          <a:prstGeom prst="rect">
            <a:avLst/>
          </a:prstGeo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b="0" dirty="0"/>
              <a:t>If Ax WLAN changes ED to -72dBm, </a:t>
            </a:r>
            <a:r>
              <a:rPr lang="en-US" altLang="ja-JP" sz="2000" b="0" dirty="0">
                <a:solidFill>
                  <a:srgbClr val="FF0000"/>
                </a:solidFill>
              </a:rPr>
              <a:t>performance of inner Ax WLAN BSs degrade due to improving  performance of outer </a:t>
            </a:r>
            <a:r>
              <a:rPr lang="en-US" altLang="ja-JP" sz="2000" b="0" dirty="0" smtClean="0">
                <a:solidFill>
                  <a:srgbClr val="FF0000"/>
                </a:solidFill>
              </a:rPr>
              <a:t>LAA BSs</a:t>
            </a:r>
            <a:endParaRPr lang="en-US" altLang="ja-JP" sz="2000" b="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b="0" dirty="0"/>
              <a:t>Ave. DL throughput of the </a:t>
            </a:r>
            <a:r>
              <a:rPr lang="en-US" altLang="ja-JP" sz="2000" b="0" dirty="0" smtClean="0"/>
              <a:t>inner/outer </a:t>
            </a:r>
            <a:r>
              <a:rPr lang="en-US" altLang="ja-JP" sz="2000" b="0" dirty="0"/>
              <a:t>BSSs </a:t>
            </a:r>
            <a:r>
              <a:rPr lang="en-US" altLang="ja-JP" sz="2000" b="0" dirty="0" smtClean="0"/>
              <a:t>are </a:t>
            </a:r>
            <a:r>
              <a:rPr lang="en-US" altLang="ja-JP" sz="2000" b="0" dirty="0"/>
              <a:t>almost </a:t>
            </a:r>
            <a:r>
              <a:rPr lang="en-US" altLang="ja-JP" sz="2000" b="0" dirty="0" smtClean="0"/>
              <a:t>equal</a:t>
            </a:r>
            <a:endParaRPr lang="en-US" altLang="ja-JP" sz="2000" b="0" dirty="0"/>
          </a:p>
        </p:txBody>
      </p:sp>
      <p:cxnSp>
        <p:nvCxnSpPr>
          <p:cNvPr id="11" name="直線コネクタ 10"/>
          <p:cNvCxnSpPr/>
          <p:nvPr/>
        </p:nvCxnSpPr>
        <p:spPr bwMode="auto">
          <a:xfrm>
            <a:off x="1905000" y="3352800"/>
            <a:ext cx="2133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直線コネクタ 13"/>
          <p:cNvCxnSpPr/>
          <p:nvPr/>
        </p:nvCxnSpPr>
        <p:spPr bwMode="auto">
          <a:xfrm>
            <a:off x="5638800" y="4191000"/>
            <a:ext cx="2209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6" name="下矢印 15"/>
          <p:cNvSpPr/>
          <p:nvPr/>
        </p:nvSpPr>
        <p:spPr bwMode="auto">
          <a:xfrm>
            <a:off x="7600545" y="4205590"/>
            <a:ext cx="228600" cy="747409"/>
          </a:xfrm>
          <a:prstGeom prst="downArrow">
            <a:avLst/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下矢印 16"/>
          <p:cNvSpPr/>
          <p:nvPr/>
        </p:nvSpPr>
        <p:spPr bwMode="auto">
          <a:xfrm rot="10800000">
            <a:off x="3505200" y="2594853"/>
            <a:ext cx="228600" cy="747409"/>
          </a:xfrm>
          <a:prstGeom prst="downArrow">
            <a:avLst/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1855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Conclusion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305800" cy="4800600"/>
          </a:xfrm>
        </p:spPr>
        <p:txBody>
          <a:bodyPr>
            <a:noAutofit/>
          </a:bodyPr>
          <a:lstStyle/>
          <a:p>
            <a:r>
              <a:rPr lang="en-US" sz="2000" b="0" dirty="0" smtClean="0"/>
              <a:t>We confirmed the simulation results incorporating feedbacks and updated simulation scenario and parameters</a:t>
            </a:r>
          </a:p>
          <a:p>
            <a:pPr lvl="1"/>
            <a:r>
              <a:rPr lang="en-US" sz="1800" dirty="0"/>
              <a:t>By reviewing initial </a:t>
            </a:r>
            <a:r>
              <a:rPr lang="en-US" sz="1800" dirty="0" smtClean="0"/>
              <a:t>parameters, </a:t>
            </a:r>
            <a:r>
              <a:rPr lang="en-US" sz="1800" dirty="0"/>
              <a:t>number of drops and layout of nodes, we </a:t>
            </a:r>
            <a:r>
              <a:rPr lang="en-US" sz="1800" dirty="0" smtClean="0"/>
              <a:t>observed </a:t>
            </a:r>
            <a:r>
              <a:rPr lang="en-US" sz="1800" dirty="0"/>
              <a:t>equal performance of the </a:t>
            </a:r>
            <a:r>
              <a:rPr lang="en-US" sz="1800" dirty="0" smtClean="0"/>
              <a:t>inner/outer BSSs</a:t>
            </a:r>
            <a:endParaRPr lang="en-US" sz="1800" dirty="0"/>
          </a:p>
          <a:p>
            <a:pPr lvl="1"/>
            <a:r>
              <a:rPr lang="en-US" sz="1800" dirty="0"/>
              <a:t>We </a:t>
            </a:r>
            <a:r>
              <a:rPr lang="en-US" sz="1800" dirty="0" smtClean="0"/>
              <a:t>identified </a:t>
            </a:r>
            <a:r>
              <a:rPr lang="en-US" sz="1800" dirty="0"/>
              <a:t>that </a:t>
            </a:r>
            <a:r>
              <a:rPr lang="en-US" altLang="ja-JP" sz="1800" dirty="0"/>
              <a:t>different detection rule for </a:t>
            </a:r>
            <a:r>
              <a:rPr lang="en-US" altLang="ja-JP" sz="1800" dirty="0">
                <a:solidFill>
                  <a:srgbClr val="FF0000"/>
                </a:solidFill>
              </a:rPr>
              <a:t>the same system signal </a:t>
            </a:r>
            <a:r>
              <a:rPr lang="en-US" altLang="ja-JP" sz="1800" dirty="0" smtClean="0"/>
              <a:t>(i.e. how LAA detects other LAA signals) causes different </a:t>
            </a:r>
            <a:r>
              <a:rPr lang="en-US" altLang="ja-JP" sz="1800" dirty="0"/>
              <a:t>performance between LAA and </a:t>
            </a:r>
            <a:r>
              <a:rPr lang="en-US" altLang="ja-JP" sz="1800" dirty="0" smtClean="0"/>
              <a:t>WLAN</a:t>
            </a:r>
            <a:endParaRPr lang="en-US" sz="1800" dirty="0"/>
          </a:p>
          <a:p>
            <a:endParaRPr lang="en-US" sz="2000" b="0" dirty="0"/>
          </a:p>
          <a:p>
            <a:r>
              <a:rPr lang="en-US" sz="2000" b="0" dirty="0" smtClean="0"/>
              <a:t>We updated simulation results that confirm that </a:t>
            </a:r>
            <a:r>
              <a:rPr lang="en-US" sz="2000" b="0" dirty="0" smtClean="0">
                <a:solidFill>
                  <a:srgbClr val="FF0000"/>
                </a:solidFill>
              </a:rPr>
              <a:t>changing the ED threshold to -72dBm makes Ax WLAN performance worse</a:t>
            </a:r>
            <a:endParaRPr lang="en-US" sz="2000" b="0" dirty="0"/>
          </a:p>
          <a:p>
            <a:pPr lvl="1"/>
            <a:r>
              <a:rPr lang="en-US" altLang="ja-JP" sz="1800" dirty="0" smtClean="0"/>
              <a:t>Different </a:t>
            </a:r>
            <a:r>
              <a:rPr lang="en-US" altLang="ja-JP" sz="1800" dirty="0"/>
              <a:t>ED </a:t>
            </a:r>
            <a:r>
              <a:rPr lang="en-US" altLang="ja-JP" sz="1800" dirty="0" smtClean="0"/>
              <a:t>threshold makes Ax WLAN performance worse </a:t>
            </a:r>
            <a:r>
              <a:rPr lang="en-US" sz="1800" dirty="0" smtClean="0">
                <a:ea typeface="+mn-ea"/>
              </a:rPr>
              <a:t>in </a:t>
            </a:r>
            <a:r>
              <a:rPr lang="en-US" sz="1800" dirty="0">
                <a:ea typeface="+mn-ea"/>
              </a:rPr>
              <a:t>the case of coexistence of Ax WLAN and Legacy </a:t>
            </a:r>
            <a:r>
              <a:rPr lang="en-US" sz="1800" dirty="0" smtClean="0">
                <a:ea typeface="+mn-ea"/>
              </a:rPr>
              <a:t>WLAN</a:t>
            </a:r>
            <a:endParaRPr lang="en-US" altLang="ja-JP" sz="1800" dirty="0">
              <a:ea typeface="+mn-ea"/>
            </a:endParaRPr>
          </a:p>
          <a:p>
            <a:pPr lvl="1"/>
            <a:r>
              <a:rPr lang="en-US" altLang="ja-JP" sz="1800" dirty="0"/>
              <a:t>Different </a:t>
            </a:r>
            <a:r>
              <a:rPr lang="en-US" altLang="ja-JP" sz="1800" dirty="0" smtClean="0"/>
              <a:t>detection rule for the same system signal </a:t>
            </a:r>
            <a:r>
              <a:rPr lang="en-US" altLang="ja-JP" sz="1800" dirty="0"/>
              <a:t>makes Ax WLAN performance worse in the case of coexistence of Ax WLAN and </a:t>
            </a:r>
            <a:r>
              <a:rPr lang="en-US" altLang="ja-JP" sz="1800" dirty="0" smtClean="0"/>
              <a:t>LAA</a:t>
            </a:r>
            <a:endParaRPr lang="en-US" altLang="ja-JP" sz="1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3439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dirty="0" smtClean="0">
                <a:cs typeface="+mj-cs"/>
              </a:rPr>
              <a:t>Introduction</a:t>
            </a:r>
            <a:endParaRPr lang="en-US" dirty="0">
              <a:cs typeface="+mj-cs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26720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ja-JP" sz="2000" b="0" dirty="0"/>
              <a:t>IEEE 802.11 WG </a:t>
            </a:r>
            <a:r>
              <a:rPr lang="en-US" altLang="ja-JP" sz="2000" b="0" dirty="0" smtClean="0"/>
              <a:t>established </a:t>
            </a:r>
            <a:r>
              <a:rPr lang="en-US" altLang="ja-JP" sz="2000" b="0" dirty="0"/>
              <a:t>the “PDED </a:t>
            </a:r>
            <a:r>
              <a:rPr lang="en-US" altLang="ja-JP" sz="2000" b="0" dirty="0" err="1" smtClean="0"/>
              <a:t>adhoc</a:t>
            </a:r>
            <a:r>
              <a:rPr lang="en-US" altLang="ja-JP" sz="2000" b="0" dirty="0"/>
              <a:t>” </a:t>
            </a:r>
            <a:r>
              <a:rPr lang="en-US" altLang="ja-JP" sz="2000" b="0" dirty="0" smtClean="0"/>
              <a:t>to consider potential </a:t>
            </a:r>
            <a:r>
              <a:rPr lang="en-US" altLang="ja-JP" sz="2000" b="0" dirty="0"/>
              <a:t>response to 3GPP RAN1’s request to change WLAN’s ED threshold from </a:t>
            </a:r>
            <a:r>
              <a:rPr lang="en-US" altLang="ja-JP" sz="2000" b="0" dirty="0" smtClean="0"/>
              <a:t/>
            </a:r>
            <a:br>
              <a:rPr lang="en-US" altLang="ja-JP" sz="2000" b="0" dirty="0" smtClean="0"/>
            </a:br>
            <a:r>
              <a:rPr lang="en-US" altLang="ja-JP" sz="2000" b="0" dirty="0" smtClean="0"/>
              <a:t>-</a:t>
            </a:r>
            <a:r>
              <a:rPr lang="en-US" altLang="ja-JP" sz="2000" b="0" dirty="0"/>
              <a:t>62dBm to -</a:t>
            </a:r>
            <a:r>
              <a:rPr lang="en-US" altLang="ja-JP" sz="2000" b="0" dirty="0" smtClean="0"/>
              <a:t>72dBm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altLang="ja-JP" sz="18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b="0" dirty="0" smtClean="0">
                <a:hlinkClick r:id="rId3"/>
              </a:rPr>
              <a:t>IEEE802.11-16/1291r0</a:t>
            </a:r>
            <a:r>
              <a:rPr lang="en-US" altLang="ja-JP" sz="2000" b="0" dirty="0" smtClean="0"/>
              <a:t> [1] suggests</a:t>
            </a:r>
            <a:r>
              <a:rPr lang="en-US" altLang="ja-JP" sz="2000" b="0" dirty="0"/>
              <a:t> </a:t>
            </a:r>
            <a:r>
              <a:rPr lang="en-US" altLang="ja-JP" sz="2000" b="0" dirty="0" smtClean="0"/>
              <a:t>three experiments (by simulation and/or testing) to provide the basis to respond to the 3GPP RAN1 request;</a:t>
            </a:r>
          </a:p>
          <a:p>
            <a:pPr marL="627063" indent="0">
              <a:buNone/>
            </a:pPr>
            <a:r>
              <a:rPr lang="en-US" altLang="ja-JP" sz="1800" b="0" i="1" dirty="0" smtClean="0"/>
              <a:t>(</a:t>
            </a:r>
            <a:r>
              <a:rPr lang="en-US" altLang="ja-JP" sz="1800" b="0" i="1" dirty="0"/>
              <a:t>1) What happens if all Wi-Fi uses ED of -72dBm </a:t>
            </a:r>
          </a:p>
          <a:p>
            <a:pPr marL="627063" indent="0">
              <a:buNone/>
            </a:pPr>
            <a:r>
              <a:rPr lang="en-US" altLang="ja-JP" sz="1800" b="0" i="1" dirty="0"/>
              <a:t>(2) What happens if some Wi-Fi uses ED of -72dBm </a:t>
            </a:r>
          </a:p>
          <a:p>
            <a:pPr marL="627063" indent="0">
              <a:buNone/>
            </a:pPr>
            <a:r>
              <a:rPr lang="en-US" altLang="ja-JP" sz="1800" b="0" i="1" dirty="0"/>
              <a:t>(3) What happens if both LAA and Wi-Fi operate at ED of -72dBm but with no PD </a:t>
            </a:r>
            <a:r>
              <a:rPr lang="en-US" altLang="ja-JP" sz="1800" b="0" i="1" dirty="0" smtClean="0"/>
              <a:t>communication</a:t>
            </a:r>
          </a:p>
          <a:p>
            <a:pPr marL="627063" indent="0"/>
            <a:endParaRPr lang="en-US" altLang="ja-JP" sz="18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b="0" dirty="0" smtClean="0"/>
              <a:t>So far, we provided some simulation data to analyze the impact of the change in ED threshold</a:t>
            </a:r>
          </a:p>
          <a:p>
            <a:pPr lvl="1">
              <a:buFont typeface="Calibri" panose="020F0502020204030204" pitchFamily="34" charset="0"/>
              <a:buChar char="−"/>
            </a:pPr>
            <a:r>
              <a:rPr lang="en-US" altLang="ja-JP" sz="1800" dirty="0" smtClean="0"/>
              <a:t>In case of (2</a:t>
            </a:r>
            <a:r>
              <a:rPr lang="en-US" altLang="ja-JP" sz="1800" dirty="0"/>
              <a:t>) at </a:t>
            </a:r>
            <a:r>
              <a:rPr lang="en-US" altLang="ja-JP" sz="1800" dirty="0" smtClean="0"/>
              <a:t>the November </a:t>
            </a:r>
            <a:r>
              <a:rPr lang="en-US" altLang="ja-JP" sz="1800" dirty="0"/>
              <a:t>2016 </a:t>
            </a:r>
            <a:r>
              <a:rPr lang="en-US" altLang="ja-JP" sz="1800" dirty="0" smtClean="0"/>
              <a:t>meeting</a:t>
            </a:r>
          </a:p>
          <a:p>
            <a:pPr lvl="1">
              <a:buFont typeface="Calibri" panose="020F0502020204030204" pitchFamily="34" charset="0"/>
              <a:buChar char="−"/>
            </a:pPr>
            <a:r>
              <a:rPr lang="en-US" altLang="ja-JP" sz="1800" dirty="0"/>
              <a:t>In case of </a:t>
            </a:r>
            <a:r>
              <a:rPr lang="en-US" altLang="ja-JP" sz="1800" dirty="0" smtClean="0"/>
              <a:t>(3) </a:t>
            </a:r>
            <a:r>
              <a:rPr lang="en-US" altLang="ja-JP" sz="1800" dirty="0"/>
              <a:t>at </a:t>
            </a:r>
            <a:r>
              <a:rPr lang="en-US" altLang="ja-JP" sz="1800" dirty="0" smtClean="0"/>
              <a:t>the January 2017 </a:t>
            </a:r>
            <a:r>
              <a:rPr lang="en-US" altLang="ja-JP" sz="1800" dirty="0"/>
              <a:t>meeting </a:t>
            </a:r>
            <a:endParaRPr lang="en-US" altLang="ja-JP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ja-JP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ja-JP" sz="2000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1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Future Works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458200" cy="4800600"/>
          </a:xfrm>
        </p:spPr>
        <p:txBody>
          <a:bodyPr>
            <a:noAutofit/>
          </a:bodyPr>
          <a:lstStyle/>
          <a:p>
            <a:r>
              <a:rPr lang="en-US" sz="2000" b="0" dirty="0" smtClean="0"/>
              <a:t>We concluded that if future WLAN changes the </a:t>
            </a:r>
            <a:r>
              <a:rPr lang="en-US" sz="2000" b="0" dirty="0" smtClean="0">
                <a:solidFill>
                  <a:srgbClr val="FF0000"/>
                </a:solidFill>
              </a:rPr>
              <a:t>ED threshold to -72dBm </a:t>
            </a:r>
            <a:r>
              <a:rPr lang="en-US" sz="2000" b="0" dirty="0" smtClean="0"/>
              <a:t>it could have detrimental effect on its performance</a:t>
            </a:r>
          </a:p>
          <a:p>
            <a:endParaRPr lang="en-US" altLang="ja-JP" sz="2000" b="0" dirty="0"/>
          </a:p>
          <a:p>
            <a:r>
              <a:rPr lang="en-US" altLang="ja-JP" sz="2000" b="0" dirty="0" smtClean="0"/>
              <a:t>However, we should consider </a:t>
            </a:r>
            <a:r>
              <a:rPr lang="en-US" altLang="ja-JP" sz="2000" b="0" dirty="0"/>
              <a:t>the </a:t>
            </a:r>
            <a:r>
              <a:rPr lang="en-US" altLang="ja-JP" sz="2000" b="0" dirty="0" smtClean="0"/>
              <a:t>possibility for future WLAN be excluded from the </a:t>
            </a:r>
            <a:r>
              <a:rPr lang="en-US" altLang="ja-JP" sz="2000" b="0" dirty="0" smtClean="0">
                <a:solidFill>
                  <a:srgbClr val="FF0000"/>
                </a:solidFill>
              </a:rPr>
              <a:t>exceptional treatment in </a:t>
            </a:r>
            <a:r>
              <a:rPr lang="en-US" altLang="ja-JP" sz="2000" b="0" dirty="0">
                <a:solidFill>
                  <a:srgbClr val="FF0000"/>
                </a:solidFill>
              </a:rPr>
              <a:t>EN 301 </a:t>
            </a:r>
            <a:r>
              <a:rPr lang="en-US" altLang="ja-JP" sz="2000" b="0" dirty="0" smtClean="0">
                <a:solidFill>
                  <a:srgbClr val="FF0000"/>
                </a:solidFill>
              </a:rPr>
              <a:t>893</a:t>
            </a:r>
            <a:r>
              <a:rPr lang="en-US" altLang="ja-JP" sz="2000" b="0" dirty="0" smtClean="0"/>
              <a:t>, where the ED threshold of -62dBm may not be maintained</a:t>
            </a:r>
          </a:p>
          <a:p>
            <a:pPr lvl="1"/>
            <a:r>
              <a:rPr lang="en-US" altLang="ja-JP" sz="1800" dirty="0" smtClean="0"/>
              <a:t>If LAA adopts WLAN Preamble Detection as IEEE requested, it may balance out the performance of the two systems, but we should also consider </a:t>
            </a:r>
            <a:r>
              <a:rPr lang="en-US" altLang="ja-JP" sz="1800" dirty="0"/>
              <a:t>the case if </a:t>
            </a:r>
            <a:r>
              <a:rPr lang="en-US" altLang="ja-JP" sz="1800" dirty="0" smtClean="0"/>
              <a:t>3GPP does not accept our request</a:t>
            </a:r>
          </a:p>
          <a:p>
            <a:pPr marL="457200" lvl="1" indent="0">
              <a:buNone/>
            </a:pPr>
            <a:endParaRPr lang="en-US" altLang="ja-JP" dirty="0"/>
          </a:p>
          <a:p>
            <a:r>
              <a:rPr lang="en-US" altLang="ja-JP" sz="2000" b="0" dirty="0" smtClean="0"/>
              <a:t>We should continue our investigation on the effects of intersystem coexistence and develop techniques to mitigate any negative impact</a:t>
            </a:r>
            <a:endParaRPr lang="en-US" altLang="ja-JP" sz="180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4476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References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b="0" dirty="0"/>
              <a:t>[1] </a:t>
            </a:r>
            <a:r>
              <a:rPr lang="en-US" altLang="ja-JP" b="0" dirty="0" smtClean="0"/>
              <a:t>11-16-1291-00-0000-pded-ad-hoc-agenda-27-sept-2016</a:t>
            </a:r>
          </a:p>
          <a:p>
            <a:r>
              <a:rPr lang="en-US" altLang="ja-JP" b="0" dirty="0" smtClean="0"/>
              <a:t>[2] 11-16-1451-00-0000-Simulation-Analysis-of-ED-Threshold-</a:t>
            </a:r>
          </a:p>
          <a:p>
            <a:pPr marL="719138" indent="0">
              <a:buNone/>
            </a:pPr>
            <a:r>
              <a:rPr lang="en-US" altLang="ja-JP" b="0" dirty="0" smtClean="0"/>
              <a:t>Levels</a:t>
            </a:r>
          </a:p>
          <a:p>
            <a:r>
              <a:rPr lang="en-US" altLang="ja-JP" b="0" dirty="0" smtClean="0"/>
              <a:t>[3] 11-17-0062-00-0000-Simulation </a:t>
            </a:r>
            <a:r>
              <a:rPr lang="en-US" altLang="ja-JP" b="0" dirty="0"/>
              <a:t>Analysis of ED Threshold Levels in WLAN and LAA coexistence </a:t>
            </a:r>
            <a:r>
              <a:rPr lang="en-US" altLang="ja-JP" b="0" dirty="0" smtClean="0"/>
              <a:t>scenario</a:t>
            </a:r>
          </a:p>
          <a:p>
            <a:r>
              <a:rPr lang="en-US" altLang="zh-CN" b="0" dirty="0" smtClean="0"/>
              <a:t>[4] </a:t>
            </a:r>
            <a:r>
              <a:rPr lang="en-US" altLang="zh-CN" b="0" dirty="0"/>
              <a:t>3GPP TR 36.889 </a:t>
            </a:r>
            <a:r>
              <a:rPr lang="en-US" altLang="zh-CN" b="0" dirty="0" smtClean="0"/>
              <a:t>V13.0.0</a:t>
            </a:r>
          </a:p>
          <a:p>
            <a:r>
              <a:rPr lang="en-US" altLang="ja-JP" b="0" dirty="0" smtClean="0"/>
              <a:t>[5] </a:t>
            </a:r>
            <a:r>
              <a:rPr lang="en-US" altLang="ja-JP" b="0" dirty="0"/>
              <a:t>R1-156621(Coexistence Simulation Results for DL-only LAA</a:t>
            </a:r>
            <a:r>
              <a:rPr lang="en-US" altLang="ja-JP" b="0" dirty="0" smtClean="0"/>
              <a:t>)</a:t>
            </a:r>
            <a:endParaRPr lang="en-US" altLang="zh-CN" b="0" dirty="0" smtClean="0"/>
          </a:p>
          <a:p>
            <a:pPr marL="342900" lvl="1" indent="-342900">
              <a:buFontTx/>
              <a:buChar char="•"/>
            </a:pPr>
            <a:r>
              <a:rPr lang="en-US" altLang="ja-JP" sz="2400" dirty="0" smtClean="0"/>
              <a:t>[6] </a:t>
            </a:r>
            <a:r>
              <a:rPr kumimoji="1" lang="en-US" altLang="ja-JP" sz="2400" dirty="0"/>
              <a:t>3GPP TR 36.814.</a:t>
            </a:r>
            <a:r>
              <a:rPr lang="en-US" altLang="ja-JP" sz="2400" dirty="0"/>
              <a:t> </a:t>
            </a:r>
            <a:endParaRPr lang="en-US" altLang="zh-CN" b="0" dirty="0" smtClean="0"/>
          </a:p>
          <a:p>
            <a:r>
              <a:rPr lang="en-US" altLang="ja-JP" b="0" dirty="0" smtClean="0"/>
              <a:t>[</a:t>
            </a:r>
            <a:r>
              <a:rPr lang="en-US" altLang="ja-JP" b="0" dirty="0"/>
              <a:t>7</a:t>
            </a:r>
            <a:r>
              <a:rPr lang="en-US" altLang="ja-JP" b="0" dirty="0" smtClean="0"/>
              <a:t>] </a:t>
            </a:r>
            <a:r>
              <a:rPr lang="en-US" altLang="ja-JP" b="0" dirty="0"/>
              <a:t>3GPP TS 36.213 </a:t>
            </a:r>
            <a:r>
              <a:rPr lang="en-US" altLang="ja-JP" b="0" dirty="0" smtClean="0"/>
              <a:t>V14.</a:t>
            </a:r>
            <a:r>
              <a:rPr lang="en-US" altLang="ja-JP" b="0" dirty="0"/>
              <a:t>0.0</a:t>
            </a:r>
            <a:r>
              <a:rPr lang="en-US" altLang="ja-JP" b="0" dirty="0" smtClean="0"/>
              <a:t> </a:t>
            </a:r>
            <a:r>
              <a:rPr lang="en-US" altLang="ja-JP" b="0" dirty="0"/>
              <a:t>(2016-09)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364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971800"/>
            <a:ext cx="8305800" cy="914400"/>
          </a:xfrm>
        </p:spPr>
        <p:txBody>
          <a:bodyPr/>
          <a:lstStyle/>
          <a:p>
            <a:r>
              <a:rPr lang="en-US" sz="2800" dirty="0" smtClean="0">
                <a:cs typeface="+mj-cs"/>
              </a:rPr>
              <a:t>Appendix</a:t>
            </a:r>
            <a:endParaRPr lang="en-US" sz="2800" dirty="0">
              <a:cs typeface="+mj-cs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5413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7551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Appendix 1. Traffic Model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5" name="内容占位符 2"/>
          <p:cNvSpPr txBox="1">
            <a:spLocks/>
          </p:cNvSpPr>
          <p:nvPr/>
        </p:nvSpPr>
        <p:spPr bwMode="auto">
          <a:xfrm>
            <a:off x="228600" y="1499034"/>
            <a:ext cx="8646139" cy="3682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just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just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 marL="1085850" indent="-228600" algn="just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 marL="1428750" indent="-228600" algn="just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 marL="1771650" indent="-228600" algn="just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/>
              <a:t>We compare between difference ED threshold under the traffic model.</a:t>
            </a:r>
          </a:p>
          <a:p>
            <a:pPr marL="0" indent="0">
              <a:buNone/>
            </a:pPr>
            <a:endParaRPr lang="en-US" altLang="zh-CN" sz="2000" b="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/>
              <a:t>(A) </a:t>
            </a:r>
            <a:r>
              <a:rPr lang="en-US" altLang="ja-JP" sz="2000" b="0" u="sng" dirty="0"/>
              <a:t>FTP model 1 UDP</a:t>
            </a:r>
          </a:p>
          <a:p>
            <a:pPr lvl="1">
              <a:buFont typeface="Calibri" panose="020F0502020204030204" pitchFamily="34" charset="0"/>
              <a:buChar char="̶"/>
            </a:pPr>
            <a:r>
              <a:rPr lang="en-US" altLang="ja-JP" sz="1800" dirty="0"/>
              <a:t>This is default traffic model following 3GPP indoor scenario corresponding to TR36.889 [4].</a:t>
            </a:r>
          </a:p>
          <a:p>
            <a:pPr lvl="1">
              <a:buFont typeface="Calibri" panose="020F0502020204030204" pitchFamily="34" charset="0"/>
              <a:buChar char="̶"/>
            </a:pPr>
            <a:r>
              <a:rPr lang="en-US" altLang="ja-JP" sz="1800" dirty="0"/>
              <a:t>file size : 0.5Mbyte, lambda : 2.5</a:t>
            </a:r>
          </a:p>
          <a:p>
            <a:pPr lvl="1">
              <a:buFont typeface="Calibri" panose="020F0502020204030204" pitchFamily="34" charset="0"/>
              <a:buChar char="̶"/>
            </a:pPr>
            <a:r>
              <a:rPr lang="en-US" altLang="ja-JP" sz="1800" dirty="0"/>
              <a:t>This traffic model is used in  the simulation on R1-156621  (Coexistence Simulation Results for DL-only LAA) [5].</a:t>
            </a:r>
          </a:p>
          <a:p>
            <a:pPr lvl="1">
              <a:buFont typeface="Calibri" panose="020F0502020204030204" pitchFamily="34" charset="0"/>
              <a:buChar char="̶"/>
            </a:pPr>
            <a:r>
              <a:rPr lang="en-US" altLang="ja-JP" sz="1800" dirty="0"/>
              <a:t>This FTP model is described in 3GPP TR 36.814 [6].</a:t>
            </a:r>
          </a:p>
          <a:p>
            <a:pPr lvl="1">
              <a:buFont typeface="Calibri" panose="020F0502020204030204" pitchFamily="34" charset="0"/>
              <a:buChar char="̶"/>
            </a:pPr>
            <a:r>
              <a:rPr lang="en-US" altLang="ja-JP" sz="1800" dirty="0"/>
              <a:t>This is regarded as heavy traffic, but isn’t as full buffer.</a:t>
            </a:r>
          </a:p>
          <a:p>
            <a:pPr lvl="1" algn="l"/>
            <a:endParaRPr kumimoji="1" lang="en-US" altLang="ja-JP" sz="1600" b="0" dirty="0"/>
          </a:p>
        </p:txBody>
      </p:sp>
    </p:spTree>
    <p:extLst>
      <p:ext uri="{BB962C8B-B14F-4D97-AF65-F5344CB8AC3E}">
        <p14:creationId xmlns:p14="http://schemas.microsoft.com/office/powerpoint/2010/main" val="1946681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Appendix 2. LAA channel access model [7]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6211960" y="4754490"/>
            <a:ext cx="21593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T</a:t>
            </a:r>
            <a:r>
              <a:rPr kumimoji="1" lang="en-US" altLang="ja-JP" sz="2400" baseline="-250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d</a:t>
            </a:r>
            <a:r>
              <a:rPr kumimoji="1" lang="en-US" altLang="ja-JP" sz="2400" dirty="0" smtClean="0">
                <a:latin typeface="Calibri" panose="020F0502020204030204" pitchFamily="34" charset="0"/>
              </a:rPr>
              <a:t>=16 </a:t>
            </a:r>
            <a:r>
              <a:rPr kumimoji="1" lang="en-US" altLang="ja-JP" sz="2400" dirty="0" err="1" smtClean="0">
                <a:latin typeface="Calibri" panose="020F0502020204030204" pitchFamily="34" charset="0"/>
              </a:rPr>
              <a:t>μs+m</a:t>
            </a:r>
            <a:r>
              <a:rPr kumimoji="1" lang="en-US" altLang="ja-JP" sz="2400" baseline="-25000" dirty="0" err="1" smtClean="0">
                <a:latin typeface="Calibri" panose="020F0502020204030204" pitchFamily="34" charset="0"/>
              </a:rPr>
              <a:t>p</a:t>
            </a:r>
            <a:r>
              <a:rPr kumimoji="1" lang="en-US" altLang="ja-JP" sz="2400" dirty="0" smtClean="0">
                <a:latin typeface="Calibri" panose="020F0502020204030204" pitchFamily="34" charset="0"/>
              </a:rPr>
              <a:t>*T</a:t>
            </a:r>
            <a:r>
              <a:rPr kumimoji="1" lang="en-US" altLang="ja-JP" sz="2400" baseline="-25000" dirty="0" smtClean="0">
                <a:latin typeface="Calibri" panose="020F0502020204030204" pitchFamily="34" charset="0"/>
              </a:rPr>
              <a:t>sl</a:t>
            </a:r>
            <a:endParaRPr lang="en-US" altLang="ja-JP" sz="2400" dirty="0" smtClean="0">
              <a:latin typeface="Calibri" panose="020F0502020204030204" pitchFamily="34" charset="0"/>
            </a:endParaRPr>
          </a:p>
          <a:p>
            <a:r>
              <a:rPr lang="en-US" altLang="ja-JP" sz="24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T</a:t>
            </a:r>
            <a:r>
              <a:rPr lang="en-US" altLang="ja-JP" sz="2400" baseline="-250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sl</a:t>
            </a:r>
            <a:r>
              <a:rPr lang="en-US" altLang="ja-JP" sz="2400" dirty="0" smtClean="0">
                <a:latin typeface="Calibri" panose="020F0502020204030204" pitchFamily="34" charset="0"/>
              </a:rPr>
              <a:t>=9 </a:t>
            </a:r>
            <a:r>
              <a:rPr lang="en-US" altLang="ja-JP" sz="2400" dirty="0" err="1" smtClean="0">
                <a:latin typeface="Calibri" panose="020F0502020204030204" pitchFamily="34" charset="0"/>
              </a:rPr>
              <a:t>μs</a:t>
            </a:r>
            <a:endParaRPr kumimoji="1" lang="ja-JP" altLang="en-US" sz="2400" dirty="0">
              <a:latin typeface="Calibri" panose="020F0502020204030204" pitchFamily="34" charset="0"/>
            </a:endParaRPr>
          </a:p>
        </p:txBody>
      </p:sp>
      <p:sp>
        <p:nvSpPr>
          <p:cNvPr id="46" name="右中かっこ 45"/>
          <p:cNvSpPr/>
          <p:nvPr/>
        </p:nvSpPr>
        <p:spPr>
          <a:xfrm>
            <a:off x="4993324" y="1371600"/>
            <a:ext cx="210932" cy="1618035"/>
          </a:xfrm>
          <a:prstGeom prst="rightBrac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Calibri" panose="020F0502020204030204" pitchFamily="34" charset="0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5231847" y="1947664"/>
            <a:ext cx="8226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Calibri" panose="020F0502020204030204" pitchFamily="34" charset="0"/>
              </a:rPr>
              <a:t>Initial CCA</a:t>
            </a:r>
            <a:endParaRPr kumimoji="1" lang="ja-JP" altLang="en-US" dirty="0">
              <a:latin typeface="Calibri" panose="020F0502020204030204" pitchFamily="34" charset="0"/>
            </a:endParaRPr>
          </a:p>
        </p:txBody>
      </p:sp>
      <p:sp>
        <p:nvSpPr>
          <p:cNvPr id="48" name="右中かっこ 47"/>
          <p:cNvSpPr/>
          <p:nvPr/>
        </p:nvSpPr>
        <p:spPr>
          <a:xfrm>
            <a:off x="4993324" y="3089569"/>
            <a:ext cx="230354" cy="3168012"/>
          </a:xfrm>
          <a:prstGeom prst="rightBrace">
            <a:avLst>
              <a:gd name="adj1" fmla="val 8333"/>
              <a:gd name="adj2" fmla="val 12274"/>
            </a:avLst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Calibri" panose="020F0502020204030204" pitchFamily="34" charset="0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5151670" y="3306524"/>
            <a:ext cx="10602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Calibri" panose="020F0502020204030204" pitchFamily="34" charset="0"/>
              </a:rPr>
              <a:t>Extended CCA</a:t>
            </a:r>
            <a:endParaRPr kumimoji="1" lang="ja-JP" altLang="en-US" dirty="0">
              <a:latin typeface="Calibri" panose="020F0502020204030204" pitchFamily="34" charset="0"/>
            </a:endParaRPr>
          </a:p>
        </p:txBody>
      </p:sp>
      <p:sp>
        <p:nvSpPr>
          <p:cNvPr id="50" name="フローチャート : 判断 49"/>
          <p:cNvSpPr/>
          <p:nvPr/>
        </p:nvSpPr>
        <p:spPr>
          <a:xfrm>
            <a:off x="543664" y="1619354"/>
            <a:ext cx="2520034" cy="612648"/>
          </a:xfrm>
          <a:prstGeom prst="flowChartDecision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Need to TX?</a:t>
            </a:r>
            <a:endParaRPr kumimoji="1" lang="ja-JP" altLang="en-US" sz="14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1" name="フローチャート : 判断 50"/>
          <p:cNvSpPr/>
          <p:nvPr/>
        </p:nvSpPr>
        <p:spPr>
          <a:xfrm>
            <a:off x="543664" y="2374637"/>
            <a:ext cx="2520035" cy="612648"/>
          </a:xfrm>
          <a:prstGeom prst="flowChartDecision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Channel idle for </a:t>
            </a:r>
            <a:r>
              <a:rPr kumimoji="1" lang="en-US" altLang="ja-JP" sz="14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T</a:t>
            </a:r>
            <a:r>
              <a:rPr kumimoji="1" lang="en-US" altLang="ja-JP" sz="1400" baseline="-250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d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?</a:t>
            </a:r>
            <a:endParaRPr kumimoji="1" lang="ja-JP" altLang="en-US" sz="14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2" name="フローチャート: 処理 51"/>
          <p:cNvSpPr/>
          <p:nvPr/>
        </p:nvSpPr>
        <p:spPr>
          <a:xfrm>
            <a:off x="4038600" y="2374637"/>
            <a:ext cx="914400" cy="612648"/>
          </a:xfrm>
          <a:prstGeom prst="flowChartProcess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Transmit</a:t>
            </a:r>
            <a:endParaRPr kumimoji="1" lang="ja-JP" altLang="en-US" sz="14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3" name="フローチャート: 処理 52"/>
          <p:cNvSpPr/>
          <p:nvPr/>
        </p:nvSpPr>
        <p:spPr>
          <a:xfrm>
            <a:off x="728987" y="3161326"/>
            <a:ext cx="2149388" cy="612648"/>
          </a:xfrm>
          <a:prstGeom prst="flowChartProcess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Generate random number </a:t>
            </a:r>
          </a:p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N out of [0,CW]</a:t>
            </a:r>
            <a:endParaRPr kumimoji="1" lang="ja-JP" altLang="en-US" sz="14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4" name="フローチャート : 判断 53"/>
          <p:cNvSpPr/>
          <p:nvPr/>
        </p:nvSpPr>
        <p:spPr>
          <a:xfrm>
            <a:off x="543662" y="3971946"/>
            <a:ext cx="2520038" cy="612648"/>
          </a:xfrm>
          <a:prstGeom prst="flowChartDecision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Channel idle for </a:t>
            </a:r>
            <a:r>
              <a:rPr kumimoji="1" lang="en-US" altLang="ja-JP" sz="14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T</a:t>
            </a:r>
            <a:r>
              <a:rPr kumimoji="1" lang="en-US" altLang="ja-JP" sz="1400" baseline="-250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d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?</a:t>
            </a:r>
            <a:endParaRPr kumimoji="1" lang="ja-JP" altLang="en-US" sz="14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5" name="フローチャート : 判断 54"/>
          <p:cNvSpPr/>
          <p:nvPr/>
        </p:nvSpPr>
        <p:spPr>
          <a:xfrm>
            <a:off x="1025802" y="4762874"/>
            <a:ext cx="1555759" cy="612648"/>
          </a:xfrm>
          <a:prstGeom prst="flowChartDecision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N=0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?</a:t>
            </a:r>
            <a:endParaRPr kumimoji="1" lang="ja-JP" altLang="en-US" sz="14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6" name="フローチャート : 判断 55"/>
          <p:cNvSpPr/>
          <p:nvPr/>
        </p:nvSpPr>
        <p:spPr>
          <a:xfrm>
            <a:off x="543663" y="5716690"/>
            <a:ext cx="2520036" cy="612648"/>
          </a:xfrm>
          <a:prstGeom prst="flowChartDecision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Channel idle for </a:t>
            </a:r>
            <a:r>
              <a:rPr kumimoji="1" lang="en-US" altLang="ja-JP" sz="14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T</a:t>
            </a:r>
            <a:r>
              <a:rPr kumimoji="1" lang="en-US" altLang="ja-JP" sz="1400" baseline="-250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sl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?</a:t>
            </a:r>
            <a:endParaRPr kumimoji="1" lang="ja-JP" altLang="en-US" sz="14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7" name="フローチャート: 処理 56"/>
          <p:cNvSpPr/>
          <p:nvPr/>
        </p:nvSpPr>
        <p:spPr>
          <a:xfrm>
            <a:off x="3342930" y="5282338"/>
            <a:ext cx="914400" cy="606298"/>
          </a:xfrm>
          <a:prstGeom prst="flowChartProcess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N=N-1</a:t>
            </a:r>
            <a:endParaRPr kumimoji="1" lang="ja-JP" altLang="en-US" sz="14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cxnSp>
        <p:nvCxnSpPr>
          <p:cNvPr id="58" name="カギ線コネクタ 57"/>
          <p:cNvCxnSpPr>
            <a:stCxn id="56" idx="3"/>
            <a:endCxn id="57" idx="2"/>
          </p:cNvCxnSpPr>
          <p:nvPr/>
        </p:nvCxnSpPr>
        <p:spPr>
          <a:xfrm flipV="1">
            <a:off x="3063699" y="5888636"/>
            <a:ext cx="736431" cy="134378"/>
          </a:xfrm>
          <a:prstGeom prst="bentConnector2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矢印コネクタ 58"/>
          <p:cNvCxnSpPr>
            <a:stCxn id="50" idx="2"/>
            <a:endCxn id="51" idx="0"/>
          </p:cNvCxnSpPr>
          <p:nvPr/>
        </p:nvCxnSpPr>
        <p:spPr>
          <a:xfrm>
            <a:off x="1803681" y="2232002"/>
            <a:ext cx="1" cy="14263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テキスト ボックス 59"/>
          <p:cNvSpPr txBox="1"/>
          <p:nvPr/>
        </p:nvSpPr>
        <p:spPr>
          <a:xfrm>
            <a:off x="1839806" y="2149430"/>
            <a:ext cx="4775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latin typeface="Calibri" panose="020F0502020204030204" pitchFamily="34" charset="0"/>
              </a:rPr>
              <a:t>Yes</a:t>
            </a:r>
            <a:endParaRPr kumimoji="1" lang="ja-JP" altLang="en-US" sz="1400" dirty="0">
              <a:latin typeface="Calibri" panose="020F0502020204030204" pitchFamily="34" charset="0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315091" y="5734748"/>
            <a:ext cx="4138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latin typeface="Calibri" panose="020F0502020204030204" pitchFamily="34" charset="0"/>
              </a:rPr>
              <a:t>No</a:t>
            </a:r>
            <a:endParaRPr kumimoji="1" lang="ja-JP" altLang="en-US" sz="1400" dirty="0">
              <a:latin typeface="Calibri" panose="020F0502020204030204" pitchFamily="34" charset="0"/>
            </a:endParaRPr>
          </a:p>
        </p:txBody>
      </p:sp>
      <p:cxnSp>
        <p:nvCxnSpPr>
          <p:cNvPr id="62" name="直線矢印コネクタ 61"/>
          <p:cNvCxnSpPr>
            <a:stCxn id="51" idx="2"/>
            <a:endCxn id="53" idx="0"/>
          </p:cNvCxnSpPr>
          <p:nvPr/>
        </p:nvCxnSpPr>
        <p:spPr>
          <a:xfrm flipH="1">
            <a:off x="1803681" y="2987285"/>
            <a:ext cx="1" cy="174041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テキスト ボックス 62"/>
          <p:cNvSpPr txBox="1"/>
          <p:nvPr/>
        </p:nvSpPr>
        <p:spPr>
          <a:xfrm>
            <a:off x="1767798" y="4519845"/>
            <a:ext cx="4775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latin typeface="Calibri" panose="020F0502020204030204" pitchFamily="34" charset="0"/>
              </a:rPr>
              <a:t>Yes</a:t>
            </a:r>
            <a:endParaRPr kumimoji="1" lang="ja-JP" altLang="en-US" sz="1400" dirty="0">
              <a:latin typeface="Calibri" panose="020F0502020204030204" pitchFamily="34" charset="0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1857958" y="2907505"/>
            <a:ext cx="4138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latin typeface="Calibri" panose="020F0502020204030204" pitchFamily="34" charset="0"/>
              </a:rPr>
              <a:t>No</a:t>
            </a:r>
            <a:endParaRPr kumimoji="1" lang="ja-JP" altLang="en-US" sz="1400" dirty="0">
              <a:latin typeface="Calibri" panose="020F0502020204030204" pitchFamily="34" charset="0"/>
            </a:endParaRPr>
          </a:p>
        </p:txBody>
      </p:sp>
      <p:cxnSp>
        <p:nvCxnSpPr>
          <p:cNvPr id="65" name="直線矢印コネクタ 64"/>
          <p:cNvCxnSpPr>
            <a:stCxn id="53" idx="2"/>
            <a:endCxn id="54" idx="0"/>
          </p:cNvCxnSpPr>
          <p:nvPr/>
        </p:nvCxnSpPr>
        <p:spPr>
          <a:xfrm>
            <a:off x="1803681" y="3773974"/>
            <a:ext cx="0" cy="19797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カギ線コネクタ 65"/>
          <p:cNvCxnSpPr>
            <a:stCxn id="57" idx="1"/>
          </p:cNvCxnSpPr>
          <p:nvPr/>
        </p:nvCxnSpPr>
        <p:spPr>
          <a:xfrm rot="10800000">
            <a:off x="2199846" y="5231507"/>
            <a:ext cx="1143084" cy="353981"/>
          </a:xfrm>
          <a:prstGeom prst="bentConnector3">
            <a:avLst>
              <a:gd name="adj1" fmla="val 99996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矢印コネクタ 66"/>
          <p:cNvCxnSpPr>
            <a:stCxn id="54" idx="2"/>
            <a:endCxn id="55" idx="0"/>
          </p:cNvCxnSpPr>
          <p:nvPr/>
        </p:nvCxnSpPr>
        <p:spPr>
          <a:xfrm>
            <a:off x="1803681" y="4584594"/>
            <a:ext cx="1" cy="17828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矢印コネクタ 67"/>
          <p:cNvCxnSpPr>
            <a:stCxn id="55" idx="2"/>
            <a:endCxn id="56" idx="0"/>
          </p:cNvCxnSpPr>
          <p:nvPr/>
        </p:nvCxnSpPr>
        <p:spPr>
          <a:xfrm flipH="1">
            <a:off x="1803681" y="5375522"/>
            <a:ext cx="1" cy="34116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カギ線コネクタ 68"/>
          <p:cNvCxnSpPr>
            <a:stCxn id="56" idx="1"/>
            <a:endCxn id="54" idx="1"/>
          </p:cNvCxnSpPr>
          <p:nvPr/>
        </p:nvCxnSpPr>
        <p:spPr>
          <a:xfrm rot="10800000">
            <a:off x="543663" y="4278270"/>
            <a:ext cx="1" cy="1744744"/>
          </a:xfrm>
          <a:prstGeom prst="bentConnector3">
            <a:avLst>
              <a:gd name="adj1" fmla="val 22860100000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テキスト ボックス 69"/>
          <p:cNvSpPr txBox="1"/>
          <p:nvPr/>
        </p:nvSpPr>
        <p:spPr>
          <a:xfrm>
            <a:off x="2842491" y="5716690"/>
            <a:ext cx="4775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latin typeface="Calibri" panose="020F0502020204030204" pitchFamily="34" charset="0"/>
              </a:rPr>
              <a:t>Yes</a:t>
            </a:r>
            <a:endParaRPr kumimoji="1" lang="ja-JP" altLang="en-US" sz="1400" dirty="0">
              <a:latin typeface="Calibri" panose="020F0502020204030204" pitchFamily="34" charset="0"/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2971028" y="2393394"/>
            <a:ext cx="4775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latin typeface="Calibri" panose="020F0502020204030204" pitchFamily="34" charset="0"/>
              </a:rPr>
              <a:t>Yes</a:t>
            </a:r>
            <a:endParaRPr kumimoji="1" lang="ja-JP" altLang="en-US" sz="1400" dirty="0">
              <a:latin typeface="Calibri" panose="020F0502020204030204" pitchFamily="34" charset="0"/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2490351" y="4782157"/>
            <a:ext cx="4775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latin typeface="Calibri" panose="020F0502020204030204" pitchFamily="34" charset="0"/>
              </a:rPr>
              <a:t>Yes</a:t>
            </a:r>
            <a:endParaRPr kumimoji="1" lang="ja-JP" altLang="en-US" sz="1400" dirty="0">
              <a:latin typeface="Calibri" panose="020F0502020204030204" pitchFamily="34" charset="0"/>
            </a:endParaRPr>
          </a:p>
        </p:txBody>
      </p:sp>
      <p:cxnSp>
        <p:nvCxnSpPr>
          <p:cNvPr id="73" name="カギ線コネクタ 72"/>
          <p:cNvCxnSpPr>
            <a:stCxn id="55" idx="3"/>
            <a:endCxn id="52" idx="2"/>
          </p:cNvCxnSpPr>
          <p:nvPr/>
        </p:nvCxnSpPr>
        <p:spPr>
          <a:xfrm flipV="1">
            <a:off x="2581561" y="2987285"/>
            <a:ext cx="1914239" cy="2081913"/>
          </a:xfrm>
          <a:prstGeom prst="bentConnector2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カギ線コネクタ 73"/>
          <p:cNvCxnSpPr>
            <a:stCxn id="54" idx="3"/>
          </p:cNvCxnSpPr>
          <p:nvPr/>
        </p:nvCxnSpPr>
        <p:spPr>
          <a:xfrm flipH="1" flipV="1">
            <a:off x="1803682" y="3872960"/>
            <a:ext cx="1260018" cy="405310"/>
          </a:xfrm>
          <a:prstGeom prst="bentConnector3">
            <a:avLst>
              <a:gd name="adj1" fmla="val -18143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テキスト ボックス 74"/>
          <p:cNvSpPr txBox="1"/>
          <p:nvPr/>
        </p:nvSpPr>
        <p:spPr>
          <a:xfrm>
            <a:off x="2795916" y="3971946"/>
            <a:ext cx="4138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latin typeface="Calibri" panose="020F0502020204030204" pitchFamily="34" charset="0"/>
              </a:rPr>
              <a:t>No</a:t>
            </a:r>
            <a:endParaRPr kumimoji="1" lang="ja-JP" altLang="en-US" sz="1400" dirty="0">
              <a:latin typeface="Calibri" panose="020F0502020204030204" pitchFamily="34" charset="0"/>
            </a:endParaRP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1389785" y="5375522"/>
            <a:ext cx="4138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latin typeface="Calibri" panose="020F0502020204030204" pitchFamily="34" charset="0"/>
              </a:rPr>
              <a:t>No</a:t>
            </a:r>
            <a:endParaRPr kumimoji="1" lang="ja-JP" altLang="en-US" sz="1400" dirty="0">
              <a:latin typeface="Calibri" panose="020F0502020204030204" pitchFamily="34" charset="0"/>
            </a:endParaRPr>
          </a:p>
        </p:txBody>
      </p:sp>
      <p:sp>
        <p:nvSpPr>
          <p:cNvPr id="77" name="フローチャート: 処理 76"/>
          <p:cNvSpPr/>
          <p:nvPr/>
        </p:nvSpPr>
        <p:spPr>
          <a:xfrm>
            <a:off x="3099895" y="3152300"/>
            <a:ext cx="1243505" cy="621674"/>
          </a:xfrm>
          <a:prstGeom prst="flowChartProcess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Update CW </a:t>
            </a:r>
          </a:p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based on</a:t>
            </a:r>
          </a:p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HARQ-ACK</a:t>
            </a:r>
            <a:endParaRPr kumimoji="1" lang="ja-JP" altLang="en-US" sz="14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cxnSp>
        <p:nvCxnSpPr>
          <p:cNvPr id="78" name="直線矢印コネクタ 77"/>
          <p:cNvCxnSpPr>
            <a:stCxn id="77" idx="1"/>
            <a:endCxn id="53" idx="3"/>
          </p:cNvCxnSpPr>
          <p:nvPr/>
        </p:nvCxnSpPr>
        <p:spPr>
          <a:xfrm flipH="1">
            <a:off x="2878375" y="3463137"/>
            <a:ext cx="221520" cy="4513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矢印コネクタ 78"/>
          <p:cNvCxnSpPr>
            <a:stCxn id="51" idx="3"/>
            <a:endCxn id="52" idx="1"/>
          </p:cNvCxnSpPr>
          <p:nvPr/>
        </p:nvCxnSpPr>
        <p:spPr bwMode="auto">
          <a:xfrm>
            <a:off x="3063699" y="2680961"/>
            <a:ext cx="97490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0" name="カギ線コネクタ 79"/>
          <p:cNvCxnSpPr>
            <a:endCxn id="77" idx="0"/>
          </p:cNvCxnSpPr>
          <p:nvPr/>
        </p:nvCxnSpPr>
        <p:spPr bwMode="auto">
          <a:xfrm rot="10800000" flipV="1">
            <a:off x="3721648" y="2907504"/>
            <a:ext cx="316952" cy="244796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537730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Appendix 3. LAA ED rule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28600" y="1496758"/>
            <a:ext cx="87395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ja-JP" sz="2000" dirty="0" smtClean="0">
                <a:latin typeface="Calibri" pitchFamily="34" charset="0"/>
                <a:cs typeface="Calibri" pitchFamily="34" charset="0"/>
              </a:rPr>
              <a:t>Excerpt </a:t>
            </a:r>
            <a:r>
              <a:rPr lang="en-US" altLang="ja-JP" sz="2000" dirty="0">
                <a:latin typeface="Calibri" pitchFamily="34" charset="0"/>
                <a:cs typeface="Calibri" pitchFamily="34" charset="0"/>
              </a:rPr>
              <a:t>from 3GPP TS 36.213[7]/15.2.3.1 “</a:t>
            </a:r>
            <a:r>
              <a:rPr lang="en-GB" altLang="ja-JP" sz="2000" dirty="0">
                <a:latin typeface="Calibri" pitchFamily="34" charset="0"/>
                <a:cs typeface="Calibri" pitchFamily="34" charset="0"/>
              </a:rPr>
              <a:t>Default maximum energy detection threshold computation procedure”</a:t>
            </a:r>
            <a:endParaRPr lang="en-US" altLang="ja-JP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154329" y="2286000"/>
            <a:ext cx="646774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400" u="sng" dirty="0">
                <a:latin typeface="Calibri" panose="020F0502020204030204" pitchFamily="34" charset="0"/>
              </a:rPr>
              <a:t>If the higher layer parameter ‘absenceOfAnyOtherTechnology-r14’ indicates TRUE:</a:t>
            </a:r>
            <a:endParaRPr lang="ja-JP" altLang="en-US" sz="1400" u="sng" dirty="0">
              <a:latin typeface="Calibri" panose="020F0502020204030204" pitchFamily="34" charset="0"/>
            </a:endParaRPr>
          </a:p>
        </p:txBody>
      </p:sp>
      <p:pic>
        <p:nvPicPr>
          <p:cNvPr id="1047" name="Picture 23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60" t="1965" r="55413" b="80639"/>
          <a:stretch/>
        </p:blipFill>
        <p:spPr bwMode="auto">
          <a:xfrm>
            <a:off x="76200" y="2819676"/>
            <a:ext cx="3312000" cy="779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8" name="Picture 23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32" t="20850" r="5829" b="56318"/>
          <a:stretch/>
        </p:blipFill>
        <p:spPr bwMode="auto">
          <a:xfrm>
            <a:off x="3124200" y="2701884"/>
            <a:ext cx="6019800" cy="820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正方形/長方形 28"/>
          <p:cNvSpPr/>
          <p:nvPr/>
        </p:nvSpPr>
        <p:spPr>
          <a:xfrm>
            <a:off x="117505" y="3751150"/>
            <a:ext cx="646774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400" u="sng" dirty="0">
                <a:latin typeface="Calibri" panose="020F0502020204030204" pitchFamily="34" charset="0"/>
              </a:rPr>
              <a:t>otherwise</a:t>
            </a:r>
            <a:endParaRPr lang="ja-JP" altLang="en-US" sz="1400" u="sng" dirty="0">
              <a:latin typeface="Calibri" panose="020F0502020204030204" pitchFamily="34" charset="0"/>
            </a:endParaRPr>
          </a:p>
        </p:txBody>
      </p:sp>
      <p:sp>
        <p:nvSpPr>
          <p:cNvPr id="23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 dirty="0"/>
          </a:p>
        </p:txBody>
      </p:sp>
      <p:graphicFrame>
        <p:nvGraphicFramePr>
          <p:cNvPr id="24" name="オブジェクト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7107998"/>
              </p:ext>
            </p:extLst>
          </p:nvPr>
        </p:nvGraphicFramePr>
        <p:xfrm>
          <a:off x="214150" y="4141551"/>
          <a:ext cx="6248400" cy="9638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1" name="数式" r:id="rId5" imgW="4775200" imgH="736600" progId="Equation.3">
                  <p:embed/>
                </p:oleObj>
              </mc:Choice>
              <mc:Fallback>
                <p:oleObj name="数式" r:id="rId5" imgW="4775200" imgH="736600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150" y="4141551"/>
                        <a:ext cx="6248400" cy="96384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54" name="Picture 30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09" t="522" r="77942" b="89280"/>
          <a:stretch/>
        </p:blipFill>
        <p:spPr bwMode="auto">
          <a:xfrm>
            <a:off x="6477000" y="4495800"/>
            <a:ext cx="1765983" cy="2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5" name="Picture 31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" t="33335" r="21132" b="1804"/>
          <a:stretch/>
        </p:blipFill>
        <p:spPr bwMode="auto">
          <a:xfrm>
            <a:off x="3733800" y="5181600"/>
            <a:ext cx="5415598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正方形/長方形 25"/>
          <p:cNvSpPr/>
          <p:nvPr/>
        </p:nvSpPr>
        <p:spPr bwMode="auto">
          <a:xfrm>
            <a:off x="102550" y="2684566"/>
            <a:ext cx="3250250" cy="838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正方形/長方形 39"/>
          <p:cNvSpPr/>
          <p:nvPr/>
        </p:nvSpPr>
        <p:spPr bwMode="auto">
          <a:xfrm>
            <a:off x="117505" y="4058927"/>
            <a:ext cx="7121495" cy="106292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41" name="Picture 30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47" t="14118" r="46069" b="42172"/>
          <a:stretch/>
        </p:blipFill>
        <p:spPr bwMode="auto">
          <a:xfrm>
            <a:off x="-131316" y="5181600"/>
            <a:ext cx="4093715" cy="12159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" name="テキスト ボックス 26"/>
          <p:cNvSpPr txBox="1"/>
          <p:nvPr/>
        </p:nvSpPr>
        <p:spPr>
          <a:xfrm>
            <a:off x="76200" y="2684566"/>
            <a:ext cx="509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u="sng" dirty="0" smtClean="0">
                <a:latin typeface="Calibri" panose="020F0502020204030204" pitchFamily="34" charset="0"/>
              </a:rPr>
              <a:t>Eq(1)</a:t>
            </a:r>
            <a:endParaRPr kumimoji="1" lang="ja-JP" altLang="en-US" u="sng" dirty="0">
              <a:latin typeface="Calibri" panose="020F0502020204030204" pitchFamily="34" charset="0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132746" y="4058927"/>
            <a:ext cx="509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u="sng" dirty="0" smtClean="0">
                <a:latin typeface="Calibri" panose="020F0502020204030204" pitchFamily="34" charset="0"/>
              </a:rPr>
              <a:t>Eq(2)</a:t>
            </a:r>
            <a:endParaRPr kumimoji="1" lang="ja-JP" altLang="en-US" u="sng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0566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Appendix 3. LAA ED rule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23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28600" y="1496758"/>
            <a:ext cx="873955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ja-JP" sz="2000" dirty="0" smtClean="0">
                <a:latin typeface="Calibri" pitchFamily="34" charset="0"/>
                <a:cs typeface="Calibri" pitchFamily="34" charset="0"/>
              </a:rPr>
              <a:t>In </a:t>
            </a:r>
            <a:r>
              <a:rPr lang="en-US" altLang="ja-JP" sz="2000" dirty="0">
                <a:latin typeface="Calibri" pitchFamily="34" charset="0"/>
                <a:cs typeface="Calibri" pitchFamily="34" charset="0"/>
              </a:rPr>
              <a:t>that case of WLAN and LAA coexistence, LAA’s ED threshold is calculated by Eq(2). </a:t>
            </a:r>
          </a:p>
          <a:p>
            <a:pPr marL="342900" indent="-342900" algn="just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ja-JP" sz="2000" dirty="0" smtClean="0">
                <a:latin typeface="Calibri" pitchFamily="34" charset="0"/>
                <a:cs typeface="Calibri" pitchFamily="34" charset="0"/>
              </a:rPr>
              <a:t>If </a:t>
            </a:r>
            <a:r>
              <a:rPr lang="en-US" altLang="ja-JP" sz="2000" dirty="0">
                <a:latin typeface="Calibri" pitchFamily="34" charset="0"/>
                <a:cs typeface="Calibri" pitchFamily="34" charset="0"/>
              </a:rPr>
              <a:t>BW = 20MHz, LAA’s ED threshold is as follows.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8976" y="2743200"/>
            <a:ext cx="5638800" cy="3389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27874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Appendix 3. LAA ED rule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5" name="内容占位符 2"/>
          <p:cNvSpPr txBox="1">
            <a:spLocks/>
          </p:cNvSpPr>
          <p:nvPr/>
        </p:nvSpPr>
        <p:spPr bwMode="auto">
          <a:xfrm>
            <a:off x="256162" y="1583341"/>
            <a:ext cx="8583038" cy="3682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just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just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 marL="1085850" indent="-228600" algn="just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 marL="1428750" indent="-228600" algn="just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 marL="1771650" indent="-228600" algn="just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/>
              <a:t>According to LAA’s ED rule in </a:t>
            </a:r>
            <a:r>
              <a:rPr lang="en-US" altLang="ja-JP" sz="2000" b="0" dirty="0"/>
              <a:t>3GPP TS 36.213 [7]</a:t>
            </a:r>
            <a:r>
              <a:rPr lang="en-US" altLang="zh-CN" sz="2000" b="0" dirty="0"/>
              <a:t>, LAA can control ED threshold by maximum output power. (Appendix.2)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b="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/>
              <a:t>However, </a:t>
            </a:r>
            <a:r>
              <a:rPr lang="en-US" altLang="zh-CN" sz="2000" b="0" dirty="0">
                <a:solidFill>
                  <a:srgbClr val="FF0000"/>
                </a:solidFill>
              </a:rPr>
              <a:t> the ED threshold is static </a:t>
            </a:r>
            <a:r>
              <a:rPr lang="en-US" altLang="zh-CN" sz="2000" b="0" dirty="0"/>
              <a:t>once maximum output power is selected </a:t>
            </a:r>
          </a:p>
          <a:p>
            <a:pPr lvl="1">
              <a:buFont typeface="Calibri" panose="020F0502020204030204" pitchFamily="34" charset="0"/>
              <a:buChar char="̶"/>
            </a:pPr>
            <a:r>
              <a:rPr lang="en-US" altLang="zh-CN" sz="1800" dirty="0"/>
              <a:t>Maximum output power is determined by rated output power declared by the manufacturer, and it can not change during operation</a:t>
            </a:r>
          </a:p>
          <a:p>
            <a:pPr marL="457200" lvl="1" indent="0">
              <a:buNone/>
            </a:pPr>
            <a:endParaRPr lang="en-US" altLang="zh-CN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/>
              <a:t>Therefore, LAA’s and WLAN’s ED threshold in this simulation is as follows.</a:t>
            </a:r>
          </a:p>
          <a:p>
            <a:pPr lvl="1">
              <a:buFont typeface="Calibri" panose="020F0502020204030204" pitchFamily="34" charset="0"/>
              <a:buChar char="̶"/>
            </a:pPr>
            <a:r>
              <a:rPr lang="en-US" altLang="zh-CN" sz="1800" dirty="0"/>
              <a:t>LAA’s ED is set to -72dBm (fixed) because LAA BS’s maximum output power is 23dBm including antenna gain.</a:t>
            </a:r>
          </a:p>
          <a:p>
            <a:pPr lvl="1">
              <a:buFont typeface="Calibri" panose="020F0502020204030204" pitchFamily="34" charset="0"/>
              <a:buChar char="̶"/>
            </a:pPr>
            <a:r>
              <a:rPr lang="en-US" altLang="zh-CN" sz="1800" dirty="0"/>
              <a:t>In (1) Default Setup, WLAN’s ED threshold is set to -62dBm (fixed).</a:t>
            </a:r>
          </a:p>
          <a:p>
            <a:pPr lvl="1">
              <a:buFont typeface="Calibri" panose="020F0502020204030204" pitchFamily="34" charset="0"/>
              <a:buChar char="̶"/>
            </a:pPr>
            <a:r>
              <a:rPr lang="en-US" altLang="zh-CN" sz="1800" dirty="0"/>
              <a:t>In (2) 3GPP Requested Setup, WLAN’s ED threshold is set to -72dBm (fixed) for the same reason as LAA’s BS.</a:t>
            </a:r>
          </a:p>
          <a:p>
            <a:pPr marL="457200" lvl="1" indent="0">
              <a:buNone/>
            </a:pPr>
            <a:endParaRPr lang="en-US" altLang="zh-CN" sz="1600" kern="0" dirty="0"/>
          </a:p>
        </p:txBody>
      </p:sp>
    </p:spTree>
    <p:extLst>
      <p:ext uri="{BB962C8B-B14F-4D97-AF65-F5344CB8AC3E}">
        <p14:creationId xmlns:p14="http://schemas.microsoft.com/office/powerpoint/2010/main" val="77091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Appendix.4 Detection rule for the same system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70" name="内容占位符 2"/>
          <p:cNvSpPr txBox="1">
            <a:spLocks/>
          </p:cNvSpPr>
          <p:nvPr/>
        </p:nvSpPr>
        <p:spPr bwMode="auto">
          <a:xfrm>
            <a:off x="228601" y="1600200"/>
            <a:ext cx="8534399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just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just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 marL="1085850" indent="-228600" algn="just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 marL="1428750" indent="-228600" algn="just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 marL="1771650" indent="-228600" algn="just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ja-JP" sz="2000" b="0" dirty="0"/>
              <a:t>WLAN have PD </a:t>
            </a:r>
            <a:r>
              <a:rPr lang="en-US" altLang="ja-JP" sz="2000" b="0" dirty="0">
                <a:solidFill>
                  <a:srgbClr val="FF0000"/>
                </a:solidFill>
              </a:rPr>
              <a:t>(-82dBm/20MHz) </a:t>
            </a:r>
            <a:r>
              <a:rPr lang="en-US" altLang="ja-JP" sz="2000" b="0" dirty="0"/>
              <a:t>detecting the </a:t>
            </a:r>
            <a:r>
              <a:rPr lang="en-US" altLang="ja-JP" sz="2000" b="0" dirty="0" smtClean="0"/>
              <a:t>other WLAN </a:t>
            </a:r>
            <a:r>
              <a:rPr lang="en-US" altLang="ja-JP" sz="2000" b="0" dirty="0"/>
              <a:t>signal to prevent collision and achieve high SINR.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16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b="0" dirty="0" smtClean="0"/>
              <a:t>LAA don’t have PD, but have </a:t>
            </a:r>
            <a:r>
              <a:rPr lang="en-US" altLang="ja-JP" sz="2000" b="0" dirty="0"/>
              <a:t>only ED </a:t>
            </a:r>
            <a:r>
              <a:rPr lang="en-US" altLang="ja-JP" sz="2000" b="0" dirty="0" smtClean="0">
                <a:solidFill>
                  <a:srgbClr val="FF0000"/>
                </a:solidFill>
              </a:rPr>
              <a:t>(-72dBm/20MHz</a:t>
            </a:r>
            <a:r>
              <a:rPr lang="en-US" altLang="ja-JP" sz="2000" b="0" dirty="0"/>
              <a:t>) </a:t>
            </a:r>
            <a:r>
              <a:rPr lang="en-US" altLang="ja-JP" sz="2000" b="0" dirty="0" smtClean="0"/>
              <a:t>detecting </a:t>
            </a:r>
            <a:r>
              <a:rPr lang="en-US" altLang="ja-JP" sz="2000" b="0" dirty="0"/>
              <a:t>the </a:t>
            </a:r>
            <a:r>
              <a:rPr lang="en-US" altLang="ja-JP" sz="2000" b="0" dirty="0" smtClean="0"/>
              <a:t>other LAA signal in </a:t>
            </a:r>
            <a:r>
              <a:rPr lang="en-US" altLang="ja-JP" sz="2000" b="0" dirty="0"/>
              <a:t>3GPP TR 36.889 V13.0.0 [4</a:t>
            </a:r>
            <a:r>
              <a:rPr lang="en-US" altLang="ja-JP" sz="2000" b="0" dirty="0" smtClean="0"/>
              <a:t>].</a:t>
            </a:r>
          </a:p>
          <a:p>
            <a:pPr lvl="1">
              <a:buFont typeface="Calibri" panose="020F0502020204030204" pitchFamily="34" charset="0"/>
              <a:buChar char="̶"/>
            </a:pPr>
            <a:r>
              <a:rPr lang="en-US" altLang="ja-JP" sz="1800" dirty="0" smtClean="0"/>
              <a:t>LAA BS don’t need to receive unlicensed band signal because LAA MS can’t transmit any signal in unlicensed band.</a:t>
            </a:r>
          </a:p>
          <a:p>
            <a:pPr lvl="1">
              <a:buFont typeface="Calibri" panose="020F0502020204030204" pitchFamily="34" charset="0"/>
              <a:buChar char="̶"/>
            </a:pPr>
            <a:r>
              <a:rPr lang="en-US" altLang="ja-JP" sz="1800" dirty="0" smtClean="0"/>
              <a:t>LAA MS don’t need to receive unscheduled signal because LAA MS always receive schedule information BS transmitting in licensed band before LAA BS transmit downlink signal.</a:t>
            </a:r>
            <a:endParaRPr lang="en-US" altLang="ja-JP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ja-JP" sz="20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b="0" dirty="0" smtClean="0">
                <a:solidFill>
                  <a:srgbClr val="FF0000"/>
                </a:solidFill>
              </a:rPr>
              <a:t>This different detection rule for the same system makes different performance between LAA &amp; Ax WLAN </a:t>
            </a:r>
            <a:r>
              <a:rPr lang="en-US" altLang="ja-JP" sz="2000" b="0" dirty="0" smtClean="0"/>
              <a:t>when Ax WLAN change ED threshold to -72dBm.</a:t>
            </a:r>
            <a:endParaRPr lang="en-US" altLang="ja-JP" sz="2000" b="0" dirty="0"/>
          </a:p>
        </p:txBody>
      </p:sp>
    </p:spTree>
    <p:extLst>
      <p:ext uri="{BB962C8B-B14F-4D97-AF65-F5344CB8AC3E}">
        <p14:creationId xmlns:p14="http://schemas.microsoft.com/office/powerpoint/2010/main" val="2280171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Appendix.4 Detection rule for the same system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sp>
        <p:nvSpPr>
          <p:cNvPr id="5" name="内容占位符 2"/>
          <p:cNvSpPr txBox="1">
            <a:spLocks/>
          </p:cNvSpPr>
          <p:nvPr/>
        </p:nvSpPr>
        <p:spPr bwMode="auto">
          <a:xfrm>
            <a:off x="228601" y="1447800"/>
            <a:ext cx="8534399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just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just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 marL="1085850" indent="-228600" algn="just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 marL="1428750" indent="-228600" algn="just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 marL="1771650" indent="-228600" algn="just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ja-JP" sz="2000" b="0" dirty="0" smtClean="0"/>
              <a:t>For example, what happens when AP1 starts to transmit in this scenario?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b="0" dirty="0" smtClean="0">
                <a:solidFill>
                  <a:srgbClr val="FF0000"/>
                </a:solidFill>
              </a:rPr>
              <a:t>There is unfairness </a:t>
            </a:r>
            <a:r>
              <a:rPr lang="en-US" altLang="ja-JP" sz="2000" b="0" dirty="0">
                <a:solidFill>
                  <a:srgbClr val="FF0000"/>
                </a:solidFill>
              </a:rPr>
              <a:t>between LAA and </a:t>
            </a:r>
            <a:r>
              <a:rPr lang="en-US" altLang="ja-JP" sz="2000" b="0" dirty="0" smtClean="0">
                <a:solidFill>
                  <a:srgbClr val="FF0000"/>
                </a:solidFill>
              </a:rPr>
              <a:t>WLAN </a:t>
            </a:r>
            <a:r>
              <a:rPr lang="en-US" altLang="ja-JP" sz="2000" b="0" dirty="0" smtClean="0"/>
              <a:t>because </a:t>
            </a:r>
            <a:r>
              <a:rPr lang="en-US" altLang="ja-JP" sz="2000" b="0" dirty="0"/>
              <a:t>Only eNB4 can get opportunity to </a:t>
            </a:r>
            <a:r>
              <a:rPr lang="en-US" altLang="ja-JP" sz="2000" b="0" dirty="0" smtClean="0"/>
              <a:t>transmit.</a:t>
            </a:r>
            <a:endParaRPr lang="en-US" altLang="ja-JP" sz="2000" b="0" dirty="0"/>
          </a:p>
          <a:p>
            <a:pPr lvl="1">
              <a:buFont typeface="Calibri" panose="020F0502020204030204" pitchFamily="34" charset="0"/>
              <a:buChar char="−"/>
            </a:pPr>
            <a:r>
              <a:rPr lang="en-US" altLang="ja-JP" sz="1800" dirty="0"/>
              <a:t>All of other WLAN BSs change “BUSY” </a:t>
            </a:r>
            <a:r>
              <a:rPr lang="en-US" altLang="ja-JP" sz="1800" dirty="0" smtClean="0"/>
              <a:t> because received power is over PD </a:t>
            </a:r>
            <a:r>
              <a:rPr lang="en-US" altLang="ja-JP" sz="1800" dirty="0"/>
              <a:t>threshold : -82dBm/20MHz.</a:t>
            </a:r>
          </a:p>
          <a:p>
            <a:pPr lvl="1">
              <a:buFont typeface="Calibri" panose="020F0502020204030204" pitchFamily="34" charset="0"/>
              <a:buChar char="−"/>
            </a:pPr>
            <a:r>
              <a:rPr lang="en-US" altLang="ja-JP" sz="1800" dirty="0"/>
              <a:t>LAA BSs without eNB4 change “BUSY” </a:t>
            </a:r>
            <a:r>
              <a:rPr lang="en-US" altLang="ja-JP" sz="1800" dirty="0" smtClean="0"/>
              <a:t>because received power is over ED </a:t>
            </a:r>
            <a:r>
              <a:rPr lang="en-US" altLang="ja-JP" sz="1800" dirty="0"/>
              <a:t>threshold : -72dBm/20MHz</a:t>
            </a:r>
            <a:r>
              <a:rPr lang="en-US" altLang="ja-JP" sz="1800" dirty="0" smtClean="0"/>
              <a:t>.</a:t>
            </a:r>
            <a:endParaRPr lang="en-US" altLang="ja-JP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b="0" dirty="0" smtClean="0">
                <a:solidFill>
                  <a:srgbClr val="FF0000"/>
                </a:solidFill>
              </a:rPr>
              <a:t>There is no </a:t>
            </a:r>
            <a:r>
              <a:rPr lang="en-US" altLang="ja-JP" sz="2000" b="0" dirty="0">
                <a:solidFill>
                  <a:srgbClr val="FF0000"/>
                </a:solidFill>
              </a:rPr>
              <a:t>advantage of high sensitivity of </a:t>
            </a:r>
            <a:r>
              <a:rPr lang="en-US" altLang="ja-JP" sz="2000" b="0" dirty="0" smtClean="0">
                <a:solidFill>
                  <a:srgbClr val="FF0000"/>
                </a:solidFill>
              </a:rPr>
              <a:t>PD</a:t>
            </a:r>
            <a:r>
              <a:rPr lang="en-US" altLang="ja-JP" sz="2000" b="0" dirty="0" smtClean="0"/>
              <a:t> because STA1’s </a:t>
            </a:r>
            <a:r>
              <a:rPr lang="en-US" altLang="ja-JP" sz="2000" b="0" dirty="0"/>
              <a:t>SINR degrade due to collision with eNB4’s signal</a:t>
            </a:r>
            <a:r>
              <a:rPr lang="en-US" altLang="ja-JP" sz="2000" b="0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ja-JP" sz="2000" b="0" dirty="0"/>
          </a:p>
        </p:txBody>
      </p:sp>
      <p:grpSp>
        <p:nvGrpSpPr>
          <p:cNvPr id="7" name="グループ化 6"/>
          <p:cNvGrpSpPr/>
          <p:nvPr/>
        </p:nvGrpSpPr>
        <p:grpSpPr>
          <a:xfrm>
            <a:off x="421179" y="4460950"/>
            <a:ext cx="7550843" cy="1915801"/>
            <a:chOff x="-1828800" y="4114800"/>
            <a:chExt cx="7550843" cy="1524000"/>
          </a:xfrm>
        </p:grpSpPr>
        <p:sp>
          <p:nvSpPr>
            <p:cNvPr id="8" name="下矢印 7"/>
            <p:cNvSpPr/>
            <p:nvPr/>
          </p:nvSpPr>
          <p:spPr bwMode="auto">
            <a:xfrm rot="6411357">
              <a:off x="1788980" y="3813851"/>
              <a:ext cx="195595" cy="2015312"/>
            </a:xfrm>
            <a:prstGeom prst="downArrow">
              <a:avLst/>
            </a:prstGeom>
            <a:ln w="12700">
              <a:prstDash val="dash"/>
              <a:headEnd type="none" w="sm" len="sm"/>
              <a:tailEnd type="none" w="sm" len="sm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9" name="グループ化 8"/>
            <p:cNvGrpSpPr/>
            <p:nvPr/>
          </p:nvGrpSpPr>
          <p:grpSpPr>
            <a:xfrm>
              <a:off x="734633" y="4847329"/>
              <a:ext cx="2276476" cy="306853"/>
              <a:chOff x="5885632" y="4340326"/>
              <a:chExt cx="2649703" cy="357161"/>
            </a:xfrm>
          </p:grpSpPr>
          <p:grpSp>
            <p:nvGrpSpPr>
              <p:cNvPr id="45" name="グループ化 44"/>
              <p:cNvGrpSpPr/>
              <p:nvPr/>
            </p:nvGrpSpPr>
            <p:grpSpPr>
              <a:xfrm>
                <a:off x="6706535" y="4343400"/>
                <a:ext cx="152400" cy="354087"/>
                <a:chOff x="5486400" y="2438400"/>
                <a:chExt cx="115158" cy="267559"/>
              </a:xfrm>
            </p:grpSpPr>
            <p:sp>
              <p:nvSpPr>
                <p:cNvPr id="55" name="円/楕円 54"/>
                <p:cNvSpPr/>
                <p:nvPr/>
              </p:nvSpPr>
              <p:spPr bwMode="auto">
                <a:xfrm>
                  <a:off x="5486400" y="2590800"/>
                  <a:ext cx="115158" cy="115159"/>
                </a:xfrm>
                <a:prstGeom prst="ellipse">
                  <a:avLst/>
                </a:prstGeom>
                <a:solidFill>
                  <a:schemeClr val="accent2"/>
                </a:solidFill>
                <a:ln w="12700" cap="flat" cmpd="sng" algn="ctr">
                  <a:solidFill>
                    <a:schemeClr val="accent2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sz="1200" b="0" i="0" u="none" strike="noStrike" cap="none" normalizeH="0" baseline="0" dirty="0" smtClean="0">
                    <a:ln>
                      <a:noFill/>
                    </a:ln>
                    <a:solidFill>
                      <a:srgbClr val="FF9900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56" name="円/楕円 55"/>
                <p:cNvSpPr/>
                <p:nvPr/>
              </p:nvSpPr>
              <p:spPr bwMode="auto">
                <a:xfrm>
                  <a:off x="5486400" y="2438400"/>
                  <a:ext cx="115158" cy="115159"/>
                </a:xfrm>
                <a:prstGeom prst="ellipse">
                  <a:avLst/>
                </a:prstGeom>
                <a:solidFill>
                  <a:srgbClr val="00B050"/>
                </a:solidFill>
                <a:ln w="12700" cap="flat" cmpd="sng" algn="ctr">
                  <a:solidFill>
                    <a:srgbClr val="00B05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46" name="グループ化 45"/>
              <p:cNvGrpSpPr/>
              <p:nvPr/>
            </p:nvGrpSpPr>
            <p:grpSpPr>
              <a:xfrm>
                <a:off x="7544735" y="4343400"/>
                <a:ext cx="152400" cy="354087"/>
                <a:chOff x="5486400" y="2438400"/>
                <a:chExt cx="115158" cy="267559"/>
              </a:xfrm>
            </p:grpSpPr>
            <p:sp>
              <p:nvSpPr>
                <p:cNvPr id="53" name="円/楕円 52"/>
                <p:cNvSpPr/>
                <p:nvPr/>
              </p:nvSpPr>
              <p:spPr bwMode="auto">
                <a:xfrm>
                  <a:off x="5486400" y="2590800"/>
                  <a:ext cx="115158" cy="115159"/>
                </a:xfrm>
                <a:prstGeom prst="ellipse">
                  <a:avLst/>
                </a:prstGeom>
                <a:solidFill>
                  <a:schemeClr val="accent2"/>
                </a:solidFill>
                <a:ln w="12700" cap="flat" cmpd="sng" algn="ctr">
                  <a:solidFill>
                    <a:schemeClr val="accent2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sz="1200" b="0" i="0" u="none" strike="noStrike" cap="none" normalizeH="0" baseline="0" dirty="0" smtClean="0">
                    <a:ln>
                      <a:noFill/>
                    </a:ln>
                    <a:solidFill>
                      <a:srgbClr val="FF9900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54" name="円/楕円 53"/>
                <p:cNvSpPr/>
                <p:nvPr/>
              </p:nvSpPr>
              <p:spPr bwMode="auto">
                <a:xfrm>
                  <a:off x="5486400" y="2438400"/>
                  <a:ext cx="115158" cy="115159"/>
                </a:xfrm>
                <a:prstGeom prst="ellipse">
                  <a:avLst/>
                </a:prstGeom>
                <a:solidFill>
                  <a:srgbClr val="00B050"/>
                </a:solidFill>
                <a:ln w="12700" cap="flat" cmpd="sng" algn="ctr">
                  <a:solidFill>
                    <a:srgbClr val="00B05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47" name="グループ化 46"/>
              <p:cNvGrpSpPr/>
              <p:nvPr/>
            </p:nvGrpSpPr>
            <p:grpSpPr>
              <a:xfrm>
                <a:off x="8382935" y="4340326"/>
                <a:ext cx="152400" cy="354087"/>
                <a:chOff x="5486400" y="2438400"/>
                <a:chExt cx="115158" cy="267559"/>
              </a:xfrm>
            </p:grpSpPr>
            <p:sp>
              <p:nvSpPr>
                <p:cNvPr id="51" name="円/楕円 50"/>
                <p:cNvSpPr/>
                <p:nvPr/>
              </p:nvSpPr>
              <p:spPr bwMode="auto">
                <a:xfrm>
                  <a:off x="5486400" y="2590800"/>
                  <a:ext cx="115158" cy="115159"/>
                </a:xfrm>
                <a:prstGeom prst="ellipse">
                  <a:avLst/>
                </a:prstGeom>
                <a:solidFill>
                  <a:schemeClr val="accent2"/>
                </a:solidFill>
                <a:ln w="12700" cap="flat" cmpd="sng" algn="ctr">
                  <a:solidFill>
                    <a:schemeClr val="accent2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sz="1200" b="0" i="0" u="none" strike="noStrike" cap="none" normalizeH="0" baseline="0" dirty="0" smtClean="0">
                    <a:ln>
                      <a:noFill/>
                    </a:ln>
                    <a:solidFill>
                      <a:srgbClr val="FF9900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52" name="円/楕円 51"/>
                <p:cNvSpPr/>
                <p:nvPr/>
              </p:nvSpPr>
              <p:spPr bwMode="auto">
                <a:xfrm>
                  <a:off x="5486400" y="2438400"/>
                  <a:ext cx="115158" cy="115159"/>
                </a:xfrm>
                <a:prstGeom prst="ellipse">
                  <a:avLst/>
                </a:prstGeom>
                <a:solidFill>
                  <a:srgbClr val="00B050"/>
                </a:solidFill>
                <a:ln w="12700" cap="flat" cmpd="sng" algn="ctr">
                  <a:solidFill>
                    <a:srgbClr val="00B05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48" name="グループ化 47"/>
              <p:cNvGrpSpPr/>
              <p:nvPr/>
            </p:nvGrpSpPr>
            <p:grpSpPr>
              <a:xfrm>
                <a:off x="5885632" y="4343400"/>
                <a:ext cx="152400" cy="354087"/>
                <a:chOff x="5486400" y="2438400"/>
                <a:chExt cx="115158" cy="267559"/>
              </a:xfrm>
            </p:grpSpPr>
            <p:sp>
              <p:nvSpPr>
                <p:cNvPr id="49" name="円/楕円 48"/>
                <p:cNvSpPr/>
                <p:nvPr/>
              </p:nvSpPr>
              <p:spPr bwMode="auto">
                <a:xfrm>
                  <a:off x="5486400" y="2590800"/>
                  <a:ext cx="115158" cy="115159"/>
                </a:xfrm>
                <a:prstGeom prst="ellipse">
                  <a:avLst/>
                </a:prstGeom>
                <a:solidFill>
                  <a:schemeClr val="accent2"/>
                </a:solidFill>
                <a:ln w="12700" cap="flat" cmpd="sng" algn="ctr">
                  <a:solidFill>
                    <a:schemeClr val="accent2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sz="1200" b="0" i="0" u="none" strike="noStrike" cap="none" normalizeH="0" baseline="0" dirty="0" smtClean="0">
                    <a:ln>
                      <a:noFill/>
                    </a:ln>
                    <a:solidFill>
                      <a:srgbClr val="FF9900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50" name="円/楕円 49"/>
                <p:cNvSpPr/>
                <p:nvPr/>
              </p:nvSpPr>
              <p:spPr bwMode="auto">
                <a:xfrm>
                  <a:off x="5486400" y="2438400"/>
                  <a:ext cx="115158" cy="115159"/>
                </a:xfrm>
                <a:prstGeom prst="ellipse">
                  <a:avLst/>
                </a:prstGeom>
                <a:solidFill>
                  <a:srgbClr val="00B050"/>
                </a:solidFill>
                <a:ln w="12700" cap="flat" cmpd="sng" algn="ctr">
                  <a:solidFill>
                    <a:srgbClr val="00B05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</p:grpSp>
        </p:grpSp>
        <p:sp>
          <p:nvSpPr>
            <p:cNvPr id="10" name="下矢印 9"/>
            <p:cNvSpPr/>
            <p:nvPr/>
          </p:nvSpPr>
          <p:spPr bwMode="auto">
            <a:xfrm rot="10800000">
              <a:off x="698637" y="4576640"/>
              <a:ext cx="199454" cy="226999"/>
            </a:xfrm>
            <a:prstGeom prst="downArrow">
              <a:avLst/>
            </a:prstGeom>
            <a:ln>
              <a:headEnd type="none" w="sm" len="sm"/>
              <a:tailEnd type="none" w="sm" len="sm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二等辺三角形 10"/>
            <p:cNvSpPr/>
            <p:nvPr/>
          </p:nvSpPr>
          <p:spPr bwMode="auto">
            <a:xfrm>
              <a:off x="737948" y="4450632"/>
              <a:ext cx="124302" cy="107157"/>
            </a:xfrm>
            <a:prstGeom prst="triangle">
              <a:avLst/>
            </a:prstGeom>
            <a:solidFill>
              <a:srgbClr val="00B050"/>
            </a:solidFill>
            <a:ln w="12700" cap="flat" cmpd="sng" algn="ctr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12" name="グループ化 11"/>
            <p:cNvGrpSpPr/>
            <p:nvPr/>
          </p:nvGrpSpPr>
          <p:grpSpPr>
            <a:xfrm>
              <a:off x="734633" y="4997884"/>
              <a:ext cx="176377" cy="176377"/>
              <a:chOff x="3962400" y="3709823"/>
              <a:chExt cx="252576" cy="252576"/>
            </a:xfrm>
          </p:grpSpPr>
          <p:cxnSp>
            <p:nvCxnSpPr>
              <p:cNvPr id="43" name="直線コネクタ 42"/>
              <p:cNvCxnSpPr/>
              <p:nvPr/>
            </p:nvCxnSpPr>
            <p:spPr bwMode="auto">
              <a:xfrm rot="5400000">
                <a:off x="3962400" y="3709823"/>
                <a:ext cx="252576" cy="252576"/>
              </a:xfrm>
              <a:prstGeom prst="line">
                <a:avLst/>
              </a:prstGeom>
              <a:ln>
                <a:solidFill>
                  <a:srgbClr val="FF0000"/>
                </a:solidFill>
                <a:headEnd type="none" w="sm" len="sm"/>
                <a:tailEnd type="none" w="sm" len="sm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線コネクタ 43"/>
              <p:cNvCxnSpPr/>
              <p:nvPr/>
            </p:nvCxnSpPr>
            <p:spPr bwMode="auto">
              <a:xfrm>
                <a:off x="3962400" y="3709823"/>
                <a:ext cx="252576" cy="252576"/>
              </a:xfrm>
              <a:prstGeom prst="line">
                <a:avLst/>
              </a:prstGeom>
              <a:ln>
                <a:solidFill>
                  <a:srgbClr val="FF0000"/>
                </a:solidFill>
                <a:headEnd type="none" w="sm" len="sm"/>
                <a:tailEnd type="none" w="sm" len="sm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グループ化 12"/>
            <p:cNvGrpSpPr/>
            <p:nvPr/>
          </p:nvGrpSpPr>
          <p:grpSpPr>
            <a:xfrm>
              <a:off x="1408956" y="4831324"/>
              <a:ext cx="176377" cy="176377"/>
              <a:chOff x="3962400" y="3709823"/>
              <a:chExt cx="252576" cy="252576"/>
            </a:xfrm>
          </p:grpSpPr>
          <p:cxnSp>
            <p:nvCxnSpPr>
              <p:cNvPr id="41" name="直線コネクタ 40"/>
              <p:cNvCxnSpPr/>
              <p:nvPr/>
            </p:nvCxnSpPr>
            <p:spPr bwMode="auto">
              <a:xfrm rot="5400000">
                <a:off x="3962400" y="3709823"/>
                <a:ext cx="252576" cy="252576"/>
              </a:xfrm>
              <a:prstGeom prst="line">
                <a:avLst/>
              </a:prstGeom>
              <a:ln>
                <a:solidFill>
                  <a:srgbClr val="FF0000"/>
                </a:solidFill>
                <a:headEnd type="none" w="sm" len="sm"/>
                <a:tailEnd type="none" w="sm" len="sm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直線コネクタ 41"/>
              <p:cNvCxnSpPr/>
              <p:nvPr/>
            </p:nvCxnSpPr>
            <p:spPr bwMode="auto">
              <a:xfrm>
                <a:off x="3962400" y="3709823"/>
                <a:ext cx="252576" cy="252576"/>
              </a:xfrm>
              <a:prstGeom prst="line">
                <a:avLst/>
              </a:prstGeom>
              <a:ln>
                <a:solidFill>
                  <a:srgbClr val="FF0000"/>
                </a:solidFill>
                <a:headEnd type="none" w="sm" len="sm"/>
                <a:tailEnd type="none" w="sm" len="sm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グループ化 13"/>
            <p:cNvGrpSpPr/>
            <p:nvPr/>
          </p:nvGrpSpPr>
          <p:grpSpPr>
            <a:xfrm>
              <a:off x="1427519" y="5023247"/>
              <a:ext cx="176377" cy="176377"/>
              <a:chOff x="3962400" y="3709823"/>
              <a:chExt cx="252576" cy="252576"/>
            </a:xfrm>
          </p:grpSpPr>
          <p:cxnSp>
            <p:nvCxnSpPr>
              <p:cNvPr id="39" name="直線コネクタ 38"/>
              <p:cNvCxnSpPr/>
              <p:nvPr/>
            </p:nvCxnSpPr>
            <p:spPr bwMode="auto">
              <a:xfrm rot="5400000">
                <a:off x="3962400" y="3709823"/>
                <a:ext cx="252576" cy="252576"/>
              </a:xfrm>
              <a:prstGeom prst="line">
                <a:avLst/>
              </a:prstGeom>
              <a:ln>
                <a:solidFill>
                  <a:srgbClr val="FF0000"/>
                </a:solidFill>
                <a:headEnd type="none" w="sm" len="sm"/>
                <a:tailEnd type="none" w="sm" len="sm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直線コネクタ 39"/>
              <p:cNvCxnSpPr/>
              <p:nvPr/>
            </p:nvCxnSpPr>
            <p:spPr bwMode="auto">
              <a:xfrm>
                <a:off x="3962400" y="3709823"/>
                <a:ext cx="252576" cy="252576"/>
              </a:xfrm>
              <a:prstGeom prst="line">
                <a:avLst/>
              </a:prstGeom>
              <a:ln>
                <a:solidFill>
                  <a:srgbClr val="FF0000"/>
                </a:solidFill>
                <a:headEnd type="none" w="sm" len="sm"/>
                <a:tailEnd type="none" w="sm" len="sm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グループ化 14"/>
            <p:cNvGrpSpPr/>
            <p:nvPr/>
          </p:nvGrpSpPr>
          <p:grpSpPr>
            <a:xfrm>
              <a:off x="2137319" y="4834799"/>
              <a:ext cx="176377" cy="176377"/>
              <a:chOff x="3962400" y="3709823"/>
              <a:chExt cx="252576" cy="252576"/>
            </a:xfrm>
          </p:grpSpPr>
          <p:cxnSp>
            <p:nvCxnSpPr>
              <p:cNvPr id="37" name="直線コネクタ 36"/>
              <p:cNvCxnSpPr/>
              <p:nvPr/>
            </p:nvCxnSpPr>
            <p:spPr bwMode="auto">
              <a:xfrm rot="5400000">
                <a:off x="3962400" y="3709823"/>
                <a:ext cx="252576" cy="252576"/>
              </a:xfrm>
              <a:prstGeom prst="line">
                <a:avLst/>
              </a:prstGeom>
              <a:ln>
                <a:solidFill>
                  <a:srgbClr val="FF0000"/>
                </a:solidFill>
                <a:headEnd type="none" w="sm" len="sm"/>
                <a:tailEnd type="none" w="sm" len="sm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線コネクタ 37"/>
              <p:cNvCxnSpPr/>
              <p:nvPr/>
            </p:nvCxnSpPr>
            <p:spPr bwMode="auto">
              <a:xfrm>
                <a:off x="3962400" y="3709823"/>
                <a:ext cx="252576" cy="252576"/>
              </a:xfrm>
              <a:prstGeom prst="line">
                <a:avLst/>
              </a:prstGeom>
              <a:ln>
                <a:solidFill>
                  <a:srgbClr val="FF0000"/>
                </a:solidFill>
                <a:headEnd type="none" w="sm" len="sm"/>
                <a:tailEnd type="none" w="sm" len="sm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グループ化 15"/>
            <p:cNvGrpSpPr/>
            <p:nvPr/>
          </p:nvGrpSpPr>
          <p:grpSpPr>
            <a:xfrm>
              <a:off x="2147653" y="5009901"/>
              <a:ext cx="176377" cy="176377"/>
              <a:chOff x="3962400" y="3709823"/>
              <a:chExt cx="252576" cy="252576"/>
            </a:xfrm>
          </p:grpSpPr>
          <p:cxnSp>
            <p:nvCxnSpPr>
              <p:cNvPr id="35" name="直線コネクタ 34"/>
              <p:cNvCxnSpPr/>
              <p:nvPr/>
            </p:nvCxnSpPr>
            <p:spPr bwMode="auto">
              <a:xfrm rot="5400000">
                <a:off x="3962400" y="3709823"/>
                <a:ext cx="252576" cy="252576"/>
              </a:xfrm>
              <a:prstGeom prst="line">
                <a:avLst/>
              </a:prstGeom>
              <a:ln>
                <a:solidFill>
                  <a:srgbClr val="FF0000"/>
                </a:solidFill>
                <a:headEnd type="none" w="sm" len="sm"/>
                <a:tailEnd type="none" w="sm" len="sm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直線コネクタ 35"/>
              <p:cNvCxnSpPr/>
              <p:nvPr/>
            </p:nvCxnSpPr>
            <p:spPr bwMode="auto">
              <a:xfrm>
                <a:off x="3962400" y="3709823"/>
                <a:ext cx="252576" cy="252576"/>
              </a:xfrm>
              <a:prstGeom prst="line">
                <a:avLst/>
              </a:prstGeom>
              <a:ln>
                <a:solidFill>
                  <a:srgbClr val="FF0000"/>
                </a:solidFill>
                <a:headEnd type="none" w="sm" len="sm"/>
                <a:tailEnd type="none" w="sm" len="sm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グループ化 16"/>
            <p:cNvGrpSpPr/>
            <p:nvPr/>
          </p:nvGrpSpPr>
          <p:grpSpPr>
            <a:xfrm>
              <a:off x="2880175" y="4821507"/>
              <a:ext cx="176377" cy="176377"/>
              <a:chOff x="3962400" y="3709823"/>
              <a:chExt cx="252576" cy="252576"/>
            </a:xfrm>
          </p:grpSpPr>
          <p:cxnSp>
            <p:nvCxnSpPr>
              <p:cNvPr id="33" name="直線コネクタ 32"/>
              <p:cNvCxnSpPr/>
              <p:nvPr/>
            </p:nvCxnSpPr>
            <p:spPr bwMode="auto">
              <a:xfrm rot="5400000">
                <a:off x="3962400" y="3709823"/>
                <a:ext cx="252576" cy="252576"/>
              </a:xfrm>
              <a:prstGeom prst="line">
                <a:avLst/>
              </a:prstGeom>
              <a:ln>
                <a:solidFill>
                  <a:srgbClr val="FF0000"/>
                </a:solidFill>
                <a:headEnd type="none" w="sm" len="sm"/>
                <a:tailEnd type="none" w="sm" len="sm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直線コネクタ 33"/>
              <p:cNvCxnSpPr/>
              <p:nvPr/>
            </p:nvCxnSpPr>
            <p:spPr bwMode="auto">
              <a:xfrm>
                <a:off x="3962400" y="3709823"/>
                <a:ext cx="252576" cy="252576"/>
              </a:xfrm>
              <a:prstGeom prst="line">
                <a:avLst/>
              </a:prstGeom>
              <a:ln>
                <a:solidFill>
                  <a:srgbClr val="FF0000"/>
                </a:solidFill>
                <a:headEnd type="none" w="sm" len="sm"/>
                <a:tailEnd type="none" w="sm" len="sm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" name="円弧 17"/>
            <p:cNvSpPr/>
            <p:nvPr/>
          </p:nvSpPr>
          <p:spPr bwMode="auto">
            <a:xfrm>
              <a:off x="-1828800" y="4114800"/>
              <a:ext cx="5220908" cy="1524000"/>
            </a:xfrm>
            <a:prstGeom prst="arc">
              <a:avLst>
                <a:gd name="adj1" fmla="val 14304132"/>
                <a:gd name="adj2" fmla="val 7100406"/>
              </a:avLst>
            </a:prstGeom>
            <a:noFill/>
            <a:ln w="19050" cap="flat" cmpd="sng" algn="ctr">
              <a:solidFill>
                <a:schemeClr val="accent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" name="円弧 18"/>
            <p:cNvSpPr/>
            <p:nvPr/>
          </p:nvSpPr>
          <p:spPr bwMode="auto">
            <a:xfrm>
              <a:off x="-952500" y="4288972"/>
              <a:ext cx="3505200" cy="1197428"/>
            </a:xfrm>
            <a:prstGeom prst="arc">
              <a:avLst>
                <a:gd name="adj1" fmla="val 13699313"/>
                <a:gd name="adj2" fmla="val 7660258"/>
              </a:avLst>
            </a:prstGeom>
            <a:noFill/>
            <a:ln w="19050" cap="flat" cmpd="sng" algn="ctr">
              <a:solidFill>
                <a:schemeClr val="accent1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3564125" y="4142402"/>
              <a:ext cx="20901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solidFill>
                    <a:schemeClr val="accent1"/>
                  </a:solidFill>
                  <a:latin typeface="Calibri" panose="020F0502020204030204" pitchFamily="34" charset="0"/>
                </a:rPr>
                <a:t>RSSI  of AP1’s signal = -72dBm</a:t>
              </a:r>
              <a:endParaRPr kumimoji="1" lang="ja-JP" altLang="en-US" dirty="0">
                <a:solidFill>
                  <a:schemeClr val="accent1"/>
                </a:solidFill>
                <a:latin typeface="Calibri" panose="020F0502020204030204" pitchFamily="34" charset="0"/>
              </a:endParaRPr>
            </a:p>
          </p:txBody>
        </p:sp>
        <p:cxnSp>
          <p:nvCxnSpPr>
            <p:cNvPr id="21" name="直線矢印コネクタ 20"/>
            <p:cNvCxnSpPr/>
            <p:nvPr/>
          </p:nvCxnSpPr>
          <p:spPr bwMode="auto">
            <a:xfrm flipH="1">
              <a:off x="2229873" y="4288972"/>
              <a:ext cx="1260402" cy="26366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2" name="直線矢印コネクタ 21"/>
            <p:cNvCxnSpPr/>
            <p:nvPr/>
          </p:nvCxnSpPr>
          <p:spPr bwMode="auto">
            <a:xfrm flipH="1">
              <a:off x="3392108" y="4602636"/>
              <a:ext cx="196335" cy="18554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23" name="テキスト ボックス 22"/>
            <p:cNvSpPr txBox="1"/>
            <p:nvPr/>
          </p:nvSpPr>
          <p:spPr>
            <a:xfrm>
              <a:off x="3588443" y="4464136"/>
              <a:ext cx="2133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>
                  <a:solidFill>
                    <a:schemeClr val="accent1"/>
                  </a:solidFill>
                  <a:latin typeface="Calibri" panose="020F0502020204030204" pitchFamily="34" charset="0"/>
                </a:rPr>
                <a:t>RSSI  of AP1’s signal = </a:t>
              </a:r>
              <a:r>
                <a:rPr kumimoji="1" lang="en-US" altLang="ja-JP" dirty="0" smtClean="0">
                  <a:solidFill>
                    <a:schemeClr val="accent1"/>
                  </a:solidFill>
                  <a:latin typeface="Calibri" panose="020F0502020204030204" pitchFamily="34" charset="0"/>
                </a:rPr>
                <a:t>-82dBm</a:t>
              </a:r>
              <a:endParaRPr kumimoji="1" lang="en-US" altLang="ja-JP" dirty="0">
                <a:solidFill>
                  <a:schemeClr val="accent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360928" y="4783004"/>
              <a:ext cx="401072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dirty="0" smtClean="0">
                  <a:latin typeface="Calibri" panose="020F0502020204030204" pitchFamily="34" charset="0"/>
                </a:rPr>
                <a:t>AP1</a:t>
              </a:r>
              <a:endParaRPr kumimoji="1" lang="ja-JP" altLang="en-US" sz="1050" dirty="0">
                <a:latin typeface="Calibri" panose="020F0502020204030204" pitchFamily="34" charset="0"/>
              </a:endParaRPr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1046728" y="4794462"/>
              <a:ext cx="401072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dirty="0" smtClean="0">
                  <a:latin typeface="Calibri" panose="020F0502020204030204" pitchFamily="34" charset="0"/>
                </a:rPr>
                <a:t>AP2</a:t>
              </a:r>
              <a:endParaRPr kumimoji="1" lang="ja-JP" altLang="en-US" sz="1050" dirty="0">
                <a:latin typeface="Calibri" panose="020F0502020204030204" pitchFamily="34" charset="0"/>
              </a:endParaRPr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1828800" y="4675203"/>
              <a:ext cx="401072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dirty="0" smtClean="0">
                  <a:latin typeface="Calibri" panose="020F0502020204030204" pitchFamily="34" charset="0"/>
                </a:rPr>
                <a:t>AP3</a:t>
              </a:r>
              <a:endParaRPr kumimoji="1" lang="ja-JP" altLang="en-US" sz="1050" dirty="0">
                <a:latin typeface="Calibri" panose="020F0502020204030204" pitchFamily="34" charset="0"/>
              </a:endParaRPr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2514600" y="4788177"/>
              <a:ext cx="401072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dirty="0" smtClean="0">
                  <a:latin typeface="Calibri" panose="020F0502020204030204" pitchFamily="34" charset="0"/>
                </a:rPr>
                <a:t>AP4</a:t>
              </a:r>
              <a:endParaRPr kumimoji="1" lang="ja-JP" altLang="en-US" sz="1050" dirty="0">
                <a:latin typeface="Calibri" panose="020F0502020204030204" pitchFamily="34" charset="0"/>
              </a:endParaRPr>
            </a:p>
          </p:txBody>
        </p:sp>
        <p:sp>
          <p:nvSpPr>
            <p:cNvPr id="28" name="テキスト ボックス 27"/>
            <p:cNvSpPr txBox="1"/>
            <p:nvPr/>
          </p:nvSpPr>
          <p:spPr>
            <a:xfrm>
              <a:off x="260706" y="5011604"/>
              <a:ext cx="481222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dirty="0" smtClean="0">
                  <a:latin typeface="Calibri" panose="020F0502020204030204" pitchFamily="34" charset="0"/>
                </a:rPr>
                <a:t>eNB1</a:t>
              </a:r>
              <a:endParaRPr kumimoji="1" lang="ja-JP" altLang="en-US" sz="1050" dirty="0">
                <a:latin typeface="Calibri" panose="020F0502020204030204" pitchFamily="34" charset="0"/>
              </a:endParaRPr>
            </a:p>
          </p:txBody>
        </p:sp>
        <p:sp>
          <p:nvSpPr>
            <p:cNvPr id="29" name="テキスト ボックス 28"/>
            <p:cNvSpPr txBox="1"/>
            <p:nvPr/>
          </p:nvSpPr>
          <p:spPr>
            <a:xfrm>
              <a:off x="946506" y="5023062"/>
              <a:ext cx="481222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dirty="0" smtClean="0">
                  <a:latin typeface="Calibri" panose="020F0502020204030204" pitchFamily="34" charset="0"/>
                </a:rPr>
                <a:t>eNB2</a:t>
              </a:r>
              <a:endParaRPr kumimoji="1" lang="ja-JP" altLang="en-US" sz="1050" dirty="0">
                <a:latin typeface="Calibri" panose="020F0502020204030204" pitchFamily="34" charset="0"/>
              </a:endParaRPr>
            </a:p>
          </p:txBody>
        </p:sp>
        <p:sp>
          <p:nvSpPr>
            <p:cNvPr id="30" name="テキスト ボックス 29"/>
            <p:cNvSpPr txBox="1"/>
            <p:nvPr/>
          </p:nvSpPr>
          <p:spPr>
            <a:xfrm>
              <a:off x="1728578" y="5005319"/>
              <a:ext cx="481222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dirty="0" smtClean="0">
                  <a:latin typeface="Calibri" panose="020F0502020204030204" pitchFamily="34" charset="0"/>
                </a:rPr>
                <a:t>eNB3</a:t>
              </a:r>
              <a:endParaRPr kumimoji="1" lang="ja-JP" altLang="en-US" sz="1050" dirty="0">
                <a:latin typeface="Calibri" panose="020F0502020204030204" pitchFamily="34" charset="0"/>
              </a:endParaRPr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2414378" y="5132403"/>
              <a:ext cx="481222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dirty="0" smtClean="0">
                  <a:latin typeface="Calibri" panose="020F0502020204030204" pitchFamily="34" charset="0"/>
                </a:rPr>
                <a:t>eNB4</a:t>
              </a:r>
              <a:endParaRPr kumimoji="1" lang="ja-JP" altLang="en-US" sz="1050" dirty="0">
                <a:latin typeface="Calibri" panose="020F0502020204030204" pitchFamily="34" charset="0"/>
              </a:endParaRPr>
            </a:p>
          </p:txBody>
        </p:sp>
        <p:sp>
          <p:nvSpPr>
            <p:cNvPr id="32" name="テキスト ボックス 31"/>
            <p:cNvSpPr txBox="1"/>
            <p:nvPr/>
          </p:nvSpPr>
          <p:spPr>
            <a:xfrm>
              <a:off x="304800" y="4370403"/>
              <a:ext cx="460382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dirty="0" smtClean="0">
                  <a:latin typeface="Calibri" panose="020F0502020204030204" pitchFamily="34" charset="0"/>
                </a:rPr>
                <a:t>STA1</a:t>
              </a:r>
              <a:endParaRPr kumimoji="1" lang="ja-JP" altLang="en-US" sz="1050" dirty="0">
                <a:latin typeface="Calibri" panose="020F0502020204030204" pitchFamily="34" charset="0"/>
              </a:endParaRPr>
            </a:p>
          </p:txBody>
        </p:sp>
      </p:grpSp>
      <p:grpSp>
        <p:nvGrpSpPr>
          <p:cNvPr id="60" name="グループ化 59"/>
          <p:cNvGrpSpPr/>
          <p:nvPr/>
        </p:nvGrpSpPr>
        <p:grpSpPr>
          <a:xfrm>
            <a:off x="6470928" y="5715000"/>
            <a:ext cx="2287208" cy="646331"/>
            <a:chOff x="5181600" y="4837093"/>
            <a:chExt cx="2381722" cy="646331"/>
          </a:xfrm>
        </p:grpSpPr>
        <p:sp>
          <p:nvSpPr>
            <p:cNvPr id="61" name="テキスト ボックス 60"/>
            <p:cNvSpPr txBox="1"/>
            <p:nvPr/>
          </p:nvSpPr>
          <p:spPr>
            <a:xfrm>
              <a:off x="5181600" y="4837093"/>
              <a:ext cx="238172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kumimoji="1" lang="en-US" altLang="ja-JP" b="1" dirty="0" smtClean="0">
                  <a:latin typeface="Calibri" panose="020F0502020204030204" pitchFamily="34" charset="0"/>
                  <a:ea typeface="ＭＳ Ｐゴシック" panose="020B0600070205080204" pitchFamily="50" charset="-128"/>
                </a:rPr>
                <a:t> </a:t>
              </a:r>
              <a:r>
                <a:rPr kumimoji="1" lang="en-US" altLang="ja-JP" b="1" dirty="0" smtClean="0">
                  <a:solidFill>
                    <a:schemeClr val="accent2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rPr>
                <a:t>Blue</a:t>
              </a:r>
              <a:r>
                <a:rPr kumimoji="1" lang="en-US" altLang="ja-JP" dirty="0" smtClean="0">
                  <a:latin typeface="Calibri" panose="020F0502020204030204" pitchFamily="34" charset="0"/>
                  <a:ea typeface="ＭＳ Ｐゴシック" panose="020B0600070205080204" pitchFamily="50" charset="-128"/>
                </a:rPr>
                <a:t> is LAA BS (</a:t>
              </a:r>
              <a:r>
                <a:rPr kumimoji="1" lang="en-US" altLang="ja-JP" dirty="0" err="1" smtClean="0">
                  <a:latin typeface="Calibri" panose="020F0502020204030204" pitchFamily="34" charset="0"/>
                  <a:ea typeface="ＭＳ Ｐゴシック" panose="020B0600070205080204" pitchFamily="50" charset="-128"/>
                </a:rPr>
                <a:t>eNB</a:t>
              </a:r>
              <a:r>
                <a:rPr kumimoji="1" lang="en-US" altLang="ja-JP" dirty="0" smtClean="0">
                  <a:latin typeface="Calibri" panose="020F0502020204030204" pitchFamily="34" charset="0"/>
                  <a:ea typeface="ＭＳ Ｐゴシック" panose="020B0600070205080204" pitchFamily="50" charset="-128"/>
                </a:rPr>
                <a:t>)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altLang="ja-JP" b="1" dirty="0" smtClean="0">
                  <a:solidFill>
                    <a:srgbClr val="00B050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rPr>
                <a:t>Green</a:t>
              </a:r>
              <a:r>
                <a:rPr lang="en-US" altLang="ja-JP" dirty="0" smtClean="0">
                  <a:latin typeface="Calibri" panose="020F0502020204030204" pitchFamily="34" charset="0"/>
                  <a:ea typeface="ＭＳ Ｐゴシック" panose="020B0600070205080204" pitchFamily="50" charset="-128"/>
                </a:rPr>
                <a:t> </a:t>
              </a:r>
              <a:r>
                <a:rPr lang="en-US" altLang="ja-JP" dirty="0">
                  <a:latin typeface="Calibri" panose="020F0502020204030204" pitchFamily="34" charset="0"/>
                  <a:ea typeface="ＭＳ Ｐゴシック" panose="020B0600070205080204" pitchFamily="50" charset="-128"/>
                </a:rPr>
                <a:t>is Ax WLAN BS (AP).</a:t>
              </a:r>
              <a:r>
                <a:rPr kumimoji="1" lang="ja-JP" altLang="en-US" dirty="0">
                  <a:latin typeface="Calibri" panose="020F0502020204030204" pitchFamily="34" charset="0"/>
                  <a:ea typeface="ＭＳ Ｐゴシック" panose="020B0600070205080204" pitchFamily="50" charset="-128"/>
                </a:rPr>
                <a:t> </a:t>
              </a:r>
              <a:endParaRPr kumimoji="1" lang="en-US" altLang="ja-JP" dirty="0" smtClean="0">
                <a:latin typeface="Calibri" panose="020F0502020204030204" pitchFamily="34" charset="0"/>
                <a:ea typeface="ＭＳ Ｐゴシック" panose="020B0600070205080204" pitchFamily="50" charset="-128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kumimoji="1" lang="en-US" altLang="ja-JP" dirty="0" smtClean="0">
                  <a:latin typeface="Corbel" panose="020B0503020204020204" pitchFamily="34" charset="0"/>
                </a:rPr>
                <a:t>        means </a:t>
              </a:r>
              <a:r>
                <a:rPr kumimoji="1" lang="en-US" altLang="ja-JP" dirty="0">
                  <a:latin typeface="Corbel" panose="020B0503020204020204" pitchFamily="34" charset="0"/>
                </a:rPr>
                <a:t>BUSY</a:t>
              </a:r>
              <a:r>
                <a:rPr kumimoji="1" lang="en-US" altLang="ja-JP" dirty="0" smtClean="0">
                  <a:latin typeface="Corbel" panose="020B0503020204020204" pitchFamily="34" charset="0"/>
                </a:rPr>
                <a:t>.</a:t>
              </a:r>
              <a:endParaRPr kumimoji="1" lang="ja-JP" altLang="en-US" dirty="0">
                <a:latin typeface="Corbel" panose="020B0503020204020204" pitchFamily="34" charset="0"/>
              </a:endParaRPr>
            </a:p>
          </p:txBody>
        </p:sp>
        <p:grpSp>
          <p:nvGrpSpPr>
            <p:cNvPr id="62" name="グループ化 61"/>
            <p:cNvGrpSpPr/>
            <p:nvPr/>
          </p:nvGrpSpPr>
          <p:grpSpPr>
            <a:xfrm>
              <a:off x="5588774" y="5294296"/>
              <a:ext cx="119083" cy="119084"/>
              <a:chOff x="3775293" y="3589047"/>
              <a:chExt cx="252578" cy="252584"/>
            </a:xfrm>
          </p:grpSpPr>
          <p:cxnSp>
            <p:nvCxnSpPr>
              <p:cNvPr id="63" name="直線コネクタ 62"/>
              <p:cNvCxnSpPr/>
              <p:nvPr/>
            </p:nvCxnSpPr>
            <p:spPr bwMode="auto">
              <a:xfrm rot="5400000">
                <a:off x="3775293" y="3589047"/>
                <a:ext cx="252578" cy="252578"/>
              </a:xfrm>
              <a:prstGeom prst="line">
                <a:avLst/>
              </a:prstGeom>
              <a:ln>
                <a:solidFill>
                  <a:srgbClr val="FF0000"/>
                </a:solidFill>
                <a:headEnd type="none" w="sm" len="sm"/>
                <a:tailEnd type="none" w="sm" len="sm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直線コネクタ 63"/>
              <p:cNvCxnSpPr/>
              <p:nvPr/>
            </p:nvCxnSpPr>
            <p:spPr bwMode="auto">
              <a:xfrm>
                <a:off x="3775295" y="3589053"/>
                <a:ext cx="252576" cy="252578"/>
              </a:xfrm>
              <a:prstGeom prst="line">
                <a:avLst/>
              </a:prstGeom>
              <a:ln>
                <a:solidFill>
                  <a:srgbClr val="FF0000"/>
                </a:solidFill>
                <a:headEnd type="none" w="sm" len="sm"/>
                <a:tailEnd type="none" w="sm" len="sm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719250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dirty="0" smtClean="0">
                <a:cs typeface="+mj-cs"/>
              </a:rPr>
              <a:t>Recap</a:t>
            </a:r>
            <a:endParaRPr lang="en-US" dirty="0">
              <a:cs typeface="+mj-cs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1000" y="1447800"/>
            <a:ext cx="8305800" cy="4267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b="0" dirty="0"/>
              <a:t>Summary of </a:t>
            </a:r>
            <a:r>
              <a:rPr lang="en-US" altLang="ja-JP" sz="2000" b="0" dirty="0" smtClean="0"/>
              <a:t>our contribution at the November </a:t>
            </a:r>
            <a:r>
              <a:rPr lang="en-US" altLang="ja-JP" sz="2000" b="0" dirty="0"/>
              <a:t>2016 </a:t>
            </a:r>
            <a:r>
              <a:rPr lang="en-US" altLang="ja-JP" sz="2000" b="0" dirty="0" smtClean="0"/>
              <a:t>meeting</a:t>
            </a:r>
          </a:p>
          <a:p>
            <a:pPr lvl="1">
              <a:buFont typeface="Calibri" panose="020F0502020204030204" pitchFamily="34" charset="0"/>
              <a:buChar char="−"/>
            </a:pPr>
            <a:r>
              <a:rPr lang="en-US" altLang="ja-JP" sz="1800" dirty="0" smtClean="0">
                <a:ea typeface="+mn-ea"/>
                <a:hlinkClick r:id="rId3"/>
              </a:rPr>
              <a:t>IEEE802.11-16/1451r0 : Simulation Analysis of ED Threshold Levels</a:t>
            </a:r>
            <a:r>
              <a:rPr lang="en-US" altLang="ja-JP" sz="1800" dirty="0" smtClean="0">
                <a:ea typeface="+mn-ea"/>
              </a:rPr>
              <a:t> [2]</a:t>
            </a:r>
          </a:p>
          <a:p>
            <a:pPr lvl="1">
              <a:buFont typeface="Calibri" panose="020F0502020204030204" pitchFamily="34" charset="0"/>
              <a:buChar char="−"/>
            </a:pPr>
            <a:r>
              <a:rPr lang="en-US" altLang="ja-JP" sz="1800" dirty="0" smtClean="0">
                <a:solidFill>
                  <a:srgbClr val="FF0000"/>
                </a:solidFill>
              </a:rPr>
              <a:t>Difference </a:t>
            </a:r>
            <a:r>
              <a:rPr lang="en-US" altLang="ja-JP" sz="1800" dirty="0">
                <a:solidFill>
                  <a:srgbClr val="FF0000"/>
                </a:solidFill>
              </a:rPr>
              <a:t>of ED </a:t>
            </a:r>
            <a:r>
              <a:rPr lang="en-US" altLang="ja-JP" sz="1800" dirty="0" smtClean="0">
                <a:solidFill>
                  <a:srgbClr val="FF0000"/>
                </a:solidFill>
              </a:rPr>
              <a:t>thresholds makes </a:t>
            </a:r>
            <a:r>
              <a:rPr lang="en-US" altLang="ja-JP" sz="1800" dirty="0" smtClean="0">
                <a:solidFill>
                  <a:srgbClr val="FF0000"/>
                </a:solidFill>
                <a:ea typeface="+mn-ea"/>
              </a:rPr>
              <a:t>p</a:t>
            </a:r>
            <a:r>
              <a:rPr lang="en-US" altLang="ja-JP" sz="1800" dirty="0" smtClean="0">
                <a:solidFill>
                  <a:srgbClr val="FF0000"/>
                </a:solidFill>
              </a:rPr>
              <a:t>erformance </a:t>
            </a:r>
            <a:r>
              <a:rPr lang="en-US" altLang="ja-JP" sz="1800" dirty="0">
                <a:solidFill>
                  <a:srgbClr val="FF0000"/>
                </a:solidFill>
              </a:rPr>
              <a:t>of Ax WLAN </a:t>
            </a:r>
            <a:r>
              <a:rPr lang="en-US" altLang="ja-JP" sz="1800" dirty="0" smtClean="0">
                <a:solidFill>
                  <a:srgbClr val="FF0000"/>
                </a:solidFill>
              </a:rPr>
              <a:t>worse </a:t>
            </a:r>
            <a:r>
              <a:rPr lang="en-US" altLang="ja-JP" sz="1800" dirty="0" smtClean="0"/>
              <a:t>in case </a:t>
            </a:r>
            <a:r>
              <a:rPr lang="en-US" altLang="ja-JP" sz="1800" dirty="0"/>
              <a:t>of coexistence of Ax WLAN </a:t>
            </a:r>
            <a:r>
              <a:rPr lang="en-US" altLang="ja-JP" sz="1800" dirty="0" smtClean="0"/>
              <a:t>with </a:t>
            </a:r>
            <a:r>
              <a:rPr lang="en-US" altLang="ja-JP" sz="1800" dirty="0"/>
              <a:t>ED threshold </a:t>
            </a:r>
            <a:r>
              <a:rPr lang="en-US" altLang="ja-JP" sz="1800" dirty="0" smtClean="0"/>
              <a:t>of </a:t>
            </a:r>
            <a:r>
              <a:rPr lang="en-US" altLang="ja-JP" sz="1800" dirty="0"/>
              <a:t>-72dBm and legacy WLAN </a:t>
            </a:r>
            <a:r>
              <a:rPr lang="en-US" altLang="ja-JP" sz="1800" dirty="0" smtClean="0"/>
              <a:t>with </a:t>
            </a:r>
            <a:r>
              <a:rPr lang="en-US" altLang="ja-JP" sz="1800" dirty="0"/>
              <a:t>ED threshold </a:t>
            </a:r>
            <a:r>
              <a:rPr lang="en-US" altLang="ja-JP" sz="1800" dirty="0" smtClean="0"/>
              <a:t>of </a:t>
            </a:r>
            <a:r>
              <a:rPr lang="en-US" altLang="ja-JP" sz="1800" dirty="0"/>
              <a:t>-</a:t>
            </a:r>
            <a:r>
              <a:rPr lang="en-US" altLang="ja-JP" sz="1800" dirty="0" smtClean="0"/>
              <a:t>62dBm</a:t>
            </a:r>
            <a:endParaRPr lang="en-US" altLang="ja-JP" sz="1800" dirty="0" smtClean="0">
              <a:ea typeface="+mn-ea"/>
            </a:endParaRPr>
          </a:p>
          <a:p>
            <a:pPr lvl="1">
              <a:buFont typeface="Calibri" panose="020F0502020204030204" pitchFamily="34" charset="0"/>
              <a:buChar char="−"/>
            </a:pPr>
            <a:endParaRPr lang="en-US" altLang="ja-JP" sz="1800" dirty="0">
              <a:ea typeface="+mn-ea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b="0" dirty="0" smtClean="0"/>
              <a:t>Summary </a:t>
            </a:r>
            <a:r>
              <a:rPr lang="en-US" altLang="ja-JP" sz="2000" b="0" dirty="0"/>
              <a:t>of our contribution </a:t>
            </a:r>
            <a:r>
              <a:rPr lang="en-US" altLang="ja-JP" sz="2000" b="0" dirty="0" smtClean="0"/>
              <a:t>at the January </a:t>
            </a:r>
            <a:r>
              <a:rPr lang="en-US" altLang="ja-JP" sz="2000" b="0" dirty="0"/>
              <a:t>2017 </a:t>
            </a:r>
            <a:r>
              <a:rPr lang="en-US" altLang="ja-JP" sz="2000" b="0" dirty="0" smtClean="0"/>
              <a:t>meeting</a:t>
            </a:r>
            <a:endParaRPr lang="en-US" altLang="ja-JP" sz="2000" b="0" dirty="0"/>
          </a:p>
          <a:p>
            <a:pPr lvl="1">
              <a:buFont typeface="Calibri" panose="020F0502020204030204" pitchFamily="34" charset="0"/>
              <a:buChar char="−"/>
            </a:pPr>
            <a:r>
              <a:rPr lang="en-US" altLang="ja-JP" sz="1800" dirty="0">
                <a:ea typeface="+mn-ea"/>
                <a:hlinkClick r:id="rId4"/>
              </a:rPr>
              <a:t>IEEE802.11-17/0062r0 : Simulation Analysis of ED Threshold Levels in WLAN and LAA coexistence scenario</a:t>
            </a:r>
            <a:r>
              <a:rPr lang="en-US" altLang="ja-JP" sz="1800" dirty="0">
                <a:ea typeface="+mn-ea"/>
              </a:rPr>
              <a:t> [3]</a:t>
            </a:r>
          </a:p>
          <a:p>
            <a:pPr lvl="1">
              <a:buFont typeface="Calibri" panose="020F0502020204030204" pitchFamily="34" charset="0"/>
              <a:buChar char="−"/>
            </a:pPr>
            <a:r>
              <a:rPr lang="en-US" altLang="ja-JP" sz="1800" dirty="0" smtClean="0">
                <a:solidFill>
                  <a:srgbClr val="FF0000"/>
                </a:solidFill>
              </a:rPr>
              <a:t>Some advantages in LAA medium access protocol makes </a:t>
            </a:r>
            <a:r>
              <a:rPr lang="en-US" altLang="ja-JP" sz="1800" dirty="0">
                <a:solidFill>
                  <a:srgbClr val="FF0000"/>
                </a:solidFill>
              </a:rPr>
              <a:t>performance of Ax WLAN </a:t>
            </a:r>
            <a:r>
              <a:rPr lang="en-US" altLang="ja-JP" sz="1800" dirty="0" smtClean="0">
                <a:solidFill>
                  <a:srgbClr val="FF0000"/>
                </a:solidFill>
              </a:rPr>
              <a:t>worse </a:t>
            </a:r>
            <a:r>
              <a:rPr lang="en-US" altLang="ja-JP" sz="1800" dirty="0" smtClean="0">
                <a:ea typeface="+mn-ea"/>
              </a:rPr>
              <a:t>in case of coexistence of LAA and Ax WLAN</a:t>
            </a:r>
            <a:r>
              <a:rPr lang="en-US" altLang="ja-JP" sz="1800" dirty="0" smtClean="0"/>
              <a:t> with ED threshold of -72dBm</a:t>
            </a:r>
            <a:r>
              <a:rPr lang="en-US" altLang="ja-JP" sz="1800" dirty="0"/>
              <a:t> </a:t>
            </a:r>
            <a:r>
              <a:rPr lang="en-US" altLang="ja-JP" sz="1800" dirty="0" smtClean="0"/>
              <a:t>(but this was not sufficient and additional analyses are shown in this contribution)</a:t>
            </a:r>
          </a:p>
          <a:p>
            <a:pPr lvl="1">
              <a:buFont typeface="Calibri" panose="020F0502020204030204" pitchFamily="34" charset="0"/>
              <a:buChar char="⁻"/>
            </a:pPr>
            <a:endParaRPr lang="en-US" altLang="ja-JP" sz="1800" dirty="0">
              <a:ea typeface="+mn-ea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b="0" dirty="0"/>
              <a:t>Both simulation </a:t>
            </a:r>
            <a:r>
              <a:rPr lang="en-US" altLang="ja-JP" sz="2000" b="0" dirty="0" smtClean="0"/>
              <a:t>results showed that changing the ED threshold of future WLAN will degrade its performance</a:t>
            </a:r>
            <a:endParaRPr lang="en-US" altLang="ja-JP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ja-JP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460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グループ化 69"/>
          <p:cNvGrpSpPr/>
          <p:nvPr/>
        </p:nvGrpSpPr>
        <p:grpSpPr>
          <a:xfrm>
            <a:off x="6781800" y="3733800"/>
            <a:ext cx="152400" cy="354087"/>
            <a:chOff x="5486400" y="2438400"/>
            <a:chExt cx="115158" cy="267559"/>
          </a:xfrm>
        </p:grpSpPr>
        <p:sp>
          <p:nvSpPr>
            <p:cNvPr id="71" name="円/楕円 70"/>
            <p:cNvSpPr/>
            <p:nvPr/>
          </p:nvSpPr>
          <p:spPr bwMode="auto">
            <a:xfrm>
              <a:off x="5486400" y="2590800"/>
              <a:ext cx="115158" cy="115159"/>
            </a:xfrm>
            <a:prstGeom prst="ellipse">
              <a:avLst/>
            </a:prstGeom>
            <a:solidFill>
              <a:srgbClr val="FF9900"/>
            </a:solidFill>
            <a:ln w="12700" cap="flat" cmpd="sng" algn="ctr">
              <a:solidFill>
                <a:srgbClr val="FF99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rgbClr val="FF9900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2" name="円/楕円 71"/>
            <p:cNvSpPr/>
            <p:nvPr/>
          </p:nvSpPr>
          <p:spPr bwMode="auto">
            <a:xfrm>
              <a:off x="5486400" y="2438400"/>
              <a:ext cx="115158" cy="115159"/>
            </a:xfrm>
            <a:prstGeom prst="ellipse">
              <a:avLst/>
            </a:prstGeom>
            <a:solidFill>
              <a:srgbClr val="00B050"/>
            </a:solidFill>
            <a:ln w="12700" cap="flat" cmpd="sng" algn="ctr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73" name="グループ化 72"/>
          <p:cNvGrpSpPr/>
          <p:nvPr/>
        </p:nvGrpSpPr>
        <p:grpSpPr>
          <a:xfrm>
            <a:off x="7620000" y="3733800"/>
            <a:ext cx="152400" cy="354087"/>
            <a:chOff x="5486400" y="2438400"/>
            <a:chExt cx="115158" cy="267559"/>
          </a:xfrm>
        </p:grpSpPr>
        <p:sp>
          <p:nvSpPr>
            <p:cNvPr id="74" name="円/楕円 73"/>
            <p:cNvSpPr/>
            <p:nvPr/>
          </p:nvSpPr>
          <p:spPr bwMode="auto">
            <a:xfrm>
              <a:off x="5486400" y="2590800"/>
              <a:ext cx="115158" cy="115159"/>
            </a:xfrm>
            <a:prstGeom prst="ellipse">
              <a:avLst/>
            </a:prstGeom>
            <a:solidFill>
              <a:srgbClr val="FF9900"/>
            </a:solidFill>
            <a:ln w="12700" cap="flat" cmpd="sng" algn="ctr">
              <a:solidFill>
                <a:srgbClr val="FF99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rgbClr val="FF9900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5" name="円/楕円 74"/>
            <p:cNvSpPr/>
            <p:nvPr/>
          </p:nvSpPr>
          <p:spPr bwMode="auto">
            <a:xfrm>
              <a:off x="5486400" y="2438400"/>
              <a:ext cx="115158" cy="115159"/>
            </a:xfrm>
            <a:prstGeom prst="ellipse">
              <a:avLst/>
            </a:prstGeom>
            <a:solidFill>
              <a:srgbClr val="00B050"/>
            </a:solidFill>
            <a:ln w="12700" cap="flat" cmpd="sng" algn="ctr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76" name="グループ化 75"/>
          <p:cNvGrpSpPr/>
          <p:nvPr/>
        </p:nvGrpSpPr>
        <p:grpSpPr>
          <a:xfrm>
            <a:off x="8458200" y="3733800"/>
            <a:ext cx="152400" cy="354087"/>
            <a:chOff x="5486400" y="2438400"/>
            <a:chExt cx="115158" cy="267559"/>
          </a:xfrm>
        </p:grpSpPr>
        <p:sp>
          <p:nvSpPr>
            <p:cNvPr id="77" name="円/楕円 76"/>
            <p:cNvSpPr/>
            <p:nvPr/>
          </p:nvSpPr>
          <p:spPr bwMode="auto">
            <a:xfrm>
              <a:off x="5486400" y="2590800"/>
              <a:ext cx="115158" cy="115159"/>
            </a:xfrm>
            <a:prstGeom prst="ellipse">
              <a:avLst/>
            </a:prstGeom>
            <a:solidFill>
              <a:srgbClr val="FF9900"/>
            </a:solidFill>
            <a:ln w="12700" cap="flat" cmpd="sng" algn="ctr">
              <a:solidFill>
                <a:srgbClr val="FF99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rgbClr val="FF9900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8" name="円/楕円 77"/>
            <p:cNvSpPr/>
            <p:nvPr/>
          </p:nvSpPr>
          <p:spPr bwMode="auto">
            <a:xfrm>
              <a:off x="5486400" y="2438400"/>
              <a:ext cx="115158" cy="115159"/>
            </a:xfrm>
            <a:prstGeom prst="ellipse">
              <a:avLst/>
            </a:prstGeom>
            <a:solidFill>
              <a:srgbClr val="00B050"/>
            </a:solidFill>
            <a:ln w="12700" cap="flat" cmpd="sng" algn="ctr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79" name="グループ化 78"/>
          <p:cNvGrpSpPr/>
          <p:nvPr/>
        </p:nvGrpSpPr>
        <p:grpSpPr>
          <a:xfrm>
            <a:off x="5960897" y="3733800"/>
            <a:ext cx="152400" cy="354087"/>
            <a:chOff x="5486400" y="2438400"/>
            <a:chExt cx="115158" cy="267559"/>
          </a:xfrm>
        </p:grpSpPr>
        <p:sp>
          <p:nvSpPr>
            <p:cNvPr id="80" name="円/楕円 79"/>
            <p:cNvSpPr/>
            <p:nvPr/>
          </p:nvSpPr>
          <p:spPr bwMode="auto">
            <a:xfrm>
              <a:off x="5486400" y="2590800"/>
              <a:ext cx="115158" cy="115159"/>
            </a:xfrm>
            <a:prstGeom prst="ellipse">
              <a:avLst/>
            </a:prstGeom>
            <a:solidFill>
              <a:srgbClr val="FF9900"/>
            </a:solidFill>
            <a:ln w="12700" cap="flat" cmpd="sng" algn="ctr">
              <a:solidFill>
                <a:srgbClr val="FF99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rgbClr val="FF9900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1" name="円/楕円 80"/>
            <p:cNvSpPr/>
            <p:nvPr/>
          </p:nvSpPr>
          <p:spPr bwMode="auto">
            <a:xfrm>
              <a:off x="5486400" y="2438400"/>
              <a:ext cx="115158" cy="115159"/>
            </a:xfrm>
            <a:prstGeom prst="ellipse">
              <a:avLst/>
            </a:prstGeom>
            <a:solidFill>
              <a:srgbClr val="00B050"/>
            </a:solidFill>
            <a:ln w="12700" cap="flat" cmpd="sng" algn="ctr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Appendix.5 Additional Simulation</a:t>
            </a:r>
            <a:endParaRPr lang="zh-CN" altLang="en-US" dirty="0"/>
          </a:p>
        </p:txBody>
      </p:sp>
      <p:graphicFrame>
        <p:nvGraphicFramePr>
          <p:cNvPr id="10" name="コンテンツ プレースホルダー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176469"/>
              </p:ext>
            </p:extLst>
          </p:nvPr>
        </p:nvGraphicFramePr>
        <p:xfrm>
          <a:off x="152011" y="2514600"/>
          <a:ext cx="4953389" cy="345742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524000"/>
                <a:gridCol w="1399606"/>
                <a:gridCol w="976597"/>
                <a:gridCol w="1053186"/>
              </a:tblGrid>
              <a:tr h="125625"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LAA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Ax WLAN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Legacy WLAN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</a:tr>
              <a:tr h="248216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Active</a:t>
                      </a:r>
                      <a:r>
                        <a:rPr lang="ja-JP" altLang="en-US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Nodes</a:t>
                      </a:r>
                      <a:endParaRPr kumimoji="1" lang="ja-JP" altLang="en-US" sz="1200" dirty="0"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BS x 4, MS x 20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BS x 4, MS x 20</a:t>
                      </a:r>
                      <a:endParaRPr kumimoji="1" lang="ja-JP" altLang="en-US" sz="1200" b="1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64644">
                <a:tc>
                  <a:txBody>
                    <a:bodyPr/>
                    <a:lstStyle/>
                    <a:p>
                      <a:pPr marL="0" marR="0" indent="0" algn="ctr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Traffic Model</a:t>
                      </a:r>
                      <a:r>
                        <a:rPr lang="ja-JP" altLang="en-US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lang="en-US" altLang="ja-JP" sz="1200" baseline="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&amp; Load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DL : FTP model 1 UDP (Appendix.1) / UL : No Traffic</a:t>
                      </a: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73965">
                <a:tc>
                  <a:txBody>
                    <a:bodyPr/>
                    <a:lstStyle/>
                    <a:p>
                      <a:pPr marL="0" marR="0" indent="0" algn="ctr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Channel</a:t>
                      </a:r>
                      <a:r>
                        <a:rPr kumimoji="1" lang="en-US" altLang="ja-JP" sz="1200" baseline="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 Access </a:t>
                      </a:r>
                      <a:br>
                        <a:rPr kumimoji="1" lang="en-US" altLang="ja-JP" sz="1200" baseline="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</a:br>
                      <a:r>
                        <a:rPr kumimoji="1" lang="en-US" altLang="ja-JP" sz="1200" baseline="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Parameter</a:t>
                      </a:r>
                    </a:p>
                    <a:p>
                      <a:pPr marL="0" marR="0" indent="0" algn="ctr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aseline="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(Appendix.2)</a:t>
                      </a: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CW</a:t>
                      </a:r>
                      <a:r>
                        <a:rPr kumimoji="1" lang="en-US" altLang="ja-JP" sz="1200" baseline="-250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min</a:t>
                      </a:r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=15,</a:t>
                      </a:r>
                      <a:r>
                        <a:rPr kumimoji="1" lang="en-US" altLang="ja-JP" sz="1200" baseline="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 </a:t>
                      </a:r>
                    </a:p>
                    <a:p>
                      <a:pPr algn="ctr"/>
                      <a:r>
                        <a:rPr kumimoji="1" lang="en-US" altLang="ja-JP" sz="1200" baseline="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CW</a:t>
                      </a:r>
                      <a:r>
                        <a:rPr kumimoji="1" lang="en-US" altLang="ja-JP" sz="1200" baseline="-250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max</a:t>
                      </a:r>
                      <a:r>
                        <a:rPr kumimoji="1" lang="en-US" altLang="ja-JP" sz="1200" baseline="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=63,</a:t>
                      </a:r>
                    </a:p>
                    <a:p>
                      <a:pPr algn="ctr"/>
                      <a:r>
                        <a:rPr kumimoji="1" lang="en-US" altLang="ja-JP" sz="1200" baseline="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m=3</a:t>
                      </a: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CW</a:t>
                      </a:r>
                      <a:r>
                        <a:rPr kumimoji="1" lang="en-US" altLang="ja-JP" sz="1200" baseline="-250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min</a:t>
                      </a:r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=15, </a:t>
                      </a:r>
                    </a:p>
                    <a:p>
                      <a:pPr algn="ctr"/>
                      <a:r>
                        <a:rPr kumimoji="1" lang="en-US" altLang="ja-JP" sz="120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CW</a:t>
                      </a:r>
                      <a:r>
                        <a:rPr kumimoji="1" lang="en-US" altLang="ja-JP" sz="1200" baseline="-2500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max</a:t>
                      </a:r>
                      <a:r>
                        <a:rPr kumimoji="1" lang="en-US" altLang="ja-JP" sz="120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=63,</a:t>
                      </a:r>
                      <a:r>
                        <a:rPr kumimoji="1" lang="ja-JP" altLang="en-US" sz="1200" baseline="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 </a:t>
                      </a:r>
                      <a:endParaRPr kumimoji="1" lang="en-US" altLang="ja-JP" sz="1200" baseline="0" dirty="0" smtClean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  <a:p>
                      <a:pPr algn="ctr"/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AIFSN=3</a:t>
                      </a: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48216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MCS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4 (Fixed)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4821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Freq.</a:t>
                      </a:r>
                      <a:r>
                        <a:rPr kumimoji="1" lang="en-US" altLang="ja-JP" sz="12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 /Bandwidth [MHz]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5,180</a:t>
                      </a:r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 / 20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48216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Max TX Power [dBm]</a:t>
                      </a:r>
                      <a:endParaRPr kumimoji="1" lang="ja-JP" altLang="en-US" sz="1200" dirty="0"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BS:+18, MS:+18</a:t>
                      </a:r>
                      <a:endParaRPr kumimoji="1" lang="en-US" altLang="ja-JP" sz="1200" b="1" baseline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BS:+18, MS:+18</a:t>
                      </a:r>
                      <a:endParaRPr kumimoji="1" lang="en-US" altLang="ja-JP" sz="1200" b="1" baseline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4821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Antenna Gain [dBi]</a:t>
                      </a:r>
                      <a:endParaRPr kumimoji="1" lang="ja-JP" altLang="en-US" sz="1200" dirty="0"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BS:+5, MS:0</a:t>
                      </a:r>
                      <a:endParaRPr kumimoji="1" lang="en-US" altLang="ja-JP" sz="1200" b="1" baseline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BS:+5, MS:0</a:t>
                      </a:r>
                      <a:endParaRPr kumimoji="1" lang="en-US" altLang="ja-JP" sz="1200" b="1" baseline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48216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Detect</a:t>
                      </a:r>
                      <a:r>
                        <a:rPr lang="en-US" altLang="ja-JP" sz="1200" baseline="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 Th</a:t>
                      </a:r>
                      <a:r>
                        <a:rPr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 [dBm]</a:t>
                      </a:r>
                      <a:endParaRPr kumimoji="1" lang="ja-JP" altLang="en-US" sz="1200" dirty="0"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Calibri" panose="020F0502020204030204" pitchFamily="34" charset="0"/>
                        </a:rPr>
                        <a:t>(PD,ED) = (NA,</a:t>
                      </a:r>
                      <a:r>
                        <a:rPr kumimoji="1" lang="en-US" altLang="ja-JP" sz="1200" baseline="0" dirty="0" smtClean="0">
                          <a:latin typeface="Calibri" panose="020F0502020204030204" pitchFamily="34" charset="0"/>
                        </a:rPr>
                        <a:t> -72)</a:t>
                      </a: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u="sng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Ax : (1)&amp;(2), Legacy : (1)only</a:t>
                      </a:r>
                    </a:p>
                    <a:p>
                      <a:pPr marL="228600" marR="0" indent="-2286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Both"/>
                        <a:tabLst/>
                        <a:defRPr/>
                      </a:pPr>
                      <a:r>
                        <a:rPr kumimoji="1" lang="en-US" altLang="ja-JP" sz="1200" b="0" baseline="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Default Setup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latin typeface="Calibri" panose="020F0502020204030204" pitchFamily="34" charset="0"/>
                        </a:rPr>
                        <a:t>(PD,ED) = (-82,</a:t>
                      </a:r>
                      <a:r>
                        <a:rPr kumimoji="1" lang="en-US" altLang="ja-JP" sz="1200" b="0" baseline="0" dirty="0" smtClean="0">
                          <a:latin typeface="Calibri" panose="020F0502020204030204" pitchFamily="34" charset="0"/>
                        </a:rPr>
                        <a:t> -62)</a:t>
                      </a:r>
                      <a:endParaRPr kumimoji="1" lang="en-US" altLang="ja-JP" sz="1200" b="0" baseline="0" dirty="0" smtClean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baseline="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(2) 3GPP Requested Setup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latin typeface="Calibri" panose="020F0502020204030204" pitchFamily="34" charset="0"/>
                        </a:rPr>
                        <a:t>(PD,ED) = (-82,</a:t>
                      </a:r>
                      <a:r>
                        <a:rPr kumimoji="1" lang="en-US" altLang="ja-JP" sz="1200" b="0" baseline="0" dirty="0" smtClean="0">
                          <a:latin typeface="Calibri" panose="020F0502020204030204" pitchFamily="34" charset="0"/>
                        </a:rPr>
                        <a:t> -72)</a:t>
                      </a: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" name="内容占位符 2"/>
          <p:cNvSpPr txBox="1">
            <a:spLocks/>
          </p:cNvSpPr>
          <p:nvPr/>
        </p:nvSpPr>
        <p:spPr bwMode="auto">
          <a:xfrm>
            <a:off x="228600" y="1447800"/>
            <a:ext cx="8646139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just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just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 marL="1085850" indent="-228600" algn="just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 marL="1428750" indent="-228600" algn="just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 marL="1771650" indent="-228600" algn="just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/>
              <a:t>In this simulation, we set </a:t>
            </a:r>
            <a:r>
              <a:rPr lang="en-US" altLang="zh-CN" sz="2000" dirty="0">
                <a:solidFill>
                  <a:schemeClr val="accent2"/>
                </a:solidFill>
              </a:rPr>
              <a:t>LAA</a:t>
            </a:r>
            <a:r>
              <a:rPr lang="en-US" altLang="zh-CN" sz="2000" b="0" dirty="0"/>
              <a:t> </a:t>
            </a:r>
            <a:r>
              <a:rPr lang="en-US" altLang="zh-CN" sz="2000" dirty="0"/>
              <a:t> &amp; </a:t>
            </a:r>
            <a:r>
              <a:rPr lang="en-US" altLang="zh-CN" sz="2000" b="0" dirty="0" smtClean="0"/>
              <a:t> </a:t>
            </a:r>
            <a:r>
              <a:rPr lang="en-US" altLang="zh-CN" sz="2000" dirty="0">
                <a:solidFill>
                  <a:schemeClr val="accent1"/>
                </a:solidFill>
              </a:rPr>
              <a:t>Ax </a:t>
            </a:r>
            <a:r>
              <a:rPr lang="en-US" altLang="zh-CN" sz="2000" dirty="0" smtClean="0">
                <a:solidFill>
                  <a:schemeClr val="accent1"/>
                </a:solidFill>
              </a:rPr>
              <a:t>WLAN</a:t>
            </a:r>
            <a:r>
              <a:rPr lang="en-US" altLang="zh-CN" sz="2000" dirty="0" smtClean="0"/>
              <a:t> &amp; </a:t>
            </a:r>
            <a:r>
              <a:rPr lang="en-US" altLang="zh-CN" sz="2000" dirty="0" smtClean="0">
                <a:solidFill>
                  <a:srgbClr val="FF9900"/>
                </a:solidFill>
              </a:rPr>
              <a:t>Legacy </a:t>
            </a:r>
            <a:r>
              <a:rPr lang="en-US" altLang="zh-CN" sz="2000" dirty="0">
                <a:solidFill>
                  <a:srgbClr val="FF9900"/>
                </a:solidFill>
              </a:rPr>
              <a:t>WLAN</a:t>
            </a:r>
            <a:r>
              <a:rPr lang="en-US" altLang="zh-CN" sz="2000" b="0" dirty="0"/>
              <a:t> </a:t>
            </a:r>
            <a:r>
              <a:rPr lang="en-US" altLang="zh-CN" sz="2000" b="0" dirty="0" smtClean="0"/>
              <a:t>.</a:t>
            </a:r>
          </a:p>
          <a:p>
            <a:pPr lvl="1">
              <a:buFont typeface="Calibri" panose="020F0502020204030204" pitchFamily="34" charset="0"/>
              <a:buChar char="−"/>
            </a:pPr>
            <a:r>
              <a:rPr lang="en-US" altLang="zh-CN" sz="1800" dirty="0" smtClean="0"/>
              <a:t>Simulation scenario is based on 3GPP TR 36.889 [4] : Indoor scenario for LAA coexistence evaluations within unlicensed band. </a:t>
            </a:r>
            <a:endParaRPr lang="en-US" altLang="zh-CN" sz="18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181600" y="4724400"/>
            <a:ext cx="38862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b="1" dirty="0" smtClean="0">
                <a:latin typeface="Calibri" panose="020F0502020204030204" pitchFamily="34" charset="0"/>
                <a:ea typeface="ＭＳ Ｐゴシック" panose="020B0600070205080204" pitchFamily="50" charset="-128"/>
              </a:rPr>
              <a:t> </a:t>
            </a:r>
            <a:r>
              <a:rPr kumimoji="1" lang="en-US" altLang="ja-JP" sz="1400" b="1" dirty="0" smtClean="0">
                <a:solidFill>
                  <a:schemeClr val="accent2"/>
                </a:solidFill>
                <a:latin typeface="Calibri" panose="020F0502020204030204" pitchFamily="34" charset="0"/>
                <a:ea typeface="ＭＳ Ｐゴシック" panose="020B0600070205080204" pitchFamily="50" charset="-128"/>
              </a:rPr>
              <a:t>Blue</a:t>
            </a:r>
            <a:r>
              <a:rPr kumimoji="1" lang="en-US" altLang="ja-JP" sz="1400" dirty="0" smtClean="0">
                <a:latin typeface="Calibri" panose="020F0502020204030204" pitchFamily="34" charset="0"/>
                <a:ea typeface="ＭＳ Ｐゴシック" panose="020B0600070205080204" pitchFamily="50" charset="-128"/>
              </a:rPr>
              <a:t> is LAA BS (eNB).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1400" dirty="0">
                <a:latin typeface="Calibri" panose="020F0502020204030204" pitchFamily="34" charset="0"/>
                <a:ea typeface="ＭＳ Ｐゴシック" panose="020B0600070205080204" pitchFamily="50" charset="-128"/>
              </a:rPr>
              <a:t> </a:t>
            </a:r>
            <a:r>
              <a:rPr lang="en-US" altLang="ja-JP" sz="1400" b="1" dirty="0">
                <a:solidFill>
                  <a:srgbClr val="00B050"/>
                </a:solidFill>
                <a:latin typeface="Calibri" panose="020F0502020204030204" pitchFamily="34" charset="0"/>
                <a:ea typeface="ＭＳ Ｐゴシック" panose="020B0600070205080204" pitchFamily="50" charset="-128"/>
              </a:rPr>
              <a:t>Green</a:t>
            </a:r>
            <a:r>
              <a:rPr lang="en-US" altLang="ja-JP" sz="1400" dirty="0">
                <a:latin typeface="Calibri" panose="020F0502020204030204" pitchFamily="34" charset="0"/>
                <a:ea typeface="ＭＳ Ｐゴシック" panose="020B0600070205080204" pitchFamily="50" charset="-128"/>
              </a:rPr>
              <a:t> is Ax WLAN BS (AP).</a:t>
            </a:r>
            <a:r>
              <a:rPr kumimoji="1" lang="ja-JP" altLang="en-US" sz="1400" dirty="0">
                <a:latin typeface="Calibri" panose="020F0502020204030204" pitchFamily="34" charset="0"/>
                <a:ea typeface="ＭＳ Ｐゴシック" panose="020B0600070205080204" pitchFamily="50" charset="-128"/>
              </a:rPr>
              <a:t> </a:t>
            </a:r>
            <a:endParaRPr kumimoji="1" lang="en-US" altLang="ja-JP" sz="1400" dirty="0" smtClean="0">
              <a:latin typeface="Calibri" panose="020F0502020204030204" pitchFamily="34" charset="0"/>
              <a:ea typeface="ＭＳ Ｐゴシック" panose="020B0600070205080204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b="1" dirty="0">
                <a:latin typeface="Calibri" panose="020F0502020204030204" pitchFamily="34" charset="0"/>
                <a:ea typeface="ＭＳ Ｐゴシック" panose="020B0600070205080204" pitchFamily="50" charset="-128"/>
              </a:rPr>
              <a:t> </a:t>
            </a:r>
            <a:r>
              <a:rPr kumimoji="1" lang="en-US" altLang="ja-JP" sz="1400" b="1" dirty="0">
                <a:solidFill>
                  <a:srgbClr val="FF9900"/>
                </a:solidFill>
                <a:latin typeface="Calibri" panose="020F0502020204030204" pitchFamily="34" charset="0"/>
                <a:ea typeface="ＭＳ Ｐゴシック" panose="020B0600070205080204" pitchFamily="50" charset="-128"/>
              </a:rPr>
              <a:t>Orange</a:t>
            </a:r>
            <a:r>
              <a:rPr kumimoji="1" lang="en-US" altLang="ja-JP" sz="1400" dirty="0">
                <a:latin typeface="Calibri" panose="020F0502020204030204" pitchFamily="34" charset="0"/>
                <a:ea typeface="ＭＳ Ｐゴシック" panose="020B0600070205080204" pitchFamily="50" charset="-128"/>
              </a:rPr>
              <a:t> is Legacy WLAN BS (AP</a:t>
            </a:r>
            <a:r>
              <a:rPr kumimoji="1" lang="en-US" altLang="ja-JP" sz="1400" dirty="0" smtClean="0">
                <a:latin typeface="Calibri" panose="020F0502020204030204" pitchFamily="34" charset="0"/>
                <a:ea typeface="ＭＳ Ｐゴシック" panose="020B0600070205080204" pitchFamily="50" charset="-128"/>
              </a:rPr>
              <a:t>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 smtClean="0">
                <a:latin typeface="Calibri" panose="020F0502020204030204" pitchFamily="34" charset="0"/>
                <a:ea typeface="ＭＳ Ｐゴシック" panose="020B0600070205080204" pitchFamily="50" charset="-128"/>
              </a:rPr>
              <a:t> WLAN and LAA Mobile Stations (MS)  </a:t>
            </a:r>
            <a:r>
              <a:rPr lang="en-US" altLang="zh-CN" sz="1400" dirty="0">
                <a:latin typeface="Calibri" panose="020F0502020204030204" pitchFamily="34" charset="0"/>
                <a:ea typeface="ＭＳ Ｐゴシック" panose="020B0600070205080204" pitchFamily="50" charset="-128"/>
              </a:rPr>
              <a:t>are dropped </a:t>
            </a:r>
            <a:r>
              <a:rPr lang="en-US" altLang="zh-CN" sz="1400" dirty="0" smtClean="0">
                <a:latin typeface="Calibri" panose="020F0502020204030204" pitchFamily="34" charset="0"/>
                <a:ea typeface="ＭＳ Ｐゴシック" panose="020B0600070205080204" pitchFamily="50" charset="-128"/>
              </a:rPr>
              <a:t>randomly in this area. (100 drops)</a:t>
            </a:r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5413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421812" y="2438400"/>
            <a:ext cx="1607935" cy="31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latin typeface="Calibri" panose="020F0502020204030204" pitchFamily="34" charset="0"/>
                <a:ea typeface="ＭＳ Ｐゴシック" panose="020B0600070205080204" pitchFamily="50" charset="-128"/>
              </a:rPr>
              <a:t>&lt;Layout of nodes&gt;</a:t>
            </a:r>
            <a:endParaRPr kumimoji="1" lang="ja-JP" altLang="en-US" sz="1600" dirty="0">
              <a:latin typeface="Calibri" panose="020F0502020204030204" pitchFamily="34" charset="0"/>
              <a:ea typeface="ＭＳ Ｐゴシック" panose="020B0600070205080204" pitchFamily="50" charset="-128"/>
            </a:endParaRPr>
          </a:p>
        </p:txBody>
      </p:sp>
      <p:cxnSp>
        <p:nvCxnSpPr>
          <p:cNvPr id="25" name="直線コネクタ 24"/>
          <p:cNvCxnSpPr/>
          <p:nvPr/>
        </p:nvCxnSpPr>
        <p:spPr bwMode="auto">
          <a:xfrm>
            <a:off x="7696200" y="3124200"/>
            <a:ext cx="0" cy="139961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26" name="直線コネクタ 25"/>
          <p:cNvCxnSpPr>
            <a:stCxn id="62" idx="0"/>
            <a:endCxn id="62" idx="2"/>
          </p:cNvCxnSpPr>
          <p:nvPr/>
        </p:nvCxnSpPr>
        <p:spPr bwMode="auto">
          <a:xfrm>
            <a:off x="7296944" y="3172388"/>
            <a:ext cx="0" cy="139961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41" name="直線コネクタ 40"/>
          <p:cNvCxnSpPr/>
          <p:nvPr/>
        </p:nvCxnSpPr>
        <p:spPr bwMode="auto">
          <a:xfrm>
            <a:off x="6477000" y="3172388"/>
            <a:ext cx="0" cy="139961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42" name="直線コネクタ 41"/>
          <p:cNvCxnSpPr/>
          <p:nvPr/>
        </p:nvCxnSpPr>
        <p:spPr bwMode="auto">
          <a:xfrm>
            <a:off x="6037097" y="3172388"/>
            <a:ext cx="0" cy="139961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43" name="直線コネクタ 42"/>
          <p:cNvCxnSpPr/>
          <p:nvPr/>
        </p:nvCxnSpPr>
        <p:spPr bwMode="auto">
          <a:xfrm>
            <a:off x="8153400" y="3172388"/>
            <a:ext cx="0" cy="139961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44" name="直線コネクタ 43"/>
          <p:cNvCxnSpPr/>
          <p:nvPr/>
        </p:nvCxnSpPr>
        <p:spPr bwMode="auto">
          <a:xfrm>
            <a:off x="6858000" y="3172388"/>
            <a:ext cx="0" cy="139961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45" name="直線コネクタ 44"/>
          <p:cNvCxnSpPr/>
          <p:nvPr/>
        </p:nvCxnSpPr>
        <p:spPr bwMode="auto">
          <a:xfrm>
            <a:off x="8534400" y="3172388"/>
            <a:ext cx="0" cy="139961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grpSp>
        <p:nvGrpSpPr>
          <p:cNvPr id="49" name="グループ化 48"/>
          <p:cNvGrpSpPr/>
          <p:nvPr/>
        </p:nvGrpSpPr>
        <p:grpSpPr>
          <a:xfrm>
            <a:off x="6781800" y="3532113"/>
            <a:ext cx="152400" cy="354087"/>
            <a:chOff x="5486400" y="2438400"/>
            <a:chExt cx="115158" cy="267559"/>
          </a:xfrm>
        </p:grpSpPr>
        <p:sp>
          <p:nvSpPr>
            <p:cNvPr id="50" name="円/楕円 49"/>
            <p:cNvSpPr/>
            <p:nvPr/>
          </p:nvSpPr>
          <p:spPr bwMode="auto">
            <a:xfrm>
              <a:off x="5486400" y="2590800"/>
              <a:ext cx="115158" cy="115159"/>
            </a:xfrm>
            <a:prstGeom prst="ellipse">
              <a:avLst/>
            </a:prstGeom>
            <a:solidFill>
              <a:schemeClr val="accent2"/>
            </a:solidFill>
            <a:ln w="12700" cap="flat" cmpd="sng" algn="ctr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rgbClr val="FF9900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1" name="円/楕円 50"/>
            <p:cNvSpPr/>
            <p:nvPr/>
          </p:nvSpPr>
          <p:spPr bwMode="auto">
            <a:xfrm>
              <a:off x="5486400" y="2438400"/>
              <a:ext cx="115158" cy="115159"/>
            </a:xfrm>
            <a:prstGeom prst="ellipse">
              <a:avLst/>
            </a:prstGeom>
            <a:solidFill>
              <a:srgbClr val="00B050"/>
            </a:solidFill>
            <a:ln w="12700" cap="flat" cmpd="sng" algn="ctr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52" name="グループ化 51"/>
          <p:cNvGrpSpPr/>
          <p:nvPr/>
        </p:nvGrpSpPr>
        <p:grpSpPr>
          <a:xfrm>
            <a:off x="7620000" y="3532113"/>
            <a:ext cx="152400" cy="354087"/>
            <a:chOff x="5486400" y="2438400"/>
            <a:chExt cx="115158" cy="267559"/>
          </a:xfrm>
        </p:grpSpPr>
        <p:sp>
          <p:nvSpPr>
            <p:cNvPr id="53" name="円/楕円 52"/>
            <p:cNvSpPr/>
            <p:nvPr/>
          </p:nvSpPr>
          <p:spPr bwMode="auto">
            <a:xfrm>
              <a:off x="5486400" y="2590800"/>
              <a:ext cx="115158" cy="115159"/>
            </a:xfrm>
            <a:prstGeom prst="ellipse">
              <a:avLst/>
            </a:prstGeom>
            <a:solidFill>
              <a:schemeClr val="accent2"/>
            </a:solidFill>
            <a:ln w="12700" cap="flat" cmpd="sng" algn="ctr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rgbClr val="FF9900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4" name="円/楕円 53"/>
            <p:cNvSpPr/>
            <p:nvPr/>
          </p:nvSpPr>
          <p:spPr bwMode="auto">
            <a:xfrm>
              <a:off x="5486400" y="2438400"/>
              <a:ext cx="115158" cy="115159"/>
            </a:xfrm>
            <a:prstGeom prst="ellipse">
              <a:avLst/>
            </a:prstGeom>
            <a:solidFill>
              <a:srgbClr val="00B050"/>
            </a:solidFill>
            <a:ln w="12700" cap="flat" cmpd="sng" algn="ctr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55" name="グループ化 54"/>
          <p:cNvGrpSpPr/>
          <p:nvPr/>
        </p:nvGrpSpPr>
        <p:grpSpPr>
          <a:xfrm>
            <a:off x="8458200" y="3529039"/>
            <a:ext cx="152400" cy="354087"/>
            <a:chOff x="5486400" y="2438400"/>
            <a:chExt cx="115158" cy="267559"/>
          </a:xfrm>
        </p:grpSpPr>
        <p:sp>
          <p:nvSpPr>
            <p:cNvPr id="56" name="円/楕円 55"/>
            <p:cNvSpPr/>
            <p:nvPr/>
          </p:nvSpPr>
          <p:spPr bwMode="auto">
            <a:xfrm>
              <a:off x="5486400" y="2590800"/>
              <a:ext cx="115158" cy="115159"/>
            </a:xfrm>
            <a:prstGeom prst="ellipse">
              <a:avLst/>
            </a:prstGeom>
            <a:solidFill>
              <a:schemeClr val="accent2"/>
            </a:solidFill>
            <a:ln w="12700" cap="flat" cmpd="sng" algn="ctr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rgbClr val="FF9900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7" name="円/楕円 56"/>
            <p:cNvSpPr/>
            <p:nvPr/>
          </p:nvSpPr>
          <p:spPr bwMode="auto">
            <a:xfrm>
              <a:off x="5486400" y="2438400"/>
              <a:ext cx="115158" cy="115159"/>
            </a:xfrm>
            <a:prstGeom prst="ellipse">
              <a:avLst/>
            </a:prstGeom>
            <a:solidFill>
              <a:srgbClr val="00B050"/>
            </a:solidFill>
            <a:ln w="12700" cap="flat" cmpd="sng" algn="ctr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cxnSp>
        <p:nvCxnSpPr>
          <p:cNvPr id="58" name="直線矢印コネクタ 57"/>
          <p:cNvCxnSpPr/>
          <p:nvPr/>
        </p:nvCxnSpPr>
        <p:spPr bwMode="auto">
          <a:xfrm>
            <a:off x="6188063" y="3581400"/>
            <a:ext cx="0" cy="228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59" name="直線コネクタ 58"/>
          <p:cNvCxnSpPr/>
          <p:nvPr/>
        </p:nvCxnSpPr>
        <p:spPr bwMode="auto">
          <a:xfrm>
            <a:off x="6007259" y="3603323"/>
            <a:ext cx="31595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60" name="直線矢印コネクタ 59"/>
          <p:cNvCxnSpPr/>
          <p:nvPr/>
        </p:nvCxnSpPr>
        <p:spPr bwMode="auto">
          <a:xfrm>
            <a:off x="7696200" y="3351135"/>
            <a:ext cx="838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61" name="直線コネクタ 60"/>
          <p:cNvCxnSpPr/>
          <p:nvPr/>
        </p:nvCxnSpPr>
        <p:spPr bwMode="auto">
          <a:xfrm>
            <a:off x="6023621" y="3810000"/>
            <a:ext cx="31595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62" name="正方形/長方形 61"/>
          <p:cNvSpPr/>
          <p:nvPr/>
        </p:nvSpPr>
        <p:spPr bwMode="auto">
          <a:xfrm>
            <a:off x="5617410" y="3172388"/>
            <a:ext cx="3359068" cy="139961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3" name="直線コネクタ 62"/>
          <p:cNvCxnSpPr/>
          <p:nvPr/>
        </p:nvCxnSpPr>
        <p:spPr bwMode="auto">
          <a:xfrm flipH="1">
            <a:off x="5638800" y="3872194"/>
            <a:ext cx="335906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64" name="テキスト ボックス 63"/>
          <p:cNvSpPr txBox="1"/>
          <p:nvPr/>
        </p:nvSpPr>
        <p:spPr>
          <a:xfrm>
            <a:off x="6267648" y="3587932"/>
            <a:ext cx="370294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400" dirty="0" smtClean="0">
                <a:latin typeface="Calibri" panose="020F0502020204030204" pitchFamily="34" charset="0"/>
              </a:rPr>
              <a:t>2.5m</a:t>
            </a:r>
            <a:endParaRPr kumimoji="1" lang="ja-JP" altLang="en-US" sz="1400" dirty="0">
              <a:latin typeface="Calibri" panose="020F0502020204030204" pitchFamily="34" charset="0"/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7952595" y="3124200"/>
            <a:ext cx="325410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400" dirty="0" smtClean="0">
                <a:latin typeface="Calibri" panose="020F0502020204030204" pitchFamily="34" charset="0"/>
              </a:rPr>
              <a:t>30m</a:t>
            </a:r>
            <a:endParaRPr kumimoji="1" lang="ja-JP" altLang="en-US" sz="1400" dirty="0">
              <a:latin typeface="Calibri" panose="020F0502020204030204" pitchFamily="34" charset="0"/>
            </a:endParaRPr>
          </a:p>
        </p:txBody>
      </p:sp>
      <p:cxnSp>
        <p:nvCxnSpPr>
          <p:cNvPr id="66" name="直線矢印コネクタ 65"/>
          <p:cNvCxnSpPr/>
          <p:nvPr/>
        </p:nvCxnSpPr>
        <p:spPr bwMode="auto">
          <a:xfrm>
            <a:off x="5638800" y="3040394"/>
            <a:ext cx="333767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67" name="テキスト ボックス 66"/>
          <p:cNvSpPr txBox="1"/>
          <p:nvPr/>
        </p:nvSpPr>
        <p:spPr>
          <a:xfrm>
            <a:off x="7128102" y="2824950"/>
            <a:ext cx="359073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dirty="0" smtClean="0">
                <a:latin typeface="Calibri" panose="020F0502020204030204" pitchFamily="34" charset="0"/>
              </a:rPr>
              <a:t>120m</a:t>
            </a:r>
            <a:endParaRPr kumimoji="1" lang="ja-JP" altLang="en-US" dirty="0">
              <a:latin typeface="Calibri" panose="020F0502020204030204" pitchFamily="34" charset="0"/>
            </a:endParaRPr>
          </a:p>
        </p:txBody>
      </p:sp>
      <p:cxnSp>
        <p:nvCxnSpPr>
          <p:cNvPr id="68" name="直線矢印コネクタ 67"/>
          <p:cNvCxnSpPr/>
          <p:nvPr/>
        </p:nvCxnSpPr>
        <p:spPr bwMode="auto">
          <a:xfrm>
            <a:off x="5486400" y="3172388"/>
            <a:ext cx="0" cy="13996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69" name="テキスト ボックス 68"/>
          <p:cNvSpPr txBox="1"/>
          <p:nvPr/>
        </p:nvSpPr>
        <p:spPr>
          <a:xfrm>
            <a:off x="5181600" y="3777734"/>
            <a:ext cx="280526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dirty="0" smtClean="0">
                <a:latin typeface="Calibri" panose="020F0502020204030204" pitchFamily="34" charset="0"/>
              </a:rPr>
              <a:t>50m</a:t>
            </a:r>
            <a:endParaRPr kumimoji="1" lang="ja-JP" altLang="en-US" dirty="0">
              <a:latin typeface="Calibri" panose="020F0502020204030204" pitchFamily="34" charset="0"/>
            </a:endParaRPr>
          </a:p>
        </p:txBody>
      </p:sp>
      <p:grpSp>
        <p:nvGrpSpPr>
          <p:cNvPr id="46" name="グループ化 45"/>
          <p:cNvGrpSpPr/>
          <p:nvPr/>
        </p:nvGrpSpPr>
        <p:grpSpPr>
          <a:xfrm>
            <a:off x="5960897" y="3532113"/>
            <a:ext cx="152400" cy="354087"/>
            <a:chOff x="5486400" y="2438400"/>
            <a:chExt cx="115158" cy="267559"/>
          </a:xfrm>
        </p:grpSpPr>
        <p:sp>
          <p:nvSpPr>
            <p:cNvPr id="47" name="円/楕円 46"/>
            <p:cNvSpPr/>
            <p:nvPr/>
          </p:nvSpPr>
          <p:spPr bwMode="auto">
            <a:xfrm>
              <a:off x="5486400" y="2590800"/>
              <a:ext cx="115158" cy="115159"/>
            </a:xfrm>
            <a:prstGeom prst="ellipse">
              <a:avLst/>
            </a:prstGeom>
            <a:solidFill>
              <a:schemeClr val="accent2"/>
            </a:solidFill>
            <a:ln w="12700" cap="flat" cmpd="sng" algn="ctr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rgbClr val="FF9900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8" name="円/楕円 47"/>
            <p:cNvSpPr/>
            <p:nvPr/>
          </p:nvSpPr>
          <p:spPr bwMode="auto">
            <a:xfrm>
              <a:off x="5486400" y="2438400"/>
              <a:ext cx="115158" cy="115159"/>
            </a:xfrm>
            <a:prstGeom prst="ellipse">
              <a:avLst/>
            </a:prstGeom>
            <a:solidFill>
              <a:srgbClr val="00B050"/>
            </a:solidFill>
            <a:ln w="12700" cap="flat" cmpd="sng" algn="ctr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98272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Appendix.5 Additional Simulation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  <p:sp>
        <p:nvSpPr>
          <p:cNvPr id="9" name="テキスト ボックス 8"/>
          <p:cNvSpPr txBox="1"/>
          <p:nvPr/>
        </p:nvSpPr>
        <p:spPr>
          <a:xfrm rot="16200000">
            <a:off x="-898235" y="3539579"/>
            <a:ext cx="31109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latin typeface="Calibri" panose="020F0502020204030204" pitchFamily="34" charset="0"/>
              </a:rPr>
              <a:t>Average Throughput [Mbps]</a:t>
            </a:r>
            <a:endParaRPr kumimoji="1" lang="ja-JP" altLang="en-US" sz="2000" dirty="0">
              <a:latin typeface="Calibri" panose="020F0502020204030204" pitchFamily="34" charset="0"/>
            </a:endParaRPr>
          </a:p>
        </p:txBody>
      </p:sp>
      <p:graphicFrame>
        <p:nvGraphicFramePr>
          <p:cNvPr id="6" name="グラフ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8595714"/>
              </p:ext>
            </p:extLst>
          </p:nvPr>
        </p:nvGraphicFramePr>
        <p:xfrm>
          <a:off x="1142999" y="1676400"/>
          <a:ext cx="7492999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6614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Feedback Summary</a:t>
            </a:r>
            <a:endParaRPr lang="zh-CN" altLang="en-US" dirty="0"/>
          </a:p>
        </p:txBody>
      </p:sp>
      <p:sp>
        <p:nvSpPr>
          <p:cNvPr id="20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267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b="0" dirty="0" smtClean="0"/>
              <a:t>We received </a:t>
            </a:r>
            <a:r>
              <a:rPr lang="en-US" altLang="ja-JP" sz="2000" b="0" dirty="0"/>
              <a:t>some </a:t>
            </a:r>
            <a:r>
              <a:rPr lang="en-US" altLang="ja-JP" sz="2000" b="0" dirty="0" smtClean="0"/>
              <a:t>feedback during and after the meetings </a:t>
            </a:r>
            <a:r>
              <a:rPr lang="en-US" altLang="ja-JP" sz="2000" b="0" dirty="0"/>
              <a:t>as </a:t>
            </a:r>
            <a:r>
              <a:rPr lang="en-US" altLang="ja-JP" sz="2000" b="0" dirty="0" smtClean="0"/>
              <a:t>follows</a:t>
            </a:r>
            <a:r>
              <a:rPr lang="en-US" altLang="ja-JP" sz="2000" b="0" dirty="0"/>
              <a:t>;</a:t>
            </a:r>
            <a:endParaRPr lang="en-US" altLang="ja-JP" sz="2000" b="0" dirty="0" smtClean="0"/>
          </a:p>
          <a:p>
            <a:pPr marL="457200" lvl="1" indent="0">
              <a:buNone/>
            </a:pPr>
            <a:r>
              <a:rPr lang="en-US" altLang="ja-JP" sz="1800" dirty="0" smtClean="0"/>
              <a:t>(A) </a:t>
            </a:r>
            <a:r>
              <a:rPr lang="en-US" altLang="ja-JP" sz="1800" dirty="0"/>
              <a:t>Why do </a:t>
            </a:r>
            <a:r>
              <a:rPr lang="en-US" altLang="ja-JP" sz="1800" dirty="0" smtClean="0"/>
              <a:t>the results </a:t>
            </a:r>
            <a:r>
              <a:rPr lang="en-US" altLang="ja-JP" sz="1800" dirty="0"/>
              <a:t>show unequal performance </a:t>
            </a:r>
            <a:r>
              <a:rPr lang="en-US" altLang="ja-JP" sz="1800" dirty="0" smtClean="0"/>
              <a:t>of inner/outer BSSs?</a:t>
            </a:r>
            <a:endParaRPr lang="en-US" altLang="ja-JP" sz="1800" dirty="0"/>
          </a:p>
          <a:p>
            <a:pPr lvl="2">
              <a:buFont typeface="Calibri" panose="020F0502020204030204" pitchFamily="34" charset="0"/>
              <a:buChar char="−"/>
            </a:pPr>
            <a:r>
              <a:rPr lang="en-US" altLang="ja-JP" sz="1600" dirty="0" smtClean="0"/>
              <a:t>It may be caused by the initialization process of </a:t>
            </a:r>
            <a:r>
              <a:rPr lang="en-US" altLang="ja-JP" sz="1600" dirty="0"/>
              <a:t>the </a:t>
            </a:r>
            <a:r>
              <a:rPr lang="en-US" altLang="ja-JP" sz="1600" dirty="0" smtClean="0"/>
              <a:t>simulation</a:t>
            </a:r>
            <a:endParaRPr lang="en-US" altLang="ja-JP" sz="1600" dirty="0"/>
          </a:p>
          <a:p>
            <a:pPr lvl="2">
              <a:buFont typeface="Calibri" panose="020F0502020204030204" pitchFamily="34" charset="0"/>
              <a:buChar char="−"/>
            </a:pPr>
            <a:r>
              <a:rPr lang="en-US" altLang="ja-JP" sz="1600" dirty="0" smtClean="0"/>
              <a:t>It may be caused by the </a:t>
            </a:r>
            <a:r>
              <a:rPr lang="en-US" altLang="ja-JP" sz="1600" dirty="0"/>
              <a:t>too few Monte Carlo </a:t>
            </a:r>
            <a:r>
              <a:rPr lang="en-US" altLang="ja-JP" sz="1600" dirty="0" smtClean="0"/>
              <a:t>drops. 20 is </a:t>
            </a:r>
            <a:r>
              <a:rPr lang="en-US" altLang="ja-JP" sz="1600" dirty="0"/>
              <a:t>not </a:t>
            </a:r>
            <a:r>
              <a:rPr lang="en-US" altLang="ja-JP" sz="1600" dirty="0" smtClean="0"/>
              <a:t>sufficient</a:t>
            </a:r>
            <a:endParaRPr lang="en-US" altLang="ja-JP" sz="1600" dirty="0"/>
          </a:p>
          <a:p>
            <a:pPr lvl="2">
              <a:buFont typeface="Calibri" panose="020F0502020204030204" pitchFamily="34" charset="0"/>
              <a:buChar char="−"/>
            </a:pPr>
            <a:r>
              <a:rPr lang="en-US" altLang="ja-JP" sz="1600" dirty="0" smtClean="0"/>
              <a:t>It may be caused by the asymmetric </a:t>
            </a:r>
            <a:r>
              <a:rPr lang="en-US" altLang="ja-JP" sz="1600" dirty="0"/>
              <a:t>position of </a:t>
            </a:r>
            <a:r>
              <a:rPr lang="en-US" altLang="ja-JP" sz="1600" dirty="0" smtClean="0"/>
              <a:t>the BSSs</a:t>
            </a:r>
            <a:endParaRPr lang="en-US" altLang="ja-JP" sz="1600" dirty="0"/>
          </a:p>
          <a:p>
            <a:pPr>
              <a:buFont typeface="Arial" panose="020B0604020202020204" pitchFamily="34" charset="0"/>
              <a:buChar char="•"/>
            </a:pPr>
            <a:endParaRPr lang="en-US" altLang="ja-JP" sz="2000" b="0" dirty="0"/>
          </a:p>
          <a:p>
            <a:pPr marL="457200" lvl="1" indent="0">
              <a:buNone/>
            </a:pPr>
            <a:r>
              <a:rPr lang="en-US" altLang="ja-JP" sz="1800" b="0" dirty="0" smtClean="0"/>
              <a:t>(B) Why </a:t>
            </a:r>
            <a:r>
              <a:rPr lang="en-US" altLang="ja-JP" sz="1800" dirty="0" smtClean="0"/>
              <a:t>are</a:t>
            </a:r>
            <a:r>
              <a:rPr lang="en-US" altLang="ja-JP" sz="1800" b="0" dirty="0" smtClean="0"/>
              <a:t> throughput of WLAN and LAA different in spite of same ED?</a:t>
            </a:r>
            <a:endParaRPr lang="en-US" altLang="ja-JP" sz="1800" b="0" dirty="0"/>
          </a:p>
          <a:p>
            <a:pPr lvl="2">
              <a:buFont typeface="Calibri" panose="020F0502020204030204" pitchFamily="34" charset="0"/>
              <a:buChar char="−"/>
            </a:pPr>
            <a:r>
              <a:rPr lang="en-US" altLang="ja-JP" sz="1600" dirty="0" smtClean="0"/>
              <a:t>The </a:t>
            </a:r>
            <a:r>
              <a:rPr lang="en-US" altLang="ja-JP" sz="1600" dirty="0"/>
              <a:t>value of 802.11 APs CWmax </a:t>
            </a:r>
            <a:r>
              <a:rPr lang="en-US" altLang="ja-JP" sz="1600" dirty="0" smtClean="0"/>
              <a:t>should be </a:t>
            </a:r>
            <a:r>
              <a:rPr lang="en-US" altLang="ja-JP" sz="1600" dirty="0" smtClean="0">
                <a:ea typeface="+mn-ea"/>
              </a:rPr>
              <a:t>63 (same as LAA)</a:t>
            </a:r>
          </a:p>
          <a:p>
            <a:pPr lvl="2">
              <a:buFont typeface="Calibri" panose="020F0502020204030204" pitchFamily="34" charset="0"/>
              <a:buChar char="−"/>
            </a:pPr>
            <a:r>
              <a:rPr lang="en-US" altLang="ja-JP" sz="1600" dirty="0" smtClean="0">
                <a:ea typeface="+mn-ea"/>
              </a:rPr>
              <a:t>Are there differences </a:t>
            </a:r>
            <a:r>
              <a:rPr lang="en-US" altLang="ja-JP" sz="1600" dirty="0">
                <a:ea typeface="+mn-ea"/>
              </a:rPr>
              <a:t>in the channel access mechanism that cause difference?</a:t>
            </a:r>
            <a:endParaRPr lang="en-US" altLang="ja-JP" sz="1600" dirty="0" smtClean="0">
              <a:ea typeface="+mn-ea"/>
            </a:endParaRPr>
          </a:p>
          <a:p>
            <a:pPr lvl="2">
              <a:buFont typeface="Calibri" panose="020F0502020204030204" pitchFamily="34" charset="0"/>
              <a:buChar char="−"/>
            </a:pPr>
            <a:r>
              <a:rPr lang="en-US" altLang="ja-JP" sz="1600" dirty="0" smtClean="0">
                <a:ea typeface="+mn-ea"/>
              </a:rPr>
              <a:t>Are there differences </a:t>
            </a:r>
            <a:r>
              <a:rPr lang="en-US" altLang="ja-JP" sz="1600" dirty="0">
                <a:ea typeface="+mn-ea"/>
              </a:rPr>
              <a:t>in </a:t>
            </a:r>
            <a:r>
              <a:rPr lang="en-US" altLang="ja-JP" sz="1600" dirty="0" smtClean="0">
                <a:ea typeface="+mn-ea"/>
              </a:rPr>
              <a:t>PD mechanism </a:t>
            </a:r>
            <a:r>
              <a:rPr lang="en-US" altLang="ja-JP" sz="1600" dirty="0">
                <a:ea typeface="+mn-ea"/>
              </a:rPr>
              <a:t>that cause </a:t>
            </a:r>
            <a:r>
              <a:rPr lang="en-US" altLang="ja-JP" sz="1600" dirty="0" smtClean="0">
                <a:ea typeface="+mn-ea"/>
              </a:rPr>
              <a:t>difference?</a:t>
            </a:r>
            <a:endParaRPr lang="en-US" altLang="ja-JP" sz="1600" dirty="0" smtClean="0"/>
          </a:p>
          <a:p>
            <a:pPr lvl="2">
              <a:buFont typeface="Calibri" panose="020F0502020204030204" pitchFamily="34" charset="0"/>
              <a:buChar char="−"/>
            </a:pPr>
            <a:endParaRPr lang="en-US" altLang="ja-JP" sz="1200" dirty="0">
              <a:ea typeface="+mn-ea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b="0" dirty="0" smtClean="0"/>
              <a:t>In </a:t>
            </a:r>
            <a:r>
              <a:rPr lang="en-US" altLang="ja-JP" sz="2000" b="0" dirty="0"/>
              <a:t>this presentation, we </a:t>
            </a:r>
            <a:r>
              <a:rPr lang="en-US" altLang="ja-JP" sz="2000" b="0" dirty="0" smtClean="0"/>
              <a:t>provide updated simulation results incorporating these feedback, and summarize </a:t>
            </a:r>
            <a:r>
              <a:rPr lang="en-US" altLang="ja-JP" sz="2000" b="0" dirty="0"/>
              <a:t>technical </a:t>
            </a:r>
            <a:r>
              <a:rPr lang="en-US" altLang="ja-JP" sz="2000" b="0" dirty="0" smtClean="0"/>
              <a:t>analysis </a:t>
            </a:r>
            <a:r>
              <a:rPr lang="en-US" altLang="ja-JP" sz="2000" b="0" dirty="0"/>
              <a:t>of ED </a:t>
            </a:r>
            <a:r>
              <a:rPr lang="en-US" altLang="ja-JP" sz="2000" b="0" dirty="0" smtClean="0"/>
              <a:t>threshold</a:t>
            </a:r>
            <a:endParaRPr lang="en-US" altLang="ja-JP" sz="2000" b="0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5413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694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971800"/>
            <a:ext cx="8305800" cy="914400"/>
          </a:xfrm>
        </p:spPr>
        <p:txBody>
          <a:bodyPr/>
          <a:lstStyle/>
          <a:p>
            <a:r>
              <a:rPr lang="en-US" sz="2800" u="sng" dirty="0" smtClean="0">
                <a:cs typeface="+mj-cs"/>
              </a:rPr>
              <a:t>Simulation 1</a:t>
            </a:r>
            <a:r>
              <a:rPr lang="en-US" sz="2800" dirty="0" smtClean="0">
                <a:cs typeface="+mj-cs"/>
              </a:rPr>
              <a:t/>
            </a:r>
            <a:br>
              <a:rPr lang="en-US" sz="2800" dirty="0" smtClean="0">
                <a:cs typeface="+mj-cs"/>
              </a:rPr>
            </a:br>
            <a:r>
              <a:rPr lang="en-US" sz="2800" dirty="0" smtClean="0">
                <a:cs typeface="+mj-cs"/>
              </a:rPr>
              <a:t>Confirmation of Feedback</a:t>
            </a:r>
            <a:endParaRPr lang="en-US" sz="2800" i="1" dirty="0">
              <a:cs typeface="+mj-cs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5413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2216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Default Simulation Scenario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8600" y="1524000"/>
            <a:ext cx="8646139" cy="762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 smtClean="0"/>
              <a:t>Simulation scenario is based </a:t>
            </a:r>
            <a:r>
              <a:rPr lang="en-US" altLang="zh-CN" sz="2000" b="0" dirty="0"/>
              <a:t>on </a:t>
            </a:r>
            <a:r>
              <a:rPr lang="en-US" altLang="zh-CN" sz="2000" b="0" dirty="0" smtClean="0"/>
              <a:t>3GPP </a:t>
            </a:r>
            <a:r>
              <a:rPr lang="en-US" altLang="zh-CN" sz="2000" b="0" dirty="0"/>
              <a:t>TR </a:t>
            </a:r>
            <a:r>
              <a:rPr lang="en-US" altLang="zh-CN" sz="2000" b="0" dirty="0" smtClean="0"/>
              <a:t>36.889 [3]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b="0" dirty="0" smtClean="0"/>
              <a:t>Indoor </a:t>
            </a:r>
            <a:r>
              <a:rPr lang="en-US" altLang="zh-CN" sz="1800" b="0" dirty="0"/>
              <a:t>scenario for LAA coexistence </a:t>
            </a:r>
            <a:r>
              <a:rPr lang="en-US" altLang="zh-CN" sz="1800" b="0" dirty="0" smtClean="0"/>
              <a:t>evaluations within unlicensed band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 smtClean="0"/>
              <a:t>From next slide, we reviewed the parameters in </a:t>
            </a:r>
            <a:r>
              <a:rPr lang="en-US" altLang="zh-CN" sz="2000" dirty="0" smtClean="0">
                <a:solidFill>
                  <a:srgbClr val="FF0000"/>
                </a:solidFill>
              </a:rPr>
              <a:t>red</a:t>
            </a:r>
            <a:endParaRPr lang="en-US" altLang="zh-CN" sz="2000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>
          <a:xfrm>
            <a:off x="4284433" y="6477000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04800" y="6015335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Calibri" panose="020F0502020204030204" pitchFamily="34" charset="0"/>
              </a:rPr>
              <a:t>Note : </a:t>
            </a:r>
            <a:r>
              <a:rPr kumimoji="1" lang="en-US" altLang="ja-JP" dirty="0">
                <a:latin typeface="Calibri" panose="020F0502020204030204" pitchFamily="34" charset="0"/>
              </a:rPr>
              <a:t>11ax </a:t>
            </a:r>
            <a:r>
              <a:rPr kumimoji="1" lang="en-US" altLang="ja-JP" dirty="0" smtClean="0">
                <a:latin typeface="Calibri" panose="020F0502020204030204" pitchFamily="34" charset="0"/>
              </a:rPr>
              <a:t>and LAA features </a:t>
            </a:r>
            <a:r>
              <a:rPr kumimoji="1" lang="en-US" altLang="ja-JP" dirty="0">
                <a:latin typeface="Calibri" panose="020F0502020204030204" pitchFamily="34" charset="0"/>
              </a:rPr>
              <a:t>such as OFDMA /Multi-user </a:t>
            </a:r>
            <a:r>
              <a:rPr kumimoji="1" lang="en-US" altLang="ja-JP" dirty="0" smtClean="0">
                <a:latin typeface="Calibri" panose="020F0502020204030204" pitchFamily="34" charset="0"/>
              </a:rPr>
              <a:t>/HARQ are not </a:t>
            </a:r>
            <a:r>
              <a:rPr kumimoji="1" lang="en-US" altLang="ja-JP" dirty="0">
                <a:latin typeface="Calibri" panose="020F0502020204030204" pitchFamily="34" charset="0"/>
              </a:rPr>
              <a:t>enabled in this simulation to see the pure  performance of channel access</a:t>
            </a:r>
            <a:r>
              <a:rPr kumimoji="1" lang="en-US" altLang="ja-JP" dirty="0" smtClean="0">
                <a:latin typeface="Calibri" panose="020F0502020204030204" pitchFamily="34" charset="0"/>
              </a:rPr>
              <a:t>.</a:t>
            </a:r>
          </a:p>
        </p:txBody>
      </p:sp>
      <p:graphicFrame>
        <p:nvGraphicFramePr>
          <p:cNvPr id="23" name="コンテンツ プレースホルダー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9043196"/>
              </p:ext>
            </p:extLst>
          </p:nvPr>
        </p:nvGraphicFramePr>
        <p:xfrm>
          <a:off x="152011" y="2821456"/>
          <a:ext cx="4876800" cy="31030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524000"/>
                <a:gridCol w="1399606"/>
                <a:gridCol w="1953194"/>
              </a:tblGrid>
              <a:tr h="125625"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LAA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Ax WLAN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216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Active</a:t>
                      </a:r>
                      <a:r>
                        <a:rPr lang="ja-JP" altLang="en-US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Nodes</a:t>
                      </a:r>
                      <a:endParaRPr kumimoji="1" lang="ja-JP" altLang="en-US" sz="1200" dirty="0"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BS x 4, MS x 20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BS x 4, MS x 20</a:t>
                      </a:r>
                      <a:endParaRPr kumimoji="1" lang="ja-JP" altLang="en-US" sz="1200" b="1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644">
                <a:tc>
                  <a:txBody>
                    <a:bodyPr/>
                    <a:lstStyle/>
                    <a:p>
                      <a:pPr marL="0" marR="0" indent="0" algn="ctr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Traffic Model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DL : FTP model 1 UDP (Appendix.1) / UL : No Traffic</a:t>
                      </a: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73965">
                <a:tc>
                  <a:txBody>
                    <a:bodyPr/>
                    <a:lstStyle/>
                    <a:p>
                      <a:pPr marL="0" marR="0" indent="0" algn="ctr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Channel</a:t>
                      </a:r>
                      <a:r>
                        <a:rPr kumimoji="1" lang="en-US" altLang="ja-JP" sz="1200" baseline="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 Access </a:t>
                      </a:r>
                      <a:br>
                        <a:rPr kumimoji="1" lang="en-US" altLang="ja-JP" sz="1200" baseline="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</a:br>
                      <a:r>
                        <a:rPr kumimoji="1" lang="en-US" altLang="ja-JP" sz="1200" baseline="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Parameter</a:t>
                      </a:r>
                    </a:p>
                    <a:p>
                      <a:pPr marL="0" marR="0" indent="0" algn="ctr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aseline="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(Appendix.2)</a:t>
                      </a: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CW</a:t>
                      </a:r>
                      <a:r>
                        <a:rPr kumimoji="1" lang="en-US" altLang="ja-JP" sz="1200" baseline="-250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min</a:t>
                      </a:r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=15,</a:t>
                      </a:r>
                      <a:r>
                        <a:rPr kumimoji="1" lang="en-US" altLang="ja-JP" sz="1200" baseline="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 </a:t>
                      </a:r>
                    </a:p>
                    <a:p>
                      <a:pPr algn="ctr"/>
                      <a:r>
                        <a:rPr kumimoji="1" lang="en-US" altLang="ja-JP" sz="1200" baseline="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CW</a:t>
                      </a:r>
                      <a:r>
                        <a:rPr kumimoji="1" lang="en-US" altLang="ja-JP" sz="1200" baseline="-250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max</a:t>
                      </a:r>
                      <a:r>
                        <a:rPr kumimoji="1" lang="en-US" altLang="ja-JP" sz="1200" baseline="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=63,</a:t>
                      </a:r>
                    </a:p>
                    <a:p>
                      <a:pPr algn="ctr"/>
                      <a:r>
                        <a:rPr kumimoji="1" lang="en-US" altLang="ja-JP" sz="1200" baseline="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m=3</a:t>
                      </a: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CW</a:t>
                      </a:r>
                      <a:r>
                        <a:rPr kumimoji="1" lang="en-US" altLang="ja-JP" sz="1200" baseline="-250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min</a:t>
                      </a:r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=15, </a:t>
                      </a:r>
                    </a:p>
                    <a:p>
                      <a:pPr algn="ctr"/>
                      <a:r>
                        <a:rPr kumimoji="1" lang="en-US" altLang="ja-JP" sz="1200" b="1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CW</a:t>
                      </a:r>
                      <a:r>
                        <a:rPr kumimoji="1" lang="en-US" altLang="ja-JP" sz="1200" b="1" baseline="-2500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max</a:t>
                      </a:r>
                      <a:r>
                        <a:rPr kumimoji="1" lang="en-US" altLang="ja-JP" sz="1200" b="1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=[63, 1023]</a:t>
                      </a:r>
                      <a:r>
                        <a:rPr kumimoji="1" lang="ja-JP" altLang="en-US" sz="1200" b="1" baseline="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 </a:t>
                      </a:r>
                      <a:endParaRPr kumimoji="1" lang="en-US" altLang="ja-JP" sz="1200" b="1" baseline="0" dirty="0" smtClean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  <a:p>
                      <a:pPr algn="ctr"/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AIFSN=3</a:t>
                      </a: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216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MCS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4 (Fixed)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4821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Freq.</a:t>
                      </a:r>
                      <a:r>
                        <a:rPr kumimoji="1" lang="en-US" altLang="ja-JP" sz="12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 /BW [MHz]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5,180</a:t>
                      </a:r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 / 20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48216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Max TX Power [dBm]</a:t>
                      </a:r>
                      <a:endParaRPr kumimoji="1" lang="ja-JP" altLang="en-US" sz="1200" dirty="0"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BS:+18, MS:+18</a:t>
                      </a:r>
                      <a:endParaRPr kumimoji="1" lang="en-US" altLang="ja-JP" sz="1200" b="1" baseline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BS:+18, MS:+18</a:t>
                      </a:r>
                      <a:endParaRPr kumimoji="1" lang="en-US" altLang="ja-JP" sz="1200" b="1" baseline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21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Antenna Gain [dBi]</a:t>
                      </a:r>
                      <a:endParaRPr kumimoji="1" lang="ja-JP" altLang="en-US" sz="1200" dirty="0"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BS:+5, MS:0</a:t>
                      </a:r>
                      <a:endParaRPr kumimoji="1" lang="en-US" altLang="ja-JP" sz="1200" b="1" baseline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BS:+5, MS:0</a:t>
                      </a:r>
                      <a:endParaRPr kumimoji="1" lang="en-US" altLang="ja-JP" sz="1200" b="1" baseline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216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Detect</a:t>
                      </a:r>
                      <a:r>
                        <a:rPr lang="en-US" altLang="ja-JP" sz="1200" baseline="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 Th</a:t>
                      </a:r>
                      <a:r>
                        <a:rPr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 [dBm]</a:t>
                      </a:r>
                      <a:endParaRPr kumimoji="1" lang="ja-JP" altLang="en-US" sz="1200" dirty="0"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(PD,ED) = (NA,</a:t>
                      </a:r>
                      <a:r>
                        <a:rPr kumimoji="1" lang="en-US" altLang="ja-JP" sz="12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-72)</a:t>
                      </a: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indent="-2286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Both"/>
                        <a:tabLst/>
                        <a:defRPr/>
                      </a:pPr>
                      <a:r>
                        <a:rPr kumimoji="1" lang="en-US" altLang="ja-JP" sz="1200" b="0" strike="sngStrike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Default Setup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strike="sngStrik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(PD,ED) = (-82,</a:t>
                      </a:r>
                      <a:r>
                        <a:rPr kumimoji="1" lang="en-US" altLang="ja-JP" sz="1200" b="0" strike="sngStrike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-62)</a:t>
                      </a:r>
                      <a:endParaRPr kumimoji="1" lang="en-US" altLang="ja-JP" sz="1200" b="0" strike="sngStrike" baseline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(2) 3GPP Requested Setup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(PD,ED) = (-82,</a:t>
                      </a:r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-72)</a:t>
                      </a: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4" name="テキスト ボックス 23"/>
          <p:cNvSpPr txBox="1"/>
          <p:nvPr/>
        </p:nvSpPr>
        <p:spPr>
          <a:xfrm>
            <a:off x="5105400" y="5065693"/>
            <a:ext cx="3962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b="1" dirty="0" smtClean="0">
                <a:latin typeface="Calibri" panose="020F0502020204030204" pitchFamily="34" charset="0"/>
                <a:ea typeface="ＭＳ Ｐゴシック" panose="020B0600070205080204" pitchFamily="50" charset="-128"/>
              </a:rPr>
              <a:t> </a:t>
            </a:r>
            <a:r>
              <a:rPr kumimoji="1" lang="en-US" altLang="ja-JP" sz="1400" b="1" dirty="0" smtClean="0">
                <a:solidFill>
                  <a:schemeClr val="accent2"/>
                </a:solidFill>
                <a:latin typeface="Calibri" panose="020F0502020204030204" pitchFamily="34" charset="0"/>
                <a:ea typeface="ＭＳ Ｐゴシック" panose="020B0600070205080204" pitchFamily="50" charset="-128"/>
              </a:rPr>
              <a:t>Blue</a:t>
            </a:r>
            <a:r>
              <a:rPr kumimoji="1" lang="en-US" altLang="ja-JP" sz="1400" dirty="0" smtClean="0">
                <a:latin typeface="Calibri" panose="020F0502020204030204" pitchFamily="34" charset="0"/>
                <a:ea typeface="ＭＳ Ｐゴシック" panose="020B0600070205080204" pitchFamily="50" charset="-128"/>
              </a:rPr>
              <a:t> is LAA BS (eNB).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1400" dirty="0">
                <a:latin typeface="Calibri" panose="020F0502020204030204" pitchFamily="34" charset="0"/>
                <a:ea typeface="ＭＳ Ｐゴシック" panose="020B0600070205080204" pitchFamily="50" charset="-128"/>
              </a:rPr>
              <a:t> </a:t>
            </a:r>
            <a:r>
              <a:rPr lang="en-US" altLang="ja-JP" sz="1400" b="1" dirty="0">
                <a:solidFill>
                  <a:srgbClr val="00B050"/>
                </a:solidFill>
                <a:latin typeface="Calibri" panose="020F0502020204030204" pitchFamily="34" charset="0"/>
                <a:ea typeface="ＭＳ Ｐゴシック" panose="020B0600070205080204" pitchFamily="50" charset="-128"/>
              </a:rPr>
              <a:t>Green</a:t>
            </a:r>
            <a:r>
              <a:rPr lang="en-US" altLang="ja-JP" sz="1400" dirty="0">
                <a:latin typeface="Calibri" panose="020F0502020204030204" pitchFamily="34" charset="0"/>
                <a:ea typeface="ＭＳ Ｐゴシック" panose="020B0600070205080204" pitchFamily="50" charset="-128"/>
              </a:rPr>
              <a:t> is Ax WLAN BS (AP).</a:t>
            </a:r>
            <a:r>
              <a:rPr kumimoji="1" lang="ja-JP" altLang="en-US" sz="1400" dirty="0">
                <a:latin typeface="Calibri" panose="020F0502020204030204" pitchFamily="34" charset="0"/>
                <a:ea typeface="ＭＳ Ｐゴシック" panose="020B0600070205080204" pitchFamily="50" charset="-128"/>
              </a:rPr>
              <a:t> </a:t>
            </a:r>
            <a:endParaRPr kumimoji="1" lang="en-US" altLang="ja-JP" sz="1400" dirty="0" smtClean="0">
              <a:latin typeface="Calibri" panose="020F0502020204030204" pitchFamily="34" charset="0"/>
              <a:ea typeface="ＭＳ Ｐゴシック" panose="020B0600070205080204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 smtClean="0">
                <a:latin typeface="Calibri" panose="020F0502020204030204" pitchFamily="34" charset="0"/>
                <a:ea typeface="ＭＳ Ｐゴシック" panose="020B0600070205080204" pitchFamily="50" charset="-128"/>
              </a:rPr>
              <a:t> WLAN and LAA Mobile Stations (MS)  </a:t>
            </a:r>
            <a:r>
              <a:rPr lang="en-US" altLang="zh-CN" sz="1400" dirty="0">
                <a:latin typeface="Calibri" panose="020F0502020204030204" pitchFamily="34" charset="0"/>
                <a:ea typeface="ＭＳ Ｐゴシック" panose="020B0600070205080204" pitchFamily="50" charset="-128"/>
              </a:rPr>
              <a:t>are dropped </a:t>
            </a:r>
            <a:r>
              <a:rPr lang="en-US" altLang="zh-CN" sz="1400" dirty="0" smtClean="0">
                <a:latin typeface="Calibri" panose="020F0502020204030204" pitchFamily="34" charset="0"/>
                <a:ea typeface="ＭＳ Ｐゴシック" panose="020B0600070205080204" pitchFamily="50" charset="-128"/>
              </a:rPr>
              <a:t>randomly in this area. (</a:t>
            </a:r>
            <a:r>
              <a:rPr kumimoji="1" lang="en-US" altLang="zh-CN" sz="1400" b="1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50" charset="-128"/>
              </a:rPr>
              <a:t>[20, 100]</a:t>
            </a:r>
            <a:r>
              <a:rPr lang="en-US" altLang="zh-CN" sz="1400" dirty="0" smtClean="0">
                <a:latin typeface="Calibri" panose="020F0502020204030204" pitchFamily="34" charset="0"/>
                <a:ea typeface="ＭＳ Ｐゴシック" panose="020B0600070205080204" pitchFamily="50" charset="-128"/>
              </a:rPr>
              <a:t> </a:t>
            </a:r>
            <a:r>
              <a:rPr lang="en-US" altLang="zh-CN" sz="1400" b="1" dirty="0" smtClean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50" charset="-128"/>
              </a:rPr>
              <a:t>drops</a:t>
            </a:r>
            <a:r>
              <a:rPr lang="en-US" altLang="zh-CN" sz="1400" dirty="0" smtClean="0">
                <a:latin typeface="Calibri" panose="020F0502020204030204" pitchFamily="34" charset="0"/>
                <a:ea typeface="ＭＳ Ｐゴシック" panose="020B0600070205080204" pitchFamily="50" charset="-128"/>
              </a:rPr>
              <a:t>)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400800" y="2861846"/>
            <a:ext cx="17705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 smtClean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50" charset="-128"/>
              </a:rPr>
              <a:t>&lt;Layout of Nodes&gt;</a:t>
            </a:r>
            <a:endParaRPr kumimoji="1" lang="ja-JP" altLang="en-US" sz="1600" b="1" dirty="0">
              <a:solidFill>
                <a:srgbClr val="FF0000"/>
              </a:solidFill>
              <a:latin typeface="Calibri" panose="020F0502020204030204" pitchFamily="34" charset="0"/>
              <a:ea typeface="ＭＳ Ｐゴシック" panose="020B0600070205080204" pitchFamily="50" charset="-128"/>
            </a:endParaRPr>
          </a:p>
        </p:txBody>
      </p:sp>
      <p:grpSp>
        <p:nvGrpSpPr>
          <p:cNvPr id="6" name="グループ化 5"/>
          <p:cNvGrpSpPr/>
          <p:nvPr/>
        </p:nvGrpSpPr>
        <p:grpSpPr>
          <a:xfrm>
            <a:off x="5181600" y="3205950"/>
            <a:ext cx="3810000" cy="1747050"/>
            <a:chOff x="5181600" y="2672550"/>
            <a:chExt cx="3810000" cy="1747050"/>
          </a:xfrm>
        </p:grpSpPr>
        <p:cxnSp>
          <p:nvCxnSpPr>
            <p:cNvPr id="26" name="直線コネクタ 25"/>
            <p:cNvCxnSpPr/>
            <p:nvPr/>
          </p:nvCxnSpPr>
          <p:spPr bwMode="auto">
            <a:xfrm>
              <a:off x="7696200" y="3019988"/>
              <a:ext cx="0" cy="13996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bg1">
                  <a:lumMod val="50000"/>
                </a:schemeClr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7" name="直線コネクタ 26"/>
            <p:cNvCxnSpPr>
              <a:stCxn id="46" idx="0"/>
              <a:endCxn id="46" idx="2"/>
            </p:cNvCxnSpPr>
            <p:nvPr/>
          </p:nvCxnSpPr>
          <p:spPr bwMode="auto">
            <a:xfrm>
              <a:off x="7296944" y="3019988"/>
              <a:ext cx="0" cy="13996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bg1">
                  <a:lumMod val="50000"/>
                </a:schemeClr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8" name="直線コネクタ 27"/>
            <p:cNvCxnSpPr/>
            <p:nvPr/>
          </p:nvCxnSpPr>
          <p:spPr bwMode="auto">
            <a:xfrm>
              <a:off x="6477000" y="3019988"/>
              <a:ext cx="0" cy="13996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bg1">
                  <a:lumMod val="50000"/>
                </a:schemeClr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9" name="直線コネクタ 28"/>
            <p:cNvCxnSpPr/>
            <p:nvPr/>
          </p:nvCxnSpPr>
          <p:spPr bwMode="auto">
            <a:xfrm>
              <a:off x="6037097" y="3019988"/>
              <a:ext cx="0" cy="13996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bg1">
                  <a:lumMod val="50000"/>
                </a:schemeClr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0" name="直線コネクタ 29"/>
            <p:cNvCxnSpPr/>
            <p:nvPr/>
          </p:nvCxnSpPr>
          <p:spPr bwMode="auto">
            <a:xfrm>
              <a:off x="8153400" y="3019988"/>
              <a:ext cx="0" cy="13996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bg1">
                  <a:lumMod val="50000"/>
                </a:schemeClr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1" name="直線コネクタ 30"/>
            <p:cNvCxnSpPr/>
            <p:nvPr/>
          </p:nvCxnSpPr>
          <p:spPr bwMode="auto">
            <a:xfrm>
              <a:off x="6858000" y="3019988"/>
              <a:ext cx="0" cy="13996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bg1">
                  <a:lumMod val="50000"/>
                </a:schemeClr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2" name="直線コネクタ 31"/>
            <p:cNvCxnSpPr/>
            <p:nvPr/>
          </p:nvCxnSpPr>
          <p:spPr bwMode="auto">
            <a:xfrm>
              <a:off x="8534400" y="3019988"/>
              <a:ext cx="0" cy="13996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bg1">
                  <a:lumMod val="50000"/>
                </a:schemeClr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33" name="グループ化 32"/>
            <p:cNvGrpSpPr/>
            <p:nvPr/>
          </p:nvGrpSpPr>
          <p:grpSpPr>
            <a:xfrm rot="16200000">
              <a:off x="6781800" y="3542750"/>
              <a:ext cx="152400" cy="354087"/>
              <a:chOff x="5486400" y="2438400"/>
              <a:chExt cx="115158" cy="267559"/>
            </a:xfrm>
          </p:grpSpPr>
          <p:sp>
            <p:nvSpPr>
              <p:cNvPr id="34" name="円/楕円 33"/>
              <p:cNvSpPr/>
              <p:nvPr/>
            </p:nvSpPr>
            <p:spPr bwMode="auto">
              <a:xfrm>
                <a:off x="5486400" y="2590800"/>
                <a:ext cx="115158" cy="115159"/>
              </a:xfrm>
              <a:prstGeom prst="ellipse">
                <a:avLst/>
              </a:prstGeom>
              <a:solidFill>
                <a:schemeClr val="accent2"/>
              </a:solidFill>
              <a:ln w="12700" cap="flat" cmpd="sng" algn="ctr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FF9900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5" name="円/楕円 34"/>
              <p:cNvSpPr/>
              <p:nvPr/>
            </p:nvSpPr>
            <p:spPr bwMode="auto">
              <a:xfrm>
                <a:off x="5486400" y="2438400"/>
                <a:ext cx="115158" cy="115159"/>
              </a:xfrm>
              <a:prstGeom prst="ellipse">
                <a:avLst/>
              </a:prstGeom>
              <a:solidFill>
                <a:srgbClr val="00B050"/>
              </a:solidFill>
              <a:ln w="12700" cap="flat" cmpd="sng" algn="ctr">
                <a:solidFill>
                  <a:srgbClr val="00B05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36" name="グループ化 35"/>
            <p:cNvGrpSpPr/>
            <p:nvPr/>
          </p:nvGrpSpPr>
          <p:grpSpPr>
            <a:xfrm rot="16200000">
              <a:off x="7620000" y="3542750"/>
              <a:ext cx="152400" cy="354087"/>
              <a:chOff x="5486400" y="2438400"/>
              <a:chExt cx="115158" cy="267559"/>
            </a:xfrm>
          </p:grpSpPr>
          <p:sp>
            <p:nvSpPr>
              <p:cNvPr id="37" name="円/楕円 36"/>
              <p:cNvSpPr/>
              <p:nvPr/>
            </p:nvSpPr>
            <p:spPr bwMode="auto">
              <a:xfrm>
                <a:off x="5486400" y="2590800"/>
                <a:ext cx="115158" cy="115159"/>
              </a:xfrm>
              <a:prstGeom prst="ellipse">
                <a:avLst/>
              </a:prstGeom>
              <a:solidFill>
                <a:schemeClr val="accent2"/>
              </a:solidFill>
              <a:ln w="12700" cap="flat" cmpd="sng" algn="ctr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FF9900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8" name="円/楕円 37"/>
              <p:cNvSpPr/>
              <p:nvPr/>
            </p:nvSpPr>
            <p:spPr bwMode="auto">
              <a:xfrm>
                <a:off x="5486400" y="2438400"/>
                <a:ext cx="115158" cy="115159"/>
              </a:xfrm>
              <a:prstGeom prst="ellipse">
                <a:avLst/>
              </a:prstGeom>
              <a:solidFill>
                <a:srgbClr val="00B050"/>
              </a:solidFill>
              <a:ln w="12700" cap="flat" cmpd="sng" algn="ctr">
                <a:solidFill>
                  <a:srgbClr val="00B05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39" name="グループ化 38"/>
            <p:cNvGrpSpPr/>
            <p:nvPr/>
          </p:nvGrpSpPr>
          <p:grpSpPr>
            <a:xfrm rot="16200000">
              <a:off x="8458200" y="3539676"/>
              <a:ext cx="152400" cy="354087"/>
              <a:chOff x="5486400" y="2438400"/>
              <a:chExt cx="115158" cy="267559"/>
            </a:xfrm>
          </p:grpSpPr>
          <p:sp>
            <p:nvSpPr>
              <p:cNvPr id="40" name="円/楕円 39"/>
              <p:cNvSpPr/>
              <p:nvPr/>
            </p:nvSpPr>
            <p:spPr bwMode="auto">
              <a:xfrm>
                <a:off x="5486400" y="2590800"/>
                <a:ext cx="115158" cy="115159"/>
              </a:xfrm>
              <a:prstGeom prst="ellipse">
                <a:avLst/>
              </a:prstGeom>
              <a:solidFill>
                <a:schemeClr val="accent2"/>
              </a:solidFill>
              <a:ln w="12700" cap="flat" cmpd="sng" algn="ctr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FF9900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1" name="円/楕円 40"/>
              <p:cNvSpPr/>
              <p:nvPr/>
            </p:nvSpPr>
            <p:spPr bwMode="auto">
              <a:xfrm>
                <a:off x="5486400" y="2438400"/>
                <a:ext cx="115158" cy="115159"/>
              </a:xfrm>
              <a:prstGeom prst="ellipse">
                <a:avLst/>
              </a:prstGeom>
              <a:solidFill>
                <a:srgbClr val="00B050"/>
              </a:solidFill>
              <a:ln w="12700" cap="flat" cmpd="sng" algn="ctr">
                <a:solidFill>
                  <a:srgbClr val="00B05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cxnSp>
          <p:nvCxnSpPr>
            <p:cNvPr id="42" name="直線矢印コネクタ 41"/>
            <p:cNvCxnSpPr/>
            <p:nvPr/>
          </p:nvCxnSpPr>
          <p:spPr bwMode="auto">
            <a:xfrm rot="5400000">
              <a:off x="6037097" y="3425376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cxnSp>
          <p:nvCxnSpPr>
            <p:cNvPr id="43" name="直線コネクタ 42"/>
            <p:cNvCxnSpPr/>
            <p:nvPr/>
          </p:nvCxnSpPr>
          <p:spPr bwMode="auto">
            <a:xfrm rot="5400000">
              <a:off x="5782616" y="3638016"/>
              <a:ext cx="315959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4" name="直線矢印コネクタ 43"/>
            <p:cNvCxnSpPr/>
            <p:nvPr/>
          </p:nvCxnSpPr>
          <p:spPr bwMode="auto">
            <a:xfrm>
              <a:off x="7696200" y="3345194"/>
              <a:ext cx="8382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cxnSp>
          <p:nvCxnSpPr>
            <p:cNvPr id="45" name="直線コネクタ 44"/>
            <p:cNvCxnSpPr/>
            <p:nvPr/>
          </p:nvCxnSpPr>
          <p:spPr bwMode="auto">
            <a:xfrm rot="5400000">
              <a:off x="5979960" y="3638015"/>
              <a:ext cx="315959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46" name="正方形/長方形 45"/>
            <p:cNvSpPr/>
            <p:nvPr/>
          </p:nvSpPr>
          <p:spPr bwMode="auto">
            <a:xfrm>
              <a:off x="5617410" y="3019988"/>
              <a:ext cx="3359068" cy="139961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47" name="直線コネクタ 46"/>
            <p:cNvCxnSpPr/>
            <p:nvPr/>
          </p:nvCxnSpPr>
          <p:spPr bwMode="auto">
            <a:xfrm flipH="1">
              <a:off x="5632532" y="3733800"/>
              <a:ext cx="3359068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bg1">
                  <a:lumMod val="50000"/>
                </a:schemeClr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49" name="テキスト ボックス 48"/>
            <p:cNvSpPr txBox="1"/>
            <p:nvPr/>
          </p:nvSpPr>
          <p:spPr>
            <a:xfrm>
              <a:off x="7952595" y="3118259"/>
              <a:ext cx="325410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kumimoji="1" lang="en-US" altLang="ja-JP" sz="1400" dirty="0" smtClean="0">
                  <a:latin typeface="Calibri" panose="020F0502020204030204" pitchFamily="34" charset="0"/>
                </a:rPr>
                <a:t>30m</a:t>
              </a:r>
              <a:endParaRPr kumimoji="1" lang="ja-JP" altLang="en-US" sz="1400" dirty="0">
                <a:latin typeface="Calibri" panose="020F0502020204030204" pitchFamily="34" charset="0"/>
              </a:endParaRPr>
            </a:p>
          </p:txBody>
        </p:sp>
        <p:cxnSp>
          <p:nvCxnSpPr>
            <p:cNvPr id="50" name="直線矢印コネクタ 49"/>
            <p:cNvCxnSpPr/>
            <p:nvPr/>
          </p:nvCxnSpPr>
          <p:spPr bwMode="auto">
            <a:xfrm>
              <a:off x="5638800" y="2887994"/>
              <a:ext cx="3337678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sp>
          <p:nvSpPr>
            <p:cNvPr id="51" name="テキスト ボックス 50"/>
            <p:cNvSpPr txBox="1"/>
            <p:nvPr/>
          </p:nvSpPr>
          <p:spPr>
            <a:xfrm>
              <a:off x="7128102" y="2672550"/>
              <a:ext cx="359073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kumimoji="1" lang="en-US" altLang="ja-JP" dirty="0" smtClean="0">
                  <a:latin typeface="Calibri" panose="020F0502020204030204" pitchFamily="34" charset="0"/>
                </a:rPr>
                <a:t>120m</a:t>
              </a:r>
              <a:endParaRPr kumimoji="1" lang="ja-JP" altLang="en-US" dirty="0">
                <a:latin typeface="Calibri" panose="020F0502020204030204" pitchFamily="34" charset="0"/>
              </a:endParaRPr>
            </a:p>
          </p:txBody>
        </p:sp>
        <p:cxnSp>
          <p:nvCxnSpPr>
            <p:cNvPr id="52" name="直線矢印コネクタ 51"/>
            <p:cNvCxnSpPr/>
            <p:nvPr/>
          </p:nvCxnSpPr>
          <p:spPr bwMode="auto">
            <a:xfrm>
              <a:off x="5486400" y="3019988"/>
              <a:ext cx="0" cy="139961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sp>
          <p:nvSpPr>
            <p:cNvPr id="53" name="テキスト ボックス 52"/>
            <p:cNvSpPr txBox="1"/>
            <p:nvPr/>
          </p:nvSpPr>
          <p:spPr>
            <a:xfrm>
              <a:off x="5181600" y="3625334"/>
              <a:ext cx="280526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kumimoji="1" lang="en-US" altLang="ja-JP" dirty="0" smtClean="0">
                  <a:latin typeface="Calibri" panose="020F0502020204030204" pitchFamily="34" charset="0"/>
                </a:rPr>
                <a:t>50m</a:t>
              </a:r>
              <a:endParaRPr kumimoji="1" lang="ja-JP" altLang="en-US" dirty="0">
                <a:latin typeface="Calibri" panose="020F0502020204030204" pitchFamily="34" charset="0"/>
              </a:endParaRPr>
            </a:p>
          </p:txBody>
        </p:sp>
        <p:grpSp>
          <p:nvGrpSpPr>
            <p:cNvPr id="54" name="グループ化 53"/>
            <p:cNvGrpSpPr/>
            <p:nvPr/>
          </p:nvGrpSpPr>
          <p:grpSpPr>
            <a:xfrm rot="16200000">
              <a:off x="5960897" y="3542750"/>
              <a:ext cx="152400" cy="354087"/>
              <a:chOff x="5486400" y="2438400"/>
              <a:chExt cx="115158" cy="267559"/>
            </a:xfrm>
          </p:grpSpPr>
          <p:sp>
            <p:nvSpPr>
              <p:cNvPr id="55" name="円/楕円 54"/>
              <p:cNvSpPr/>
              <p:nvPr/>
            </p:nvSpPr>
            <p:spPr bwMode="auto">
              <a:xfrm>
                <a:off x="5486400" y="2590800"/>
                <a:ext cx="115158" cy="115159"/>
              </a:xfrm>
              <a:prstGeom prst="ellipse">
                <a:avLst/>
              </a:prstGeom>
              <a:solidFill>
                <a:schemeClr val="accent2"/>
              </a:solidFill>
              <a:ln w="12700" cap="flat" cmpd="sng" algn="ctr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FF9900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6" name="円/楕円 55"/>
              <p:cNvSpPr/>
              <p:nvPr/>
            </p:nvSpPr>
            <p:spPr bwMode="auto">
              <a:xfrm>
                <a:off x="5486400" y="2438400"/>
                <a:ext cx="115158" cy="115159"/>
              </a:xfrm>
              <a:prstGeom prst="ellipse">
                <a:avLst/>
              </a:prstGeom>
              <a:solidFill>
                <a:srgbClr val="00B050"/>
              </a:solidFill>
              <a:ln w="12700" cap="flat" cmpd="sng" algn="ctr">
                <a:solidFill>
                  <a:srgbClr val="00B05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57" name="テキスト ボックス 56"/>
            <p:cNvSpPr txBox="1"/>
            <p:nvPr/>
          </p:nvSpPr>
          <p:spPr>
            <a:xfrm>
              <a:off x="5938162" y="3237472"/>
              <a:ext cx="234038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kumimoji="1" lang="en-US" altLang="ja-JP" sz="1400" dirty="0" smtClean="0">
                  <a:latin typeface="Calibri" panose="020F0502020204030204" pitchFamily="34" charset="0"/>
                </a:rPr>
                <a:t>5m</a:t>
              </a:r>
              <a:endParaRPr kumimoji="1" lang="ja-JP" altLang="en-US" sz="1400" dirty="0"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13744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(A) Review of the Simulation Scenario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228600" y="1524000"/>
            <a:ext cx="8646139" cy="381000"/>
          </a:xfrm>
        </p:spPr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zh-CN" sz="2000" b="0" dirty="0" smtClean="0"/>
              <a:t>We reviewed the simulation scenario to </a:t>
            </a:r>
            <a:r>
              <a:rPr lang="en-US" altLang="zh-CN" sz="1800" dirty="0" smtClean="0"/>
              <a:t>get </a:t>
            </a:r>
            <a:r>
              <a:rPr lang="en-US" altLang="ja-JP" sz="1800" dirty="0" smtClean="0"/>
              <a:t>equal </a:t>
            </a:r>
            <a:r>
              <a:rPr lang="en-US" altLang="ja-JP" sz="1800" dirty="0"/>
              <a:t>performance </a:t>
            </a:r>
            <a:r>
              <a:rPr lang="en-US" altLang="ja-JP" sz="1800" dirty="0" smtClean="0"/>
              <a:t>of </a:t>
            </a:r>
            <a:r>
              <a:rPr lang="en-US" altLang="ja-JP" sz="1800" dirty="0"/>
              <a:t>the </a:t>
            </a:r>
            <a:r>
              <a:rPr lang="en-US" altLang="ja-JP" sz="1800" dirty="0" smtClean="0"/>
              <a:t>inner/outer BSSs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ja-JP" sz="1800" dirty="0"/>
              <a:t>Considering some </a:t>
            </a:r>
            <a:r>
              <a:rPr lang="en-US" altLang="ja-JP" sz="1800" dirty="0" smtClean="0"/>
              <a:t>feedback, </a:t>
            </a:r>
            <a:r>
              <a:rPr lang="en-US" altLang="ja-JP" sz="1800" dirty="0"/>
              <a:t>we compared simulation </a:t>
            </a:r>
            <a:r>
              <a:rPr lang="en-US" altLang="ja-JP" sz="1800" dirty="0" smtClean="0"/>
              <a:t>results </a:t>
            </a:r>
            <a:r>
              <a:rPr lang="en-US" altLang="ja-JP" sz="1800" dirty="0"/>
              <a:t>in these two </a:t>
            </a:r>
            <a:r>
              <a:rPr lang="en-US" altLang="ja-JP" sz="1800" dirty="0" smtClean="0"/>
              <a:t>scenarios      (Other parameters are as described in Slide 6)</a:t>
            </a:r>
            <a:endParaRPr lang="en-US" altLang="ja-JP" sz="1800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8173668"/>
              </p:ext>
            </p:extLst>
          </p:nvPr>
        </p:nvGraphicFramePr>
        <p:xfrm>
          <a:off x="668083" y="2971800"/>
          <a:ext cx="7790117" cy="104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4405"/>
                <a:gridCol w="1666748"/>
                <a:gridCol w="1455738"/>
                <a:gridCol w="1209992"/>
                <a:gridCol w="250323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Scenario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Traffic</a:t>
                      </a:r>
                      <a:r>
                        <a:rPr kumimoji="1" lang="en-US" altLang="ja-JP" sz="16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Start Time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Num. of Drops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Layout</a:t>
                      </a:r>
                      <a:endParaRPr kumimoji="1" lang="en-US" altLang="ja-JP" sz="1600" baseline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Note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(A1)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fixed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20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600" dirty="0" smtClean="0">
                          <a:latin typeface="Calibri" panose="020F0502020204030204" pitchFamily="34" charset="0"/>
                        </a:rPr>
                        <a:t>Asymmetric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Same setup as Jan. meeting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(A2)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random</a:t>
                      </a:r>
                      <a:endParaRPr kumimoji="1" lang="ja-JP" altLang="en-US" sz="1600" b="1" dirty="0">
                        <a:solidFill>
                          <a:srgbClr val="FF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100</a:t>
                      </a:r>
                      <a:endParaRPr kumimoji="1" lang="ja-JP" altLang="en-US" sz="1600" b="1" dirty="0">
                        <a:solidFill>
                          <a:srgbClr val="FF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en-US" altLang="ja-JP" sz="1600" b="1" kern="120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Symmetric</a:t>
                      </a:r>
                      <a:endParaRPr kumimoji="1" lang="ja-JP" altLang="en-US" sz="1600" b="1" kern="12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4549418"/>
            <a:ext cx="3117857" cy="14703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0848" y="4549418"/>
            <a:ext cx="3104952" cy="1464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テキスト ボックス 2"/>
          <p:cNvSpPr txBox="1"/>
          <p:nvPr/>
        </p:nvSpPr>
        <p:spPr>
          <a:xfrm>
            <a:off x="678712" y="4224754"/>
            <a:ext cx="16999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latin typeface="Calibri" panose="020F0502020204030204" pitchFamily="34" charset="0"/>
              </a:rPr>
              <a:t>(Asymmetric)  </a:t>
            </a:r>
            <a:endParaRPr kumimoji="1" lang="ja-JP" altLang="en-US" sz="2000" dirty="0">
              <a:latin typeface="Calibri" panose="020F0502020204030204" pitchFamily="34" charset="0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813630" y="6015335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b="1" dirty="0" smtClean="0">
                <a:latin typeface="Calibri" panose="020F0502020204030204" pitchFamily="34" charset="0"/>
                <a:ea typeface="ＭＳ Ｐゴシック" panose="020B0600070205080204" pitchFamily="50" charset="-128"/>
              </a:rPr>
              <a:t> </a:t>
            </a:r>
            <a:r>
              <a:rPr kumimoji="1" lang="en-US" altLang="ja-JP" b="1" dirty="0" smtClean="0">
                <a:solidFill>
                  <a:schemeClr val="accent2"/>
                </a:solidFill>
                <a:latin typeface="Calibri" panose="020F0502020204030204" pitchFamily="34" charset="0"/>
                <a:ea typeface="ＭＳ Ｐゴシック" panose="020B0600070205080204" pitchFamily="50" charset="-128"/>
              </a:rPr>
              <a:t>Blue</a:t>
            </a:r>
            <a:r>
              <a:rPr kumimoji="1" lang="en-US" altLang="ja-JP" dirty="0" smtClean="0">
                <a:latin typeface="Calibri" panose="020F0502020204030204" pitchFamily="34" charset="0"/>
                <a:ea typeface="ＭＳ Ｐゴシック" panose="020B0600070205080204" pitchFamily="50" charset="-128"/>
              </a:rPr>
              <a:t> is LAA BS (eNB).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dirty="0">
                <a:latin typeface="Calibri" panose="020F0502020204030204" pitchFamily="34" charset="0"/>
                <a:ea typeface="ＭＳ Ｐゴシック" panose="020B0600070205080204" pitchFamily="50" charset="-128"/>
              </a:rPr>
              <a:t> </a:t>
            </a:r>
            <a:r>
              <a:rPr lang="en-US" altLang="ja-JP" b="1" dirty="0">
                <a:solidFill>
                  <a:srgbClr val="00B050"/>
                </a:solidFill>
                <a:latin typeface="Calibri" panose="020F0502020204030204" pitchFamily="34" charset="0"/>
                <a:ea typeface="ＭＳ Ｐゴシック" panose="020B0600070205080204" pitchFamily="50" charset="-128"/>
              </a:rPr>
              <a:t>Green</a:t>
            </a:r>
            <a:r>
              <a:rPr lang="en-US" altLang="ja-JP" dirty="0">
                <a:latin typeface="Calibri" panose="020F0502020204030204" pitchFamily="34" charset="0"/>
                <a:ea typeface="ＭＳ Ｐゴシック" panose="020B0600070205080204" pitchFamily="50" charset="-128"/>
              </a:rPr>
              <a:t> is Ax WLAN BS (AP).</a:t>
            </a:r>
            <a:r>
              <a:rPr kumimoji="1" lang="ja-JP" altLang="en-US" dirty="0">
                <a:latin typeface="Calibri" panose="020F0502020204030204" pitchFamily="34" charset="0"/>
                <a:ea typeface="ＭＳ Ｐゴシック" panose="020B0600070205080204" pitchFamily="50" charset="-128"/>
              </a:rPr>
              <a:t> </a:t>
            </a:r>
            <a:endParaRPr kumimoji="1" lang="en-US" altLang="ja-JP" dirty="0" smtClean="0">
              <a:latin typeface="Calibri" panose="020F050202020403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953000" y="4191000"/>
            <a:ext cx="15699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latin typeface="Calibri" panose="020F0502020204030204" pitchFamily="34" charset="0"/>
              </a:rPr>
              <a:t>(Symmetric)  </a:t>
            </a:r>
            <a:endParaRPr kumimoji="1" lang="ja-JP" altLang="en-US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9699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069960"/>
            <a:ext cx="4445000" cy="3333750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53" y="2057400"/>
            <a:ext cx="4445000" cy="333375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(A) Review of the </a:t>
            </a:r>
            <a:r>
              <a:rPr lang="en-US" altLang="zh-CN" dirty="0"/>
              <a:t>Simulation Scenario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7" name="内容占位符 2"/>
          <p:cNvSpPr>
            <a:spLocks noGrp="1"/>
          </p:cNvSpPr>
          <p:nvPr>
            <p:ph idx="1"/>
          </p:nvPr>
        </p:nvSpPr>
        <p:spPr>
          <a:xfrm>
            <a:off x="304800" y="5334000"/>
            <a:ext cx="8610600" cy="685800"/>
          </a:xfrm>
          <a:prstGeom prst="rect">
            <a:avLst/>
          </a:prstGeo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b="0" dirty="0" smtClean="0"/>
              <a:t>By incorporating all feedback, throughputs of the inner/outer BSSs became almost comparable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b="0" dirty="0" smtClean="0"/>
              <a:t>Therefore,  </a:t>
            </a:r>
            <a:r>
              <a:rPr lang="en-US" altLang="ja-JP" sz="2000" b="0" dirty="0" smtClean="0">
                <a:solidFill>
                  <a:srgbClr val="FF0000"/>
                </a:solidFill>
              </a:rPr>
              <a:t>we use “Scenario (A2)” for the following simulation</a:t>
            </a:r>
            <a:endParaRPr lang="en-US" altLang="ja-JP" sz="2000" b="0" kern="12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52400" y="1496758"/>
            <a:ext cx="822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ja-JP" sz="2000" b="1" dirty="0" smtClean="0">
                <a:latin typeface="Calibri" pitchFamily="34" charset="0"/>
                <a:cs typeface="Calibri" pitchFamily="34" charset="0"/>
              </a:rPr>
              <a:t>Each </a:t>
            </a:r>
            <a:r>
              <a:rPr lang="en-US" altLang="ja-JP" sz="2000" b="1" dirty="0">
                <a:latin typeface="Calibri" pitchFamily="34" charset="0"/>
                <a:cs typeface="Calibri" pitchFamily="34" charset="0"/>
              </a:rPr>
              <a:t>BS Ave. DL Throughput per flow [Mbps]</a:t>
            </a:r>
          </a:p>
        </p:txBody>
      </p:sp>
      <p:sp>
        <p:nvSpPr>
          <p:cNvPr id="6" name="円/楕円 5"/>
          <p:cNvSpPr/>
          <p:nvPr/>
        </p:nvSpPr>
        <p:spPr bwMode="auto">
          <a:xfrm>
            <a:off x="3048000" y="4724400"/>
            <a:ext cx="762000" cy="3048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円/楕円 16"/>
          <p:cNvSpPr/>
          <p:nvPr/>
        </p:nvSpPr>
        <p:spPr bwMode="auto">
          <a:xfrm>
            <a:off x="2590800" y="2438400"/>
            <a:ext cx="1600200" cy="3048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円/楕円 17"/>
          <p:cNvSpPr/>
          <p:nvPr/>
        </p:nvSpPr>
        <p:spPr bwMode="auto">
          <a:xfrm>
            <a:off x="7086600" y="3124200"/>
            <a:ext cx="1600200" cy="3048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円/楕円 18"/>
          <p:cNvSpPr/>
          <p:nvPr/>
        </p:nvSpPr>
        <p:spPr bwMode="auto">
          <a:xfrm>
            <a:off x="7505700" y="4800600"/>
            <a:ext cx="762000" cy="3048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8562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(B) Analysis of difference between LAA &amp; WLAN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228600" y="1524000"/>
            <a:ext cx="8646139" cy="381000"/>
          </a:xfrm>
        </p:spPr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zh-CN" sz="2000" b="0" dirty="0" smtClean="0"/>
              <a:t>We analyze the reason why </a:t>
            </a:r>
            <a:r>
              <a:rPr lang="en-US" altLang="ja-JP" sz="1800" dirty="0"/>
              <a:t>throughput of WLAN and LAA </a:t>
            </a:r>
            <a:r>
              <a:rPr lang="en-US" altLang="ja-JP" sz="1800" dirty="0" smtClean="0"/>
              <a:t>are different when WLAN changes ED to -72dBm same as LAA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ja-JP" sz="1800" dirty="0" smtClean="0"/>
              <a:t>Considering some feedback, we compared simulation results in these four setups</a:t>
            </a: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9556348"/>
              </p:ext>
            </p:extLst>
          </p:nvPr>
        </p:nvGraphicFramePr>
        <p:xfrm>
          <a:off x="457200" y="2667000"/>
          <a:ext cx="8305800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4883"/>
                <a:gridCol w="1372552"/>
                <a:gridCol w="1759268"/>
                <a:gridCol w="1038542"/>
                <a:gridCol w="342055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Setup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WLAN</a:t>
                      </a:r>
                      <a:r>
                        <a:rPr kumimoji="1" lang="en-US" altLang="ja-JP" sz="16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AP</a:t>
                      </a:r>
                    </a:p>
                    <a:p>
                      <a:pPr algn="ctr"/>
                      <a:r>
                        <a:rPr kumimoji="1" lang="en-US" altLang="ja-JP" sz="1600" i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CWmax</a:t>
                      </a:r>
                      <a:r>
                        <a:rPr kumimoji="1" lang="en-US" altLang="ja-JP" sz="16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value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LAA</a:t>
                      </a:r>
                      <a:r>
                        <a:rPr kumimoji="1" lang="en-US" altLang="ja-JP" sz="16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Channel </a:t>
                      </a:r>
                    </a:p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Access Model (*1)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WLAN PD</a:t>
                      </a:r>
                    </a:p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[dBm]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Note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(B1)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63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LAA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-82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Default 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setup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(B2)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1023</a:t>
                      </a:r>
                      <a:endParaRPr kumimoji="1" lang="ja-JP" altLang="en-US" sz="1600" b="1" dirty="0">
                        <a:solidFill>
                          <a:srgbClr val="FF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LAA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-82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For</a:t>
                      </a:r>
                      <a:r>
                        <a:rPr kumimoji="1" lang="en-US" altLang="ja-JP" sz="16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identifying the effect of different CW max value (same as Jan. meeting)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(B3)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63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WLAN</a:t>
                      </a:r>
                      <a:endParaRPr kumimoji="1" lang="ja-JP" altLang="en-US" sz="1600" b="1" dirty="0">
                        <a:solidFill>
                          <a:srgbClr val="FF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-82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For</a:t>
                      </a:r>
                      <a:r>
                        <a:rPr kumimoji="1" lang="en-US" altLang="ja-JP" sz="16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identifying the effect of different channel access model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(B4)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63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LAA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-72</a:t>
                      </a:r>
                      <a:endParaRPr kumimoji="1" lang="ja-JP" altLang="en-US" sz="1600" b="1" dirty="0">
                        <a:solidFill>
                          <a:srgbClr val="FF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For</a:t>
                      </a:r>
                      <a:r>
                        <a:rPr kumimoji="1" lang="en-US" altLang="ja-JP" sz="16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identifying the effect of different detection rule for the same system signal (PD)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304800" y="5646003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latin typeface="Calibri" panose="020F0502020204030204" pitchFamily="34" charset="0"/>
              </a:rPr>
              <a:t>(*1) In this column, </a:t>
            </a:r>
          </a:p>
          <a:p>
            <a:r>
              <a:rPr kumimoji="1" lang="en-US" altLang="ja-JP" sz="1600" dirty="0" smtClean="0">
                <a:latin typeface="Calibri" panose="020F0502020204030204" pitchFamily="34" charset="0"/>
              </a:rPr>
              <a:t>       </a:t>
            </a:r>
            <a:r>
              <a:rPr kumimoji="1" lang="ja-JP" altLang="en-US" sz="1600" dirty="0" smtClean="0">
                <a:latin typeface="Calibri" panose="020F0502020204030204" pitchFamily="34" charset="0"/>
              </a:rPr>
              <a:t>・</a:t>
            </a:r>
            <a:r>
              <a:rPr kumimoji="1" lang="en-US" altLang="ja-JP" sz="1600" dirty="0" smtClean="0">
                <a:latin typeface="Calibri" panose="020F0502020204030204" pitchFamily="34" charset="0"/>
              </a:rPr>
              <a:t>“LAA” means  LAA Channel Access Model described </a:t>
            </a:r>
            <a:r>
              <a:rPr kumimoji="1" lang="en-US" altLang="ja-JP" sz="1600" dirty="0">
                <a:latin typeface="Calibri" panose="020F0502020204030204" pitchFamily="34" charset="0"/>
              </a:rPr>
              <a:t>in 3GPP TS 36.213 </a:t>
            </a:r>
            <a:r>
              <a:rPr kumimoji="1" lang="en-US" altLang="ja-JP" sz="1600" dirty="0" smtClean="0">
                <a:latin typeface="Calibri" panose="020F0502020204030204" pitchFamily="34" charset="0"/>
              </a:rPr>
              <a:t>V14.0.0 [7] (Appendix.2)</a:t>
            </a:r>
          </a:p>
          <a:p>
            <a:r>
              <a:rPr kumimoji="1" lang="en-US" altLang="ja-JP" sz="1600" dirty="0">
                <a:latin typeface="Calibri" panose="020F0502020204030204" pitchFamily="34" charset="0"/>
              </a:rPr>
              <a:t> </a:t>
            </a:r>
            <a:r>
              <a:rPr kumimoji="1" lang="en-US" altLang="ja-JP" sz="1600" dirty="0" smtClean="0">
                <a:latin typeface="Calibri" panose="020F0502020204030204" pitchFamily="34" charset="0"/>
              </a:rPr>
              <a:t>      </a:t>
            </a:r>
            <a:r>
              <a:rPr kumimoji="1" lang="ja-JP" altLang="en-US" sz="1600" dirty="0" smtClean="0">
                <a:latin typeface="Calibri" panose="020F0502020204030204" pitchFamily="34" charset="0"/>
              </a:rPr>
              <a:t>・</a:t>
            </a:r>
            <a:r>
              <a:rPr kumimoji="1" lang="en-US" altLang="ja-JP" sz="1600" dirty="0" smtClean="0">
                <a:latin typeface="Calibri" panose="020F0502020204030204" pitchFamily="34" charset="0"/>
              </a:rPr>
              <a:t>“WLAN” </a:t>
            </a:r>
            <a:r>
              <a:rPr kumimoji="1" lang="en-US" altLang="ja-JP" sz="1600" dirty="0">
                <a:latin typeface="Calibri" panose="020F0502020204030204" pitchFamily="34" charset="0"/>
              </a:rPr>
              <a:t>means </a:t>
            </a:r>
            <a:r>
              <a:rPr kumimoji="1" lang="en-US" altLang="ja-JP" sz="1600" dirty="0" smtClean="0">
                <a:latin typeface="Calibri" panose="020F0502020204030204" pitchFamily="34" charset="0"/>
              </a:rPr>
              <a:t> that LAA </a:t>
            </a:r>
            <a:r>
              <a:rPr kumimoji="1" lang="en-US" altLang="ja-JP" sz="1600" dirty="0">
                <a:latin typeface="Calibri" panose="020F0502020204030204" pitchFamily="34" charset="0"/>
              </a:rPr>
              <a:t>Channel Access Model is </a:t>
            </a:r>
            <a:r>
              <a:rPr kumimoji="1" lang="en-US" altLang="ja-JP" sz="1600" dirty="0" smtClean="0">
                <a:latin typeface="Calibri" panose="020F0502020204030204" pitchFamily="34" charset="0"/>
              </a:rPr>
              <a:t>the same as WLAN</a:t>
            </a:r>
            <a:endParaRPr kumimoji="1" lang="en-US" altLang="ja-JP" sz="1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484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84312</TotalTime>
  <Words>3177</Words>
  <Application>Microsoft Office PowerPoint</Application>
  <PresentationFormat>画面に合わせる (4:3)</PresentationFormat>
  <Paragraphs>525</Paragraphs>
  <Slides>31</Slides>
  <Notes>27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31</vt:i4>
      </vt:variant>
    </vt:vector>
  </HeadingPairs>
  <TitlesOfParts>
    <vt:vector size="33" baseType="lpstr">
      <vt:lpstr>1_Extend Submission Template</vt:lpstr>
      <vt:lpstr>数式</vt:lpstr>
      <vt:lpstr>Coexistence Analysis of ED Threshold Levels - Overview of Discussion in PDED Adhoc -</vt:lpstr>
      <vt:lpstr>Introduction</vt:lpstr>
      <vt:lpstr>Recap</vt:lpstr>
      <vt:lpstr>Feedback Summary</vt:lpstr>
      <vt:lpstr>Simulation 1 Confirmation of Feedback</vt:lpstr>
      <vt:lpstr>Default Simulation Scenario</vt:lpstr>
      <vt:lpstr>(A) Review of the Simulation Scenario</vt:lpstr>
      <vt:lpstr>(A) Review of the Simulation Scenario</vt:lpstr>
      <vt:lpstr>(B) Analysis of difference between LAA &amp; WLAN</vt:lpstr>
      <vt:lpstr>(B) Analysis of difference between LAA &amp; WLAN</vt:lpstr>
      <vt:lpstr>Simulation 2 Updated simulation results on  “What happens if some Wi-Fi uses ED of -72dBm ” </vt:lpstr>
      <vt:lpstr>Simulation Scenario</vt:lpstr>
      <vt:lpstr>Simulation Result</vt:lpstr>
      <vt:lpstr>Simulation Result</vt:lpstr>
      <vt:lpstr>Simulation 3 Updated Simulation results on  “What happens if both LAA and Wi-Fi operate at ED of -72dBm but with no PD communication” </vt:lpstr>
      <vt:lpstr>Simulation Scenario</vt:lpstr>
      <vt:lpstr>Simulation Result</vt:lpstr>
      <vt:lpstr>Simulation Result</vt:lpstr>
      <vt:lpstr>Conclusion</vt:lpstr>
      <vt:lpstr>Future Works</vt:lpstr>
      <vt:lpstr>References</vt:lpstr>
      <vt:lpstr>Appendix</vt:lpstr>
      <vt:lpstr>Appendix 1. Traffic Model</vt:lpstr>
      <vt:lpstr>Appendix 2. LAA channel access model [7]</vt:lpstr>
      <vt:lpstr>Appendix 3. LAA ED rule</vt:lpstr>
      <vt:lpstr>Appendix 3. LAA ED rule</vt:lpstr>
      <vt:lpstr>Appendix 3. LAA ED rule</vt:lpstr>
      <vt:lpstr>Appendix.4 Detection rule for the same system</vt:lpstr>
      <vt:lpstr>Appendix.4 Detection rule for the same system</vt:lpstr>
      <vt:lpstr>Appendix.5 Additional Simulation</vt:lpstr>
      <vt:lpstr>Appendix.5 Additional Simulation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Simulation Analysis of ED Threshold Levels  in WLAN and LAA coexistence scenario</dc:title>
  <dc:creator>Aio, Kosuke</dc:creator>
  <cp:lastModifiedBy>Aio, Kosuke</cp:lastModifiedBy>
  <cp:revision>219</cp:revision>
  <cp:lastPrinted>1998-02-10T13:28:06Z</cp:lastPrinted>
  <dcterms:created xsi:type="dcterms:W3CDTF">2009-12-02T19:05:24Z</dcterms:created>
  <dcterms:modified xsi:type="dcterms:W3CDTF">2017-03-08T02:19:35Z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(2)yZej8hXLMTb0KHih5w+eeDnoBWDLJGWvFZvwMSQe0ByeBZw4gV9LhEqTAtz6m9eMqnBGLWel
hXpwFd36AhAQg7l1ZPmmRwBIEZUeZEqEMRAbX+efgywJfwBJ9QFVcnZJ7IwlEubBOtNd2y4H
ufgJkzyNx9YEVDE1nnd9PXPAMQhChqhF0ziCJsXi9stEEYtFWQDPx4e6amrNSvOeqENstzoL
tcY0pw+8n+GafqbhoW</vt:lpwstr>
  </property>
  <property fmtid="{D5CDD505-2E9C-101B-9397-08002B2CF9AE}" pid="4" name="_2015_ms_pID_7253431">
    <vt:lpwstr>R0wXAc2kfFTnx/PZgeAAH43wfs4JrmyKE2RyKbEdpwL8NfaeYcldG8
lrCqS1fcAS6TGPmCeZ3xcq89exXgHrqESYjL0dPc7XyDwP9OZUPSATavzCNgUAHzSEcMZ5Nd
o93egtGzja4pK80QJ75H2F2tao5LwRwce5GADCCx3o0RKA==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1473671028</vt:lpwstr>
  </property>
</Properties>
</file>