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7"/>
  </p:notesMasterIdLst>
  <p:handoutMasterIdLst>
    <p:handoutMasterId r:id="rId48"/>
  </p:handoutMasterIdLst>
  <p:sldIdLst>
    <p:sldId id="269" r:id="rId2"/>
    <p:sldId id="393" r:id="rId3"/>
    <p:sldId id="324" r:id="rId4"/>
    <p:sldId id="352" r:id="rId5"/>
    <p:sldId id="317" r:id="rId6"/>
    <p:sldId id="544" r:id="rId7"/>
    <p:sldId id="545" r:id="rId8"/>
    <p:sldId id="546" r:id="rId9"/>
    <p:sldId id="547" r:id="rId10"/>
    <p:sldId id="548" r:id="rId11"/>
    <p:sldId id="549" r:id="rId12"/>
    <p:sldId id="433" r:id="rId13"/>
    <p:sldId id="435" r:id="rId14"/>
    <p:sldId id="416" r:id="rId15"/>
    <p:sldId id="550" r:id="rId16"/>
    <p:sldId id="552" r:id="rId17"/>
    <p:sldId id="553" r:id="rId18"/>
    <p:sldId id="558" r:id="rId19"/>
    <p:sldId id="554" r:id="rId20"/>
    <p:sldId id="555" r:id="rId21"/>
    <p:sldId id="556" r:id="rId22"/>
    <p:sldId id="559" r:id="rId23"/>
    <p:sldId id="562" r:id="rId24"/>
    <p:sldId id="564" r:id="rId25"/>
    <p:sldId id="565" r:id="rId26"/>
    <p:sldId id="566" r:id="rId27"/>
    <p:sldId id="567" r:id="rId28"/>
    <p:sldId id="568" r:id="rId29"/>
    <p:sldId id="569" r:id="rId30"/>
    <p:sldId id="571" r:id="rId31"/>
    <p:sldId id="572" r:id="rId32"/>
    <p:sldId id="561" r:id="rId33"/>
    <p:sldId id="573" r:id="rId34"/>
    <p:sldId id="560" r:id="rId35"/>
    <p:sldId id="574" r:id="rId36"/>
    <p:sldId id="575" r:id="rId37"/>
    <p:sldId id="576" r:id="rId38"/>
    <p:sldId id="577" r:id="rId39"/>
    <p:sldId id="563" r:id="rId40"/>
    <p:sldId id="570" r:id="rId41"/>
    <p:sldId id="578" r:id="rId42"/>
    <p:sldId id="580" r:id="rId43"/>
    <p:sldId id="581" r:id="rId44"/>
    <p:sldId id="582" r:id="rId45"/>
    <p:sldId id="583" r:id="rId4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33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87" autoAdjust="0"/>
    <p:restoredTop sz="94660"/>
  </p:normalViewPr>
  <p:slideViewPr>
    <p:cSldViewPr>
      <p:cViewPr varScale="1">
        <p:scale>
          <a:sx n="85" d="100"/>
          <a:sy n="85" d="100"/>
        </p:scale>
        <p:origin x="-930"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xmlns=""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xmlns=""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xmlns="" val="40332336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a:xfrm>
            <a:off x="0" y="0"/>
            <a:ext cx="3005138" cy="463550"/>
          </a:xfrm>
          <a:prstGeom prst="rect">
            <a:avLst/>
          </a:prstGeom>
          <a:noFill/>
        </p:spPr>
        <p:txBody>
          <a:bodyPr/>
          <a:lstStyle/>
          <a:p>
            <a:r>
              <a:rPr lang="en-US" altLang="en-US" smtClean="0">
                <a:ea typeface="MS PGothic" pitchFamily="34" charset="-128"/>
              </a:rPr>
              <a:t>doc.: IEEE 802.11-12/xxxxr0</a:t>
            </a:r>
          </a:p>
        </p:txBody>
      </p:sp>
      <p:sp>
        <p:nvSpPr>
          <p:cNvPr id="21507" name="Rectangle 3"/>
          <p:cNvSpPr>
            <a:spLocks noGrp="1" noChangeArrowheads="1"/>
          </p:cNvSpPr>
          <p:nvPr>
            <p:ph type="dt" sz="quarter" idx="1"/>
          </p:nvPr>
        </p:nvSpPr>
        <p:spPr>
          <a:xfrm>
            <a:off x="3927475" y="0"/>
            <a:ext cx="3005138" cy="463550"/>
          </a:xfrm>
          <a:prstGeom prst="rect">
            <a:avLst/>
          </a:prstGeom>
          <a:noFill/>
        </p:spPr>
        <p:txBody>
          <a:bodyPr/>
          <a:lstStyle/>
          <a:p>
            <a:r>
              <a:rPr lang="en-US" altLang="en-US" smtClean="0">
                <a:ea typeface="MS PGothic" pitchFamily="34" charset="-128"/>
              </a:rPr>
              <a:t>January 2014</a:t>
            </a:r>
          </a:p>
        </p:txBody>
      </p:sp>
      <p:sp>
        <p:nvSpPr>
          <p:cNvPr id="21508" name="Rectangle 6"/>
          <p:cNvSpPr>
            <a:spLocks noGrp="1" noChangeArrowheads="1"/>
          </p:cNvSpPr>
          <p:nvPr>
            <p:ph type="ftr" sz="quarter" idx="4"/>
          </p:nvPr>
        </p:nvSpPr>
        <p:spPr>
          <a:noFill/>
        </p:spPr>
        <p:txBody>
          <a:bodyPr/>
          <a:lstStyle/>
          <a:p>
            <a:pPr lvl="4"/>
            <a:r>
              <a:rPr lang="en-US" altLang="en-US" smtClean="0">
                <a:ea typeface="MS PGothic" pitchFamily="34" charset="-128"/>
              </a:rPr>
              <a:t>Osama Aboul-Magd (Huawei Technologies)</a:t>
            </a:r>
          </a:p>
        </p:txBody>
      </p:sp>
      <p:sp>
        <p:nvSpPr>
          <p:cNvPr id="21509" name="Rectangle 7"/>
          <p:cNvSpPr>
            <a:spLocks noGrp="1" noChangeArrowheads="1"/>
          </p:cNvSpPr>
          <p:nvPr>
            <p:ph type="sldNum" sz="quarter" idx="5"/>
          </p:nvPr>
        </p:nvSpPr>
        <p:spPr>
          <a:noFill/>
        </p:spPr>
        <p:txBody>
          <a:bodyPr/>
          <a:lstStyle/>
          <a:p>
            <a:r>
              <a:rPr lang="en-US" altLang="en-US"/>
              <a:t>Page </a:t>
            </a:r>
            <a:fld id="{508F1927-16B4-4180-B71F-4D197F6F5849}" type="slidenum">
              <a:rPr lang="en-US" altLang="en-US"/>
              <a:pPr/>
              <a:t>10</a:t>
            </a:fld>
            <a:endParaRPr lang="en-US" altLang="en-US"/>
          </a:p>
        </p:txBody>
      </p:sp>
      <p:sp>
        <p:nvSpPr>
          <p:cNvPr id="21510" name="Rectangle 2"/>
          <p:cNvSpPr>
            <a:spLocks noGrp="1" noRot="1" noChangeAspect="1" noChangeArrowheads="1" noTextEdit="1"/>
          </p:cNvSpPr>
          <p:nvPr>
            <p:ph type="sldImg"/>
          </p:nvPr>
        </p:nvSpPr>
        <p:spPr>
          <a:xfrm>
            <a:off x="1149350" y="696913"/>
            <a:ext cx="4637088" cy="3478212"/>
          </a:xfrm>
          <a:ln/>
        </p:spPr>
      </p:sp>
      <p:sp>
        <p:nvSpPr>
          <p:cNvPr id="21511" name="Rectangle 3"/>
          <p:cNvSpPr>
            <a:spLocks noGrp="1" noChangeArrowheads="1"/>
          </p:cNvSpPr>
          <p:nvPr>
            <p:ph type="body" idx="1"/>
          </p:nvPr>
        </p:nvSpPr>
        <p:spPr>
          <a:xfrm>
            <a:off x="925513" y="4408488"/>
            <a:ext cx="5083175" cy="4175125"/>
          </a:xfrm>
          <a:noFill/>
          <a:ln/>
        </p:spPr>
        <p:txBody>
          <a:bodyPr/>
          <a:lstStyle/>
          <a:p>
            <a:endParaRPr lang="en-GB" altLang="en-US" smtClean="0"/>
          </a:p>
        </p:txBody>
      </p:sp>
    </p:spTree>
    <p:extLst>
      <p:ext uri="{BB962C8B-B14F-4D97-AF65-F5344CB8AC3E}">
        <p14:creationId xmlns:p14="http://schemas.microsoft.com/office/powerpoint/2010/main" xmlns="" val="32523853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12</a:t>
            </a:fld>
            <a:endParaRPr lang="en-US" altLang="en-US"/>
          </a:p>
        </p:txBody>
      </p:sp>
    </p:spTree>
    <p:extLst>
      <p:ext uri="{BB962C8B-B14F-4D97-AF65-F5344CB8AC3E}">
        <p14:creationId xmlns:p14="http://schemas.microsoft.com/office/powerpoint/2010/main" xmlns="" val="3959322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14</a:t>
            </a:fld>
            <a:endParaRPr lang="en-US" altLang="en-US"/>
          </a:p>
        </p:txBody>
      </p:sp>
    </p:spTree>
    <p:extLst>
      <p:ext uri="{BB962C8B-B14F-4D97-AF65-F5344CB8AC3E}">
        <p14:creationId xmlns:p14="http://schemas.microsoft.com/office/powerpoint/2010/main" xmlns="" val="39552314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xmlns=""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p14="http://schemas.microsoft.com/office/powerpoint/2010/main" xmlns=""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p14="http://schemas.microsoft.com/office/powerpoint/2010/main" xmlns=""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xmlns="" val="12059241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xfrm>
            <a:off x="0" y="0"/>
            <a:ext cx="3005138" cy="463550"/>
          </a:xfrm>
          <a:prstGeom prst="rect">
            <a:avLst/>
          </a:prstGeom>
          <a:noFill/>
        </p:spPr>
        <p:txBody>
          <a:bodyPr/>
          <a:lstStyle/>
          <a:p>
            <a:r>
              <a:rPr lang="en-US" altLang="en-US" smtClean="0">
                <a:ea typeface="MS PGothic" pitchFamily="34" charset="-128"/>
              </a:rPr>
              <a:t>doc.: IEEE 802.11-12/xxxxr0</a:t>
            </a:r>
          </a:p>
        </p:txBody>
      </p:sp>
      <p:sp>
        <p:nvSpPr>
          <p:cNvPr id="13315" name="Rectangle 3"/>
          <p:cNvSpPr>
            <a:spLocks noGrp="1" noChangeArrowheads="1"/>
          </p:cNvSpPr>
          <p:nvPr>
            <p:ph type="dt" sz="quarter" idx="1"/>
          </p:nvPr>
        </p:nvSpPr>
        <p:spPr>
          <a:xfrm>
            <a:off x="3927475" y="0"/>
            <a:ext cx="3005138" cy="463550"/>
          </a:xfrm>
          <a:prstGeom prst="rect">
            <a:avLst/>
          </a:prstGeom>
          <a:noFill/>
        </p:spPr>
        <p:txBody>
          <a:bodyPr/>
          <a:lstStyle/>
          <a:p>
            <a:r>
              <a:rPr lang="en-US" altLang="en-US" smtClean="0">
                <a:ea typeface="MS PGothic" pitchFamily="34" charset="-128"/>
              </a:rPr>
              <a:t>January 2014</a:t>
            </a:r>
          </a:p>
        </p:txBody>
      </p:sp>
      <p:sp>
        <p:nvSpPr>
          <p:cNvPr id="13316" name="Rectangle 6"/>
          <p:cNvSpPr>
            <a:spLocks noGrp="1" noChangeArrowheads="1"/>
          </p:cNvSpPr>
          <p:nvPr>
            <p:ph type="ftr" sz="quarter" idx="4"/>
          </p:nvPr>
        </p:nvSpPr>
        <p:spPr>
          <a:noFill/>
        </p:spPr>
        <p:txBody>
          <a:bodyPr/>
          <a:lstStyle/>
          <a:p>
            <a:pPr lvl="4"/>
            <a:r>
              <a:rPr lang="en-US" altLang="en-US" smtClean="0">
                <a:ea typeface="MS PGothic" pitchFamily="34" charset="-128"/>
              </a:rPr>
              <a:t>Osama Aboul-Magd (Huawei Technologies)</a:t>
            </a:r>
          </a:p>
        </p:txBody>
      </p:sp>
      <p:sp>
        <p:nvSpPr>
          <p:cNvPr id="13317" name="Rectangle 7"/>
          <p:cNvSpPr>
            <a:spLocks noGrp="1" noChangeArrowheads="1"/>
          </p:cNvSpPr>
          <p:nvPr>
            <p:ph type="sldNum" sz="quarter" idx="5"/>
          </p:nvPr>
        </p:nvSpPr>
        <p:spPr>
          <a:noFill/>
        </p:spPr>
        <p:txBody>
          <a:bodyPr/>
          <a:lstStyle/>
          <a:p>
            <a:r>
              <a:rPr lang="en-US" altLang="en-US"/>
              <a:t>Page </a:t>
            </a:r>
            <a:fld id="{CFF2C6FD-8CCF-4D49-8113-2F9D19DEED48}" type="slidenum">
              <a:rPr lang="en-US" altLang="en-US"/>
              <a:pPr/>
              <a:t>6</a:t>
            </a:fld>
            <a:endParaRPr lang="en-US" altLang="en-US"/>
          </a:p>
        </p:txBody>
      </p:sp>
      <p:sp>
        <p:nvSpPr>
          <p:cNvPr id="13318" name="Rectangle 2"/>
          <p:cNvSpPr>
            <a:spLocks noGrp="1" noChangeArrowheads="1"/>
          </p:cNvSpPr>
          <p:nvPr>
            <p:ph type="body" idx="1"/>
          </p:nvPr>
        </p:nvSpPr>
        <p:spPr>
          <a:xfrm>
            <a:off x="925513" y="4408488"/>
            <a:ext cx="5083175" cy="4175125"/>
          </a:xfrm>
          <a:noFill/>
          <a:ln/>
        </p:spPr>
        <p:txBody>
          <a:bodyPr lIns="91678" tIns="45035" rIns="91678" bIns="45035"/>
          <a:lstStyle/>
          <a:p>
            <a:endParaRPr lang="en-GB" altLang="en-US" smtClean="0"/>
          </a:p>
        </p:txBody>
      </p:sp>
      <p:sp>
        <p:nvSpPr>
          <p:cNvPr id="13319"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xmlns="" val="20092797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xfrm>
            <a:off x="0" y="0"/>
            <a:ext cx="3005138" cy="463550"/>
          </a:xfrm>
          <a:prstGeom prst="rect">
            <a:avLst/>
          </a:prstGeom>
          <a:noFill/>
        </p:spPr>
        <p:txBody>
          <a:bodyPr/>
          <a:lstStyle/>
          <a:p>
            <a:r>
              <a:rPr lang="en-US" altLang="en-US" smtClean="0">
                <a:ea typeface="MS PGothic" pitchFamily="34" charset="-128"/>
              </a:rPr>
              <a:t>doc.: IEEE 802.11-12/xxxxr0</a:t>
            </a:r>
          </a:p>
        </p:txBody>
      </p:sp>
      <p:sp>
        <p:nvSpPr>
          <p:cNvPr id="15363" name="Rectangle 3"/>
          <p:cNvSpPr>
            <a:spLocks noGrp="1" noChangeArrowheads="1"/>
          </p:cNvSpPr>
          <p:nvPr>
            <p:ph type="dt" sz="quarter" idx="1"/>
          </p:nvPr>
        </p:nvSpPr>
        <p:spPr>
          <a:xfrm>
            <a:off x="3927475" y="0"/>
            <a:ext cx="3005138" cy="463550"/>
          </a:xfrm>
          <a:prstGeom prst="rect">
            <a:avLst/>
          </a:prstGeom>
          <a:noFill/>
        </p:spPr>
        <p:txBody>
          <a:bodyPr/>
          <a:lstStyle/>
          <a:p>
            <a:r>
              <a:rPr lang="en-US" altLang="en-US" smtClean="0">
                <a:ea typeface="MS PGothic" pitchFamily="34" charset="-128"/>
              </a:rPr>
              <a:t>January 2014</a:t>
            </a:r>
          </a:p>
        </p:txBody>
      </p:sp>
      <p:sp>
        <p:nvSpPr>
          <p:cNvPr id="15364" name="Rectangle 6"/>
          <p:cNvSpPr>
            <a:spLocks noGrp="1" noChangeArrowheads="1"/>
          </p:cNvSpPr>
          <p:nvPr>
            <p:ph type="ftr" sz="quarter" idx="4"/>
          </p:nvPr>
        </p:nvSpPr>
        <p:spPr>
          <a:noFill/>
        </p:spPr>
        <p:txBody>
          <a:bodyPr/>
          <a:lstStyle/>
          <a:p>
            <a:pPr lvl="4"/>
            <a:r>
              <a:rPr lang="en-US" altLang="en-US" smtClean="0">
                <a:ea typeface="MS PGothic" pitchFamily="34" charset="-128"/>
              </a:rPr>
              <a:t>Osama Aboul-Magd (Huawei Technologies)</a:t>
            </a:r>
          </a:p>
        </p:txBody>
      </p:sp>
      <p:sp>
        <p:nvSpPr>
          <p:cNvPr id="15365" name="Rectangle 7"/>
          <p:cNvSpPr>
            <a:spLocks noGrp="1" noChangeArrowheads="1"/>
          </p:cNvSpPr>
          <p:nvPr>
            <p:ph type="sldNum" sz="quarter" idx="5"/>
          </p:nvPr>
        </p:nvSpPr>
        <p:spPr>
          <a:noFill/>
        </p:spPr>
        <p:txBody>
          <a:bodyPr/>
          <a:lstStyle/>
          <a:p>
            <a:r>
              <a:rPr lang="en-US" altLang="en-US"/>
              <a:t>Page </a:t>
            </a:r>
            <a:fld id="{4E835643-6AD9-4E5B-85E2-A47ACB720E54}" type="slidenum">
              <a:rPr lang="en-US" altLang="en-US"/>
              <a:pPr/>
              <a:t>7</a:t>
            </a:fld>
            <a:endParaRPr lang="en-US" altLang="en-US"/>
          </a:p>
        </p:txBody>
      </p:sp>
      <p:sp>
        <p:nvSpPr>
          <p:cNvPr id="15366" name="Rectangle 2"/>
          <p:cNvSpPr>
            <a:spLocks noGrp="1" noRot="1" noChangeAspect="1" noChangeArrowheads="1" noTextEdit="1"/>
          </p:cNvSpPr>
          <p:nvPr>
            <p:ph type="sldImg"/>
          </p:nvPr>
        </p:nvSpPr>
        <p:spPr>
          <a:xfrm>
            <a:off x="1149350" y="696913"/>
            <a:ext cx="4637088" cy="3478212"/>
          </a:xfrm>
          <a:ln/>
        </p:spPr>
      </p:sp>
      <p:sp>
        <p:nvSpPr>
          <p:cNvPr id="15367" name="Rectangle 3"/>
          <p:cNvSpPr>
            <a:spLocks noGrp="1" noChangeArrowheads="1"/>
          </p:cNvSpPr>
          <p:nvPr>
            <p:ph type="body" idx="1"/>
          </p:nvPr>
        </p:nvSpPr>
        <p:spPr>
          <a:xfrm>
            <a:off x="925513" y="4408488"/>
            <a:ext cx="5083175" cy="4175125"/>
          </a:xfrm>
          <a:noFill/>
          <a:ln/>
        </p:spPr>
        <p:txBody>
          <a:bodyPr/>
          <a:lstStyle/>
          <a:p>
            <a:endParaRPr lang="en-GB" altLang="en-US" smtClean="0"/>
          </a:p>
        </p:txBody>
      </p:sp>
    </p:spTree>
    <p:extLst>
      <p:ext uri="{BB962C8B-B14F-4D97-AF65-F5344CB8AC3E}">
        <p14:creationId xmlns:p14="http://schemas.microsoft.com/office/powerpoint/2010/main" xmlns="" val="18443005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xfrm>
            <a:off x="0" y="0"/>
            <a:ext cx="3005138" cy="463550"/>
          </a:xfrm>
          <a:prstGeom prst="rect">
            <a:avLst/>
          </a:prstGeom>
          <a:noFill/>
        </p:spPr>
        <p:txBody>
          <a:bodyPr/>
          <a:lstStyle/>
          <a:p>
            <a:r>
              <a:rPr lang="en-US" altLang="en-US" smtClean="0">
                <a:ea typeface="MS PGothic" pitchFamily="34" charset="-128"/>
              </a:rPr>
              <a:t>doc.: IEEE 802.11-12/xxxxr0</a:t>
            </a:r>
          </a:p>
        </p:txBody>
      </p:sp>
      <p:sp>
        <p:nvSpPr>
          <p:cNvPr id="17411" name="Rectangle 3"/>
          <p:cNvSpPr>
            <a:spLocks noGrp="1" noChangeArrowheads="1"/>
          </p:cNvSpPr>
          <p:nvPr>
            <p:ph type="dt" sz="quarter" idx="1"/>
          </p:nvPr>
        </p:nvSpPr>
        <p:spPr>
          <a:xfrm>
            <a:off x="3927475" y="0"/>
            <a:ext cx="3005138" cy="463550"/>
          </a:xfrm>
          <a:prstGeom prst="rect">
            <a:avLst/>
          </a:prstGeom>
          <a:noFill/>
        </p:spPr>
        <p:txBody>
          <a:bodyPr/>
          <a:lstStyle/>
          <a:p>
            <a:r>
              <a:rPr lang="en-US" altLang="en-US" smtClean="0">
                <a:ea typeface="MS PGothic" pitchFamily="34" charset="-128"/>
              </a:rPr>
              <a:t>January 2014</a:t>
            </a:r>
          </a:p>
        </p:txBody>
      </p:sp>
      <p:sp>
        <p:nvSpPr>
          <p:cNvPr id="17412" name="Rectangle 6"/>
          <p:cNvSpPr>
            <a:spLocks noGrp="1" noChangeArrowheads="1"/>
          </p:cNvSpPr>
          <p:nvPr>
            <p:ph type="ftr" sz="quarter" idx="4"/>
          </p:nvPr>
        </p:nvSpPr>
        <p:spPr>
          <a:noFill/>
        </p:spPr>
        <p:txBody>
          <a:bodyPr/>
          <a:lstStyle/>
          <a:p>
            <a:pPr lvl="4"/>
            <a:r>
              <a:rPr lang="en-US" altLang="en-US" smtClean="0">
                <a:ea typeface="MS PGothic" pitchFamily="34" charset="-128"/>
              </a:rPr>
              <a:t>Osama Aboul-Magd (Huawei Technologies)</a:t>
            </a:r>
          </a:p>
        </p:txBody>
      </p:sp>
      <p:sp>
        <p:nvSpPr>
          <p:cNvPr id="17413" name="Rectangle 7"/>
          <p:cNvSpPr>
            <a:spLocks noGrp="1" noChangeArrowheads="1"/>
          </p:cNvSpPr>
          <p:nvPr>
            <p:ph type="sldNum" sz="quarter" idx="5"/>
          </p:nvPr>
        </p:nvSpPr>
        <p:spPr>
          <a:noFill/>
        </p:spPr>
        <p:txBody>
          <a:bodyPr/>
          <a:lstStyle/>
          <a:p>
            <a:r>
              <a:rPr lang="en-US" altLang="en-US"/>
              <a:t>Page </a:t>
            </a:r>
            <a:fld id="{23B8EB1E-FFEA-4B50-BAE6-B1C4AF397FA2}" type="slidenum">
              <a:rPr lang="en-US" altLang="en-US"/>
              <a:pPr/>
              <a:t>8</a:t>
            </a:fld>
            <a:endParaRPr lang="en-US" altLang="en-US"/>
          </a:p>
        </p:txBody>
      </p:sp>
      <p:sp>
        <p:nvSpPr>
          <p:cNvPr id="17414" name="Rectangle 2"/>
          <p:cNvSpPr>
            <a:spLocks noGrp="1" noRot="1" noChangeAspect="1" noChangeArrowheads="1" noTextEdit="1"/>
          </p:cNvSpPr>
          <p:nvPr>
            <p:ph type="sldImg"/>
          </p:nvPr>
        </p:nvSpPr>
        <p:spPr>
          <a:xfrm>
            <a:off x="1154113" y="701675"/>
            <a:ext cx="4625975" cy="3468688"/>
          </a:xfrm>
          <a:ln/>
        </p:spPr>
      </p:sp>
      <p:sp>
        <p:nvSpPr>
          <p:cNvPr id="17415" name="Rectangle 3"/>
          <p:cNvSpPr>
            <a:spLocks noGrp="1" noChangeArrowheads="1"/>
          </p:cNvSpPr>
          <p:nvPr>
            <p:ph type="body" idx="1"/>
          </p:nvPr>
        </p:nvSpPr>
        <p:spPr>
          <a:noFill/>
          <a:ln/>
        </p:spPr>
        <p:txBody>
          <a:bodyPr/>
          <a:lstStyle/>
          <a:p>
            <a:endParaRPr lang="en-US" altLang="en-US" smtClean="0"/>
          </a:p>
        </p:txBody>
      </p:sp>
    </p:spTree>
    <p:extLst>
      <p:ext uri="{BB962C8B-B14F-4D97-AF65-F5344CB8AC3E}">
        <p14:creationId xmlns:p14="http://schemas.microsoft.com/office/powerpoint/2010/main" xmlns="" val="39162957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0" y="0"/>
            <a:ext cx="3005138" cy="463550"/>
          </a:xfrm>
          <a:prstGeom prst="rect">
            <a:avLst/>
          </a:prstGeom>
          <a:noFill/>
        </p:spPr>
        <p:txBody>
          <a:bodyPr/>
          <a:lstStyle/>
          <a:p>
            <a:r>
              <a:rPr lang="en-US" altLang="en-US" smtClean="0">
                <a:ea typeface="MS PGothic" pitchFamily="34" charset="-128"/>
              </a:rPr>
              <a:t>doc.: IEEE 802.11-12/xxxxr0</a:t>
            </a:r>
          </a:p>
        </p:txBody>
      </p:sp>
      <p:sp>
        <p:nvSpPr>
          <p:cNvPr id="19459" name="Rectangle 3"/>
          <p:cNvSpPr>
            <a:spLocks noGrp="1" noChangeArrowheads="1"/>
          </p:cNvSpPr>
          <p:nvPr>
            <p:ph type="dt" sz="quarter" idx="1"/>
          </p:nvPr>
        </p:nvSpPr>
        <p:spPr>
          <a:xfrm>
            <a:off x="3927475" y="0"/>
            <a:ext cx="3005138" cy="463550"/>
          </a:xfrm>
          <a:prstGeom prst="rect">
            <a:avLst/>
          </a:prstGeom>
          <a:noFill/>
        </p:spPr>
        <p:txBody>
          <a:bodyPr/>
          <a:lstStyle/>
          <a:p>
            <a:r>
              <a:rPr lang="en-US" altLang="en-US" smtClean="0">
                <a:ea typeface="MS PGothic" pitchFamily="34" charset="-128"/>
              </a:rPr>
              <a:t>January 2014</a:t>
            </a:r>
          </a:p>
        </p:txBody>
      </p:sp>
      <p:sp>
        <p:nvSpPr>
          <p:cNvPr id="19460" name="Rectangle 6"/>
          <p:cNvSpPr>
            <a:spLocks noGrp="1" noChangeArrowheads="1"/>
          </p:cNvSpPr>
          <p:nvPr>
            <p:ph type="ftr" sz="quarter" idx="4"/>
          </p:nvPr>
        </p:nvSpPr>
        <p:spPr>
          <a:noFill/>
        </p:spPr>
        <p:txBody>
          <a:bodyPr/>
          <a:lstStyle/>
          <a:p>
            <a:pPr lvl="4"/>
            <a:r>
              <a:rPr lang="en-US" altLang="en-US" smtClean="0">
                <a:ea typeface="MS PGothic" pitchFamily="34" charset="-128"/>
              </a:rPr>
              <a:t>Osama Aboul-Magd (Huawei Technologies)</a:t>
            </a:r>
          </a:p>
        </p:txBody>
      </p:sp>
      <p:sp>
        <p:nvSpPr>
          <p:cNvPr id="19461" name="Rectangle 7"/>
          <p:cNvSpPr>
            <a:spLocks noGrp="1" noChangeArrowheads="1"/>
          </p:cNvSpPr>
          <p:nvPr>
            <p:ph type="sldNum" sz="quarter" idx="5"/>
          </p:nvPr>
        </p:nvSpPr>
        <p:spPr>
          <a:noFill/>
        </p:spPr>
        <p:txBody>
          <a:bodyPr/>
          <a:lstStyle/>
          <a:p>
            <a:r>
              <a:rPr lang="en-US" altLang="en-US"/>
              <a:t>Page </a:t>
            </a:r>
            <a:fld id="{B5AFA91C-AF41-4573-9513-4F872F99F4BB}" type="slidenum">
              <a:rPr lang="en-US" altLang="en-US"/>
              <a:pPr/>
              <a:t>9</a:t>
            </a:fld>
            <a:endParaRPr lang="en-US" altLang="en-US"/>
          </a:p>
        </p:txBody>
      </p:sp>
      <p:sp>
        <p:nvSpPr>
          <p:cNvPr id="19462" name="Rectangle 2"/>
          <p:cNvSpPr>
            <a:spLocks noGrp="1" noRot="1" noChangeAspect="1" noChangeArrowheads="1" noTextEdit="1"/>
          </p:cNvSpPr>
          <p:nvPr>
            <p:ph type="sldImg"/>
          </p:nvPr>
        </p:nvSpPr>
        <p:spPr>
          <a:xfrm>
            <a:off x="1154113" y="701675"/>
            <a:ext cx="4625975" cy="3468688"/>
          </a:xfrm>
          <a:ln/>
        </p:spPr>
      </p:sp>
      <p:sp>
        <p:nvSpPr>
          <p:cNvPr id="19463" name="Rectangle 3"/>
          <p:cNvSpPr>
            <a:spLocks noGrp="1" noChangeArrowheads="1"/>
          </p:cNvSpPr>
          <p:nvPr>
            <p:ph type="body" idx="1"/>
          </p:nvPr>
        </p:nvSpPr>
        <p:spPr>
          <a:noFill/>
          <a:ln/>
        </p:spPr>
        <p:txBody>
          <a:bodyPr/>
          <a:lstStyle/>
          <a:p>
            <a:endParaRPr lang="en-US" altLang="en-US" smtClean="0"/>
          </a:p>
        </p:txBody>
      </p:sp>
    </p:spTree>
    <p:extLst>
      <p:ext uri="{BB962C8B-B14F-4D97-AF65-F5344CB8AC3E}">
        <p14:creationId xmlns:p14="http://schemas.microsoft.com/office/powerpoint/2010/main" xmlns="" val="28756880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Sep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xmlns=""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xmlns=""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xmlns=""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51222" cy="276999"/>
          </a:xfrm>
          <a:ln/>
        </p:spPr>
        <p:txBody>
          <a:bodyPr/>
          <a:lstStyle>
            <a:lvl1pPr>
              <a:defRPr/>
            </a:lvl1pPr>
          </a:lstStyle>
          <a:p>
            <a:pPr>
              <a:defRPr/>
            </a:pPr>
            <a:r>
              <a:rPr lang="en-US" dirty="0" smtClean="0"/>
              <a:t>Mar 2017</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xmlns=""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8" name="Rectangle 5"/>
          <p:cNvSpPr>
            <a:spLocks noGrp="1" noChangeArrowheads="1"/>
          </p:cNvSpPr>
          <p:nvPr>
            <p:ph type="ftr" sz="quarter" idx="3"/>
          </p:nvPr>
        </p:nvSpPr>
        <p:spPr bwMode="auto">
          <a:xfrm>
            <a:off x="7283964" y="6475413"/>
            <a:ext cx="125996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xmlns=""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 2017</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xmlns=""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951222" cy="276999"/>
          </a:xfrm>
          <a:ln/>
        </p:spPr>
        <p:txBody>
          <a:bodyPr/>
          <a:lstStyle>
            <a:lvl1pPr>
              <a:defRPr/>
            </a:lvl1pPr>
          </a:lstStyle>
          <a:p>
            <a:pPr>
              <a:defRPr/>
            </a:pPr>
            <a:r>
              <a:rPr lang="en-US" dirty="0" smtClean="0"/>
              <a:t>Mar 2017</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xmlns=""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Jan 2017</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7" name="Rectangle 5"/>
          <p:cNvSpPr>
            <a:spLocks noGrp="1" noChangeArrowheads="1"/>
          </p:cNvSpPr>
          <p:nvPr>
            <p:ph type="ftr" sz="quarter" idx="3"/>
          </p:nvPr>
        </p:nvSpPr>
        <p:spPr bwMode="auto">
          <a:xfrm>
            <a:off x="7283964" y="6475413"/>
            <a:ext cx="125996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xmlns=""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Jan 2017</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6" name="Footer Placeholder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xmlns=""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xmlns=""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xmlns=""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95122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Mar 2017</a:t>
            </a:r>
            <a:endParaRPr lang="en-US" dirty="0"/>
          </a:p>
        </p:txBody>
      </p:sp>
      <p:sp>
        <p:nvSpPr>
          <p:cNvPr id="1029" name="Rectangle 5"/>
          <p:cNvSpPr>
            <a:spLocks noGrp="1" noChangeArrowheads="1"/>
          </p:cNvSpPr>
          <p:nvPr>
            <p:ph type="ftr" sz="quarter" idx="3"/>
          </p:nvPr>
        </p:nvSpPr>
        <p:spPr bwMode="auto">
          <a:xfrm>
            <a:off x="6899243" y="6475413"/>
            <a:ext cx="164468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 ,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4958731" y="304800"/>
            <a:ext cx="3398431"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802.11-17/0327r3</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Ad Hoc PHY Session Mar 2017 Pre-Meeting Agenda</a:t>
            </a:r>
          </a:p>
        </p:txBody>
      </p:sp>
      <p:sp>
        <p:nvSpPr>
          <p:cNvPr id="1031" name="Rectangle 6"/>
          <p:cNvSpPr>
            <a:spLocks noGrp="1" noChangeArrowheads="1"/>
          </p:cNvSpPr>
          <p:nvPr>
            <p:ph type="body" idx="1"/>
          </p:nvPr>
        </p:nvSpPr>
        <p:spPr>
          <a:xfrm>
            <a:off x="685800" y="1828800"/>
            <a:ext cx="7772400" cy="381000"/>
          </a:xfrm>
          <a:noFill/>
        </p:spPr>
        <p:txBody>
          <a:bodyPr/>
          <a:lstStyle/>
          <a:p>
            <a:pPr algn="ctr">
              <a:buFontTx/>
              <a:buNone/>
            </a:pPr>
            <a:r>
              <a:rPr lang="en-US" altLang="en-US" sz="2000" dirty="0" smtClean="0"/>
              <a:t>Date:</a:t>
            </a:r>
            <a:r>
              <a:rPr lang="en-US" altLang="en-US" sz="2000" b="0" dirty="0" smtClean="0"/>
              <a:t> 2017-03-07</a:t>
            </a:r>
          </a:p>
        </p:txBody>
      </p:sp>
      <p:graphicFrame>
        <p:nvGraphicFramePr>
          <p:cNvPr id="1026" name="Object 11"/>
          <p:cNvGraphicFramePr>
            <a:graphicFrameLocks noChangeAspect="1"/>
          </p:cNvGraphicFramePr>
          <p:nvPr>
            <p:extLst>
              <p:ext uri="{D42A27DB-BD31-4B8C-83A1-F6EECF244321}">
                <p14:modId xmlns:p14="http://schemas.microsoft.com/office/powerpoint/2010/main" xmlns="" val="3404596684"/>
              </p:ext>
            </p:extLst>
          </p:nvPr>
        </p:nvGraphicFramePr>
        <p:xfrm>
          <a:off x="652463" y="3419475"/>
          <a:ext cx="8396287" cy="2257425"/>
        </p:xfrm>
        <a:graphic>
          <a:graphicData uri="http://schemas.openxmlformats.org/presentationml/2006/ole">
            <p:oleObj spid="_x0000_s1081" name="Document" r:id="rId4" imgW="8317019" imgH="2241301" progId="Word.Document.8">
              <p:embed/>
            </p:oleObj>
          </a:graphicData>
        </a:graphic>
      </p:graphicFrame>
      <p:sp>
        <p:nvSpPr>
          <p:cNvPr id="1032" name="Rectangle 12"/>
          <p:cNvSpPr>
            <a:spLocks noChangeArrowheads="1"/>
          </p:cNvSpPr>
          <p:nvPr/>
        </p:nvSpPr>
        <p:spPr bwMode="auto">
          <a:xfrm>
            <a:off x="685800" y="2362200"/>
            <a:ext cx="44196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dirty="0" smtClean="0"/>
              <a:t>Authors:</a:t>
            </a:r>
            <a:endParaRPr lang="en-US" altLang="en-US" sz="2000" dirty="0"/>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Slide Number Placeholder 4"/>
          <p:cNvSpPr>
            <a:spLocks noGrp="1"/>
          </p:cNvSpPr>
          <p:nvPr>
            <p:ph type="sldNum" sz="quarter" idx="12"/>
          </p:nvPr>
        </p:nvSpPr>
        <p:spPr>
          <a:noFill/>
        </p:spPr>
        <p:txBody>
          <a:bodyPr/>
          <a:lstStyle/>
          <a:p>
            <a:r>
              <a:rPr lang="en-US" altLang="en-US"/>
              <a:t>Slide </a:t>
            </a:r>
            <a:fld id="{649362F1-FD8B-4A7F-A578-92DE50CF8BBA}" type="slidenum">
              <a:rPr lang="en-US" altLang="en-US"/>
              <a:pPr/>
              <a:t>10</a:t>
            </a:fld>
            <a:endParaRPr lang="en-US" altLang="en-US"/>
          </a:p>
        </p:txBody>
      </p:sp>
      <p:sp>
        <p:nvSpPr>
          <p:cNvPr id="12293" name="Rectangle 2"/>
          <p:cNvSpPr>
            <a:spLocks noGrp="1" noChangeArrowheads="1"/>
          </p:cNvSpPr>
          <p:nvPr>
            <p:ph type="title"/>
          </p:nvPr>
        </p:nvSpPr>
        <p:spPr>
          <a:xfrm>
            <a:off x="685800" y="685800"/>
            <a:ext cx="7772400" cy="609600"/>
          </a:xfrm>
        </p:spPr>
        <p:txBody>
          <a:bodyPr/>
          <a:lstStyle/>
          <a:p>
            <a:pPr>
              <a:defRPr/>
            </a:pPr>
            <a:r>
              <a:rPr lang="en-US" sz="2800" u="sng" dirty="0" smtClean="0">
                <a:solidFill>
                  <a:schemeClr val="accent2">
                    <a:lumMod val="75000"/>
                  </a:schemeClr>
                </a:solidFill>
              </a:rPr>
              <a:t>Other Guidelines for IEEE WG Meetings</a:t>
            </a:r>
          </a:p>
        </p:txBody>
      </p:sp>
      <p:sp>
        <p:nvSpPr>
          <p:cNvPr id="20486"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#4</a:t>
            </a:r>
            <a:endParaRPr lang="en-US" altLang="en-US" sz="2400"/>
          </a:p>
        </p:txBody>
      </p:sp>
      <p:sp>
        <p:nvSpPr>
          <p:cNvPr id="20487" name="Rectangle 4"/>
          <p:cNvSpPr>
            <a:spLocks noChangeArrowheads="1"/>
          </p:cNvSpPr>
          <p:nvPr/>
        </p:nvSpPr>
        <p:spPr bwMode="auto">
          <a:xfrm>
            <a:off x="533400" y="15240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altLang="en-US" sz="700" u="sng">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Tx/>
              <a:buChar char="•"/>
            </a:pPr>
            <a:r>
              <a:rPr lang="en-US" altLang="en-US" sz="1800" b="1">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Tx/>
              <a:buChar char="•"/>
            </a:pPr>
            <a:r>
              <a:rPr lang="en-US" altLang="en-US" sz="1400">
                <a:solidFill>
                  <a:srgbClr val="000099"/>
                </a:solidFill>
                <a:latin typeface="Arial" pitchFamily="34" charset="0"/>
              </a:rPr>
              <a:t>Relative costs, including licensing costs of essential patent claims, of different technical approaches January be discussed in standards development meetings. </a:t>
            </a:r>
          </a:p>
          <a:p>
            <a:pPr marL="1600200" lvl="3" indent="-228600">
              <a:lnSpc>
                <a:spcPct val="80000"/>
              </a:lnSpc>
              <a:spcBef>
                <a:spcPct val="20000"/>
              </a:spcBef>
              <a:spcAft>
                <a:spcPct val="40000"/>
              </a:spcAft>
              <a:buClr>
                <a:srgbClr val="CC3300"/>
              </a:buClr>
              <a:buSzPct val="50000"/>
              <a:buFont typeface="Arial" pitchFamily="34" charset="0"/>
              <a:buChar char="•"/>
            </a:pPr>
            <a:r>
              <a:rPr lang="en-GB" altLang="en-US" sz="1400">
                <a:solidFill>
                  <a:srgbClr val="000099"/>
                </a:solidFill>
                <a:latin typeface="Arial" pitchFamily="34" charset="0"/>
              </a:rPr>
              <a:t>Technical considerations remain primary focus</a:t>
            </a:r>
            <a:endParaRPr lang="en-US" altLang="en-US" sz="140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altLang="en-US" sz="1000" b="1">
                <a:solidFill>
                  <a:srgbClr val="000099"/>
                </a:solidFill>
                <a:latin typeface="Arial" pitchFamily="34" charset="0"/>
              </a:rPr>
              <a:t>---------------------------------------------------------------   </a:t>
            </a:r>
            <a:endParaRPr lang="en-US" altLang="en-US" b="1">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altLang="en-US" b="1">
                <a:solidFill>
                  <a:srgbClr val="000099"/>
                </a:solidFill>
                <a:latin typeface="Arial" pitchFamily="34" charset="0"/>
              </a:rPr>
              <a:t>See </a:t>
            </a:r>
            <a:r>
              <a:rPr lang="en-US" altLang="en-US" b="1" i="1">
                <a:solidFill>
                  <a:srgbClr val="000099"/>
                </a:solidFill>
                <a:latin typeface="Arial" pitchFamily="34" charset="0"/>
              </a:rPr>
              <a:t>IEEE-SA Standards Board Operations Manual</a:t>
            </a:r>
            <a:r>
              <a:rPr lang="en-US" altLang="en-US" b="1">
                <a:solidFill>
                  <a:srgbClr val="000099"/>
                </a:solidFill>
                <a:latin typeface="Arial" pitchFamily="34" charset="0"/>
              </a:rPr>
              <a:t>, clause 5.3.10 and </a:t>
            </a:r>
            <a:r>
              <a:rPr lang="en-GB" altLang="en-US" b="1">
                <a:solidFill>
                  <a:srgbClr val="000099"/>
                </a:solidFill>
                <a:latin typeface="Arial" pitchFamily="34" charset="0"/>
              </a:rPr>
              <a:t>“Promoting Competition and Innovation: What You Need to Know about the IEEE Standards Association's Antitrust and Competition Policy”</a:t>
            </a:r>
            <a:r>
              <a:rPr lang="en-US" altLang="en-US" b="1">
                <a:solidFill>
                  <a:srgbClr val="000099"/>
                </a:solidFill>
                <a:latin typeface="Arial" pitchFamily="34" charset="0"/>
              </a:rPr>
              <a:t> for more details.</a:t>
            </a:r>
          </a:p>
        </p:txBody>
      </p:sp>
      <p:sp>
        <p:nvSpPr>
          <p:cNvPr id="9" name="页脚占位符 5"/>
          <p:cNvSpPr>
            <a:spLocks noGrp="1"/>
          </p:cNvSpPr>
          <p:nvPr>
            <p:ph type="ftr" sz="quarter" idx="3"/>
          </p:nvPr>
        </p:nvSpPr>
        <p:spPr>
          <a:xfrm>
            <a:off x="7089291" y="6475413"/>
            <a:ext cx="1259961" cy="184666"/>
          </a:xfrm>
        </p:spPr>
        <p:txBody>
          <a:bodyPr/>
          <a:lstStyle/>
          <a:p>
            <a:pPr>
              <a:defRPr/>
            </a:pPr>
            <a:r>
              <a:rPr lang="en-US" dirty="0" smtClean="0"/>
              <a:t>Bo Sun (ZTE</a:t>
            </a:r>
            <a:r>
              <a:rPr lang="en-US" dirty="0"/>
              <a:t>) , et al</a:t>
            </a:r>
          </a:p>
        </p:txBody>
      </p:sp>
      <p:sp>
        <p:nvSpPr>
          <p:cNvPr id="10"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723900" y="1676400"/>
            <a:ext cx="7772400" cy="4572000"/>
          </a:xfrm>
        </p:spPr>
        <p:txBody>
          <a:bodyPr/>
          <a:lstStyle/>
          <a:p>
            <a:r>
              <a:rPr lang="en-US" altLang="zh-CN" sz="1600" smtClean="0"/>
              <a:t>All participation in IEEE 802 Working Group meetings is on an individual basis</a:t>
            </a:r>
          </a:p>
          <a:p>
            <a:pPr>
              <a:buFontTx/>
              <a:buNone/>
            </a:pPr>
            <a:r>
              <a:rPr lang="en-GB" sz="1400" i="1" smtClean="0"/>
              <a:t>•     Participants in the IEEE standards development individual process shall act based on their qualifications and experience. (</a:t>
            </a:r>
            <a:r>
              <a:rPr lang="en-GB" sz="1400" i="1" smtClean="0">
                <a:hlinkClick r:id="rId2"/>
              </a:rPr>
              <a:t>https://standards.ieee.org/develop/policies/bylaws/sb_bylaws.pdf</a:t>
            </a:r>
            <a:r>
              <a:rPr lang="en-GB" sz="1400" i="1" smtClean="0"/>
              <a:t>  section 5.2.1)</a:t>
            </a:r>
            <a:endParaRPr lang="en-US" altLang="zh-CN" sz="1400" smtClean="0"/>
          </a:p>
          <a:p>
            <a:pPr>
              <a:buFontTx/>
              <a:buNone/>
            </a:pPr>
            <a:r>
              <a:rPr lang="en-US" altLang="zh-CN" sz="1400" smtClean="0"/>
              <a:t>•    </a:t>
            </a:r>
            <a:r>
              <a:rPr lang="en-US" altLang="zh-CN" sz="1400" i="1" smtClean="0"/>
              <a:t>IEEE 802 </a:t>
            </a:r>
            <a:r>
              <a:rPr lang="en-GB" sz="1400" i="1" smtClean="0"/>
              <a:t>Working Group membership is by individual; “Working Group members shall participate in the consensus process in a manner consistent with their professional expert opinion as individuals, and not as organizational representatives”. (</a:t>
            </a:r>
            <a:r>
              <a:rPr lang="en-GB" sz="1400" i="1" u="sng" smtClean="0">
                <a:hlinkClick r:id="rId3"/>
              </a:rPr>
              <a:t>http://ieee802.org/PNP/approved/IEEE_802_WG_PandP_v19.pdf</a:t>
            </a:r>
            <a:r>
              <a:rPr lang="en-GB" sz="1400" i="1" smtClean="0"/>
              <a:t> section 4.2.1)</a:t>
            </a:r>
            <a:endParaRPr lang="en-US" altLang="zh-CN" sz="1400" smtClean="0"/>
          </a:p>
          <a:p>
            <a:r>
              <a:rPr lang="en-US" altLang="zh-CN" sz="140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altLang="zh-CN" sz="1400" smtClean="0"/>
              <a:t>You shall not direct the actions or votes of any other member of an IEEE 802 Working Group or retaliate against any other member for their actions or votes within IEEE 802 Working Group meetings, see </a:t>
            </a:r>
            <a:r>
              <a:rPr lang="en-US" altLang="zh-CN" sz="1400" u="sng" smtClean="0">
                <a:hlinkClick r:id="rId4"/>
              </a:rPr>
              <a:t>https://standards.ieee.org/develop/policies/bylaws/sb_bylaws.pdf </a:t>
            </a:r>
            <a:r>
              <a:rPr lang="en-US" altLang="zh-CN" sz="1400" smtClean="0"/>
              <a:t> section 5.2.1.3 and </a:t>
            </a:r>
            <a:r>
              <a:rPr lang="en-GB" sz="1400" u="sng" smtClean="0">
                <a:hlinkClick r:id="rId3"/>
              </a:rPr>
              <a:t>http://ieee802.org/PNP/approved/IEEE_802_WG_PandP_v19.pdf</a:t>
            </a:r>
            <a:r>
              <a:rPr lang="en-GB" sz="1400" smtClean="0"/>
              <a:t>  section 3.4.1, list item x</a:t>
            </a:r>
            <a:endParaRPr lang="en-US" altLang="zh-CN" sz="1400" smtClean="0"/>
          </a:p>
          <a:p>
            <a:pPr>
              <a:buFontTx/>
              <a:buNone/>
            </a:pPr>
            <a:r>
              <a:rPr lang="en-US" altLang="zh-CN" sz="1600" smtClean="0"/>
              <a:t>By participating in IEEE 802 meetings, you accept these requirements.  If you do not agree to these policies then you shall not participate.</a:t>
            </a:r>
          </a:p>
          <a:p>
            <a:endParaRPr lang="en-US" altLang="zh-CN" sz="1400" smtClean="0"/>
          </a:p>
        </p:txBody>
      </p:sp>
      <p:sp>
        <p:nvSpPr>
          <p:cNvPr id="22534" name="Slide Number Placeholder 4"/>
          <p:cNvSpPr>
            <a:spLocks noGrp="1"/>
          </p:cNvSpPr>
          <p:nvPr>
            <p:ph type="sldNum" sz="quarter" idx="12"/>
          </p:nvPr>
        </p:nvSpPr>
        <p:spPr>
          <a:noFill/>
        </p:spPr>
        <p:txBody>
          <a:bodyPr/>
          <a:lstStyle/>
          <a:p>
            <a:r>
              <a:rPr lang="en-US" altLang="en-US"/>
              <a:t>Slide </a:t>
            </a:r>
            <a:fld id="{28127B5F-53FB-4BB2-A137-E4010B9105CB}" type="slidenum">
              <a:rPr lang="en-US" altLang="en-US"/>
              <a:pPr/>
              <a:t>11</a:t>
            </a:fld>
            <a:endParaRPr lang="en-US" altLang="en-US"/>
          </a:p>
        </p:txBody>
      </p:sp>
      <p:sp>
        <p:nvSpPr>
          <p:cNvPr id="8" name="页脚占位符 5"/>
          <p:cNvSpPr>
            <a:spLocks noGrp="1"/>
          </p:cNvSpPr>
          <p:nvPr>
            <p:ph type="ftr" sz="quarter" idx="3"/>
          </p:nvPr>
        </p:nvSpPr>
        <p:spPr>
          <a:xfrm>
            <a:off x="7283964" y="6475413"/>
            <a:ext cx="1259961" cy="184666"/>
          </a:xfrm>
        </p:spPr>
        <p:txBody>
          <a:bodyPr/>
          <a:lstStyle/>
          <a:p>
            <a:pPr>
              <a:defRPr/>
            </a:pPr>
            <a:r>
              <a:rPr lang="en-US" dirty="0" smtClean="0"/>
              <a:t>Bo Sun (ZTE</a:t>
            </a:r>
            <a:r>
              <a:rPr lang="en-US" dirty="0"/>
              <a:t>) , et al</a:t>
            </a:r>
          </a:p>
        </p:txBody>
      </p:sp>
      <p:sp>
        <p:nvSpPr>
          <p:cNvPr id="9"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Ad Hoc Groups Operation</a:t>
            </a:r>
          </a:p>
        </p:txBody>
      </p:sp>
      <p:sp>
        <p:nvSpPr>
          <p:cNvPr id="25603" name="Content Placeholder 2"/>
          <p:cNvSpPr>
            <a:spLocks noGrp="1"/>
          </p:cNvSpPr>
          <p:nvPr>
            <p:ph idx="1"/>
          </p:nvPr>
        </p:nvSpPr>
        <p:spPr>
          <a:xfrm>
            <a:off x="685800" y="1676400"/>
            <a:ext cx="7772400" cy="4114800"/>
          </a:xfrm>
        </p:spPr>
        <p:txBody>
          <a:bodyPr/>
          <a:lstStyle/>
          <a:p>
            <a:r>
              <a:rPr lang="en-US" altLang="en-US" dirty="0" smtClean="0"/>
              <a:t>Straw Polls are only allowed during Ad Hoc group meeting // no motions, anyone can vote</a:t>
            </a:r>
          </a:p>
          <a:p>
            <a:r>
              <a:rPr lang="en-US" altLang="en-US" dirty="0" smtClean="0"/>
              <a:t>A straw poll needs to achieves at least 75% to be converted to a motion at the TG level.</a:t>
            </a:r>
          </a:p>
          <a:p>
            <a:pPr lvl="1"/>
            <a:r>
              <a:rPr lang="en-US" altLang="en-US" dirty="0" smtClean="0">
                <a:solidFill>
                  <a:srgbClr val="FF0000"/>
                </a:solidFill>
              </a:rPr>
              <a:t>Pre-Meeting week: focus on consensus CID resolutions, leave controversial topics in main IEEE meeting</a:t>
            </a:r>
            <a:r>
              <a:rPr lang="en-US" altLang="en-US" dirty="0" smtClean="0"/>
              <a:t>.</a:t>
            </a:r>
          </a:p>
          <a:p>
            <a:r>
              <a:rPr lang="en-US" altLang="en-US" dirty="0" smtClean="0"/>
              <a:t>Each Presentation is suggested to have </a:t>
            </a:r>
            <a:r>
              <a:rPr lang="en-US" altLang="en-US" dirty="0" smtClean="0">
                <a:solidFill>
                  <a:srgbClr val="FF0000"/>
                </a:solidFill>
              </a:rPr>
              <a:t>30</a:t>
            </a:r>
            <a:r>
              <a:rPr lang="en-US" altLang="en-US" dirty="0" smtClean="0"/>
              <a:t> minutes including presenting and Q&amp;A.</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12</a:t>
            </a:fld>
            <a:endParaRPr lang="en-US" altLang="en-US"/>
          </a:p>
        </p:txBody>
      </p:sp>
      <p:sp>
        <p:nvSpPr>
          <p:cNvPr id="8" name="页脚占位符 5"/>
          <p:cNvSpPr>
            <a:spLocks noGrp="1"/>
          </p:cNvSpPr>
          <p:nvPr>
            <p:ph type="ftr" sz="quarter" idx="3"/>
          </p:nvPr>
        </p:nvSpPr>
        <p:spPr>
          <a:xfrm>
            <a:off x="7283964" y="6475413"/>
            <a:ext cx="1259961" cy="184666"/>
          </a:xfrm>
        </p:spPr>
        <p:txBody>
          <a:bodyPr/>
          <a:lstStyle/>
          <a:p>
            <a:pPr>
              <a:defRPr/>
            </a:pPr>
            <a:r>
              <a:rPr lang="en-US" dirty="0" smtClean="0"/>
              <a:t>Bo Sun (ZTE</a:t>
            </a:r>
            <a:r>
              <a:rPr lang="en-US" dirty="0"/>
              <a:t>) , et al</a:t>
            </a:r>
          </a:p>
        </p:txBody>
      </p:sp>
      <p:sp>
        <p:nvSpPr>
          <p:cNvPr id="9"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TGax</a:t>
            </a:r>
            <a:r>
              <a:rPr lang="en-US" dirty="0" smtClean="0"/>
              <a:t> PHY </a:t>
            </a:r>
            <a:r>
              <a:rPr lang="en-US" dirty="0" err="1" smtClean="0"/>
              <a:t>Adhoc</a:t>
            </a:r>
            <a:r>
              <a:rPr lang="en-US" dirty="0" smtClean="0"/>
              <a:t> Pre-Meeting Schedule</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13</a:t>
            </a:fld>
            <a:endParaRPr lang="en-US" altLang="en-US"/>
          </a:p>
        </p:txBody>
      </p:sp>
      <p:sp>
        <p:nvSpPr>
          <p:cNvPr id="6" name="Footer Placeholder 5"/>
          <p:cNvSpPr>
            <a:spLocks noGrp="1"/>
          </p:cNvSpPr>
          <p:nvPr>
            <p:ph type="ftr" sz="quarter" idx="3"/>
          </p:nvPr>
        </p:nvSpPr>
        <p:spPr>
          <a:xfrm>
            <a:off x="7610977" y="6475413"/>
            <a:ext cx="932948" cy="184666"/>
          </a:xfrm>
        </p:spPr>
        <p:txBody>
          <a:bodyPr/>
          <a:lstStyle/>
          <a:p>
            <a:pPr>
              <a:defRPr/>
            </a:pPr>
            <a:r>
              <a:rPr lang="en-US" dirty="0" smtClean="0"/>
              <a:t>Bo Sun (ZTE))</a:t>
            </a:r>
            <a:endParaRPr lang="en-US" dirty="0"/>
          </a:p>
        </p:txBody>
      </p:sp>
      <p:sp>
        <p:nvSpPr>
          <p:cNvPr id="11" name="TextBox 10"/>
          <p:cNvSpPr txBox="1"/>
          <p:nvPr/>
        </p:nvSpPr>
        <p:spPr>
          <a:xfrm>
            <a:off x="642893" y="1600200"/>
            <a:ext cx="8464639" cy="4216539"/>
          </a:xfrm>
          <a:prstGeom prst="rect">
            <a:avLst/>
          </a:prstGeom>
          <a:noFill/>
        </p:spPr>
        <p:txBody>
          <a:bodyPr wrap="square" rtlCol="0">
            <a:spAutoFit/>
          </a:bodyPr>
          <a:lstStyle/>
          <a:p>
            <a:r>
              <a:rPr lang="en-US" sz="1800" b="1" dirty="0"/>
              <a:t>Wednesday, March 8:</a:t>
            </a:r>
          </a:p>
          <a:p>
            <a:r>
              <a:rPr lang="en-US" sz="1800" dirty="0"/>
              <a:t> </a:t>
            </a:r>
            <a:r>
              <a:rPr lang="en-US" sz="1800" dirty="0" smtClean="0"/>
              <a:t>PHY </a:t>
            </a:r>
            <a:r>
              <a:rPr lang="en-US" sz="1800" dirty="0"/>
              <a:t>ad hoc                          10:00 – </a:t>
            </a:r>
            <a:r>
              <a:rPr lang="en-US" sz="1800" dirty="0" smtClean="0"/>
              <a:t>12:00</a:t>
            </a:r>
            <a:endParaRPr lang="en-US" sz="1800" dirty="0"/>
          </a:p>
          <a:p>
            <a:pPr lvl="0"/>
            <a:r>
              <a:rPr lang="en-US" sz="1800" dirty="0" smtClean="0"/>
              <a:t>Lunch</a:t>
            </a:r>
            <a:r>
              <a:rPr lang="en-US" sz="1800" dirty="0"/>
              <a:t>                                    12:00 – 1:00</a:t>
            </a:r>
          </a:p>
          <a:p>
            <a:pPr lvl="0"/>
            <a:r>
              <a:rPr lang="en-US" sz="1800" dirty="0"/>
              <a:t>PHY ad hoc                          1:00 – 6:00 (including one break)</a:t>
            </a:r>
          </a:p>
          <a:p>
            <a:r>
              <a:rPr lang="en-US" sz="1800" dirty="0"/>
              <a:t> </a:t>
            </a:r>
          </a:p>
          <a:p>
            <a:r>
              <a:rPr lang="en-US" sz="1800" b="1" dirty="0"/>
              <a:t>Thursday, March 9:</a:t>
            </a:r>
          </a:p>
          <a:p>
            <a:r>
              <a:rPr lang="en-US" sz="1800" dirty="0"/>
              <a:t> </a:t>
            </a:r>
            <a:r>
              <a:rPr lang="en-US" sz="1800" dirty="0" smtClean="0"/>
              <a:t>PHY </a:t>
            </a:r>
            <a:r>
              <a:rPr lang="en-US" sz="1800" dirty="0"/>
              <a:t>ad hoc                          </a:t>
            </a:r>
            <a:r>
              <a:rPr lang="en-US" sz="1800" dirty="0" smtClean="0"/>
              <a:t>09:30 </a:t>
            </a:r>
            <a:r>
              <a:rPr lang="en-US" sz="1800" dirty="0"/>
              <a:t>– 12:00 </a:t>
            </a:r>
            <a:endParaRPr lang="en-US" sz="1800" dirty="0" smtClean="0"/>
          </a:p>
          <a:p>
            <a:r>
              <a:rPr lang="en-US" sz="1800" dirty="0"/>
              <a:t> </a:t>
            </a:r>
            <a:r>
              <a:rPr lang="en-US" sz="1800" dirty="0" smtClean="0"/>
              <a:t>Lunch</a:t>
            </a:r>
            <a:r>
              <a:rPr lang="en-US" sz="1800" dirty="0"/>
              <a:t>                                    12:00 – 1:00</a:t>
            </a:r>
          </a:p>
          <a:p>
            <a:pPr lvl="0"/>
            <a:r>
              <a:rPr lang="en-US" sz="1800" dirty="0"/>
              <a:t>PHY ad hoc                          </a:t>
            </a:r>
            <a:r>
              <a:rPr lang="en-US" sz="1800" dirty="0" smtClean="0"/>
              <a:t>1:30 </a:t>
            </a:r>
            <a:r>
              <a:rPr lang="en-US" sz="1800" dirty="0"/>
              <a:t>– 6:00 (including one break)</a:t>
            </a:r>
          </a:p>
          <a:p>
            <a:r>
              <a:rPr lang="en-US" sz="1800" dirty="0"/>
              <a:t> </a:t>
            </a:r>
          </a:p>
          <a:p>
            <a:r>
              <a:rPr lang="en-US" sz="1800" b="1" dirty="0"/>
              <a:t>Friday, March 10:</a:t>
            </a:r>
          </a:p>
          <a:p>
            <a:r>
              <a:rPr lang="en-US" sz="1800" dirty="0"/>
              <a:t> </a:t>
            </a:r>
            <a:r>
              <a:rPr lang="en-US" sz="1800" dirty="0" smtClean="0"/>
              <a:t>PHY </a:t>
            </a:r>
            <a:r>
              <a:rPr lang="en-US" sz="1800" dirty="0"/>
              <a:t>ad hoc                          </a:t>
            </a:r>
            <a:r>
              <a:rPr lang="en-US" sz="1800" dirty="0" smtClean="0"/>
              <a:t>09:30 </a:t>
            </a:r>
            <a:r>
              <a:rPr lang="en-US" sz="1800" dirty="0"/>
              <a:t>– </a:t>
            </a:r>
            <a:r>
              <a:rPr lang="en-US" sz="1800" dirty="0" smtClean="0"/>
              <a:t>12:00</a:t>
            </a:r>
            <a:endParaRPr lang="en-US" sz="1800" dirty="0"/>
          </a:p>
          <a:p>
            <a:pPr lvl="0"/>
            <a:r>
              <a:rPr lang="en-US" sz="1800" dirty="0" smtClean="0"/>
              <a:t>Lunch</a:t>
            </a:r>
            <a:r>
              <a:rPr lang="en-US" sz="1800" dirty="0"/>
              <a:t>                                    12:00 – 1:00</a:t>
            </a:r>
          </a:p>
          <a:p>
            <a:pPr lvl="0"/>
            <a:r>
              <a:rPr lang="en-US" sz="1800" dirty="0"/>
              <a:t>PHY ad hoc                          1:00 – 4:00 (hard stop)</a:t>
            </a:r>
          </a:p>
          <a:p>
            <a:endParaRPr lang="zh-CN" altLang="en-US" sz="1600" u="sng" dirty="0">
              <a:solidFill>
                <a:srgbClr val="0070C0"/>
              </a:solidFill>
            </a:endParaRPr>
          </a:p>
        </p:txBody>
      </p:sp>
      <p:sp>
        <p:nvSpPr>
          <p:cNvPr id="12"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PHY Submissions (1)</a:t>
            </a: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14</a:t>
            </a:fld>
            <a:endParaRPr lang="en-US" altLang="en-US"/>
          </a:p>
        </p:txBody>
      </p:sp>
      <p:sp>
        <p:nvSpPr>
          <p:cNvPr id="6" name="TextBox 5"/>
          <p:cNvSpPr txBox="1"/>
          <p:nvPr/>
        </p:nvSpPr>
        <p:spPr>
          <a:xfrm>
            <a:off x="1411288" y="1265953"/>
            <a:ext cx="5867400" cy="1323439"/>
          </a:xfrm>
          <a:prstGeom prst="rect">
            <a:avLst/>
          </a:prstGeom>
          <a:noFill/>
        </p:spPr>
        <p:txBody>
          <a:bodyPr wrap="square" rtlCol="0">
            <a:spAutoFit/>
          </a:bodyPr>
          <a:lstStyle/>
          <a:p>
            <a:r>
              <a:rPr lang="en-US" sz="1600" b="1" dirty="0" smtClean="0"/>
              <a:t>Notes:  </a:t>
            </a:r>
          </a:p>
          <a:p>
            <a:pPr marL="742950" lvl="1" indent="-285750">
              <a:buFont typeface="Arial" panose="020B0604020202020204" pitchFamily="34" charset="0"/>
              <a:buChar char="•"/>
            </a:pPr>
            <a:r>
              <a:rPr lang="en-US" sz="1600" b="1" dirty="0" smtClean="0">
                <a:solidFill>
                  <a:srgbClr val="00B050"/>
                </a:solidFill>
              </a:rPr>
              <a:t>Docs in green color have been presented. </a:t>
            </a:r>
          </a:p>
          <a:p>
            <a:pPr lvl="1">
              <a:buFont typeface="Arial" pitchFamily="34" charset="0"/>
              <a:buChar char="•"/>
            </a:pPr>
            <a:r>
              <a:rPr lang="en-US" sz="1600" b="1" dirty="0" smtClean="0">
                <a:solidFill>
                  <a:srgbClr val="FF0000"/>
                </a:solidFill>
              </a:rPr>
              <a:t>    Docs in red color have been withdrawn.</a:t>
            </a:r>
          </a:p>
          <a:p>
            <a:pPr lvl="1">
              <a:buFont typeface="Arial" pitchFamily="34" charset="0"/>
              <a:buChar char="•"/>
            </a:pPr>
            <a:r>
              <a:rPr lang="en-US" sz="1600" b="1" dirty="0" smtClean="0"/>
              <a:t>    Docs in black color have NOT been presented.</a:t>
            </a:r>
          </a:p>
          <a:p>
            <a:pPr lvl="1">
              <a:buFont typeface="Arial" pitchFamily="34" charset="0"/>
              <a:buChar char="•"/>
            </a:pPr>
            <a:r>
              <a:rPr lang="en-US" sz="1600" b="1" dirty="0" smtClean="0">
                <a:solidFill>
                  <a:srgbClr val="FFC000"/>
                </a:solidFill>
              </a:rPr>
              <a:t>    Docs presented but need more discussion or deferred</a:t>
            </a:r>
            <a:endParaRPr lang="en-US" sz="1600" b="1" dirty="0">
              <a:solidFill>
                <a:srgbClr val="FFC000"/>
              </a:solidFill>
            </a:endParaRPr>
          </a:p>
        </p:txBody>
      </p:sp>
      <p:sp>
        <p:nvSpPr>
          <p:cNvPr id="9" name="页脚占位符 5"/>
          <p:cNvSpPr>
            <a:spLocks noGrp="1"/>
          </p:cNvSpPr>
          <p:nvPr>
            <p:ph type="ftr" sz="quarter" idx="3"/>
          </p:nvPr>
        </p:nvSpPr>
        <p:spPr>
          <a:xfrm>
            <a:off x="7662273" y="6475413"/>
            <a:ext cx="881652" cy="184666"/>
          </a:xfrm>
        </p:spPr>
        <p:txBody>
          <a:bodyPr/>
          <a:lstStyle/>
          <a:p>
            <a:pPr>
              <a:defRPr/>
            </a:pPr>
            <a:r>
              <a:rPr lang="en-US" dirty="0" smtClean="0"/>
              <a:t>Bo Sun (ZTE)</a:t>
            </a:r>
            <a:endParaRPr lang="en-US" dirty="0"/>
          </a:p>
        </p:txBody>
      </p:sp>
      <p:sp>
        <p:nvSpPr>
          <p:cNvPr id="12"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
        <p:nvSpPr>
          <p:cNvPr id="2" name="Rectangle 1"/>
          <p:cNvSpPr/>
          <p:nvPr/>
        </p:nvSpPr>
        <p:spPr>
          <a:xfrm>
            <a:off x="228600" y="2547244"/>
            <a:ext cx="9046469" cy="3970318"/>
          </a:xfrm>
          <a:prstGeom prst="rect">
            <a:avLst/>
          </a:prstGeom>
        </p:spPr>
        <p:txBody>
          <a:bodyPr wrap="square">
            <a:spAutoFit/>
          </a:bodyPr>
          <a:lstStyle/>
          <a:p>
            <a:pPr marL="171450" indent="-171450">
              <a:buFont typeface="Arial" panose="020B0604020202020204" pitchFamily="34" charset="0"/>
              <a:buChar char="•"/>
            </a:pPr>
            <a:r>
              <a:rPr lang="en-US" sz="1600" dirty="0" smtClean="0">
                <a:solidFill>
                  <a:srgbClr val="00B050"/>
                </a:solidFill>
              </a:rPr>
              <a:t>11-17-0243-02-00ax-cr-he-phy-introduction-part-1 (Lochan)</a:t>
            </a:r>
            <a:r>
              <a:rPr lang="en-US" sz="1600" dirty="0">
                <a:solidFill>
                  <a:srgbClr val="00B050"/>
                </a:solidFill>
              </a:rPr>
              <a:t> </a:t>
            </a:r>
            <a:r>
              <a:rPr lang="en-US" sz="1600" dirty="0" smtClean="0">
                <a:solidFill>
                  <a:srgbClr val="00B050"/>
                </a:solidFill>
              </a:rPr>
              <a:t>– </a:t>
            </a:r>
            <a:r>
              <a:rPr lang="en-US" sz="1600" dirty="0">
                <a:solidFill>
                  <a:srgbClr val="00B050"/>
                </a:solidFill>
              </a:rPr>
              <a:t>(1 CID </a:t>
            </a:r>
            <a:r>
              <a:rPr lang="en-US" sz="1600" dirty="0" smtClean="0">
                <a:solidFill>
                  <a:srgbClr val="00B050"/>
                </a:solidFill>
              </a:rPr>
              <a:t>left)</a:t>
            </a:r>
            <a:endParaRPr lang="en-US" sz="1600" dirty="0">
              <a:solidFill>
                <a:srgbClr val="00B050"/>
              </a:solidFill>
            </a:endParaRPr>
          </a:p>
          <a:p>
            <a:pPr marL="171450" indent="-171450">
              <a:buFont typeface="Arial" panose="020B0604020202020204" pitchFamily="34" charset="0"/>
              <a:buChar char="•"/>
            </a:pPr>
            <a:r>
              <a:rPr lang="en-US" sz="1600" dirty="0" smtClean="0">
                <a:solidFill>
                  <a:srgbClr val="00B050"/>
                </a:solidFill>
              </a:rPr>
              <a:t>11-17-0245-02-00ax-cr-he-phy-introduction-part-2 (Lochan) – (4 </a:t>
            </a:r>
            <a:r>
              <a:rPr lang="en-US" sz="1600" dirty="0">
                <a:solidFill>
                  <a:srgbClr val="00B050"/>
                </a:solidFill>
              </a:rPr>
              <a:t>CIDs </a:t>
            </a:r>
            <a:r>
              <a:rPr lang="en-US" sz="1600" dirty="0" smtClean="0">
                <a:solidFill>
                  <a:srgbClr val="00B050"/>
                </a:solidFill>
              </a:rPr>
              <a:t>left)</a:t>
            </a:r>
          </a:p>
          <a:p>
            <a:pPr marL="171450" indent="-171450">
              <a:buFont typeface="Arial" panose="020B0604020202020204" pitchFamily="34" charset="0"/>
              <a:buChar char="•"/>
            </a:pPr>
            <a:r>
              <a:rPr lang="en-US" sz="1600" dirty="0" smtClean="0">
                <a:solidFill>
                  <a:srgbClr val="00B050"/>
                </a:solidFill>
              </a:rPr>
              <a:t>11-17-0242-05-00ax-cr-he-phy-capabilities-part-2 (Lochan) </a:t>
            </a:r>
            <a:r>
              <a:rPr lang="en-US" sz="1600" dirty="0">
                <a:solidFill>
                  <a:srgbClr val="00B050"/>
                </a:solidFill>
              </a:rPr>
              <a:t>– (1 CID </a:t>
            </a:r>
            <a:r>
              <a:rPr lang="en-US" sz="1600" dirty="0" smtClean="0">
                <a:solidFill>
                  <a:srgbClr val="00B050"/>
                </a:solidFill>
              </a:rPr>
              <a:t>left)</a:t>
            </a:r>
            <a:endParaRPr lang="en-US" sz="1600" dirty="0">
              <a:solidFill>
                <a:srgbClr val="00B050"/>
              </a:solidFill>
            </a:endParaRPr>
          </a:p>
          <a:p>
            <a:pPr marL="171450" indent="-171450">
              <a:buFont typeface="Arial" panose="020B0604020202020204" pitchFamily="34" charset="0"/>
              <a:buChar char="•"/>
            </a:pPr>
            <a:r>
              <a:rPr lang="en-US" sz="1600" dirty="0" smtClean="0">
                <a:solidFill>
                  <a:srgbClr val="00B050"/>
                </a:solidFill>
              </a:rPr>
              <a:t>11-17-0244-02-00ax-cr-he-phy-capabilities-part-3 (Lochan)</a:t>
            </a:r>
            <a:r>
              <a:rPr lang="en-US" sz="1600" dirty="0">
                <a:solidFill>
                  <a:srgbClr val="00B050"/>
                </a:solidFill>
              </a:rPr>
              <a:t> – (1 CID </a:t>
            </a:r>
            <a:r>
              <a:rPr lang="en-US" sz="1600" dirty="0" smtClean="0">
                <a:solidFill>
                  <a:srgbClr val="00B050"/>
                </a:solidFill>
              </a:rPr>
              <a:t>left)</a:t>
            </a:r>
          </a:p>
          <a:p>
            <a:pPr marL="285750" lvl="0" indent="-285750">
              <a:buFont typeface="Arial" panose="020B0604020202020204" pitchFamily="34" charset="0"/>
              <a:buChar char="•"/>
            </a:pPr>
            <a:r>
              <a:rPr lang="en-US" sz="1600" dirty="0">
                <a:solidFill>
                  <a:srgbClr val="00B050"/>
                </a:solidFill>
              </a:rPr>
              <a:t>11-17-0246-00-00ax-cr-he-phy-introduction-part-3 (</a:t>
            </a:r>
            <a:r>
              <a:rPr lang="en-US" sz="1600" dirty="0" err="1">
                <a:solidFill>
                  <a:srgbClr val="00B050"/>
                </a:solidFill>
              </a:rPr>
              <a:t>Lochan</a:t>
            </a:r>
            <a:r>
              <a:rPr lang="en-US" sz="1600" dirty="0" smtClean="0">
                <a:solidFill>
                  <a:srgbClr val="00B050"/>
                </a:solidFill>
              </a:rPr>
              <a:t>)</a:t>
            </a:r>
            <a:endParaRPr lang="en-US" sz="1600" dirty="0">
              <a:solidFill>
                <a:srgbClr val="00B050"/>
              </a:solidFill>
            </a:endParaRPr>
          </a:p>
          <a:p>
            <a:pPr marL="285750" lvl="0" indent="-285750">
              <a:buFont typeface="Arial" panose="020B0604020202020204" pitchFamily="34" charset="0"/>
              <a:buChar char="•"/>
            </a:pPr>
            <a:r>
              <a:rPr lang="en-US" sz="1600" dirty="0">
                <a:solidFill>
                  <a:srgbClr val="00B050"/>
                </a:solidFill>
              </a:rPr>
              <a:t>11-17-0247-00-00ax-cr-he-phy-introduction-part-4 (Lochan</a:t>
            </a:r>
            <a:r>
              <a:rPr lang="en-US" sz="1600" dirty="0" smtClean="0">
                <a:solidFill>
                  <a:srgbClr val="00B050"/>
                </a:solidFill>
              </a:rPr>
              <a:t>)</a:t>
            </a:r>
            <a:endParaRPr lang="en-US" sz="1600" dirty="0">
              <a:solidFill>
                <a:srgbClr val="00B050"/>
              </a:solidFill>
            </a:endParaRPr>
          </a:p>
          <a:p>
            <a:pPr marL="285750" indent="-285750">
              <a:buFont typeface="Arial" panose="020B0604020202020204" pitchFamily="34" charset="0"/>
              <a:buChar char="•"/>
            </a:pPr>
            <a:r>
              <a:rPr lang="en-US" sz="1600" dirty="0" smtClean="0">
                <a:solidFill>
                  <a:srgbClr val="00B050"/>
                </a:solidFill>
              </a:rPr>
              <a:t>11-17-0261-00-00ax-cr-he-phy-transmit-requirements-he-trig-ppdu-part-1 (Lochan) –will revisit </a:t>
            </a:r>
            <a:endParaRPr lang="en-US" sz="1600" dirty="0">
              <a:solidFill>
                <a:srgbClr val="00B050"/>
              </a:solidFill>
            </a:endParaRPr>
          </a:p>
          <a:p>
            <a:pPr marL="171450" indent="-171450">
              <a:buFont typeface="Arial" panose="020B0604020202020204" pitchFamily="34" charset="0"/>
              <a:buChar char="•"/>
            </a:pPr>
            <a:r>
              <a:rPr lang="en-US" sz="1600" dirty="0" smtClean="0">
                <a:solidFill>
                  <a:srgbClr val="00B050"/>
                </a:solidFill>
              </a:rPr>
              <a:t>11-17-0303-00-00ax-cr-he-phy-beamforming-report-information-part-1 (Lochan)</a:t>
            </a:r>
          </a:p>
          <a:p>
            <a:pPr marL="171450" indent="-171450">
              <a:buFont typeface="Arial" panose="020B0604020202020204" pitchFamily="34" charset="0"/>
              <a:buChar char="•"/>
            </a:pPr>
            <a:r>
              <a:rPr lang="en-US" sz="1600" dirty="0">
                <a:solidFill>
                  <a:srgbClr val="00B050"/>
                </a:solidFill>
              </a:rPr>
              <a:t>11-17-0305-00-00ax-11ax-comment-resolutions-for-clause-28-3-9 (Yan</a:t>
            </a:r>
            <a:r>
              <a:rPr lang="en-US" sz="1600" dirty="0" smtClean="0">
                <a:solidFill>
                  <a:srgbClr val="00B050"/>
                </a:solidFill>
              </a:rPr>
              <a:t>) –will revisit</a:t>
            </a:r>
            <a:endParaRPr lang="en-US" sz="1600" dirty="0">
              <a:solidFill>
                <a:srgbClr val="00B050"/>
              </a:solidFill>
            </a:endParaRPr>
          </a:p>
          <a:p>
            <a:pPr marL="171450" indent="-171450">
              <a:buFont typeface="Arial" panose="020B0604020202020204" pitchFamily="34" charset="0"/>
              <a:buChar char="•"/>
            </a:pPr>
            <a:r>
              <a:rPr lang="en-US" sz="1600" dirty="0" smtClean="0">
                <a:solidFill>
                  <a:srgbClr val="FFC000"/>
                </a:solidFill>
              </a:rPr>
              <a:t>11-17-0044-01-00ax-NDP-Short-Feedback-Design (Ron)</a:t>
            </a:r>
          </a:p>
          <a:p>
            <a:pPr marL="171450" indent="-171450">
              <a:buFont typeface="Arial" panose="020B0604020202020204" pitchFamily="34" charset="0"/>
              <a:buChar char="•"/>
            </a:pPr>
            <a:r>
              <a:rPr lang="en-US" sz="1600" dirty="0" smtClean="0">
                <a:solidFill>
                  <a:srgbClr val="00B050"/>
                </a:solidFill>
              </a:rPr>
              <a:t>11-17-0316-01-00ax-crs-for-clause-28-3-8-and-28-5 (Bin)</a:t>
            </a:r>
          </a:p>
          <a:p>
            <a:pPr marL="171450" indent="-171450">
              <a:buFont typeface="Arial" panose="020B0604020202020204" pitchFamily="34" charset="0"/>
              <a:buChar char="•"/>
            </a:pPr>
            <a:r>
              <a:rPr lang="en-US" sz="1600" dirty="0" smtClean="0">
                <a:solidFill>
                  <a:srgbClr val="00B050"/>
                </a:solidFill>
              </a:rPr>
              <a:t>11-17-0329-00-00ax-lb225-comment-resolution-for-cids-for-28-3-11-5-coding (</a:t>
            </a:r>
            <a:r>
              <a:rPr lang="en-US" sz="1600" dirty="0" err="1" smtClean="0">
                <a:solidFill>
                  <a:srgbClr val="00B050"/>
                </a:solidFill>
              </a:rPr>
              <a:t>Jianhan</a:t>
            </a:r>
            <a:r>
              <a:rPr lang="en-US" sz="1600" dirty="0" smtClean="0">
                <a:solidFill>
                  <a:srgbClr val="00B050"/>
                </a:solidFill>
              </a:rPr>
              <a:t>)</a:t>
            </a:r>
          </a:p>
          <a:p>
            <a:pPr marL="171450" indent="-171450">
              <a:buFont typeface="Arial" panose="020B0604020202020204" pitchFamily="34" charset="0"/>
              <a:buChar char="•"/>
            </a:pPr>
            <a:r>
              <a:rPr lang="en-US" sz="1600" dirty="0" smtClean="0">
                <a:solidFill>
                  <a:srgbClr val="00B050"/>
                </a:solidFill>
              </a:rPr>
              <a:t>11-17-0330-00-00ax-lb225-comment-resolution-for-cids-for-3-definitions-acronyms-and-abbreviations (</a:t>
            </a:r>
            <a:r>
              <a:rPr lang="en-US" sz="1600" dirty="0" err="1" smtClean="0">
                <a:solidFill>
                  <a:srgbClr val="00B050"/>
                </a:solidFill>
              </a:rPr>
              <a:t>Jianhan</a:t>
            </a:r>
            <a:r>
              <a:rPr lang="en-US" sz="1600" dirty="0" smtClean="0">
                <a:solidFill>
                  <a:srgbClr val="00B050"/>
                </a:solidFill>
              </a:rPr>
              <a:t>)</a:t>
            </a:r>
          </a:p>
          <a:p>
            <a:pPr marL="171450" indent="-171450">
              <a:buFont typeface="Arial" panose="020B0604020202020204" pitchFamily="34" charset="0"/>
              <a:buChar char="•"/>
            </a:pPr>
            <a:r>
              <a:rPr lang="en-US" sz="1600" dirty="0" smtClean="0">
                <a:solidFill>
                  <a:srgbClr val="00B050"/>
                </a:solidFill>
              </a:rPr>
              <a:t>11-17-0331-00-00ax-lb225-comment-resolution-for-cids-for-28-3-11-9-constellation-mapping (</a:t>
            </a:r>
            <a:r>
              <a:rPr lang="en-US" sz="1600" dirty="0" err="1" smtClean="0">
                <a:solidFill>
                  <a:srgbClr val="00B050"/>
                </a:solidFill>
              </a:rPr>
              <a:t>Jianhan</a:t>
            </a:r>
            <a:r>
              <a:rPr lang="en-US" sz="1600" dirty="0" smtClean="0">
                <a:solidFill>
                  <a:srgbClr val="00B050"/>
                </a:solidFill>
              </a:rPr>
              <a:t>)</a:t>
            </a:r>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altLang="en-US" dirty="0"/>
              <a:t>PHY Submissions </a:t>
            </a:r>
            <a:r>
              <a:rPr lang="en-US" altLang="en-US" dirty="0" smtClean="0"/>
              <a:t>(2)</a:t>
            </a:r>
            <a:endParaRPr lang="en-US" dirty="0"/>
          </a:p>
        </p:txBody>
      </p:sp>
      <p:sp>
        <p:nvSpPr>
          <p:cNvPr id="3" name="Date Placeholder 2"/>
          <p:cNvSpPr>
            <a:spLocks noGrp="1"/>
          </p:cNvSpPr>
          <p:nvPr>
            <p:ph type="dt" sz="half" idx="10"/>
          </p:nvPr>
        </p:nvSpPr>
        <p:spPr/>
        <p:txBody>
          <a:bodyPr/>
          <a:lstStyle/>
          <a:p>
            <a:pPr>
              <a:defRPr/>
            </a:pPr>
            <a:r>
              <a:rPr lang="en-US" smtClean="0"/>
              <a:t>Jan 2017</a:t>
            </a:r>
            <a:endParaRPr lang="en-US" dirty="0"/>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15</a:t>
            </a:fld>
            <a:endParaRPr lang="en-US" altLang="en-US"/>
          </a:p>
        </p:txBody>
      </p:sp>
      <p:sp>
        <p:nvSpPr>
          <p:cNvPr id="5" name="Footer Placeholder 4"/>
          <p:cNvSpPr>
            <a:spLocks noGrp="1"/>
          </p:cNvSpPr>
          <p:nvPr>
            <p:ph type="ftr" sz="quarter" idx="3"/>
          </p:nvPr>
        </p:nvSpPr>
        <p:spPr/>
        <p:txBody>
          <a:bodyPr/>
          <a:lstStyle/>
          <a:p>
            <a:pPr>
              <a:defRPr/>
            </a:pPr>
            <a:r>
              <a:rPr lang="en-US" smtClean="0"/>
              <a:t>Bo Sun (ZTE) , et al</a:t>
            </a:r>
            <a:endParaRPr lang="en-US" dirty="0"/>
          </a:p>
        </p:txBody>
      </p:sp>
      <p:sp>
        <p:nvSpPr>
          <p:cNvPr id="6" name="Rectangle 5"/>
          <p:cNvSpPr/>
          <p:nvPr/>
        </p:nvSpPr>
        <p:spPr>
          <a:xfrm>
            <a:off x="390525" y="1665506"/>
            <a:ext cx="8153400" cy="4278094"/>
          </a:xfrm>
          <a:prstGeom prst="rect">
            <a:avLst/>
          </a:prstGeom>
        </p:spPr>
        <p:txBody>
          <a:bodyPr wrap="square">
            <a:spAutoFit/>
          </a:bodyPr>
          <a:lstStyle/>
          <a:p>
            <a:pPr marL="171450" indent="-171450">
              <a:buFont typeface="Arial" panose="020B0604020202020204" pitchFamily="34" charset="0"/>
              <a:buChar char="•"/>
            </a:pPr>
            <a:r>
              <a:rPr lang="en-US" sz="1600" dirty="0">
                <a:solidFill>
                  <a:srgbClr val="00B050"/>
                </a:solidFill>
              </a:rPr>
              <a:t>11-17-0332-00-00ax-lb225-comment-resolution-for-cids-for-28-3-10-he-preamble (</a:t>
            </a:r>
            <a:r>
              <a:rPr lang="en-US" sz="1600" dirty="0" err="1">
                <a:solidFill>
                  <a:srgbClr val="00B050"/>
                </a:solidFill>
              </a:rPr>
              <a:t>Jianhan</a:t>
            </a:r>
            <a:r>
              <a:rPr lang="en-US" sz="1600" dirty="0">
                <a:solidFill>
                  <a:srgbClr val="00B050"/>
                </a:solidFill>
              </a:rPr>
              <a:t>)</a:t>
            </a:r>
          </a:p>
          <a:p>
            <a:pPr marL="171450" indent="-171450">
              <a:buFont typeface="Arial" panose="020B0604020202020204" pitchFamily="34" charset="0"/>
              <a:buChar char="•"/>
            </a:pPr>
            <a:r>
              <a:rPr lang="en-US" sz="1600" dirty="0">
                <a:solidFill>
                  <a:srgbClr val="00B050"/>
                </a:solidFill>
              </a:rPr>
              <a:t>11-17-0333-00-00ax-lb225-comment-resolution-for-cids-for-28-3-13-non-ht-duplicate-transmission(</a:t>
            </a:r>
            <a:r>
              <a:rPr lang="en-US" sz="1600" dirty="0" err="1">
                <a:solidFill>
                  <a:srgbClr val="00B050"/>
                </a:solidFill>
              </a:rPr>
              <a:t>Jianhan</a:t>
            </a:r>
            <a:r>
              <a:rPr lang="en-US" sz="1600" dirty="0" smtClean="0">
                <a:solidFill>
                  <a:srgbClr val="00B050"/>
                </a:solidFill>
              </a:rPr>
              <a:t>)</a:t>
            </a:r>
          </a:p>
          <a:p>
            <a:pPr marL="171450" indent="-171450">
              <a:buFont typeface="Arial" panose="020B0604020202020204" pitchFamily="34" charset="0"/>
              <a:buChar char="•"/>
            </a:pPr>
            <a:r>
              <a:rPr lang="en-US" sz="1600" dirty="0" smtClean="0">
                <a:solidFill>
                  <a:srgbClr val="00B050"/>
                </a:solidFill>
              </a:rPr>
              <a:t>11-17-0299-00- CR-on-HE-SIG-B-28.3.10.8.1 (</a:t>
            </a:r>
            <a:r>
              <a:rPr lang="en-US" sz="1600" dirty="0" err="1">
                <a:solidFill>
                  <a:srgbClr val="00B050"/>
                </a:solidFill>
              </a:rPr>
              <a:t>Dongguk</a:t>
            </a:r>
            <a:r>
              <a:rPr lang="en-US" sz="1600" dirty="0">
                <a:solidFill>
                  <a:srgbClr val="00B050"/>
                </a:solidFill>
              </a:rPr>
              <a:t> Lim</a:t>
            </a:r>
            <a:r>
              <a:rPr lang="en-US" sz="1600" dirty="0" smtClean="0">
                <a:solidFill>
                  <a:srgbClr val="00B050"/>
                </a:solidFill>
              </a:rPr>
              <a:t>)</a:t>
            </a:r>
          </a:p>
          <a:p>
            <a:pPr marL="171450" indent="-171450">
              <a:buFont typeface="Arial" panose="020B0604020202020204" pitchFamily="34" charset="0"/>
              <a:buChar char="•"/>
            </a:pPr>
            <a:r>
              <a:rPr lang="en-US" sz="1600" dirty="0" smtClean="0">
                <a:solidFill>
                  <a:srgbClr val="00B050"/>
                </a:solidFill>
              </a:rPr>
              <a:t>11-17-0300-00- CR-on-Clause-28.3.10.1 </a:t>
            </a:r>
            <a:r>
              <a:rPr lang="en-US" sz="1600" dirty="0">
                <a:solidFill>
                  <a:srgbClr val="00B050"/>
                </a:solidFill>
              </a:rPr>
              <a:t>(</a:t>
            </a:r>
            <a:r>
              <a:rPr lang="en-US" sz="1600" dirty="0" err="1">
                <a:solidFill>
                  <a:srgbClr val="00B050"/>
                </a:solidFill>
              </a:rPr>
              <a:t>Dongguk</a:t>
            </a:r>
            <a:r>
              <a:rPr lang="en-US" sz="1600" dirty="0">
                <a:solidFill>
                  <a:srgbClr val="00B050"/>
                </a:solidFill>
              </a:rPr>
              <a:t> Lim</a:t>
            </a:r>
            <a:r>
              <a:rPr lang="en-US" sz="1600" dirty="0" smtClean="0">
                <a:solidFill>
                  <a:srgbClr val="00B050"/>
                </a:solidFill>
              </a:rPr>
              <a:t>)</a:t>
            </a:r>
          </a:p>
          <a:p>
            <a:pPr marL="171450" indent="-171450">
              <a:buFont typeface="Arial" panose="020B0604020202020204" pitchFamily="34" charset="0"/>
              <a:buChar char="•"/>
            </a:pPr>
            <a:r>
              <a:rPr lang="en-US" sz="1600" dirty="0" smtClean="0">
                <a:solidFill>
                  <a:srgbClr val="00B050"/>
                </a:solidFill>
              </a:rPr>
              <a:t>11-17-0301-00- CR-on-subsection-of-clause-28.3.6 (</a:t>
            </a:r>
            <a:r>
              <a:rPr lang="en-US" sz="1600" dirty="0" err="1" smtClean="0">
                <a:solidFill>
                  <a:srgbClr val="00B050"/>
                </a:solidFill>
              </a:rPr>
              <a:t>Dongguk</a:t>
            </a:r>
            <a:r>
              <a:rPr lang="en-US" sz="1600" dirty="0" smtClean="0">
                <a:solidFill>
                  <a:srgbClr val="00B050"/>
                </a:solidFill>
              </a:rPr>
              <a:t> </a:t>
            </a:r>
            <a:r>
              <a:rPr lang="en-US" sz="1600" dirty="0">
                <a:solidFill>
                  <a:srgbClr val="00B050"/>
                </a:solidFill>
              </a:rPr>
              <a:t>Lim</a:t>
            </a:r>
            <a:r>
              <a:rPr lang="en-US" sz="1600" dirty="0" smtClean="0">
                <a:solidFill>
                  <a:srgbClr val="00B050"/>
                </a:solidFill>
              </a:rPr>
              <a:t>)</a:t>
            </a:r>
          </a:p>
          <a:p>
            <a:pPr marL="171450" indent="-171450">
              <a:buFont typeface="Arial" panose="020B0604020202020204" pitchFamily="34" charset="0"/>
              <a:buChar char="•"/>
            </a:pPr>
            <a:r>
              <a:rPr lang="en-US" sz="1600" dirty="0" smtClean="0">
                <a:solidFill>
                  <a:srgbClr val="00B050"/>
                </a:solidFill>
              </a:rPr>
              <a:t>11-17-0317-01-CRs-on-Rx-Specification </a:t>
            </a:r>
            <a:r>
              <a:rPr lang="en-US" sz="1600" dirty="0">
                <a:solidFill>
                  <a:srgbClr val="00B050"/>
                </a:solidFill>
              </a:rPr>
              <a:t>(Bin)</a:t>
            </a:r>
          </a:p>
          <a:p>
            <a:pPr marL="171450" indent="-171450">
              <a:buFont typeface="Arial" panose="020B0604020202020204" pitchFamily="34" charset="0"/>
              <a:buChar char="•"/>
            </a:pPr>
            <a:r>
              <a:rPr lang="en-US" sz="1600" dirty="0" smtClean="0">
                <a:solidFill>
                  <a:srgbClr val="00B050"/>
                </a:solidFill>
              </a:rPr>
              <a:t>11-17-0320-00-CR-for-28.3.7 (</a:t>
            </a:r>
            <a:r>
              <a:rPr lang="en-US" sz="1600" dirty="0" err="1" smtClean="0">
                <a:solidFill>
                  <a:srgbClr val="00B050"/>
                </a:solidFill>
              </a:rPr>
              <a:t>Eunsung</a:t>
            </a:r>
            <a:r>
              <a:rPr lang="en-US" sz="1600" dirty="0" smtClean="0">
                <a:solidFill>
                  <a:srgbClr val="00B050"/>
                </a:solidFill>
              </a:rPr>
              <a:t> Park)</a:t>
            </a:r>
          </a:p>
          <a:p>
            <a:pPr marL="171450" indent="-171450">
              <a:buFont typeface="Arial" panose="020B0604020202020204" pitchFamily="34" charset="0"/>
              <a:buChar char="•"/>
            </a:pPr>
            <a:r>
              <a:rPr lang="en-US" sz="1600" dirty="0" smtClean="0">
                <a:solidFill>
                  <a:srgbClr val="00B050"/>
                </a:solidFill>
              </a:rPr>
              <a:t>11-17-0321-00-CR-for-28.3.10.9 </a:t>
            </a:r>
            <a:r>
              <a:rPr lang="en-US" sz="1600" dirty="0">
                <a:solidFill>
                  <a:srgbClr val="00B050"/>
                </a:solidFill>
              </a:rPr>
              <a:t>(</a:t>
            </a:r>
            <a:r>
              <a:rPr lang="en-US" sz="1600" dirty="0" err="1">
                <a:solidFill>
                  <a:srgbClr val="00B050"/>
                </a:solidFill>
              </a:rPr>
              <a:t>Eunsung</a:t>
            </a:r>
            <a:r>
              <a:rPr lang="en-US" sz="1600" dirty="0">
                <a:solidFill>
                  <a:srgbClr val="00B050"/>
                </a:solidFill>
              </a:rPr>
              <a:t> Park)</a:t>
            </a:r>
          </a:p>
          <a:p>
            <a:pPr marL="171450" indent="-171450">
              <a:buFont typeface="Arial" panose="020B0604020202020204" pitchFamily="34" charset="0"/>
              <a:buChar char="•"/>
            </a:pPr>
            <a:r>
              <a:rPr lang="en-US" sz="1600" dirty="0" smtClean="0">
                <a:solidFill>
                  <a:srgbClr val="00B050"/>
                </a:solidFill>
              </a:rPr>
              <a:t>11-17-0231-00-00ax-cr-clause-28-3-5 (</a:t>
            </a:r>
            <a:r>
              <a:rPr lang="en-US" sz="1600" dirty="0" err="1">
                <a:solidFill>
                  <a:srgbClr val="00B050"/>
                </a:solidFill>
              </a:rPr>
              <a:t>Xiaogang</a:t>
            </a:r>
            <a:r>
              <a:rPr lang="en-US" sz="1600" dirty="0" smtClean="0">
                <a:solidFill>
                  <a:srgbClr val="00B050"/>
                </a:solidFill>
              </a:rPr>
              <a:t>) (4 CID left)</a:t>
            </a:r>
          </a:p>
          <a:p>
            <a:pPr marL="171450" indent="-171450">
              <a:buFont typeface="Arial" panose="020B0604020202020204" pitchFamily="34" charset="0"/>
              <a:buChar char="•"/>
            </a:pPr>
            <a:r>
              <a:rPr lang="en-US" sz="1600" dirty="0" smtClean="0">
                <a:solidFill>
                  <a:srgbClr val="00B050"/>
                </a:solidFill>
              </a:rPr>
              <a:t>11-17-0232-00-00ax-cr-clause-28-3-6 (</a:t>
            </a:r>
            <a:r>
              <a:rPr lang="en-US" sz="1600" dirty="0">
                <a:solidFill>
                  <a:srgbClr val="00B050"/>
                </a:solidFill>
              </a:rPr>
              <a:t>Xiaogang)</a:t>
            </a:r>
            <a:endParaRPr lang="en-US" sz="1600" dirty="0" smtClean="0">
              <a:solidFill>
                <a:srgbClr val="00B050"/>
              </a:solidFill>
            </a:endParaRPr>
          </a:p>
          <a:p>
            <a:pPr marL="171450" indent="-171450">
              <a:buFont typeface="Arial" panose="020B0604020202020204" pitchFamily="34" charset="0"/>
              <a:buChar char="•"/>
            </a:pPr>
            <a:r>
              <a:rPr lang="en-US" sz="1600" dirty="0" smtClean="0">
                <a:solidFill>
                  <a:srgbClr val="00B050"/>
                </a:solidFill>
              </a:rPr>
              <a:t>11-17-0233-00-00ax-cr-4905 (</a:t>
            </a:r>
            <a:r>
              <a:rPr lang="en-US" sz="1600" dirty="0" err="1">
                <a:solidFill>
                  <a:srgbClr val="00B050"/>
                </a:solidFill>
              </a:rPr>
              <a:t>Xiaogang</a:t>
            </a:r>
            <a:r>
              <a:rPr lang="en-US" sz="1600" dirty="0" smtClean="0">
                <a:solidFill>
                  <a:srgbClr val="00B050"/>
                </a:solidFill>
              </a:rPr>
              <a:t>)</a:t>
            </a:r>
          </a:p>
          <a:p>
            <a:pPr marL="171450" indent="-171450">
              <a:buFont typeface="Arial" panose="020B0604020202020204" pitchFamily="34" charset="0"/>
              <a:buChar char="•"/>
            </a:pPr>
            <a:r>
              <a:rPr lang="en-US" altLang="zh-CN" sz="1600" dirty="0" smtClean="0">
                <a:solidFill>
                  <a:srgbClr val="FFC000"/>
                </a:solidFill>
              </a:rPr>
              <a:t>11-17-0328-00-Link-Adaptation-Feedback-for-Combating-Interferences (</a:t>
            </a:r>
            <a:r>
              <a:rPr lang="en-US" altLang="zh-CN" sz="1600" dirty="0" err="1" smtClean="0">
                <a:solidFill>
                  <a:srgbClr val="FFC000"/>
                </a:solidFill>
              </a:rPr>
              <a:t>Feng</a:t>
            </a:r>
            <a:r>
              <a:rPr lang="en-US" altLang="zh-CN" sz="1600" dirty="0" smtClean="0">
                <a:solidFill>
                  <a:srgbClr val="FFC000"/>
                </a:solidFill>
              </a:rPr>
              <a:t> Jiang) (Go to TG discussion together with MAC)</a:t>
            </a:r>
            <a:endParaRPr lang="en-US" sz="1600" dirty="0" smtClean="0"/>
          </a:p>
          <a:p>
            <a:pPr marL="171450" indent="-171450">
              <a:buFont typeface="Arial" panose="020B0604020202020204" pitchFamily="34" charset="0"/>
              <a:buChar char="•"/>
            </a:pPr>
            <a:r>
              <a:rPr lang="en-US" sz="1600" dirty="0"/>
              <a:t>11-17-0290-00-CRs on TX specification (</a:t>
            </a:r>
            <a:r>
              <a:rPr lang="en-US" sz="1600" dirty="0" err="1" smtClean="0"/>
              <a:t>Yujin</a:t>
            </a:r>
            <a:r>
              <a:rPr lang="en-US" sz="1600" dirty="0" smtClean="0"/>
              <a:t>)</a:t>
            </a:r>
          </a:p>
          <a:p>
            <a:pPr marL="171450" indent="-171450">
              <a:buFont typeface="Arial" panose="020B0604020202020204" pitchFamily="34" charset="0"/>
              <a:buChar char="•"/>
            </a:pPr>
            <a:r>
              <a:rPr lang="en-US" sz="1600" dirty="0" smtClean="0">
                <a:solidFill>
                  <a:srgbClr val="00B050"/>
                </a:solidFill>
              </a:rPr>
              <a:t>11-17-0283-00-CID 8114 (Bin)</a:t>
            </a:r>
          </a:p>
          <a:p>
            <a:pPr marL="171450" indent="-171450">
              <a:buFont typeface="Arial" panose="020B0604020202020204" pitchFamily="34" charset="0"/>
              <a:buChar char="•"/>
            </a:pPr>
            <a:r>
              <a:rPr lang="en-US" sz="1600" dirty="0" smtClean="0">
                <a:solidFill>
                  <a:srgbClr val="00B050"/>
                </a:solidFill>
              </a:rPr>
              <a:t>11-17-0388-00-00ax-editorial-update-for-28-5 (</a:t>
            </a:r>
            <a:r>
              <a:rPr lang="en-US" sz="1600" dirty="0" err="1" smtClean="0">
                <a:solidFill>
                  <a:srgbClr val="00B050"/>
                </a:solidFill>
              </a:rPr>
              <a:t>Youhan</a:t>
            </a:r>
            <a:r>
              <a:rPr lang="en-US" sz="1600" dirty="0" smtClean="0">
                <a:solidFill>
                  <a:srgbClr val="00B050"/>
                </a:solidFill>
              </a:rPr>
              <a:t>)</a:t>
            </a:r>
          </a:p>
        </p:txBody>
      </p:sp>
    </p:spTree>
    <p:extLst>
      <p:ext uri="{BB962C8B-B14F-4D97-AF65-F5344CB8AC3E}">
        <p14:creationId xmlns:p14="http://schemas.microsoft.com/office/powerpoint/2010/main" xmlns="" val="35380447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 (11-7/243r2)</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CIDs and the corresponding spec text modification as in 11-17/243r2?</a:t>
            </a:r>
          </a:p>
          <a:p>
            <a:pPr lvl="1"/>
            <a:r>
              <a:rPr lang="en-US" altLang="zh-CN" dirty="0" smtClean="0"/>
              <a:t>CID </a:t>
            </a:r>
            <a:r>
              <a:rPr lang="en-GB" dirty="0"/>
              <a:t>3795, 4854, 4855, 4856, </a:t>
            </a:r>
            <a:r>
              <a:rPr lang="en-GB" dirty="0" smtClean="0"/>
              <a:t>4902, 4930</a:t>
            </a:r>
            <a:r>
              <a:rPr lang="en-GB" dirty="0"/>
              <a:t>, 4931, 5232, 5234, </a:t>
            </a:r>
            <a:r>
              <a:rPr lang="en-GB" dirty="0" smtClean="0"/>
              <a:t>5242, 5746</a:t>
            </a:r>
            <a:r>
              <a:rPr lang="en-GB" dirty="0"/>
              <a:t>, 5747, 5750, 5754, </a:t>
            </a:r>
            <a:r>
              <a:rPr lang="en-GB" dirty="0" smtClean="0"/>
              <a:t>5755, 5791</a:t>
            </a:r>
            <a:r>
              <a:rPr lang="en-GB" dirty="0"/>
              <a:t>, 10355, 10356</a:t>
            </a:r>
            <a:endParaRPr lang="en-US" altLang="zh-CN" dirty="0" smtClean="0"/>
          </a:p>
          <a:p>
            <a:pPr>
              <a:buNone/>
            </a:pPr>
            <a:r>
              <a:rPr lang="en-US" altLang="zh-CN" dirty="0" smtClean="0"/>
              <a:t>SP: No Objection</a:t>
            </a:r>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16</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p14="http://schemas.microsoft.com/office/powerpoint/2010/main" xmlns="" val="53069335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2 (11-17/245r2)</a:t>
            </a:r>
            <a:endParaRPr lang="zh-CN" altLang="en-US" dirty="0"/>
          </a:p>
        </p:txBody>
      </p:sp>
      <p:sp>
        <p:nvSpPr>
          <p:cNvPr id="3" name="内容占位符 2"/>
          <p:cNvSpPr>
            <a:spLocks noGrp="1"/>
          </p:cNvSpPr>
          <p:nvPr>
            <p:ph idx="1"/>
          </p:nvPr>
        </p:nvSpPr>
        <p:spPr>
          <a:xfrm>
            <a:off x="680434" y="1828800"/>
            <a:ext cx="7772400" cy="4114800"/>
          </a:xfrm>
        </p:spPr>
        <p:txBody>
          <a:bodyPr/>
          <a:lstStyle/>
          <a:p>
            <a:r>
              <a:rPr lang="en-US" altLang="zh-CN" dirty="0" smtClean="0"/>
              <a:t>Do you agree the proposed comment resolution to the following CIDs and the corresponding spec text modification as in 11-17/245r2?</a:t>
            </a:r>
          </a:p>
          <a:p>
            <a:pPr lvl="1"/>
            <a:r>
              <a:rPr lang="en-US" altLang="zh-CN" dirty="0" smtClean="0"/>
              <a:t>CID </a:t>
            </a:r>
            <a:r>
              <a:rPr lang="en-GB" dirty="0"/>
              <a:t>4903, 4934, 4935, 5236, 5237, </a:t>
            </a:r>
            <a:r>
              <a:rPr lang="en-GB" dirty="0" smtClean="0"/>
              <a:t>5238</a:t>
            </a:r>
            <a:r>
              <a:rPr lang="en-GB" dirty="0"/>
              <a:t>, 5239, 5240, 5745, 6110, </a:t>
            </a:r>
            <a:r>
              <a:rPr lang="en-GB" dirty="0" smtClean="0"/>
              <a:t>6818</a:t>
            </a:r>
            <a:r>
              <a:rPr lang="en-GB" dirty="0"/>
              <a:t>, 6819, 7218, 8331, 8332, </a:t>
            </a:r>
            <a:r>
              <a:rPr lang="en-GB" dirty="0" smtClean="0"/>
              <a:t>8357</a:t>
            </a:r>
            <a:r>
              <a:rPr lang="en-GB" dirty="0"/>
              <a:t>, </a:t>
            </a:r>
            <a:r>
              <a:rPr lang="en-GB" dirty="0" smtClean="0"/>
              <a:t>8361</a:t>
            </a:r>
            <a:endParaRPr lang="en-US" altLang="zh-CN" dirty="0" smtClean="0"/>
          </a:p>
          <a:p>
            <a:pPr>
              <a:buNone/>
            </a:pPr>
            <a:r>
              <a:rPr lang="en-US" altLang="zh-CN" dirty="0" smtClean="0"/>
              <a:t>SP: No Objection</a:t>
            </a:r>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17</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p14="http://schemas.microsoft.com/office/powerpoint/2010/main" xmlns="" val="42392516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3 (11-17/242r5)</a:t>
            </a:r>
            <a:endParaRPr lang="zh-CN" altLang="en-US" dirty="0"/>
          </a:p>
        </p:txBody>
      </p:sp>
      <p:sp>
        <p:nvSpPr>
          <p:cNvPr id="3" name="内容占位符 2"/>
          <p:cNvSpPr>
            <a:spLocks noGrp="1"/>
          </p:cNvSpPr>
          <p:nvPr>
            <p:ph idx="1"/>
          </p:nvPr>
        </p:nvSpPr>
        <p:spPr>
          <a:xfrm>
            <a:off x="680434" y="1828800"/>
            <a:ext cx="7772400" cy="4114800"/>
          </a:xfrm>
        </p:spPr>
        <p:txBody>
          <a:bodyPr/>
          <a:lstStyle/>
          <a:p>
            <a:r>
              <a:rPr lang="en-US" altLang="zh-CN" dirty="0" smtClean="0"/>
              <a:t>Do you agree the proposed comment resolution to the following CIDs and the corresponding spec text modification as in 11-17/242r5?</a:t>
            </a:r>
          </a:p>
          <a:p>
            <a:pPr lvl="1"/>
            <a:r>
              <a:rPr lang="en-US" altLang="zh-CN" dirty="0" smtClean="0"/>
              <a:t>CID </a:t>
            </a:r>
            <a:r>
              <a:rPr lang="en-GB" dirty="0"/>
              <a:t>3554, 5157, 5786, </a:t>
            </a:r>
            <a:r>
              <a:rPr lang="en-GB" dirty="0" smtClean="0"/>
              <a:t>5789, 6429</a:t>
            </a:r>
            <a:r>
              <a:rPr lang="en-GB" dirty="0"/>
              <a:t>, 7558, 8258, </a:t>
            </a:r>
            <a:r>
              <a:rPr lang="en-GB" dirty="0" smtClean="0"/>
              <a:t>9083, 9114</a:t>
            </a:r>
            <a:r>
              <a:rPr lang="en-GB" dirty="0"/>
              <a:t>, 8676, 8381, 6074</a:t>
            </a:r>
            <a:endParaRPr lang="en-US" altLang="zh-CN" dirty="0" smtClean="0"/>
          </a:p>
          <a:p>
            <a:pPr>
              <a:buNone/>
            </a:pPr>
            <a:r>
              <a:rPr lang="en-US" altLang="zh-CN" dirty="0" smtClean="0"/>
              <a:t>SP: No Objection</a:t>
            </a:r>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18</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p14="http://schemas.microsoft.com/office/powerpoint/2010/main" xmlns="" val="66782213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4 (11-17/244r2)</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CIDs and the corresponding spec text modification as in 11-17/244r2?</a:t>
            </a:r>
          </a:p>
          <a:p>
            <a:pPr lvl="1"/>
            <a:r>
              <a:rPr lang="en-US" altLang="zh-CN" dirty="0" smtClean="0"/>
              <a:t>CID </a:t>
            </a:r>
            <a:r>
              <a:rPr lang="en-GB" dirty="0"/>
              <a:t>5147, 5148, 5149, 5150, </a:t>
            </a:r>
            <a:r>
              <a:rPr lang="en-GB" dirty="0" smtClean="0"/>
              <a:t>5151, 5152</a:t>
            </a:r>
            <a:r>
              <a:rPr lang="en-GB" dirty="0"/>
              <a:t>, 5153, 5154, 5841, </a:t>
            </a:r>
            <a:r>
              <a:rPr lang="en-GB" dirty="0" smtClean="0"/>
              <a:t>5842, 7557</a:t>
            </a:r>
            <a:r>
              <a:rPr lang="en-GB" dirty="0"/>
              <a:t>, 7559, 7573, 8346, 8347</a:t>
            </a:r>
            <a:endParaRPr lang="zh-CN" altLang="zh-CN" dirty="0" smtClean="0"/>
          </a:p>
          <a:p>
            <a:pPr lvl="1"/>
            <a:endParaRPr lang="en-US" altLang="zh-CN" dirty="0" smtClean="0"/>
          </a:p>
          <a:p>
            <a:pPr>
              <a:buNone/>
            </a:pPr>
            <a:r>
              <a:rPr lang="en-US" altLang="zh-CN" dirty="0" smtClean="0"/>
              <a:t>SP: No Objection</a:t>
            </a:r>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19</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p14="http://schemas.microsoft.com/office/powerpoint/2010/main" xmlns="" val="41268353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Ad Hoc</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PHY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None/>
            </a:pPr>
            <a:r>
              <a:rPr lang="en-US" altLang="en-US" sz="2000" dirty="0" smtClean="0">
                <a:latin typeface="Arial" pitchFamily="34" charset="0"/>
              </a:rPr>
              <a:t>Bo Sun (ZTE)</a:t>
            </a:r>
          </a:p>
          <a:p>
            <a:pPr algn="ctr">
              <a:lnSpc>
                <a:spcPct val="90000"/>
              </a:lnSpc>
              <a:buFontTx/>
              <a:buNone/>
            </a:pPr>
            <a:r>
              <a:rPr lang="en-US" altLang="en-US" sz="2000" dirty="0" err="1" smtClean="0">
                <a:latin typeface="Arial" pitchFamily="34" charset="0"/>
              </a:rPr>
              <a:t>Jianhan</a:t>
            </a:r>
            <a:r>
              <a:rPr lang="en-US" altLang="en-US" sz="2000" dirty="0" smtClean="0">
                <a:latin typeface="Arial" pitchFamily="34" charset="0"/>
              </a:rPr>
              <a:t> Liu (Mediatek)</a:t>
            </a:r>
          </a:p>
          <a:p>
            <a:pPr algn="ctr">
              <a:lnSpc>
                <a:spcPct val="90000"/>
              </a:lnSpc>
              <a:buFontTx/>
              <a:buNone/>
            </a:pPr>
            <a:r>
              <a:rPr lang="en-US" altLang="en-US" sz="2000" dirty="0" err="1" smtClean="0">
                <a:latin typeface="Arial" pitchFamily="34" charset="0"/>
              </a:rPr>
              <a:t>Hongyuan</a:t>
            </a:r>
            <a:r>
              <a:rPr lang="en-US" altLang="en-US" sz="2000" dirty="0" smtClean="0">
                <a:latin typeface="Arial" pitchFamily="34" charset="0"/>
              </a:rPr>
              <a:t> Zhang (Marvell)</a:t>
            </a:r>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
        <p:nvSpPr>
          <p:cNvPr id="6" name="Footer Placeholder 5"/>
          <p:cNvSpPr>
            <a:spLocks noGrp="1" noChangeArrowheads="1"/>
          </p:cNvSpPr>
          <p:nvPr>
            <p:ph type="ftr" sz="quarter" idx="3"/>
          </p:nvPr>
        </p:nvSpPr>
        <p:spPr bwMode="auto">
          <a:xfrm>
            <a:off x="7322373" y="6475413"/>
            <a:ext cx="1221552" cy="36933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a:t>
            </a:r>
            <a:r>
              <a:rPr lang="en-US" dirty="0"/>
              <a:t>et al</a:t>
            </a:r>
          </a:p>
          <a:p>
            <a:pPr>
              <a:defRPr/>
            </a:pP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5 (11-17/246r0)</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a:t>
            </a:r>
            <a:r>
              <a:rPr lang="en-US" altLang="zh-CN" dirty="0"/>
              <a:t>CIDs (</a:t>
            </a:r>
            <a:r>
              <a:rPr lang="en-US" altLang="zh-CN" dirty="0">
                <a:solidFill>
                  <a:srgbClr val="FF0000"/>
                </a:solidFill>
              </a:rPr>
              <a:t>except those being strike out as below</a:t>
            </a:r>
            <a:r>
              <a:rPr lang="en-US" altLang="zh-CN" dirty="0"/>
              <a:t>) and </a:t>
            </a:r>
            <a:r>
              <a:rPr lang="en-US" altLang="zh-CN" dirty="0" smtClean="0"/>
              <a:t>the corresponding spec text modification as in 11-17/246r0?</a:t>
            </a:r>
          </a:p>
          <a:p>
            <a:pPr lvl="1"/>
            <a:r>
              <a:rPr lang="en-US" altLang="zh-CN" dirty="0" smtClean="0"/>
              <a:t>CID </a:t>
            </a:r>
            <a:r>
              <a:rPr lang="en-GB" dirty="0"/>
              <a:t>8623, 8624, </a:t>
            </a:r>
            <a:r>
              <a:rPr lang="en-GB" strike="sngStrike" dirty="0">
                <a:solidFill>
                  <a:srgbClr val="FF0000"/>
                </a:solidFill>
              </a:rPr>
              <a:t>8635,</a:t>
            </a:r>
            <a:r>
              <a:rPr lang="en-GB" dirty="0"/>
              <a:t> 8637, 8638, </a:t>
            </a:r>
            <a:r>
              <a:rPr lang="en-GB" strike="sngStrike" dirty="0" smtClean="0">
                <a:solidFill>
                  <a:srgbClr val="FF0000"/>
                </a:solidFill>
              </a:rPr>
              <a:t>8639</a:t>
            </a:r>
            <a:r>
              <a:rPr lang="en-GB" strike="sngStrike" dirty="0"/>
              <a:t>,</a:t>
            </a:r>
            <a:r>
              <a:rPr lang="en-GB" dirty="0"/>
              <a:t> 8640, 8733, 8734, 8736, </a:t>
            </a:r>
            <a:r>
              <a:rPr lang="en-GB" dirty="0" smtClean="0"/>
              <a:t>8738</a:t>
            </a:r>
            <a:r>
              <a:rPr lang="en-GB" dirty="0"/>
              <a:t>, 8740, 8741, 8742, </a:t>
            </a:r>
            <a:r>
              <a:rPr lang="en-GB" dirty="0" smtClean="0"/>
              <a:t>8743, </a:t>
            </a:r>
            <a:r>
              <a:rPr lang="en-GB" strike="sngStrike" dirty="0" smtClean="0">
                <a:solidFill>
                  <a:srgbClr val="FF0000"/>
                </a:solidFill>
              </a:rPr>
              <a:t>10360</a:t>
            </a:r>
            <a:r>
              <a:rPr lang="en-GB" strike="sngStrike" dirty="0"/>
              <a:t>, </a:t>
            </a:r>
            <a:r>
              <a:rPr lang="en-GB" strike="sngStrike" dirty="0">
                <a:solidFill>
                  <a:srgbClr val="FF0000"/>
                </a:solidFill>
              </a:rPr>
              <a:t>10404</a:t>
            </a:r>
            <a:r>
              <a:rPr lang="en-GB" dirty="0"/>
              <a:t>, 10355</a:t>
            </a:r>
            <a:endParaRPr lang="en-US" altLang="zh-CN" dirty="0" smtClean="0"/>
          </a:p>
          <a:p>
            <a:pPr>
              <a:buNone/>
            </a:pPr>
            <a:r>
              <a:rPr lang="en-US" altLang="zh-CN" dirty="0" smtClean="0"/>
              <a:t>SP: No Objection</a:t>
            </a:r>
          </a:p>
          <a:p>
            <a:pPr>
              <a:buNone/>
            </a:pPr>
            <a:endParaRPr lang="en-US" altLang="zh-CN" dirty="0" smtClean="0"/>
          </a:p>
          <a:p>
            <a:pPr>
              <a:buNone/>
            </a:pPr>
            <a:r>
              <a:rPr lang="en-US" altLang="zh-CN" dirty="0" smtClean="0">
                <a:solidFill>
                  <a:srgbClr val="FF0000"/>
                </a:solidFill>
              </a:rPr>
              <a:t>Note, this </a:t>
            </a:r>
            <a:r>
              <a:rPr lang="en-US" altLang="zh-CN" dirty="0" smtClean="0">
                <a:solidFill>
                  <a:srgbClr val="FF0000"/>
                </a:solidFill>
              </a:rPr>
              <a:t>SP is replaced by SP #21</a:t>
            </a:r>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20</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p14="http://schemas.microsoft.com/office/powerpoint/2010/main" xmlns="" val="391908972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6 (11-17/247r0)</a:t>
            </a:r>
            <a:endParaRPr lang="zh-CN" altLang="en-US" dirty="0"/>
          </a:p>
        </p:txBody>
      </p:sp>
      <p:sp>
        <p:nvSpPr>
          <p:cNvPr id="3" name="内容占位符 2"/>
          <p:cNvSpPr>
            <a:spLocks noGrp="1"/>
          </p:cNvSpPr>
          <p:nvPr>
            <p:ph idx="1"/>
          </p:nvPr>
        </p:nvSpPr>
        <p:spPr>
          <a:xfrm>
            <a:off x="678287" y="1752600"/>
            <a:ext cx="7772400" cy="4114800"/>
          </a:xfrm>
        </p:spPr>
        <p:txBody>
          <a:bodyPr/>
          <a:lstStyle/>
          <a:p>
            <a:r>
              <a:rPr lang="en-US" altLang="zh-CN" dirty="0" smtClean="0"/>
              <a:t>Do you agree the proposed comment resolution to the following CIDs (</a:t>
            </a:r>
            <a:r>
              <a:rPr lang="en-US" altLang="zh-CN" dirty="0" smtClean="0">
                <a:solidFill>
                  <a:srgbClr val="FF0000"/>
                </a:solidFill>
              </a:rPr>
              <a:t>except those being strike out as below</a:t>
            </a:r>
            <a:r>
              <a:rPr lang="en-US" altLang="zh-CN" dirty="0" smtClean="0"/>
              <a:t>) and the corresponding spec text modification as in 11-17/247r0?</a:t>
            </a:r>
          </a:p>
          <a:p>
            <a:pPr lvl="1"/>
            <a:r>
              <a:rPr lang="en-US" altLang="zh-CN" dirty="0" smtClean="0"/>
              <a:t>CID </a:t>
            </a:r>
            <a:r>
              <a:rPr lang="en-GB" dirty="0"/>
              <a:t>7036, 7217, 7218, 7428, 7429, </a:t>
            </a:r>
            <a:r>
              <a:rPr lang="en-GB" dirty="0" smtClean="0"/>
              <a:t>7824</a:t>
            </a:r>
            <a:r>
              <a:rPr lang="en-GB" dirty="0"/>
              <a:t>, 8359, 8626, 8627, 8629, </a:t>
            </a:r>
            <a:r>
              <a:rPr lang="en-GB" dirty="0" smtClean="0"/>
              <a:t>8630</a:t>
            </a:r>
            <a:r>
              <a:rPr lang="en-GB" dirty="0"/>
              <a:t>, 8631, 8632, 8633, 8634, </a:t>
            </a:r>
            <a:r>
              <a:rPr lang="en-GB" strike="sngStrike" dirty="0" smtClean="0">
                <a:solidFill>
                  <a:srgbClr val="FF0000"/>
                </a:solidFill>
              </a:rPr>
              <a:t>8636</a:t>
            </a:r>
            <a:r>
              <a:rPr lang="en-GB" dirty="0">
                <a:solidFill>
                  <a:srgbClr val="FF0000"/>
                </a:solidFill>
              </a:rPr>
              <a:t>, </a:t>
            </a:r>
            <a:r>
              <a:rPr lang="en-GB" strike="sngStrike" dirty="0">
                <a:solidFill>
                  <a:srgbClr val="FF0000"/>
                </a:solidFill>
              </a:rPr>
              <a:t>8731</a:t>
            </a:r>
            <a:r>
              <a:rPr lang="en-GB" dirty="0">
                <a:solidFill>
                  <a:srgbClr val="FF0000"/>
                </a:solidFill>
              </a:rPr>
              <a:t>, </a:t>
            </a:r>
            <a:r>
              <a:rPr lang="en-GB" dirty="0"/>
              <a:t>8732, 8735, 8737, </a:t>
            </a:r>
            <a:r>
              <a:rPr lang="en-GB" dirty="0" smtClean="0"/>
              <a:t>8739</a:t>
            </a:r>
            <a:r>
              <a:rPr lang="en-GB" dirty="0"/>
              <a:t>, 9113, 9134, 9136, 9777, </a:t>
            </a:r>
            <a:r>
              <a:rPr lang="en-GB" dirty="0" smtClean="0"/>
              <a:t>7778</a:t>
            </a:r>
            <a:r>
              <a:rPr lang="en-GB" dirty="0"/>
              <a:t>, 9779, 9780, 10081 10082, </a:t>
            </a:r>
            <a:r>
              <a:rPr lang="en-GB" dirty="0" smtClean="0"/>
              <a:t>10196</a:t>
            </a:r>
            <a:endParaRPr lang="en-US" dirty="0"/>
          </a:p>
          <a:p>
            <a:pPr>
              <a:buNone/>
            </a:pPr>
            <a:r>
              <a:rPr lang="en-US" altLang="zh-CN" dirty="0" smtClean="0"/>
              <a:t>SP: No Objection</a:t>
            </a:r>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21</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p14="http://schemas.microsoft.com/office/powerpoint/2010/main" xmlns="" val="8188758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7 (11-17/303r0)</a:t>
            </a:r>
            <a:endParaRPr lang="zh-CN" altLang="en-US" dirty="0"/>
          </a:p>
        </p:txBody>
      </p:sp>
      <p:sp>
        <p:nvSpPr>
          <p:cNvPr id="3" name="内容占位符 2"/>
          <p:cNvSpPr>
            <a:spLocks noGrp="1"/>
          </p:cNvSpPr>
          <p:nvPr>
            <p:ph idx="1"/>
          </p:nvPr>
        </p:nvSpPr>
        <p:spPr>
          <a:xfrm>
            <a:off x="678287" y="1752600"/>
            <a:ext cx="7772400" cy="4114800"/>
          </a:xfrm>
        </p:spPr>
        <p:txBody>
          <a:bodyPr/>
          <a:lstStyle/>
          <a:p>
            <a:r>
              <a:rPr lang="en-US" altLang="zh-CN" dirty="0" smtClean="0"/>
              <a:t>Do you agree the proposed comment resolution to the following </a:t>
            </a:r>
            <a:r>
              <a:rPr lang="en-US" altLang="zh-CN" dirty="0"/>
              <a:t>CIDs (</a:t>
            </a:r>
            <a:r>
              <a:rPr lang="en-US" altLang="zh-CN" dirty="0">
                <a:solidFill>
                  <a:srgbClr val="FF0000"/>
                </a:solidFill>
              </a:rPr>
              <a:t>except those being strike out as below</a:t>
            </a:r>
            <a:r>
              <a:rPr lang="en-US" altLang="zh-CN" dirty="0"/>
              <a:t>) </a:t>
            </a:r>
            <a:r>
              <a:rPr lang="en-US" altLang="zh-CN" dirty="0" smtClean="0"/>
              <a:t>and the corresponding spec text modification as in 11-17/303r0?</a:t>
            </a:r>
          </a:p>
          <a:p>
            <a:pPr lvl="1"/>
            <a:r>
              <a:rPr lang="en-US" altLang="zh-CN" dirty="0" smtClean="0"/>
              <a:t>CID </a:t>
            </a:r>
            <a:r>
              <a:rPr lang="en-GB" dirty="0"/>
              <a:t>6341, 6339, 7355, 7354, </a:t>
            </a:r>
            <a:r>
              <a:rPr lang="en-GB" dirty="0" smtClean="0"/>
              <a:t>7349, 3425</a:t>
            </a:r>
            <a:r>
              <a:rPr lang="en-GB" dirty="0"/>
              <a:t>, 3539, </a:t>
            </a:r>
            <a:r>
              <a:rPr lang="en-GB" strike="sngStrike" dirty="0" smtClean="0">
                <a:solidFill>
                  <a:srgbClr val="FF0000"/>
                </a:solidFill>
              </a:rPr>
              <a:t>3440</a:t>
            </a:r>
            <a:r>
              <a:rPr lang="en-GB" dirty="0"/>
              <a:t>, 3439, 3436, </a:t>
            </a:r>
            <a:r>
              <a:rPr lang="en-GB" dirty="0" smtClean="0"/>
              <a:t>3434</a:t>
            </a:r>
            <a:r>
              <a:rPr lang="en-GB" dirty="0"/>
              <a:t>, 3431, 3430, 3428, </a:t>
            </a:r>
            <a:r>
              <a:rPr lang="en-GB" dirty="0" smtClean="0"/>
              <a:t>3427, 9265 </a:t>
            </a:r>
            <a:r>
              <a:rPr lang="en-GB" dirty="0"/>
              <a:t>9266, 9840, 7756, </a:t>
            </a:r>
            <a:r>
              <a:rPr lang="en-GB" strike="sngStrike" dirty="0" smtClean="0">
                <a:solidFill>
                  <a:srgbClr val="FF0000"/>
                </a:solidFill>
              </a:rPr>
              <a:t>8665</a:t>
            </a:r>
            <a:r>
              <a:rPr lang="en-GB" dirty="0" smtClean="0"/>
              <a:t>, 8666</a:t>
            </a:r>
            <a:r>
              <a:rPr lang="en-GB" dirty="0"/>
              <a:t>, 8667, </a:t>
            </a:r>
            <a:r>
              <a:rPr lang="en-GB" strike="sngStrike" dirty="0">
                <a:solidFill>
                  <a:srgbClr val="FF0000"/>
                </a:solidFill>
              </a:rPr>
              <a:t>8669</a:t>
            </a:r>
            <a:r>
              <a:rPr lang="en-GB" dirty="0"/>
              <a:t>, 8670</a:t>
            </a:r>
            <a:endParaRPr lang="zh-CN" altLang="zh-CN" dirty="0" smtClean="0"/>
          </a:p>
          <a:p>
            <a:pPr lvl="1"/>
            <a:endParaRPr lang="en-US" altLang="zh-CN" dirty="0" smtClean="0"/>
          </a:p>
          <a:p>
            <a:pPr>
              <a:buNone/>
            </a:pPr>
            <a:r>
              <a:rPr lang="en-US" altLang="zh-CN" dirty="0" smtClean="0"/>
              <a:t>SP: No Objection</a:t>
            </a:r>
          </a:p>
          <a:p>
            <a:pPr>
              <a:buNone/>
            </a:pPr>
            <a:endParaRPr lang="en-US" altLang="zh-CN" dirty="0" smtClean="0"/>
          </a:p>
          <a:p>
            <a:pPr>
              <a:buNone/>
            </a:pPr>
            <a:r>
              <a:rPr lang="en-US" altLang="zh-CN" dirty="0" smtClean="0">
                <a:solidFill>
                  <a:srgbClr val="FF0000"/>
                </a:solidFill>
              </a:rPr>
              <a:t>Note, this </a:t>
            </a:r>
            <a:r>
              <a:rPr lang="en-US" altLang="zh-CN" dirty="0" smtClean="0">
                <a:solidFill>
                  <a:srgbClr val="FF0000"/>
                </a:solidFill>
              </a:rPr>
              <a:t>SP is replaced by SP #22</a:t>
            </a:r>
          </a:p>
          <a:p>
            <a:pPr>
              <a:buNone/>
            </a:pPr>
            <a:endParaRPr lang="en-US" altLang="zh-CN" dirty="0" smtClean="0"/>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22</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p14="http://schemas.microsoft.com/office/powerpoint/2010/main" xmlns="" val="164502818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8 (11-17/330r1)</a:t>
            </a:r>
            <a:endParaRPr lang="zh-CN" altLang="en-US" dirty="0"/>
          </a:p>
        </p:txBody>
      </p:sp>
      <p:sp>
        <p:nvSpPr>
          <p:cNvPr id="3" name="内容占位符 2"/>
          <p:cNvSpPr>
            <a:spLocks noGrp="1"/>
          </p:cNvSpPr>
          <p:nvPr>
            <p:ph idx="1"/>
          </p:nvPr>
        </p:nvSpPr>
        <p:spPr>
          <a:xfrm>
            <a:off x="678287" y="1752600"/>
            <a:ext cx="7772400" cy="4114800"/>
          </a:xfrm>
        </p:spPr>
        <p:txBody>
          <a:bodyPr/>
          <a:lstStyle/>
          <a:p>
            <a:r>
              <a:rPr lang="en-US" altLang="zh-CN" dirty="0" smtClean="0"/>
              <a:t>Do you agree the proposed comment resolution to the following CIDs and the corresponding spec text modification as in 11-17/330r1?</a:t>
            </a:r>
          </a:p>
          <a:p>
            <a:pPr lvl="1"/>
            <a:r>
              <a:rPr lang="en-US" altLang="zh-CN" dirty="0" smtClean="0"/>
              <a:t>CID 3293, 3343, 3579, 3660, 4009, 4096, 5112, 5113, 5114, 5115, 5306, 5539, 6921, 7694, 7695, 8306, 8307, 8498, 9217, 9220, 9222, 9227, 9228, 9229, 9230, 9231, 9498, and 9499.</a:t>
            </a:r>
            <a:endParaRPr lang="zh-CN" altLang="zh-CN" dirty="0" smtClean="0"/>
          </a:p>
          <a:p>
            <a:pPr lvl="1"/>
            <a:endParaRPr lang="zh-CN" altLang="zh-CN" dirty="0" smtClean="0"/>
          </a:p>
          <a:p>
            <a:pPr lvl="1"/>
            <a:endParaRPr lang="en-US" altLang="zh-CN" dirty="0" smtClean="0"/>
          </a:p>
          <a:p>
            <a:pPr>
              <a:buNone/>
            </a:pPr>
            <a:r>
              <a:rPr lang="en-US" altLang="zh-CN" dirty="0" smtClean="0"/>
              <a:t>SP: Passed without objection</a:t>
            </a:r>
          </a:p>
          <a:p>
            <a:pPr>
              <a:buNone/>
            </a:pPr>
            <a:endParaRPr lang="en-US" altLang="zh-CN" dirty="0" smtClean="0">
              <a:solidFill>
                <a:srgbClr val="00B050"/>
              </a:solidFill>
            </a:endParaRPr>
          </a:p>
          <a:p>
            <a:pPr>
              <a:buNone/>
            </a:pPr>
            <a:r>
              <a:rPr lang="en-US" altLang="zh-CN" dirty="0" smtClean="0">
                <a:solidFill>
                  <a:srgbClr val="FF3300"/>
                </a:solidFill>
              </a:rPr>
              <a:t>Note, this </a:t>
            </a:r>
            <a:r>
              <a:rPr lang="en-US" altLang="zh-CN" dirty="0" smtClean="0">
                <a:solidFill>
                  <a:srgbClr val="FF3300"/>
                </a:solidFill>
              </a:rPr>
              <a:t>SP is replaced by SP #20</a:t>
            </a: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23</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p14="http://schemas.microsoft.com/office/powerpoint/2010/main" xmlns="" val="164502818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9 (11-17/333r0)</a:t>
            </a:r>
            <a:endParaRPr lang="zh-CN" altLang="en-US" dirty="0"/>
          </a:p>
        </p:txBody>
      </p:sp>
      <p:sp>
        <p:nvSpPr>
          <p:cNvPr id="3" name="内容占位符 2"/>
          <p:cNvSpPr>
            <a:spLocks noGrp="1"/>
          </p:cNvSpPr>
          <p:nvPr>
            <p:ph idx="1"/>
          </p:nvPr>
        </p:nvSpPr>
        <p:spPr>
          <a:xfrm>
            <a:off x="678287" y="1752600"/>
            <a:ext cx="7772400" cy="4114800"/>
          </a:xfrm>
        </p:spPr>
        <p:txBody>
          <a:bodyPr/>
          <a:lstStyle/>
          <a:p>
            <a:r>
              <a:rPr lang="en-US" altLang="zh-CN" dirty="0" smtClean="0"/>
              <a:t>Do you agree the proposed comment resolution to the following CIDs and the corresponding spec text modification as in 11-17/333r0?</a:t>
            </a:r>
          </a:p>
          <a:p>
            <a:pPr lvl="1"/>
            <a:r>
              <a:rPr lang="en-US" altLang="zh-CN" dirty="0" smtClean="0"/>
              <a:t>CID 9025 and 9568.</a:t>
            </a:r>
            <a:endParaRPr lang="zh-CN" altLang="zh-CN" dirty="0" smtClean="0"/>
          </a:p>
          <a:p>
            <a:pPr lvl="1"/>
            <a:endParaRPr lang="zh-CN" altLang="zh-CN" dirty="0" smtClean="0"/>
          </a:p>
          <a:p>
            <a:pPr lvl="1"/>
            <a:endParaRPr lang="en-US" altLang="zh-CN" dirty="0" smtClean="0"/>
          </a:p>
          <a:p>
            <a:pPr>
              <a:buNone/>
            </a:pPr>
            <a:r>
              <a:rPr lang="en-US" altLang="zh-CN" dirty="0" smtClean="0"/>
              <a:t>SP: Passed without objection</a:t>
            </a:r>
          </a:p>
          <a:p>
            <a:pPr>
              <a:buNone/>
            </a:pPr>
            <a:endParaRPr lang="en-US" altLang="zh-CN" dirty="0" smtClean="0">
              <a:solidFill>
                <a:srgbClr val="00B050"/>
              </a:solidFill>
            </a:endParaRPr>
          </a:p>
          <a:p>
            <a:pPr>
              <a:buNone/>
            </a:pPr>
            <a:endParaRPr lang="en-US" altLang="zh-CN" dirty="0" smtClean="0">
              <a:solidFill>
                <a:srgbClr val="00B050"/>
              </a:solidFill>
            </a:endParaRPr>
          </a:p>
          <a:p>
            <a:pPr>
              <a:buNone/>
            </a:pPr>
            <a:r>
              <a:rPr lang="en-US" altLang="zh-CN" dirty="0" smtClean="0">
                <a:solidFill>
                  <a:srgbClr val="FF3300"/>
                </a:solidFill>
              </a:rPr>
              <a:t>Note, this </a:t>
            </a:r>
            <a:r>
              <a:rPr lang="en-US" altLang="zh-CN" dirty="0" smtClean="0">
                <a:solidFill>
                  <a:srgbClr val="FF3300"/>
                </a:solidFill>
              </a:rPr>
              <a:t>SP is replaced by SP #20</a:t>
            </a:r>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24</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p14="http://schemas.microsoft.com/office/powerpoint/2010/main" xmlns="" val="164502818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10 (11-17/332r1)</a:t>
            </a:r>
            <a:endParaRPr lang="zh-CN" altLang="en-US" dirty="0"/>
          </a:p>
        </p:txBody>
      </p:sp>
      <p:sp>
        <p:nvSpPr>
          <p:cNvPr id="3" name="内容占位符 2"/>
          <p:cNvSpPr>
            <a:spLocks noGrp="1"/>
          </p:cNvSpPr>
          <p:nvPr>
            <p:ph idx="1"/>
          </p:nvPr>
        </p:nvSpPr>
        <p:spPr>
          <a:xfrm>
            <a:off x="678287" y="1752600"/>
            <a:ext cx="7772400" cy="4114800"/>
          </a:xfrm>
        </p:spPr>
        <p:txBody>
          <a:bodyPr/>
          <a:lstStyle/>
          <a:p>
            <a:r>
              <a:rPr lang="en-US" altLang="zh-CN" dirty="0" smtClean="0"/>
              <a:t>Do you agree the proposed comment resolution to the following CIDs and the corresponding spec text modification as in 11-17/332r1?</a:t>
            </a:r>
          </a:p>
          <a:p>
            <a:pPr lvl="1"/>
            <a:r>
              <a:rPr lang="en-US" altLang="zh-CN" dirty="0" smtClean="0"/>
              <a:t>CID 4995, 7234, 8894 and 8895.</a:t>
            </a:r>
            <a:endParaRPr lang="zh-CN" altLang="zh-CN" dirty="0" smtClean="0"/>
          </a:p>
          <a:p>
            <a:pPr lvl="1"/>
            <a:endParaRPr lang="zh-CN" altLang="zh-CN" dirty="0" smtClean="0"/>
          </a:p>
          <a:p>
            <a:pPr lvl="1"/>
            <a:endParaRPr lang="en-US" altLang="zh-CN" dirty="0" smtClean="0"/>
          </a:p>
          <a:p>
            <a:pPr>
              <a:buNone/>
            </a:pPr>
            <a:r>
              <a:rPr lang="en-US" altLang="zh-CN" dirty="0" smtClean="0"/>
              <a:t>SP: Passed without objection</a:t>
            </a:r>
          </a:p>
          <a:p>
            <a:pPr>
              <a:buNone/>
            </a:pPr>
            <a:endParaRPr lang="en-US" altLang="zh-CN" dirty="0" smtClean="0"/>
          </a:p>
          <a:p>
            <a:pPr>
              <a:buNone/>
            </a:pPr>
            <a:r>
              <a:rPr lang="en-US" altLang="zh-CN" dirty="0" smtClean="0">
                <a:solidFill>
                  <a:srgbClr val="FF3300"/>
                </a:solidFill>
              </a:rPr>
              <a:t>Note, this </a:t>
            </a:r>
            <a:r>
              <a:rPr lang="en-US" altLang="zh-CN" dirty="0" smtClean="0">
                <a:solidFill>
                  <a:srgbClr val="FF3300"/>
                </a:solidFill>
              </a:rPr>
              <a:t>SP is replaced by SP #20</a:t>
            </a:r>
          </a:p>
          <a:p>
            <a:pPr>
              <a:buNone/>
            </a:pPr>
            <a:endParaRPr lang="en-US" altLang="zh-CN" dirty="0" smtClean="0"/>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25</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p14="http://schemas.microsoft.com/office/powerpoint/2010/main" xmlns="" val="164502818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11 (11-17/331r1)</a:t>
            </a:r>
            <a:endParaRPr lang="zh-CN" altLang="en-US" dirty="0"/>
          </a:p>
        </p:txBody>
      </p:sp>
      <p:sp>
        <p:nvSpPr>
          <p:cNvPr id="3" name="内容占位符 2"/>
          <p:cNvSpPr>
            <a:spLocks noGrp="1"/>
          </p:cNvSpPr>
          <p:nvPr>
            <p:ph idx="1"/>
          </p:nvPr>
        </p:nvSpPr>
        <p:spPr>
          <a:xfrm>
            <a:off x="678287" y="1752600"/>
            <a:ext cx="7772400" cy="4114800"/>
          </a:xfrm>
        </p:spPr>
        <p:txBody>
          <a:bodyPr/>
          <a:lstStyle/>
          <a:p>
            <a:r>
              <a:rPr lang="en-US" altLang="zh-CN" dirty="0" smtClean="0"/>
              <a:t>Do you agree the proposed comment resolution to the following CIDs and the corresponding spec text modification as in 11-17/331r1?</a:t>
            </a:r>
          </a:p>
          <a:p>
            <a:pPr lvl="1"/>
            <a:r>
              <a:rPr lang="en-US" altLang="zh-CN" dirty="0" smtClean="0"/>
              <a:t>CID 4884, 5279, 7687, 9012, 9071, 10056, 10057 and 10075</a:t>
            </a:r>
            <a:endParaRPr lang="zh-CN" altLang="zh-CN" dirty="0" smtClean="0"/>
          </a:p>
          <a:p>
            <a:pPr lvl="1"/>
            <a:endParaRPr lang="zh-CN" altLang="zh-CN" dirty="0" smtClean="0"/>
          </a:p>
          <a:p>
            <a:pPr lvl="1"/>
            <a:endParaRPr lang="en-US" altLang="zh-CN" dirty="0" smtClean="0"/>
          </a:p>
          <a:p>
            <a:pPr>
              <a:buNone/>
            </a:pPr>
            <a:r>
              <a:rPr lang="en-US" altLang="zh-CN" dirty="0" smtClean="0">
                <a:solidFill>
                  <a:srgbClr val="00B050"/>
                </a:solidFill>
              </a:rPr>
              <a:t>SP: Passed without objection</a:t>
            </a:r>
          </a:p>
          <a:p>
            <a:pPr>
              <a:buNone/>
            </a:pPr>
            <a:endParaRPr lang="en-US" altLang="zh-CN" dirty="0" smtClean="0">
              <a:solidFill>
                <a:srgbClr val="00B050"/>
              </a:solidFill>
            </a:endParaRPr>
          </a:p>
          <a:p>
            <a:pPr>
              <a:buNone/>
            </a:pPr>
            <a:endParaRPr lang="en-US" altLang="zh-CN" dirty="0" smtClean="0">
              <a:solidFill>
                <a:srgbClr val="00B050"/>
              </a:solidFill>
            </a:endParaRPr>
          </a:p>
          <a:p>
            <a:pPr>
              <a:buNone/>
            </a:pPr>
            <a:r>
              <a:rPr lang="en-US" altLang="zh-CN" dirty="0" smtClean="0">
                <a:solidFill>
                  <a:srgbClr val="FF3300"/>
                </a:solidFill>
              </a:rPr>
              <a:t>Note, this </a:t>
            </a:r>
            <a:r>
              <a:rPr lang="en-US" altLang="zh-CN" dirty="0" smtClean="0">
                <a:solidFill>
                  <a:srgbClr val="FF3300"/>
                </a:solidFill>
              </a:rPr>
              <a:t>SP is replaced by SP #20</a:t>
            </a:r>
          </a:p>
          <a:p>
            <a:pPr>
              <a:buNone/>
            </a:pPr>
            <a:endParaRPr lang="en-US" altLang="zh-CN" dirty="0" smtClean="0">
              <a:solidFill>
                <a:srgbClr val="00B050"/>
              </a:solidFill>
            </a:endParaRPr>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26</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p14="http://schemas.microsoft.com/office/powerpoint/2010/main" xmlns="" val="164502818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12 (11-17/388r0)</a:t>
            </a:r>
            <a:endParaRPr lang="zh-CN" altLang="en-US" dirty="0"/>
          </a:p>
        </p:txBody>
      </p:sp>
      <p:sp>
        <p:nvSpPr>
          <p:cNvPr id="3" name="内容占位符 2"/>
          <p:cNvSpPr>
            <a:spLocks noGrp="1"/>
          </p:cNvSpPr>
          <p:nvPr>
            <p:ph idx="1"/>
          </p:nvPr>
        </p:nvSpPr>
        <p:spPr>
          <a:xfrm>
            <a:off x="678287" y="1752600"/>
            <a:ext cx="7772400" cy="4114800"/>
          </a:xfrm>
        </p:spPr>
        <p:txBody>
          <a:bodyPr/>
          <a:lstStyle/>
          <a:p>
            <a:r>
              <a:rPr lang="en-US" altLang="zh-CN" dirty="0" smtClean="0"/>
              <a:t>Do you agree the proposed spec text modification as in 11-17/388r0?</a:t>
            </a:r>
          </a:p>
          <a:p>
            <a:pPr lvl="1"/>
            <a:endParaRPr lang="zh-CN" altLang="zh-CN" dirty="0" smtClean="0"/>
          </a:p>
          <a:p>
            <a:pPr lvl="1"/>
            <a:endParaRPr lang="en-US" altLang="zh-CN" dirty="0" smtClean="0"/>
          </a:p>
          <a:p>
            <a:pPr>
              <a:buNone/>
            </a:pPr>
            <a:r>
              <a:rPr lang="en-US" altLang="zh-CN" dirty="0" smtClean="0">
                <a:solidFill>
                  <a:srgbClr val="00B050"/>
                </a:solidFill>
              </a:rPr>
              <a:t>SP: Passed without objection</a:t>
            </a:r>
          </a:p>
          <a:p>
            <a:pPr>
              <a:buNone/>
            </a:pPr>
            <a:endParaRPr lang="en-US" altLang="zh-CN" dirty="0" smtClean="0"/>
          </a:p>
          <a:p>
            <a:pPr>
              <a:buNone/>
            </a:pPr>
            <a:r>
              <a:rPr lang="en-US" altLang="zh-CN" dirty="0" smtClean="0">
                <a:solidFill>
                  <a:srgbClr val="FF0000"/>
                </a:solidFill>
              </a:rPr>
              <a:t>Note: this is not a CR but will go for motion</a:t>
            </a:r>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27</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p14="http://schemas.microsoft.com/office/powerpoint/2010/main" xmlns="" val="164502818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13 (11-17/299r2)</a:t>
            </a:r>
            <a:endParaRPr lang="zh-CN" altLang="en-US" dirty="0"/>
          </a:p>
        </p:txBody>
      </p:sp>
      <p:sp>
        <p:nvSpPr>
          <p:cNvPr id="3" name="内容占位符 2"/>
          <p:cNvSpPr>
            <a:spLocks noGrp="1"/>
          </p:cNvSpPr>
          <p:nvPr>
            <p:ph idx="1"/>
          </p:nvPr>
        </p:nvSpPr>
        <p:spPr>
          <a:xfrm>
            <a:off x="678287" y="1752600"/>
            <a:ext cx="7772400" cy="4114800"/>
          </a:xfrm>
        </p:spPr>
        <p:txBody>
          <a:bodyPr/>
          <a:lstStyle/>
          <a:p>
            <a:r>
              <a:rPr lang="en-US" altLang="zh-CN" dirty="0" smtClean="0"/>
              <a:t>Do you agree the proposed comment resolution to the following CIDs and the corresponding spec text modification as in 11-17/299r2?</a:t>
            </a:r>
          </a:p>
          <a:p>
            <a:pPr lvl="1"/>
            <a:r>
              <a:rPr lang="en-US" altLang="zh-CN" dirty="0" smtClean="0"/>
              <a:t>CID </a:t>
            </a:r>
            <a:r>
              <a:rPr lang="en-GB" altLang="zh-CN" dirty="0" smtClean="0"/>
              <a:t>4918, 5264, 6117, 8935, 8936, 10062</a:t>
            </a:r>
            <a:endParaRPr lang="zh-CN" altLang="zh-CN" dirty="0" smtClean="0"/>
          </a:p>
          <a:p>
            <a:pPr lvl="1">
              <a:buNone/>
            </a:pPr>
            <a:endParaRPr lang="zh-CN" altLang="zh-CN" dirty="0" smtClean="0"/>
          </a:p>
          <a:p>
            <a:pPr lvl="1"/>
            <a:endParaRPr lang="zh-CN" altLang="zh-CN" dirty="0" smtClean="0"/>
          </a:p>
          <a:p>
            <a:pPr lvl="1"/>
            <a:endParaRPr lang="en-US" altLang="zh-CN" dirty="0" smtClean="0"/>
          </a:p>
          <a:p>
            <a:pPr>
              <a:buNone/>
            </a:pPr>
            <a:r>
              <a:rPr lang="en-US" altLang="zh-CN" dirty="0" smtClean="0">
                <a:solidFill>
                  <a:srgbClr val="00B050"/>
                </a:solidFill>
              </a:rPr>
              <a:t>SP: Passed without objection</a:t>
            </a:r>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28</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p14="http://schemas.microsoft.com/office/powerpoint/2010/main" xmlns="" val="164502818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14 (11-17/300r2)</a:t>
            </a:r>
            <a:endParaRPr lang="zh-CN" altLang="en-US" dirty="0"/>
          </a:p>
        </p:txBody>
      </p:sp>
      <p:sp>
        <p:nvSpPr>
          <p:cNvPr id="3" name="内容占位符 2"/>
          <p:cNvSpPr>
            <a:spLocks noGrp="1"/>
          </p:cNvSpPr>
          <p:nvPr>
            <p:ph idx="1"/>
          </p:nvPr>
        </p:nvSpPr>
        <p:spPr>
          <a:xfrm>
            <a:off x="678287" y="1752600"/>
            <a:ext cx="7772400" cy="4114800"/>
          </a:xfrm>
        </p:spPr>
        <p:txBody>
          <a:bodyPr/>
          <a:lstStyle/>
          <a:p>
            <a:r>
              <a:rPr lang="en-US" altLang="zh-CN" dirty="0" smtClean="0"/>
              <a:t>Do you agree the proposed comment resolution to the following CIDs and the corresponding spec text modification as in 11-17/300r2?</a:t>
            </a:r>
          </a:p>
          <a:p>
            <a:pPr lvl="1"/>
            <a:r>
              <a:rPr lang="en-US" altLang="zh-CN" dirty="0" smtClean="0"/>
              <a:t>CID </a:t>
            </a:r>
            <a:r>
              <a:rPr lang="en-GB" altLang="zh-CN" dirty="0" smtClean="0"/>
              <a:t>5104, 8891, 8892, 8893, 9469</a:t>
            </a:r>
            <a:endParaRPr lang="zh-CN" altLang="zh-CN" dirty="0" smtClean="0"/>
          </a:p>
          <a:p>
            <a:pPr lvl="1">
              <a:buNone/>
            </a:pPr>
            <a:endParaRPr lang="zh-CN" altLang="zh-CN" dirty="0" smtClean="0"/>
          </a:p>
          <a:p>
            <a:pPr lvl="1"/>
            <a:endParaRPr lang="zh-CN" altLang="zh-CN" dirty="0" smtClean="0"/>
          </a:p>
          <a:p>
            <a:pPr lvl="1"/>
            <a:endParaRPr lang="en-US" altLang="zh-CN" dirty="0" smtClean="0"/>
          </a:p>
          <a:p>
            <a:pPr>
              <a:buNone/>
            </a:pPr>
            <a:r>
              <a:rPr lang="en-US" altLang="zh-CN" dirty="0" smtClean="0">
                <a:solidFill>
                  <a:srgbClr val="00B050"/>
                </a:solidFill>
              </a:rPr>
              <a:t>SP: Passed without objection</a:t>
            </a:r>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29</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p14="http://schemas.microsoft.com/office/powerpoint/2010/main" xmlns="" val="16450281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828800"/>
            <a:ext cx="7772400" cy="3505200"/>
          </a:xfrm>
        </p:spPr>
        <p:txBody>
          <a:bodyPr/>
          <a:lstStyle/>
          <a:p>
            <a:pPr>
              <a:buFontTx/>
              <a:buNone/>
            </a:pPr>
            <a:endParaRPr lang="en-US" altLang="en-US" sz="2000" dirty="0" smtClean="0"/>
          </a:p>
          <a:p>
            <a:r>
              <a:rPr lang="en-US" altLang="en-US" sz="2000" dirty="0"/>
              <a:t>Call meeting to order </a:t>
            </a:r>
          </a:p>
          <a:p>
            <a:r>
              <a:rPr lang="en-US" altLang="en-US" sz="2000" dirty="0"/>
              <a:t>Patent policy, etc. (Call for Potentially Essential Patents)</a:t>
            </a:r>
          </a:p>
          <a:p>
            <a:r>
              <a:rPr lang="en-US" altLang="en-US" sz="2000" dirty="0" smtClean="0"/>
              <a:t>Review ad hoc rules </a:t>
            </a:r>
          </a:p>
          <a:p>
            <a:r>
              <a:rPr lang="en-US" altLang="en-US" sz="2000" dirty="0" smtClean="0"/>
              <a:t>Set </a:t>
            </a:r>
            <a:r>
              <a:rPr lang="en-US" altLang="en-US" sz="2000" dirty="0"/>
              <a:t>and approve agenda</a:t>
            </a:r>
          </a:p>
          <a:p>
            <a:r>
              <a:rPr lang="en-CA" altLang="en-US" sz="2000" dirty="0" smtClean="0"/>
              <a:t>Comment resolution presentations approved by 802.11ax for presentation this week, and related straw polls</a:t>
            </a:r>
            <a:endParaRPr lang="en-CA" altLang="en-US" sz="1600" dirty="0" smtClean="0"/>
          </a:p>
          <a:p>
            <a:r>
              <a:rPr lang="en-CA" altLang="en-US" sz="2000" dirty="0" smtClean="0"/>
              <a:t>Any other technical presentations </a:t>
            </a:r>
          </a:p>
        </p:txBody>
      </p:sp>
      <p:sp>
        <p:nvSpPr>
          <p:cNvPr id="6" name="矩形 5"/>
          <p:cNvSpPr/>
          <p:nvPr/>
        </p:nvSpPr>
        <p:spPr>
          <a:xfrm>
            <a:off x="7278446" y="6477000"/>
            <a:ext cx="1503938" cy="258532"/>
          </a:xfrm>
          <a:prstGeom prst="rect">
            <a:avLst/>
          </a:prstGeom>
        </p:spPr>
        <p:txBody>
          <a:bodyPr wrap="none">
            <a:spAutoFit/>
          </a:bodyPr>
          <a:lstStyle/>
          <a:p>
            <a:pPr algn="ctr">
              <a:lnSpc>
                <a:spcPct val="90000"/>
              </a:lnSpc>
              <a:buFontTx/>
              <a:buNone/>
            </a:pPr>
            <a:r>
              <a:rPr lang="en-US" altLang="en-US" dirty="0" smtClean="0">
                <a:latin typeface="Arial" pitchFamily="34" charset="0"/>
              </a:rPr>
              <a:t>Bo Sun (ZTE)</a:t>
            </a:r>
            <a:r>
              <a:rPr lang="en-US" dirty="0"/>
              <a:t> , et al</a:t>
            </a:r>
            <a:endParaRPr lang="en-US" altLang="en-US" dirty="0" smtClean="0">
              <a:latin typeface="Arial" pitchFamily="34" charset="0"/>
            </a:endParaRPr>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15 (11-17/320r2)</a:t>
            </a:r>
            <a:endParaRPr lang="zh-CN" altLang="en-US" dirty="0"/>
          </a:p>
        </p:txBody>
      </p:sp>
      <p:sp>
        <p:nvSpPr>
          <p:cNvPr id="3" name="内容占位符 2"/>
          <p:cNvSpPr>
            <a:spLocks noGrp="1"/>
          </p:cNvSpPr>
          <p:nvPr>
            <p:ph idx="1"/>
          </p:nvPr>
        </p:nvSpPr>
        <p:spPr>
          <a:xfrm>
            <a:off x="678287" y="1752600"/>
            <a:ext cx="7772400" cy="4114800"/>
          </a:xfrm>
        </p:spPr>
        <p:txBody>
          <a:bodyPr/>
          <a:lstStyle/>
          <a:p>
            <a:r>
              <a:rPr lang="en-US" altLang="zh-CN" dirty="0" smtClean="0"/>
              <a:t>Do you agree the proposed comment resolution to the following CIDs and the corresponding spec text modification as in 11-17/320r2?</a:t>
            </a:r>
          </a:p>
          <a:p>
            <a:pPr lvl="1"/>
            <a:r>
              <a:rPr lang="en-US" altLang="zh-CN" dirty="0" smtClean="0"/>
              <a:t>CID </a:t>
            </a:r>
            <a:r>
              <a:rPr lang="en-GB" altLang="zh-CN" dirty="0" smtClean="0"/>
              <a:t>5300, 6837, 6838, 7221, 7514, 8859, 8862</a:t>
            </a:r>
            <a:endParaRPr lang="zh-CN" altLang="zh-CN" dirty="0" smtClean="0"/>
          </a:p>
          <a:p>
            <a:pPr lvl="1"/>
            <a:endParaRPr lang="zh-CN" altLang="zh-CN" dirty="0" smtClean="0"/>
          </a:p>
          <a:p>
            <a:pPr lvl="1">
              <a:buNone/>
            </a:pPr>
            <a:endParaRPr lang="zh-CN" altLang="zh-CN" dirty="0" smtClean="0"/>
          </a:p>
          <a:p>
            <a:pPr lvl="1"/>
            <a:endParaRPr lang="zh-CN" altLang="zh-CN" dirty="0" smtClean="0"/>
          </a:p>
          <a:p>
            <a:pPr lvl="1"/>
            <a:endParaRPr lang="en-US" altLang="zh-CN" dirty="0" smtClean="0"/>
          </a:p>
          <a:p>
            <a:pPr>
              <a:buNone/>
            </a:pPr>
            <a:r>
              <a:rPr lang="en-US" altLang="zh-CN" dirty="0" smtClean="0">
                <a:solidFill>
                  <a:srgbClr val="00B050"/>
                </a:solidFill>
              </a:rPr>
              <a:t>SP: Passed without objection</a:t>
            </a:r>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30</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p14="http://schemas.microsoft.com/office/powerpoint/2010/main" xmlns="" val="164502818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16 (11-17/321r3)</a:t>
            </a:r>
            <a:endParaRPr lang="zh-CN" altLang="en-US" dirty="0"/>
          </a:p>
        </p:txBody>
      </p:sp>
      <p:sp>
        <p:nvSpPr>
          <p:cNvPr id="3" name="内容占位符 2"/>
          <p:cNvSpPr>
            <a:spLocks noGrp="1"/>
          </p:cNvSpPr>
          <p:nvPr>
            <p:ph idx="1"/>
          </p:nvPr>
        </p:nvSpPr>
        <p:spPr>
          <a:xfrm>
            <a:off x="678287" y="1752600"/>
            <a:ext cx="7772400" cy="4114800"/>
          </a:xfrm>
        </p:spPr>
        <p:txBody>
          <a:bodyPr/>
          <a:lstStyle/>
          <a:p>
            <a:r>
              <a:rPr lang="en-US" altLang="zh-CN" dirty="0" smtClean="0"/>
              <a:t>Do you agree the proposed comment resolution to the following CIDs and the corresponding spec text modification as in 11-17/321r3?</a:t>
            </a:r>
          </a:p>
          <a:p>
            <a:pPr lvl="1"/>
            <a:r>
              <a:rPr lang="en-US" altLang="zh-CN" dirty="0" smtClean="0"/>
              <a:t>CID </a:t>
            </a:r>
            <a:r>
              <a:rPr lang="en-GB" altLang="zh-CN" dirty="0" smtClean="0"/>
              <a:t>7048, 8969, 8970, 8971, 8974, 9749, 9750</a:t>
            </a:r>
            <a:endParaRPr lang="zh-CN" altLang="zh-CN" dirty="0" smtClean="0"/>
          </a:p>
          <a:p>
            <a:pPr lvl="1"/>
            <a:endParaRPr lang="zh-CN" altLang="zh-CN" dirty="0" smtClean="0"/>
          </a:p>
          <a:p>
            <a:pPr lvl="1">
              <a:buNone/>
            </a:pPr>
            <a:endParaRPr lang="zh-CN" altLang="zh-CN" dirty="0" smtClean="0"/>
          </a:p>
          <a:p>
            <a:pPr lvl="1"/>
            <a:endParaRPr lang="zh-CN" altLang="zh-CN" dirty="0" smtClean="0"/>
          </a:p>
          <a:p>
            <a:pPr lvl="1"/>
            <a:endParaRPr lang="en-US" altLang="zh-CN" dirty="0" smtClean="0"/>
          </a:p>
          <a:p>
            <a:pPr>
              <a:buNone/>
            </a:pPr>
            <a:r>
              <a:rPr lang="en-US" altLang="zh-CN" dirty="0" smtClean="0">
                <a:solidFill>
                  <a:srgbClr val="00B050"/>
                </a:solidFill>
              </a:rPr>
              <a:t>SP: Passed without objection</a:t>
            </a:r>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31</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p14="http://schemas.microsoft.com/office/powerpoint/2010/main" xmlns="" val="164502818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Straw-poll 17 (11-17/316r2)</a:t>
            </a:r>
            <a:endParaRPr lang="en-US" dirty="0"/>
          </a:p>
        </p:txBody>
      </p:sp>
      <p:sp>
        <p:nvSpPr>
          <p:cNvPr id="3" name="Content Placeholder 2"/>
          <p:cNvSpPr>
            <a:spLocks noGrp="1"/>
          </p:cNvSpPr>
          <p:nvPr>
            <p:ph idx="1"/>
          </p:nvPr>
        </p:nvSpPr>
        <p:spPr/>
        <p:txBody>
          <a:bodyPr/>
          <a:lstStyle/>
          <a:p>
            <a:r>
              <a:rPr lang="en-US" altLang="zh-CN" dirty="0" smtClean="0"/>
              <a:t>Do you agree the proposed comment resolution to the following CIDs and the corresponding spec text modification as proposed in 11-17/316r2?</a:t>
            </a:r>
          </a:p>
          <a:p>
            <a:pPr lvl="1"/>
            <a:r>
              <a:rPr lang="en-GB" altLang="zh-CN" dirty="0" smtClean="0"/>
              <a:t>CIDs: 8863,4983,8864,8865,8866,8867,8868,8869,8870, 8871,8872,8874, 9550, 10036, 4985, 4989, 8875, 8877, 8878, 8879, 10037, 10209, 4986, 4987, 7500, 7501,9321, 10234, 7244, 7245, 7246, 7502</a:t>
            </a:r>
            <a:endParaRPr lang="zh-CN" altLang="zh-CN" dirty="0" smtClean="0"/>
          </a:p>
          <a:p>
            <a:endParaRPr lang="en-US" dirty="0" smtClean="0"/>
          </a:p>
          <a:p>
            <a:r>
              <a:rPr lang="en-US" dirty="0" smtClean="0">
                <a:solidFill>
                  <a:srgbClr val="00B050"/>
                </a:solidFill>
              </a:rPr>
              <a:t>SP: Passed without objection</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Mar 2017</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32</a:t>
            </a:fld>
            <a:endParaRPr lang="en-US" altLang="en-US"/>
          </a:p>
        </p:txBody>
      </p:sp>
      <p:sp>
        <p:nvSpPr>
          <p:cNvPr id="6" name="Footer Placeholder 5"/>
          <p:cNvSpPr>
            <a:spLocks noGrp="1"/>
          </p:cNvSpPr>
          <p:nvPr>
            <p:ph type="ftr" sz="quarter" idx="3"/>
          </p:nvPr>
        </p:nvSpPr>
        <p:spPr/>
        <p:txBody>
          <a:bodyPr/>
          <a:lstStyle/>
          <a:p>
            <a:pPr>
              <a:defRPr/>
            </a:pPr>
            <a:r>
              <a:rPr lang="en-US" smtClean="0"/>
              <a:t>Bo Sun (ZTE), et al</a:t>
            </a:r>
            <a:endParaRPr lang="en-US" dirty="0"/>
          </a:p>
        </p:txBody>
      </p:sp>
    </p:spTree>
    <p:extLst>
      <p:ext uri="{BB962C8B-B14F-4D97-AF65-F5344CB8AC3E}">
        <p14:creationId xmlns:p14="http://schemas.microsoft.com/office/powerpoint/2010/main" xmlns="" val="170902036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Straw-poll 18 (11-17/317r1)</a:t>
            </a:r>
            <a:endParaRPr lang="en-US" dirty="0"/>
          </a:p>
        </p:txBody>
      </p:sp>
      <p:sp>
        <p:nvSpPr>
          <p:cNvPr id="3" name="Content Placeholder 2"/>
          <p:cNvSpPr>
            <a:spLocks noGrp="1"/>
          </p:cNvSpPr>
          <p:nvPr>
            <p:ph idx="1"/>
          </p:nvPr>
        </p:nvSpPr>
        <p:spPr/>
        <p:txBody>
          <a:bodyPr/>
          <a:lstStyle/>
          <a:p>
            <a:r>
              <a:rPr lang="en-US" altLang="zh-CN" dirty="0" smtClean="0"/>
              <a:t>Do you agree the proposed comment resolution to the following CIDs (</a:t>
            </a:r>
            <a:r>
              <a:rPr lang="en-US" altLang="zh-CN" dirty="0" smtClean="0">
                <a:solidFill>
                  <a:srgbClr val="FF0000"/>
                </a:solidFill>
              </a:rPr>
              <a:t>except for the CIDs being stricken out as below</a:t>
            </a:r>
            <a:r>
              <a:rPr lang="en-US" altLang="zh-CN" dirty="0" smtClean="0"/>
              <a:t>) and the corresponding spec text modification as proposed in 11-17/317r1? </a:t>
            </a:r>
          </a:p>
          <a:p>
            <a:pPr lvl="1"/>
            <a:r>
              <a:rPr lang="en-GB" altLang="zh-CN" dirty="0" smtClean="0"/>
              <a:t>CIDs: 5284, 10315, 8329, 8330, 9032, 7833, 9033, 8330, 4873, </a:t>
            </a:r>
            <a:r>
              <a:rPr lang="en-GB" altLang="zh-CN" strike="sngStrike" dirty="0" smtClean="0">
                <a:solidFill>
                  <a:srgbClr val="FF0000"/>
                </a:solidFill>
              </a:rPr>
              <a:t>5878</a:t>
            </a:r>
            <a:r>
              <a:rPr lang="en-GB" altLang="zh-CN" dirty="0" smtClean="0"/>
              <a:t>, 7834, 10307, 5875, 5876, 5877, 9035, 9036, 10308, 10309, 10310, 5875, 5876, 5877, 9035, 9036, 10309, 10310</a:t>
            </a:r>
            <a:endParaRPr lang="zh-CN" altLang="zh-CN" dirty="0" smtClean="0"/>
          </a:p>
          <a:p>
            <a:endParaRPr lang="en-US" dirty="0" smtClean="0"/>
          </a:p>
          <a:p>
            <a:r>
              <a:rPr lang="en-US" dirty="0" smtClean="0">
                <a:solidFill>
                  <a:srgbClr val="00B050"/>
                </a:solidFill>
              </a:rPr>
              <a:t>SP: Passed without objection</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Mar 2017</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33</a:t>
            </a:fld>
            <a:endParaRPr lang="en-US" altLang="en-US"/>
          </a:p>
        </p:txBody>
      </p:sp>
      <p:sp>
        <p:nvSpPr>
          <p:cNvPr id="6" name="Footer Placeholder 5"/>
          <p:cNvSpPr>
            <a:spLocks noGrp="1"/>
          </p:cNvSpPr>
          <p:nvPr>
            <p:ph type="ftr" sz="quarter" idx="3"/>
          </p:nvPr>
        </p:nvSpPr>
        <p:spPr/>
        <p:txBody>
          <a:bodyPr/>
          <a:lstStyle/>
          <a:p>
            <a:pPr>
              <a:defRPr/>
            </a:pPr>
            <a:r>
              <a:rPr lang="en-US" smtClean="0"/>
              <a:t>Bo Sun (ZTE), et al</a:t>
            </a:r>
            <a:endParaRPr lang="en-US" dirty="0"/>
          </a:p>
        </p:txBody>
      </p:sp>
    </p:spTree>
    <p:extLst>
      <p:ext uri="{BB962C8B-B14F-4D97-AF65-F5344CB8AC3E}">
        <p14:creationId xmlns:p14="http://schemas.microsoft.com/office/powerpoint/2010/main" xmlns="" val="170902036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19 (11-17/305r2) </a:t>
            </a:r>
            <a:endParaRPr lang="zh-CN" altLang="en-US" dirty="0"/>
          </a:p>
        </p:txBody>
      </p:sp>
      <p:sp>
        <p:nvSpPr>
          <p:cNvPr id="3" name="内容占位符 2"/>
          <p:cNvSpPr>
            <a:spLocks noGrp="1"/>
          </p:cNvSpPr>
          <p:nvPr>
            <p:ph idx="1"/>
          </p:nvPr>
        </p:nvSpPr>
        <p:spPr>
          <a:xfrm>
            <a:off x="678287" y="1752600"/>
            <a:ext cx="7772400" cy="4114800"/>
          </a:xfrm>
        </p:spPr>
        <p:txBody>
          <a:bodyPr/>
          <a:lstStyle/>
          <a:p>
            <a:r>
              <a:rPr lang="en-US" altLang="zh-CN" dirty="0" smtClean="0"/>
              <a:t>Do you agree the proposed comment resolution to the following </a:t>
            </a:r>
            <a:r>
              <a:rPr lang="en-US" altLang="zh-CN" dirty="0"/>
              <a:t>CIDs </a:t>
            </a:r>
            <a:r>
              <a:rPr lang="en-US" altLang="zh-CN" dirty="0" smtClean="0"/>
              <a:t>and the corresponding spec text modification as in 11-17/305r2?</a:t>
            </a:r>
          </a:p>
          <a:p>
            <a:pPr lvl="1"/>
            <a:r>
              <a:rPr lang="en-US" altLang="zh-CN" dirty="0" smtClean="0"/>
              <a:t>CID </a:t>
            </a:r>
            <a:r>
              <a:rPr lang="en-US" dirty="0" smtClean="0"/>
              <a:t>8880, 8881,5255, 8883, 8884, 7515, 8885, 8887, 4866,8888, 4867, 8889, 4868, 4994, 9484, 4990, </a:t>
            </a:r>
            <a:r>
              <a:rPr lang="en-GB" dirty="0" smtClean="0"/>
              <a:t>4993</a:t>
            </a:r>
            <a:endParaRPr lang="zh-CN"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34</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p14="http://schemas.microsoft.com/office/powerpoint/2010/main" xmlns="" val="320097717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Straw-poll 20</a:t>
            </a:r>
            <a:endParaRPr lang="en-US" dirty="0"/>
          </a:p>
        </p:txBody>
      </p:sp>
      <p:sp>
        <p:nvSpPr>
          <p:cNvPr id="3" name="Content Placeholder 2"/>
          <p:cNvSpPr>
            <a:spLocks noGrp="1"/>
          </p:cNvSpPr>
          <p:nvPr>
            <p:ph idx="1"/>
          </p:nvPr>
        </p:nvSpPr>
        <p:spPr>
          <a:xfrm>
            <a:off x="685800" y="1981200"/>
            <a:ext cx="7772400" cy="4267200"/>
          </a:xfrm>
        </p:spPr>
        <p:txBody>
          <a:bodyPr>
            <a:normAutofit fontScale="92500" lnSpcReduction="10000"/>
          </a:bodyPr>
          <a:lstStyle/>
          <a:p>
            <a:r>
              <a:rPr lang="en-US" altLang="zh-CN" dirty="0" smtClean="0"/>
              <a:t>Do you agree the following comment resolution update which only adding referred doc in resolution compared to previous </a:t>
            </a:r>
            <a:r>
              <a:rPr lang="en-US" altLang="zh-CN" dirty="0" err="1" smtClean="0"/>
              <a:t>revison</a:t>
            </a:r>
            <a:r>
              <a:rPr lang="en-US" altLang="zh-CN" dirty="0" smtClean="0"/>
              <a:t>:</a:t>
            </a:r>
          </a:p>
          <a:p>
            <a:pPr lvl="1"/>
            <a:r>
              <a:rPr lang="en-US" altLang="zh-CN" dirty="0" smtClean="0"/>
              <a:t>Resolutions to CIDs in SP #8 be replaced by the corresponding resolution in 11-17/330r2;</a:t>
            </a:r>
          </a:p>
          <a:p>
            <a:pPr lvl="1"/>
            <a:r>
              <a:rPr lang="en-US" altLang="zh-CN" dirty="0" smtClean="0"/>
              <a:t>Resolutions to CIDs in SP #9 be replaced by the corresponding resolution in 11-17/333r1</a:t>
            </a:r>
          </a:p>
          <a:p>
            <a:pPr lvl="1"/>
            <a:r>
              <a:rPr lang="en-US" altLang="zh-CN" dirty="0" smtClean="0"/>
              <a:t>Resolutions to CIDs in SP #10 be replaced by the corresponding resolution in 11-17/332r2; </a:t>
            </a:r>
          </a:p>
          <a:p>
            <a:pPr lvl="1"/>
            <a:r>
              <a:rPr lang="en-US" altLang="zh-CN" dirty="0" smtClean="0"/>
              <a:t>Resolutions to CIDs in SP #11 be replaced by the corresponding resolution in 11-17/331r2; </a:t>
            </a:r>
          </a:p>
          <a:p>
            <a:pPr lvl="1"/>
            <a:endParaRPr lang="en-US" dirty="0" smtClean="0"/>
          </a:p>
          <a:p>
            <a:pPr>
              <a:buNone/>
            </a:pPr>
            <a:r>
              <a:rPr lang="en-US" dirty="0" smtClean="0">
                <a:solidFill>
                  <a:srgbClr val="00B050"/>
                </a:solidFill>
              </a:rPr>
              <a:t>SP: Passed without objection</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Mar 2017</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35</a:t>
            </a:fld>
            <a:endParaRPr lang="en-US" altLang="en-US"/>
          </a:p>
        </p:txBody>
      </p:sp>
      <p:sp>
        <p:nvSpPr>
          <p:cNvPr id="6" name="Footer Placeholder 5"/>
          <p:cNvSpPr>
            <a:spLocks noGrp="1"/>
          </p:cNvSpPr>
          <p:nvPr>
            <p:ph type="ftr" sz="quarter" idx="3"/>
          </p:nvPr>
        </p:nvSpPr>
        <p:spPr/>
        <p:txBody>
          <a:bodyPr/>
          <a:lstStyle/>
          <a:p>
            <a:pPr>
              <a:defRPr/>
            </a:pPr>
            <a:r>
              <a:rPr lang="en-US" smtClean="0"/>
              <a:t>Bo Sun (ZTE), et al</a:t>
            </a:r>
            <a:endParaRPr lang="en-US" dirty="0"/>
          </a:p>
        </p:txBody>
      </p:sp>
    </p:spTree>
    <p:extLst>
      <p:ext uri="{BB962C8B-B14F-4D97-AF65-F5344CB8AC3E}">
        <p14:creationId xmlns:p14="http://schemas.microsoft.com/office/powerpoint/2010/main" xmlns="" val="170902036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21 (11-17/246r1) </a:t>
            </a:r>
            <a:endParaRPr lang="zh-CN" altLang="en-US" dirty="0"/>
          </a:p>
        </p:txBody>
      </p:sp>
      <p:sp>
        <p:nvSpPr>
          <p:cNvPr id="3" name="内容占位符 2"/>
          <p:cNvSpPr>
            <a:spLocks noGrp="1"/>
          </p:cNvSpPr>
          <p:nvPr>
            <p:ph idx="1"/>
          </p:nvPr>
        </p:nvSpPr>
        <p:spPr>
          <a:xfrm>
            <a:off x="678287" y="1752600"/>
            <a:ext cx="7772400" cy="4114800"/>
          </a:xfrm>
        </p:spPr>
        <p:txBody>
          <a:bodyPr/>
          <a:lstStyle/>
          <a:p>
            <a:r>
              <a:rPr lang="en-US" altLang="zh-CN" dirty="0" smtClean="0"/>
              <a:t>Do you agree the proposed comment resolution to the following </a:t>
            </a:r>
            <a:r>
              <a:rPr lang="en-US" altLang="zh-CN" dirty="0"/>
              <a:t>CIDs </a:t>
            </a:r>
            <a:r>
              <a:rPr lang="en-US" altLang="zh-CN" dirty="0" smtClean="0"/>
              <a:t>and the corresponding spec text modification as in 11-17/246r1?</a:t>
            </a:r>
          </a:p>
          <a:p>
            <a:pPr lvl="1"/>
            <a:r>
              <a:rPr lang="en-US" altLang="zh-CN" dirty="0" smtClean="0"/>
              <a:t>CID </a:t>
            </a:r>
            <a:r>
              <a:rPr lang="en-GB" altLang="zh-CN" dirty="0" smtClean="0"/>
              <a:t>8623, 8624, 8635, 8637, 8638, 8639, 8640, 8733, 8734, 8736, 8738, 8740, 8741, 8742, 8743, 10360, 10404, 10355</a:t>
            </a:r>
            <a:endParaRPr lang="en-US"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36</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p14="http://schemas.microsoft.com/office/powerpoint/2010/main" xmlns="" val="320097717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22 (11-17/303r2) </a:t>
            </a:r>
            <a:endParaRPr lang="zh-CN" altLang="en-US" dirty="0"/>
          </a:p>
        </p:txBody>
      </p:sp>
      <p:sp>
        <p:nvSpPr>
          <p:cNvPr id="3" name="内容占位符 2"/>
          <p:cNvSpPr>
            <a:spLocks noGrp="1"/>
          </p:cNvSpPr>
          <p:nvPr>
            <p:ph idx="1"/>
          </p:nvPr>
        </p:nvSpPr>
        <p:spPr>
          <a:xfrm>
            <a:off x="678287" y="1752600"/>
            <a:ext cx="7772400" cy="4114800"/>
          </a:xfrm>
        </p:spPr>
        <p:txBody>
          <a:bodyPr/>
          <a:lstStyle/>
          <a:p>
            <a:r>
              <a:rPr lang="en-US" altLang="zh-CN" dirty="0" smtClean="0"/>
              <a:t>Do you agree the proposed comment resolution to the following </a:t>
            </a:r>
            <a:r>
              <a:rPr lang="en-US" altLang="zh-CN" dirty="0"/>
              <a:t>CIDs </a:t>
            </a:r>
            <a:r>
              <a:rPr lang="en-US" altLang="zh-CN" dirty="0" smtClean="0"/>
              <a:t>and the corresponding spec text modification as in 11-17/303r2?</a:t>
            </a:r>
          </a:p>
          <a:p>
            <a:pPr lvl="1"/>
            <a:r>
              <a:rPr lang="en-US" altLang="zh-CN" dirty="0" smtClean="0"/>
              <a:t>CID </a:t>
            </a:r>
            <a:r>
              <a:rPr lang="en-GB" altLang="zh-CN" dirty="0" smtClean="0"/>
              <a:t>6341, 6339, 7355, 7354, 7349, 3425, 3539, 3440, 3439, 3436, 3434, 3431, 3430, 3428, 3427, 9265 9266, 9840, 7756, 8665, 8666, 8667, 8669, 8670</a:t>
            </a:r>
            <a:endParaRPr lang="zh-CN" altLang="zh-CN" dirty="0" smtClean="0"/>
          </a:p>
          <a:p>
            <a:pPr lvl="1"/>
            <a:endParaRPr lang="en-US"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37</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p14="http://schemas.microsoft.com/office/powerpoint/2010/main" xmlns="" val="320097717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23 (11-17/261r1) </a:t>
            </a:r>
            <a:endParaRPr lang="zh-CN" altLang="en-US" dirty="0"/>
          </a:p>
        </p:txBody>
      </p:sp>
      <p:sp>
        <p:nvSpPr>
          <p:cNvPr id="3" name="内容占位符 2"/>
          <p:cNvSpPr>
            <a:spLocks noGrp="1"/>
          </p:cNvSpPr>
          <p:nvPr>
            <p:ph idx="1"/>
          </p:nvPr>
        </p:nvSpPr>
        <p:spPr>
          <a:xfrm>
            <a:off x="678287" y="1752600"/>
            <a:ext cx="7772400" cy="4114800"/>
          </a:xfrm>
        </p:spPr>
        <p:txBody>
          <a:bodyPr/>
          <a:lstStyle/>
          <a:p>
            <a:r>
              <a:rPr lang="en-US" altLang="zh-CN" dirty="0" smtClean="0"/>
              <a:t>Do you agree the proposed comment resolution to the following </a:t>
            </a:r>
            <a:r>
              <a:rPr lang="en-US" altLang="zh-CN" dirty="0"/>
              <a:t>CIDs </a:t>
            </a:r>
            <a:r>
              <a:rPr lang="en-US" altLang="zh-CN" dirty="0" smtClean="0"/>
              <a:t>(</a:t>
            </a:r>
            <a:r>
              <a:rPr lang="en-US" altLang="zh-CN" dirty="0" smtClean="0">
                <a:solidFill>
                  <a:srgbClr val="FF0000"/>
                </a:solidFill>
              </a:rPr>
              <a:t>except those being stricken out as below</a:t>
            </a:r>
            <a:r>
              <a:rPr lang="en-US" altLang="zh-CN" dirty="0" smtClean="0"/>
              <a:t>) and the corresponding spec text modification as in 11-17/261r1?</a:t>
            </a:r>
          </a:p>
          <a:p>
            <a:pPr lvl="1"/>
            <a:r>
              <a:rPr lang="en-US" altLang="zh-CN" dirty="0" smtClean="0"/>
              <a:t>CID </a:t>
            </a:r>
            <a:r>
              <a:rPr lang="en-GB" altLang="zh-CN" dirty="0" smtClean="0"/>
              <a:t>5784, 5785, 5953, 5954, 7442,6869, 6870, 6871, 3606, 3609,3359, 5282, 5281, 9028, 9027, 9090, 9078, 10125, 10314, 7678,</a:t>
            </a:r>
            <a:r>
              <a:rPr lang="en-GB" altLang="zh-CN" strike="sngStrike" dirty="0" smtClean="0">
                <a:solidFill>
                  <a:srgbClr val="FF0000"/>
                </a:solidFill>
              </a:rPr>
              <a:t>7832</a:t>
            </a:r>
            <a:r>
              <a:rPr lang="en-GB" altLang="zh-CN" dirty="0" smtClean="0"/>
              <a:t>, 8575, 8581, 8582, 8583,8578</a:t>
            </a:r>
            <a:endParaRPr lang="zh-CN" altLang="zh-CN" dirty="0" smtClean="0"/>
          </a:p>
          <a:p>
            <a:pPr lvl="1"/>
            <a:endParaRPr lang="en-US"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38</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p14="http://schemas.microsoft.com/office/powerpoint/2010/main" xmlns="" val="320097717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24 (11-17/329r4)</a:t>
            </a:r>
            <a:endParaRPr lang="zh-CN" altLang="en-US" dirty="0"/>
          </a:p>
        </p:txBody>
      </p:sp>
      <p:sp>
        <p:nvSpPr>
          <p:cNvPr id="3" name="内容占位符 2"/>
          <p:cNvSpPr>
            <a:spLocks noGrp="1"/>
          </p:cNvSpPr>
          <p:nvPr>
            <p:ph idx="1"/>
          </p:nvPr>
        </p:nvSpPr>
        <p:spPr>
          <a:xfrm>
            <a:off x="678287" y="1752600"/>
            <a:ext cx="7772400" cy="4114800"/>
          </a:xfrm>
        </p:spPr>
        <p:txBody>
          <a:bodyPr/>
          <a:lstStyle/>
          <a:p>
            <a:r>
              <a:rPr lang="en-US" altLang="zh-CN" dirty="0" smtClean="0"/>
              <a:t>Do you agree the proposed comment resolution to the following </a:t>
            </a:r>
            <a:r>
              <a:rPr lang="en-US" altLang="zh-CN" dirty="0"/>
              <a:t>CIDs (</a:t>
            </a:r>
            <a:r>
              <a:rPr lang="en-US" altLang="zh-CN" dirty="0">
                <a:solidFill>
                  <a:srgbClr val="FF0000"/>
                </a:solidFill>
              </a:rPr>
              <a:t>except those being </a:t>
            </a:r>
            <a:r>
              <a:rPr lang="en-US" altLang="zh-CN" dirty="0" smtClean="0">
                <a:solidFill>
                  <a:srgbClr val="FF0000"/>
                </a:solidFill>
              </a:rPr>
              <a:t>stricken </a:t>
            </a:r>
            <a:r>
              <a:rPr lang="en-US" altLang="zh-CN" dirty="0">
                <a:solidFill>
                  <a:srgbClr val="FF0000"/>
                </a:solidFill>
              </a:rPr>
              <a:t>out as below</a:t>
            </a:r>
            <a:r>
              <a:rPr lang="en-US" altLang="zh-CN" dirty="0"/>
              <a:t>) </a:t>
            </a:r>
            <a:r>
              <a:rPr lang="en-US" altLang="zh-CN" dirty="0" smtClean="0"/>
              <a:t>and the corresponding spec text modification as in 11-17/329r4?</a:t>
            </a:r>
          </a:p>
          <a:p>
            <a:pPr lvl="1"/>
            <a:r>
              <a:rPr lang="en-US" altLang="zh-CN" dirty="0" smtClean="0"/>
              <a:t>CID 3251, 3252, 3393, 3395, 3502, 3504, 3834, 3836, 3924, 3926, 4461, 4464, 5041, 5042, 5275, 5276, 5277, 5278, 6197, 7430, 7431, 7432, 7434, 7435, 7437, 7438, 7439, 7440, 7441, 7516, </a:t>
            </a:r>
            <a:r>
              <a:rPr lang="en-US" altLang="zh-CN" strike="sngStrike" dirty="0" smtClean="0">
                <a:solidFill>
                  <a:srgbClr val="FF3300"/>
                </a:solidFill>
              </a:rPr>
              <a:t>7517</a:t>
            </a:r>
            <a:r>
              <a:rPr lang="en-US" altLang="zh-CN" dirty="0" smtClean="0"/>
              <a:t>, 8565, 8997, 8998, 8999, 9000, 9001, 9002, 9004, 9005 and 9069.</a:t>
            </a:r>
            <a:endParaRPr lang="zh-CN" altLang="zh-CN" dirty="0" smtClean="0"/>
          </a:p>
          <a:p>
            <a:pPr lvl="1"/>
            <a:endParaRPr lang="en-US" altLang="zh-CN" dirty="0" smtClean="0"/>
          </a:p>
          <a:p>
            <a:pPr>
              <a:buNone/>
            </a:pPr>
            <a:r>
              <a:rPr lang="en-US" altLang="zh-CN" dirty="0" smtClean="0">
                <a:solidFill>
                  <a:srgbClr val="00B050"/>
                </a:solidFill>
              </a:rPr>
              <a:t>SP: Passed without objection</a:t>
            </a:r>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39</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p14="http://schemas.microsoft.com/office/powerpoint/2010/main" xmlns="" val="16450281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dirty="0"/>
              <a:t>Please announce your affiliation when you first address the group during a meeting </a:t>
            </a:r>
            <a:r>
              <a:rPr lang="en-US" altLang="en-US" dirty="0" smtClean="0"/>
              <a:t>slot</a:t>
            </a:r>
          </a:p>
          <a:p>
            <a:r>
              <a:rPr lang="en-US" altLang="en-US" dirty="0"/>
              <a:t>Cell Phones to be silent or Off</a:t>
            </a:r>
          </a:p>
          <a:p>
            <a:r>
              <a:rPr lang="en-US" altLang="en-US" dirty="0" smtClean="0"/>
              <a:t>Register your attendance via </a:t>
            </a:r>
            <a:r>
              <a:rPr lang="en-US" altLang="en-US" dirty="0">
                <a:hlinkClick r:id="rId3"/>
              </a:rPr>
              <a:t>https://imat.ieee.org</a:t>
            </a:r>
            <a:r>
              <a:rPr lang="en-US" altLang="en-US" dirty="0"/>
              <a:t> while on meeting SSID (e.g. </a:t>
            </a:r>
            <a:r>
              <a:rPr lang="en-US" altLang="en-US" dirty="0" err="1"/>
              <a:t>Verilan</a:t>
            </a:r>
            <a:r>
              <a:rPr lang="en-US" altLang="en-US" dirty="0"/>
              <a:t>-secure)</a:t>
            </a:r>
          </a:p>
          <a:p>
            <a:r>
              <a:rPr lang="en-US" altLang="en-US" dirty="0" smtClean="0"/>
              <a:t>Make sure your badges are correct </a:t>
            </a:r>
          </a:p>
          <a:p>
            <a:r>
              <a:rPr lang="en-US" altLang="en-US" dirty="0" smtClean="0"/>
              <a:t>If you plan to make a submission be sure it does not contain company logos or advertising</a:t>
            </a:r>
          </a:p>
          <a:p>
            <a:r>
              <a:rPr lang="en-US" altLang="en-US" dirty="0" smtClean="0"/>
              <a:t>Questions on Voting status, Ballot pool, Access to Reflector, Documentation,  Member</a:t>
            </a:r>
            <a:r>
              <a:rPr lang="en-US" altLang="ja-JP" dirty="0" smtClean="0"/>
              <a:t>’s Area</a:t>
            </a:r>
          </a:p>
          <a:p>
            <a:pPr lvl="1"/>
            <a:r>
              <a:rPr lang="en-US" altLang="en-US" sz="2400" dirty="0" smtClean="0"/>
              <a:t>Contact Jon Rosdahl –  </a:t>
            </a:r>
            <a:r>
              <a:rPr lang="en-US" altLang="en-US" sz="2400" dirty="0" smtClean="0">
                <a:hlinkClick r:id="rId4"/>
              </a:rPr>
              <a:t>jrosdahl@ieee.org</a:t>
            </a:r>
            <a:endParaRPr lang="en-US" altLang="en-US" dirty="0" smtClean="0"/>
          </a:p>
          <a:p>
            <a:pPr lvl="1"/>
            <a:endParaRPr lang="en-US" altLang="en-US" dirty="0" smtClean="0"/>
          </a:p>
        </p:txBody>
      </p:sp>
      <p:sp>
        <p:nvSpPr>
          <p:cNvPr id="9" name="页脚占位符 5"/>
          <p:cNvSpPr>
            <a:spLocks noGrp="1"/>
          </p:cNvSpPr>
          <p:nvPr>
            <p:ph type="ftr" sz="quarter" idx="3"/>
          </p:nvPr>
        </p:nvSpPr>
        <p:spPr>
          <a:xfrm>
            <a:off x="7283964" y="6475413"/>
            <a:ext cx="1259961" cy="184666"/>
          </a:xfrm>
        </p:spPr>
        <p:txBody>
          <a:bodyPr/>
          <a:lstStyle/>
          <a:p>
            <a:pPr>
              <a:defRPr/>
            </a:pPr>
            <a:r>
              <a:rPr lang="en-US" dirty="0" smtClean="0"/>
              <a:t>Bo Sun (ZTE</a:t>
            </a:r>
            <a:r>
              <a:rPr lang="en-US" dirty="0"/>
              <a:t>) , et al</a:t>
            </a:r>
          </a:p>
        </p:txBody>
      </p:sp>
      <p:sp>
        <p:nvSpPr>
          <p:cNvPr id="10"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25 (11-17/301r3)</a:t>
            </a:r>
            <a:endParaRPr lang="zh-CN" altLang="en-US" dirty="0"/>
          </a:p>
        </p:txBody>
      </p:sp>
      <p:sp>
        <p:nvSpPr>
          <p:cNvPr id="3" name="内容占位符 2"/>
          <p:cNvSpPr>
            <a:spLocks noGrp="1"/>
          </p:cNvSpPr>
          <p:nvPr>
            <p:ph idx="1"/>
          </p:nvPr>
        </p:nvSpPr>
        <p:spPr>
          <a:xfrm>
            <a:off x="678287" y="1752600"/>
            <a:ext cx="7772400" cy="4114800"/>
          </a:xfrm>
        </p:spPr>
        <p:txBody>
          <a:bodyPr/>
          <a:lstStyle/>
          <a:p>
            <a:r>
              <a:rPr lang="en-US" altLang="zh-CN" dirty="0" smtClean="0"/>
              <a:t>Do you agree the proposed comment resolution to the following CIDs and the corresponding spec text modification as in 11-17/301r3?</a:t>
            </a:r>
          </a:p>
          <a:p>
            <a:pPr lvl="1"/>
            <a:r>
              <a:rPr lang="en-US" altLang="zh-CN" dirty="0" smtClean="0"/>
              <a:t>CID </a:t>
            </a:r>
            <a:r>
              <a:rPr lang="en-GB" altLang="zh-CN" dirty="0" smtClean="0"/>
              <a:t>5287, 5288, 8842, 5289, 3317, 3397, 3666, 3756, 4016, 4140, 4242, 4253, 5095, 5290, 8843, 8844, 10205, 3318, 3399, 3669, 3758, 4145, 4246, 5096, 5291, 8845, 5097, 5293, 5294, 8846, 9162, 5098, 5099, 5100, 5295, 5296, 8847, 9163</a:t>
            </a:r>
            <a:endParaRPr lang="zh-CN" altLang="zh-CN" dirty="0" smtClean="0"/>
          </a:p>
          <a:p>
            <a:pPr lvl="1"/>
            <a:endParaRPr lang="en-US" altLang="zh-CN" dirty="0" smtClean="0"/>
          </a:p>
          <a:p>
            <a:pPr>
              <a:buNone/>
            </a:pPr>
            <a:r>
              <a:rPr lang="en-US" altLang="zh-CN" dirty="0" smtClean="0">
                <a:solidFill>
                  <a:srgbClr val="00B050"/>
                </a:solidFill>
              </a:rPr>
              <a:t>SP: Passed without objection</a:t>
            </a:r>
          </a:p>
          <a:p>
            <a:pPr>
              <a:buNone/>
            </a:pPr>
            <a:endParaRPr lang="en-US" altLang="zh-CN" dirty="0" smtClean="0">
              <a:solidFill>
                <a:srgbClr val="00B050"/>
              </a:solidFill>
            </a:endParaRPr>
          </a:p>
          <a:p>
            <a:pPr>
              <a:buNone/>
            </a:pPr>
            <a:r>
              <a:rPr lang="en-US" altLang="zh-CN" dirty="0" smtClean="0">
                <a:solidFill>
                  <a:srgbClr val="FF0000"/>
                </a:solidFill>
              </a:rPr>
              <a:t>Note, this </a:t>
            </a:r>
            <a:r>
              <a:rPr lang="en-US" altLang="zh-CN" dirty="0" smtClean="0">
                <a:solidFill>
                  <a:srgbClr val="FF0000"/>
                </a:solidFill>
              </a:rPr>
              <a:t>SP is replaced by SP #30</a:t>
            </a: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40</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p14="http://schemas.microsoft.com/office/powerpoint/2010/main" xmlns="" val="164502818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26 (11-17/231r1)</a:t>
            </a:r>
            <a:endParaRPr lang="zh-CN" altLang="en-US" dirty="0"/>
          </a:p>
        </p:txBody>
      </p:sp>
      <p:sp>
        <p:nvSpPr>
          <p:cNvPr id="3" name="内容占位符 2"/>
          <p:cNvSpPr>
            <a:spLocks noGrp="1"/>
          </p:cNvSpPr>
          <p:nvPr>
            <p:ph idx="1"/>
          </p:nvPr>
        </p:nvSpPr>
        <p:spPr>
          <a:xfrm>
            <a:off x="678287" y="1752600"/>
            <a:ext cx="7772400" cy="4114800"/>
          </a:xfrm>
        </p:spPr>
        <p:txBody>
          <a:bodyPr/>
          <a:lstStyle/>
          <a:p>
            <a:r>
              <a:rPr lang="en-US" altLang="zh-CN" dirty="0" smtClean="0"/>
              <a:t>Do you agree the proposed comment resolution to the following CIDs</a:t>
            </a:r>
            <a:r>
              <a:rPr lang="en-US" altLang="zh-CN" dirty="0" smtClean="0">
                <a:solidFill>
                  <a:srgbClr val="FF0000"/>
                </a:solidFill>
              </a:rPr>
              <a:t> (except those CIDs stricken out as below)</a:t>
            </a:r>
            <a:r>
              <a:rPr lang="en-US" altLang="zh-CN" dirty="0" smtClean="0"/>
              <a:t> and the corresponding spec text modification as in 11-17/231r1?</a:t>
            </a:r>
          </a:p>
          <a:p>
            <a:pPr lvl="1"/>
            <a:r>
              <a:rPr lang="en-US" altLang="zh-CN" dirty="0" smtClean="0"/>
              <a:t>CID </a:t>
            </a:r>
            <a:r>
              <a:rPr lang="en-GB" altLang="zh-CN" dirty="0" smtClean="0"/>
              <a:t>4000, 4236, 4897, 5254, 8161, 8838, </a:t>
            </a:r>
            <a:r>
              <a:rPr lang="en-GB" altLang="zh-CN" strike="sngStrike" dirty="0" smtClean="0">
                <a:solidFill>
                  <a:srgbClr val="FF0000"/>
                </a:solidFill>
              </a:rPr>
              <a:t>8839</a:t>
            </a:r>
            <a:r>
              <a:rPr lang="en-GB" altLang="zh-CN" dirty="0" smtClean="0"/>
              <a:t>, </a:t>
            </a:r>
            <a:r>
              <a:rPr lang="en-GB" altLang="zh-CN" strike="sngStrike" dirty="0" smtClean="0">
                <a:solidFill>
                  <a:srgbClr val="FF0000"/>
                </a:solidFill>
              </a:rPr>
              <a:t>8840</a:t>
            </a:r>
            <a:r>
              <a:rPr lang="en-GB" altLang="zh-CN" dirty="0" smtClean="0"/>
              <a:t>, 8841, </a:t>
            </a:r>
            <a:r>
              <a:rPr lang="en-GB" altLang="zh-CN" strike="sngStrike" dirty="0" smtClean="0">
                <a:solidFill>
                  <a:srgbClr val="FF0000"/>
                </a:solidFill>
              </a:rPr>
              <a:t>9549</a:t>
            </a:r>
            <a:r>
              <a:rPr lang="en-GB" altLang="zh-CN" dirty="0" smtClean="0"/>
              <a:t>, 10202, 10203, </a:t>
            </a:r>
            <a:r>
              <a:rPr lang="en-GB" altLang="zh-CN" strike="sngStrike" dirty="0" smtClean="0">
                <a:solidFill>
                  <a:srgbClr val="FF0000"/>
                </a:solidFill>
              </a:rPr>
              <a:t>10204</a:t>
            </a:r>
            <a:endParaRPr lang="zh-CN" altLang="zh-CN" strike="sngStrike" dirty="0" smtClean="0">
              <a:solidFill>
                <a:srgbClr val="FF0000"/>
              </a:solidFill>
            </a:endParaRPr>
          </a:p>
          <a:p>
            <a:pPr lvl="1">
              <a:buNone/>
            </a:pPr>
            <a:endParaRPr lang="zh-CN" altLang="zh-CN" dirty="0" smtClean="0"/>
          </a:p>
          <a:p>
            <a:pPr lvl="1"/>
            <a:endParaRPr lang="zh-CN" altLang="zh-CN" dirty="0" smtClean="0"/>
          </a:p>
          <a:p>
            <a:pPr lvl="1"/>
            <a:endParaRPr lang="en-US" altLang="zh-CN" dirty="0" smtClean="0"/>
          </a:p>
          <a:p>
            <a:pPr>
              <a:buNone/>
            </a:pPr>
            <a:r>
              <a:rPr lang="en-US" altLang="zh-CN" dirty="0" smtClean="0">
                <a:solidFill>
                  <a:srgbClr val="00B050"/>
                </a:solidFill>
              </a:rPr>
              <a:t>SP: Passed without objection</a:t>
            </a:r>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41</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p14="http://schemas.microsoft.com/office/powerpoint/2010/main" xmlns="" val="164502818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27 (11-17/232r2)</a:t>
            </a:r>
            <a:endParaRPr lang="zh-CN" altLang="en-US" dirty="0"/>
          </a:p>
        </p:txBody>
      </p:sp>
      <p:sp>
        <p:nvSpPr>
          <p:cNvPr id="3" name="内容占位符 2"/>
          <p:cNvSpPr>
            <a:spLocks noGrp="1"/>
          </p:cNvSpPr>
          <p:nvPr>
            <p:ph idx="1"/>
          </p:nvPr>
        </p:nvSpPr>
        <p:spPr>
          <a:xfrm>
            <a:off x="678287" y="1752600"/>
            <a:ext cx="7772400" cy="4114800"/>
          </a:xfrm>
        </p:spPr>
        <p:txBody>
          <a:bodyPr/>
          <a:lstStyle/>
          <a:p>
            <a:r>
              <a:rPr lang="en-US" altLang="zh-CN" dirty="0" smtClean="0"/>
              <a:t>Do you agree the proposed comment resolution to the following CIDs</a:t>
            </a:r>
            <a:r>
              <a:rPr lang="en-US" altLang="zh-CN" dirty="0" smtClean="0">
                <a:solidFill>
                  <a:srgbClr val="FF0000"/>
                </a:solidFill>
              </a:rPr>
              <a:t> (except those CIDs stricken out as below)</a:t>
            </a:r>
            <a:r>
              <a:rPr lang="en-US" altLang="zh-CN" dirty="0" smtClean="0"/>
              <a:t> and the corresponding spec text modification as in 11-17/232r2?</a:t>
            </a:r>
          </a:p>
          <a:p>
            <a:pPr lvl="1"/>
            <a:r>
              <a:rPr lang="en-US" altLang="zh-CN" dirty="0" smtClean="0"/>
              <a:t>CID </a:t>
            </a:r>
            <a:r>
              <a:rPr lang="en-GB" altLang="zh-CN" dirty="0" smtClean="0"/>
              <a:t>5101, 5102, 5103, 5297, 5298, 5299, </a:t>
            </a:r>
            <a:r>
              <a:rPr lang="en-GB" altLang="zh-CN" strike="sngStrike" dirty="0" smtClean="0">
                <a:solidFill>
                  <a:srgbClr val="FF0000"/>
                </a:solidFill>
              </a:rPr>
              <a:t>6114</a:t>
            </a:r>
            <a:r>
              <a:rPr lang="en-GB" altLang="zh-CN" dirty="0" smtClean="0"/>
              <a:t>, </a:t>
            </a:r>
            <a:r>
              <a:rPr lang="en-GB" altLang="zh-CN" strike="sngStrike" dirty="0" smtClean="0">
                <a:solidFill>
                  <a:srgbClr val="FF0000"/>
                </a:solidFill>
              </a:rPr>
              <a:t>7512,</a:t>
            </a:r>
            <a:r>
              <a:rPr lang="en-GB" altLang="zh-CN" dirty="0" smtClean="0"/>
              <a:t> 7513, 8848, 8849, 8850, 8851, 8852, 8853, 8854, 8855, 8856, 8857, 8858, 8985, 9158, 9159, 9160, 9166, 9167, 10114</a:t>
            </a:r>
          </a:p>
          <a:p>
            <a:pPr lvl="1"/>
            <a:endParaRPr lang="en-GB" altLang="zh-CN" dirty="0" smtClean="0">
              <a:solidFill>
                <a:srgbClr val="00B050"/>
              </a:solidFill>
            </a:endParaRPr>
          </a:p>
          <a:p>
            <a:pPr>
              <a:buNone/>
            </a:pPr>
            <a:r>
              <a:rPr lang="en-US" altLang="zh-CN" dirty="0" smtClean="0">
                <a:solidFill>
                  <a:srgbClr val="00B050"/>
                </a:solidFill>
              </a:rPr>
              <a:t>SP: Passed without objection</a:t>
            </a:r>
            <a:endParaRPr lang="zh-CN" altLang="zh-CN" dirty="0" smtClean="0">
              <a:solidFill>
                <a:srgbClr val="00B050"/>
              </a:solidFill>
            </a:endParaRPr>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42</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p14="http://schemas.microsoft.com/office/powerpoint/2010/main" xmlns="" val="164502818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28 (11-17/233r0)</a:t>
            </a:r>
            <a:endParaRPr lang="zh-CN" altLang="en-US" dirty="0"/>
          </a:p>
        </p:txBody>
      </p:sp>
      <p:sp>
        <p:nvSpPr>
          <p:cNvPr id="3" name="内容占位符 2"/>
          <p:cNvSpPr>
            <a:spLocks noGrp="1"/>
          </p:cNvSpPr>
          <p:nvPr>
            <p:ph idx="1"/>
          </p:nvPr>
        </p:nvSpPr>
        <p:spPr>
          <a:xfrm>
            <a:off x="678287" y="1752600"/>
            <a:ext cx="7772400" cy="4114800"/>
          </a:xfrm>
        </p:spPr>
        <p:txBody>
          <a:bodyPr/>
          <a:lstStyle/>
          <a:p>
            <a:r>
              <a:rPr lang="en-US" altLang="zh-CN" dirty="0" smtClean="0"/>
              <a:t>Do you agree the proposed comment resolution to the following CIDs</a:t>
            </a:r>
            <a:r>
              <a:rPr lang="en-US" altLang="zh-CN" dirty="0" smtClean="0">
                <a:solidFill>
                  <a:srgbClr val="FF0000"/>
                </a:solidFill>
              </a:rPr>
              <a:t> </a:t>
            </a:r>
            <a:r>
              <a:rPr lang="en-US" altLang="zh-CN" dirty="0" smtClean="0"/>
              <a:t>and the corresponding spec text modification as in 11-17/233r0?</a:t>
            </a:r>
          </a:p>
          <a:p>
            <a:pPr lvl="1"/>
            <a:r>
              <a:rPr lang="en-US" altLang="zh-CN" dirty="0" smtClean="0"/>
              <a:t>CID 4905</a:t>
            </a:r>
            <a:endParaRPr lang="en-GB" altLang="zh-CN" dirty="0" smtClean="0"/>
          </a:p>
          <a:p>
            <a:pPr lvl="1"/>
            <a:endParaRPr lang="en-GB" altLang="zh-CN" dirty="0" smtClean="0">
              <a:solidFill>
                <a:srgbClr val="00B050"/>
              </a:solidFill>
            </a:endParaRPr>
          </a:p>
          <a:p>
            <a:pPr>
              <a:buNone/>
            </a:pPr>
            <a:r>
              <a:rPr lang="en-US" altLang="zh-CN" dirty="0" smtClean="0">
                <a:solidFill>
                  <a:srgbClr val="00B050"/>
                </a:solidFill>
              </a:rPr>
              <a:t>SP: Passed without objection</a:t>
            </a:r>
            <a:endParaRPr lang="zh-CN" altLang="zh-CN" dirty="0" smtClean="0">
              <a:solidFill>
                <a:srgbClr val="00B050"/>
              </a:solidFill>
            </a:endParaRPr>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43</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p14="http://schemas.microsoft.com/office/powerpoint/2010/main" xmlns="" val="164502818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29 (11-17/283r3)</a:t>
            </a:r>
            <a:endParaRPr lang="zh-CN" altLang="en-US" dirty="0"/>
          </a:p>
        </p:txBody>
      </p:sp>
      <p:sp>
        <p:nvSpPr>
          <p:cNvPr id="3" name="内容占位符 2"/>
          <p:cNvSpPr>
            <a:spLocks noGrp="1"/>
          </p:cNvSpPr>
          <p:nvPr>
            <p:ph idx="1"/>
          </p:nvPr>
        </p:nvSpPr>
        <p:spPr>
          <a:xfrm>
            <a:off x="678287" y="1752600"/>
            <a:ext cx="7772400" cy="4114800"/>
          </a:xfrm>
        </p:spPr>
        <p:txBody>
          <a:bodyPr/>
          <a:lstStyle/>
          <a:p>
            <a:r>
              <a:rPr lang="en-US" altLang="zh-CN" dirty="0" smtClean="0"/>
              <a:t>Do you agree the proposed comment resolution to the following CID as in 11-17/283r3?</a:t>
            </a:r>
          </a:p>
          <a:p>
            <a:pPr lvl="1"/>
            <a:r>
              <a:rPr lang="en-US" altLang="zh-CN" dirty="0" smtClean="0"/>
              <a:t>CID 8114</a:t>
            </a:r>
            <a:endParaRPr lang="en-GB" altLang="zh-CN" dirty="0" smtClean="0"/>
          </a:p>
          <a:p>
            <a:pPr lvl="1"/>
            <a:endParaRPr lang="en-GB" altLang="zh-CN" dirty="0" smtClean="0">
              <a:solidFill>
                <a:srgbClr val="00B050"/>
              </a:solidFill>
            </a:endParaRPr>
          </a:p>
          <a:p>
            <a:pPr>
              <a:buNone/>
            </a:pPr>
            <a:r>
              <a:rPr lang="en-US" altLang="zh-CN" dirty="0" smtClean="0">
                <a:solidFill>
                  <a:srgbClr val="00B050"/>
                </a:solidFill>
              </a:rPr>
              <a:t>SP: Passed without objection</a:t>
            </a: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44</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p14="http://schemas.microsoft.com/office/powerpoint/2010/main" xmlns="" val="164502818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30 (11-17/301r4)</a:t>
            </a:r>
            <a:endParaRPr lang="zh-CN" altLang="en-US" dirty="0"/>
          </a:p>
        </p:txBody>
      </p:sp>
      <p:sp>
        <p:nvSpPr>
          <p:cNvPr id="3" name="内容占位符 2"/>
          <p:cNvSpPr>
            <a:spLocks noGrp="1"/>
          </p:cNvSpPr>
          <p:nvPr>
            <p:ph idx="1"/>
          </p:nvPr>
        </p:nvSpPr>
        <p:spPr>
          <a:xfrm>
            <a:off x="678287" y="1752600"/>
            <a:ext cx="7772400" cy="4114800"/>
          </a:xfrm>
        </p:spPr>
        <p:txBody>
          <a:bodyPr/>
          <a:lstStyle/>
          <a:p>
            <a:r>
              <a:rPr lang="en-US" altLang="zh-CN" dirty="0" smtClean="0"/>
              <a:t>Do you agree the proposed comment resolution to the following CID as in 11-17/301r4?</a:t>
            </a:r>
          </a:p>
          <a:p>
            <a:pPr lvl="1"/>
            <a:r>
              <a:rPr lang="en-US" altLang="zh-CN" dirty="0" smtClean="0"/>
              <a:t>CID </a:t>
            </a:r>
            <a:r>
              <a:rPr lang="en-GB" altLang="zh-CN" dirty="0" smtClean="0"/>
              <a:t>5287, 5288, 8842, 5289, 3317, 3397, 3666, 3756, 4016, 4140, 4242, 4253, 5095, 5290, 8843, 8844, 10205, 3318, 3399, 3669, 3758, 4145, 4246, 5096, 5291, 8845, 5097, 5293, 5294, 8846, 9162, 5098, 5099, 5100, 5295, 5296, 8847, 9163, </a:t>
            </a:r>
            <a:r>
              <a:rPr lang="en-US" altLang="zh-CN" dirty="0" smtClean="0"/>
              <a:t>6114</a:t>
            </a:r>
            <a:endParaRPr lang="en-GB" altLang="zh-CN" dirty="0" smtClean="0"/>
          </a:p>
          <a:p>
            <a:pPr lvl="1"/>
            <a:endParaRPr lang="en-GB" altLang="zh-CN" dirty="0" smtClean="0">
              <a:solidFill>
                <a:srgbClr val="00B050"/>
              </a:solidFill>
            </a:endParaRPr>
          </a:p>
          <a:p>
            <a:pPr>
              <a:buNone/>
            </a:pPr>
            <a:r>
              <a:rPr lang="en-US" altLang="zh-CN" dirty="0" smtClean="0">
                <a:solidFill>
                  <a:srgbClr val="00B050"/>
                </a:solidFill>
              </a:rPr>
              <a:t>SP: Passed without objection</a:t>
            </a: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45</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p14="http://schemas.microsoft.com/office/powerpoint/2010/main" xmlns="" val="16450281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5" name="Rectangle 4"/>
          <p:cNvSpPr/>
          <p:nvPr/>
        </p:nvSpPr>
        <p:spPr>
          <a:xfrm>
            <a:off x="990600" y="2057400"/>
            <a:ext cx="3021981" cy="523220"/>
          </a:xfrm>
          <a:prstGeom prst="rect">
            <a:avLst/>
          </a:prstGeom>
        </p:spPr>
        <p:txBody>
          <a:bodyPr wrap="none">
            <a:spAutoFit/>
          </a:bodyPr>
          <a:lstStyle/>
          <a:p>
            <a:pPr>
              <a:buFont typeface="Arial" pitchFamily="34" charset="0"/>
              <a:buChar char="•"/>
            </a:pPr>
            <a:r>
              <a:rPr lang="en-US" sz="2800" b="1" dirty="0" smtClean="0"/>
              <a:t>Following 5 slides</a:t>
            </a:r>
          </a:p>
        </p:txBody>
      </p:sp>
      <p:sp>
        <p:nvSpPr>
          <p:cNvPr id="8" name="页脚占位符 5"/>
          <p:cNvSpPr>
            <a:spLocks noGrp="1"/>
          </p:cNvSpPr>
          <p:nvPr>
            <p:ph type="ftr" sz="quarter" idx="3"/>
          </p:nvPr>
        </p:nvSpPr>
        <p:spPr>
          <a:xfrm>
            <a:off x="7283964" y="6475413"/>
            <a:ext cx="1259961" cy="184666"/>
          </a:xfrm>
        </p:spPr>
        <p:txBody>
          <a:bodyPr/>
          <a:lstStyle/>
          <a:p>
            <a:pPr>
              <a:defRPr/>
            </a:pPr>
            <a:r>
              <a:rPr lang="en-US" dirty="0" smtClean="0"/>
              <a:t>Bo Sun (ZTE</a:t>
            </a:r>
            <a:r>
              <a:rPr lang="en-US" dirty="0"/>
              <a:t>) , et al</a:t>
            </a:r>
          </a:p>
        </p:txBody>
      </p:sp>
      <p:sp>
        <p:nvSpPr>
          <p:cNvPr id="9"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Slide Number Placeholder 4"/>
          <p:cNvSpPr>
            <a:spLocks noGrp="1"/>
          </p:cNvSpPr>
          <p:nvPr>
            <p:ph type="sldNum" sz="quarter" idx="12"/>
          </p:nvPr>
        </p:nvSpPr>
        <p:spPr>
          <a:noFill/>
        </p:spPr>
        <p:txBody>
          <a:bodyPr/>
          <a:lstStyle/>
          <a:p>
            <a:r>
              <a:rPr lang="en-US" altLang="en-US"/>
              <a:t>Slide </a:t>
            </a:r>
            <a:fld id="{FDDB0A93-1FD0-4423-87E1-C2C026CAD9F9}" type="slidenum">
              <a:rPr lang="en-US" altLang="en-US"/>
              <a:pPr/>
              <a:t>6</a:t>
            </a:fld>
            <a:endParaRPr lang="en-US" altLang="en-US"/>
          </a:p>
        </p:txBody>
      </p:sp>
      <p:sp>
        <p:nvSpPr>
          <p:cNvPr id="12293"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solidFill>
                  <a:schemeClr val="accent2"/>
                </a:solidFill>
              </a:rPr>
              <a:t>Instructions for the WG Chair</a:t>
            </a:r>
          </a:p>
        </p:txBody>
      </p:sp>
      <p:sp>
        <p:nvSpPr>
          <p:cNvPr id="12294"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 typeface="Monotype Sorts"/>
              <a:buNone/>
            </a:pPr>
            <a:r>
              <a:rPr lang="en-US" altLang="en-US" sz="800" b="0" smtClean="0"/>
              <a:t>	</a:t>
            </a:r>
            <a:r>
              <a:rPr lang="en-US" altLang="en-US" sz="1800" smtClean="0">
                <a:solidFill>
                  <a:schemeClr val="accent2"/>
                </a:solidFill>
              </a:rPr>
              <a:t>The IEEE-SA strongly recommends that at each WG meeting the chair or a designee:</a:t>
            </a:r>
          </a:p>
          <a:p>
            <a:pPr lvl="1">
              <a:lnSpc>
                <a:spcPct val="80000"/>
              </a:lnSpc>
              <a:buFont typeface="Arial" pitchFamily="34" charset="0"/>
              <a:buChar char="•"/>
            </a:pPr>
            <a:r>
              <a:rPr lang="en-US" altLang="en-US" sz="1400" b="1" smtClean="0">
                <a:solidFill>
                  <a:schemeClr val="accent2"/>
                </a:solidFill>
              </a:rPr>
              <a:t>Show slides #1 through #4 of this presentation</a:t>
            </a:r>
          </a:p>
          <a:p>
            <a:pPr lvl="1">
              <a:lnSpc>
                <a:spcPct val="80000"/>
              </a:lnSpc>
              <a:buFont typeface="Arial" pitchFamily="34" charset="0"/>
              <a:buChar char="•"/>
            </a:pPr>
            <a:r>
              <a:rPr lang="en-US" altLang="en-US" sz="1400" b="1" smtClean="0">
                <a:solidFill>
                  <a:schemeClr val="accent2"/>
                </a:solidFill>
              </a:rPr>
              <a:t>Advise the WG attendees that:</a:t>
            </a:r>
            <a:r>
              <a:rPr lang="en-US" altLang="en-US" sz="1400" smtClean="0">
                <a:solidFill>
                  <a:schemeClr val="accent2"/>
                </a:solidFill>
              </a:rPr>
              <a:t> </a:t>
            </a:r>
          </a:p>
          <a:p>
            <a:pPr lvl="2">
              <a:lnSpc>
                <a:spcPct val="80000"/>
              </a:lnSpc>
            </a:pPr>
            <a:r>
              <a:rPr lang="en-US" altLang="en-US" sz="1400" smtClean="0">
                <a:solidFill>
                  <a:schemeClr val="accent2"/>
                </a:solidFill>
              </a:rPr>
              <a:t>The IEEE’s patent policy is described in Clause 6 of the </a:t>
            </a:r>
            <a:r>
              <a:rPr lang="en-US" altLang="en-US" sz="1400" i="1" smtClean="0">
                <a:solidFill>
                  <a:schemeClr val="accent2"/>
                </a:solidFill>
              </a:rPr>
              <a:t>IEEE-SA Standards Board Bylaws</a:t>
            </a:r>
            <a:r>
              <a:rPr lang="en-US" altLang="en-US" sz="1400" smtClean="0">
                <a:solidFill>
                  <a:schemeClr val="accent2"/>
                </a:solidFill>
              </a:rPr>
              <a:t>;</a:t>
            </a:r>
          </a:p>
          <a:p>
            <a:pPr lvl="2">
              <a:lnSpc>
                <a:spcPct val="80000"/>
              </a:lnSpc>
            </a:pPr>
            <a:r>
              <a:rPr lang="en-US" altLang="en-US" sz="1400" smtClean="0">
                <a:solidFill>
                  <a:schemeClr val="accent2"/>
                </a:solidFill>
              </a:rPr>
              <a:t>Early identification of patent claims which January be essential for the use of standards under development is strongly encouraged; </a:t>
            </a:r>
          </a:p>
          <a:p>
            <a:pPr lvl="2">
              <a:lnSpc>
                <a:spcPct val="80000"/>
              </a:lnSpc>
            </a:pPr>
            <a:r>
              <a:rPr lang="en-US" altLang="en-US" sz="1400" smtClean="0">
                <a:solidFill>
                  <a:schemeClr val="accent2"/>
                </a:solidFill>
              </a:rPr>
              <a:t>There January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solidFill>
                  <a:schemeClr val="accent2"/>
                </a:solidFill>
              </a:rPr>
            </a:br>
            <a:endParaRPr lang="en-US" altLang="en-US" sz="1400" smtClean="0">
              <a:solidFill>
                <a:schemeClr val="accent2"/>
              </a:solidFill>
            </a:endParaRPr>
          </a:p>
          <a:p>
            <a:pPr lvl="1">
              <a:lnSpc>
                <a:spcPct val="20000"/>
              </a:lnSpc>
              <a:buFont typeface="Arial" pitchFamily="34" charset="0"/>
              <a:buChar char="•"/>
            </a:pPr>
            <a:r>
              <a:rPr lang="en-US" altLang="en-US" sz="1400" b="1" smtClean="0">
                <a:solidFill>
                  <a:schemeClr val="accent2"/>
                </a:solidFill>
              </a:rPr>
              <a:t>Instruct the WG Secretary to record in the minutes of the relevant WG meeting:</a:t>
            </a:r>
            <a:r>
              <a:rPr lang="en-US" altLang="en-US" sz="900" smtClean="0">
                <a:solidFill>
                  <a:schemeClr val="accent2"/>
                </a:solidFill>
              </a:rPr>
              <a:t> </a:t>
            </a:r>
          </a:p>
          <a:p>
            <a:pPr lvl="2">
              <a:lnSpc>
                <a:spcPct val="80000"/>
              </a:lnSpc>
            </a:pPr>
            <a:r>
              <a:rPr lang="en-US" altLang="en-US" sz="1400" smtClean="0">
                <a:solidFill>
                  <a:schemeClr val="accent2"/>
                </a:solidFill>
              </a:rPr>
              <a:t>That the foregoing information was provided and that slides 1 through 4 (and this slide 0, if applicable) were shown; </a:t>
            </a:r>
          </a:p>
          <a:p>
            <a:pPr lvl="2">
              <a:lnSpc>
                <a:spcPct val="80000"/>
              </a:lnSpc>
            </a:pPr>
            <a:r>
              <a:rPr lang="en-US" altLang="en-US" sz="1400" smtClean="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January be essential for the use of that standard </a:t>
            </a:r>
          </a:p>
          <a:p>
            <a:pPr lvl="2">
              <a:lnSpc>
                <a:spcPct val="80000"/>
              </a:lnSpc>
            </a:pPr>
            <a:r>
              <a:rPr lang="en-US" altLang="en-US" sz="1400" smtClean="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800" smtClean="0">
              <a:solidFill>
                <a:schemeClr val="accent2"/>
              </a:solidFill>
            </a:endParaRPr>
          </a:p>
          <a:p>
            <a:pPr lvl="1">
              <a:lnSpc>
                <a:spcPct val="80000"/>
              </a:lnSpc>
              <a:spcBef>
                <a:spcPct val="5000"/>
              </a:spcBef>
              <a:buFont typeface="Arial" pitchFamily="34" charset="0"/>
              <a:buChar char="•"/>
            </a:pPr>
            <a:r>
              <a:rPr lang="en-US" altLang="en-US" sz="1400" smtClean="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smtClean="0">
                <a:solidFill>
                  <a:schemeClr val="accent2"/>
                </a:solidFill>
              </a:rPr>
              <a:t>It is recommended that the WG chair review the guidance in </a:t>
            </a:r>
            <a:r>
              <a:rPr lang="en-US" altLang="en-US" sz="1400" i="1" smtClean="0">
                <a:solidFill>
                  <a:schemeClr val="accent2"/>
                </a:solidFill>
              </a:rPr>
              <a:t>IEEE-SA Standards Board Operations Manual</a:t>
            </a:r>
            <a:r>
              <a:rPr lang="en-US" altLang="en-US" sz="1400" smtClean="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200" smtClean="0">
              <a:solidFill>
                <a:schemeClr val="accent2"/>
              </a:solidFill>
            </a:endParaRPr>
          </a:p>
          <a:p>
            <a:pPr lvl="1">
              <a:lnSpc>
                <a:spcPct val="80000"/>
              </a:lnSpc>
              <a:spcBef>
                <a:spcPct val="5000"/>
              </a:spcBef>
              <a:buFont typeface="Monotype Sorts"/>
              <a:buNone/>
            </a:pPr>
            <a:r>
              <a:rPr lang="en-US" altLang="en-US" sz="1200" smtClean="0">
                <a:solidFill>
                  <a:schemeClr val="accent2"/>
                </a:solidFill>
              </a:rPr>
              <a:t>	Note: </a:t>
            </a:r>
            <a:r>
              <a:rPr lang="en-US" altLang="en-US" sz="1200" b="1" smtClean="0">
                <a:solidFill>
                  <a:schemeClr val="accent2"/>
                </a:solidFill>
              </a:rPr>
              <a:t>WG</a:t>
            </a:r>
            <a:r>
              <a:rPr lang="en-US" altLang="en-US" sz="1200" smtClean="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200" smtClean="0"/>
          </a:p>
        </p:txBody>
      </p:sp>
      <p:sp>
        <p:nvSpPr>
          <p:cNvPr id="12295" name="Text Box 5"/>
          <p:cNvSpPr txBox="1">
            <a:spLocks noChangeArrowheads="1"/>
          </p:cNvSpPr>
          <p:nvPr/>
        </p:nvSpPr>
        <p:spPr bwMode="auto">
          <a:xfrm>
            <a:off x="1752600" y="6400800"/>
            <a:ext cx="1914525" cy="304800"/>
          </a:xfrm>
          <a:prstGeom prst="rect">
            <a:avLst/>
          </a:prstGeom>
          <a:noFill/>
          <a:ln w="9525">
            <a:noFill/>
            <a:miter lim="800000"/>
            <a:headEnd/>
            <a:tailEnd/>
          </a:ln>
        </p:spPr>
        <p:txBody>
          <a:bodyPr wrap="none">
            <a:spAutoFit/>
          </a:bodyPr>
          <a:lstStyle/>
          <a:p>
            <a:r>
              <a:rPr lang="en-US" altLang="en-US" sz="1400" b="1"/>
              <a:t>(Optional to be shown)</a:t>
            </a:r>
          </a:p>
        </p:txBody>
      </p:sp>
      <p:sp>
        <p:nvSpPr>
          <p:cNvPr id="9" name="页脚占位符 5"/>
          <p:cNvSpPr>
            <a:spLocks noGrp="1"/>
          </p:cNvSpPr>
          <p:nvPr>
            <p:ph type="ftr" sz="quarter" idx="3"/>
          </p:nvPr>
        </p:nvSpPr>
        <p:spPr>
          <a:xfrm>
            <a:off x="7283964" y="6475413"/>
            <a:ext cx="1259961" cy="184666"/>
          </a:xfrm>
        </p:spPr>
        <p:txBody>
          <a:bodyPr/>
          <a:lstStyle/>
          <a:p>
            <a:pPr>
              <a:defRPr/>
            </a:pPr>
            <a:r>
              <a:rPr lang="en-US" dirty="0" smtClean="0"/>
              <a:t>Bo Sun (ZTE</a:t>
            </a:r>
            <a:r>
              <a:rPr lang="en-US" dirty="0"/>
              <a:t>) , et al</a:t>
            </a:r>
          </a:p>
        </p:txBody>
      </p:sp>
      <p:sp>
        <p:nvSpPr>
          <p:cNvPr id="10"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Slide Number Placeholder 4"/>
          <p:cNvSpPr>
            <a:spLocks noGrp="1"/>
          </p:cNvSpPr>
          <p:nvPr>
            <p:ph type="sldNum" sz="quarter" idx="12"/>
          </p:nvPr>
        </p:nvSpPr>
        <p:spPr>
          <a:noFill/>
        </p:spPr>
        <p:txBody>
          <a:bodyPr/>
          <a:lstStyle/>
          <a:p>
            <a:r>
              <a:rPr lang="en-US" altLang="en-US"/>
              <a:t>Slide </a:t>
            </a:r>
            <a:fld id="{08495EE1-B42A-450B-8D38-843966DE57BD}" type="slidenum">
              <a:rPr lang="en-US" altLang="en-US"/>
              <a:pPr/>
              <a:t>7</a:t>
            </a:fld>
            <a:endParaRPr lang="en-US" altLang="en-US"/>
          </a:p>
        </p:txBody>
      </p:sp>
      <p:sp>
        <p:nvSpPr>
          <p:cNvPr id="14341" name="Rectangle 2"/>
          <p:cNvSpPr>
            <a:spLocks noGrp="1" noChangeArrowheads="1"/>
          </p:cNvSpPr>
          <p:nvPr>
            <p:ph type="title"/>
          </p:nvPr>
        </p:nvSpPr>
        <p:spPr>
          <a:xfrm>
            <a:off x="685800" y="685800"/>
            <a:ext cx="7772400" cy="381000"/>
          </a:xfrm>
        </p:spPr>
        <p:txBody>
          <a:bodyPr/>
          <a:lstStyle/>
          <a:p>
            <a:r>
              <a:rPr lang="en-US" altLang="en-US" sz="2800" u="sng" smtClean="0">
                <a:solidFill>
                  <a:schemeClr val="accent2"/>
                </a:solidFill>
              </a:rPr>
              <a:t>Participants, Patents, and Duty to Inform</a:t>
            </a:r>
          </a:p>
        </p:txBody>
      </p:sp>
      <p:sp>
        <p:nvSpPr>
          <p:cNvPr id="14342"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altLang="en-US" sz="2000" b="1" u="sng">
              <a:solidFill>
                <a:schemeClr val="tx2"/>
              </a:solidFill>
              <a:latin typeface="Helvetica" pitchFamily="34" charset="0"/>
            </a:endParaRPr>
          </a:p>
        </p:txBody>
      </p:sp>
      <p:sp>
        <p:nvSpPr>
          <p:cNvPr id="14343"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#1</a:t>
            </a:r>
            <a:endParaRPr lang="en-US" altLang="en-US" sz="2400"/>
          </a:p>
        </p:txBody>
      </p:sp>
      <p:sp>
        <p:nvSpPr>
          <p:cNvPr id="9" name="Rectangle 1027"/>
          <p:cNvSpPr txBox="1">
            <a:spLocks noChangeArrowheads="1"/>
          </p:cNvSpPr>
          <p:nvPr/>
        </p:nvSpPr>
        <p:spPr>
          <a:xfrm>
            <a:off x="0" y="1524000"/>
            <a:ext cx="9144000" cy="4876800"/>
          </a:xfrm>
          <a:prstGeom prst="rect">
            <a:avLst/>
          </a:prstGeom>
        </p:spPr>
        <p:txBody>
          <a:bodyPr/>
          <a:lstStyle/>
          <a:p>
            <a:pPr marL="342900" indent="-342900" algn="ctr">
              <a:spcBef>
                <a:spcPct val="20000"/>
              </a:spcBef>
              <a:buFont typeface="Monotype Sorts"/>
              <a:buNone/>
            </a:pPr>
            <a:r>
              <a:rPr lang="en-US" altLang="en-US" sz="1600" b="1">
                <a:solidFill>
                  <a:schemeClr val="accent2"/>
                </a:solidFill>
              </a:rPr>
              <a:t>All participants in this meeting have certain obligations under the IEEE-SA Patent Policy. </a:t>
            </a:r>
          </a:p>
          <a:p>
            <a:pPr marL="742950" lvl="1" indent="-285750">
              <a:spcBef>
                <a:spcPct val="20000"/>
              </a:spcBef>
              <a:buFont typeface="Arial"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marL="1085850" lvl="2" indent="-228600">
              <a:spcBef>
                <a:spcPct val="20000"/>
              </a:spcBef>
              <a:buFont typeface="Arial" pitchFamily="34" charset="0"/>
              <a:buChar char="•"/>
            </a:pPr>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marL="1085850" lvl="2" indent="-228600">
              <a:spcBef>
                <a:spcPct val="20000"/>
              </a:spcBef>
              <a:buFont typeface="Arial" pitchFamily="34" charset="0"/>
              <a:buChar char="•"/>
            </a:pPr>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marL="742950" lvl="1" indent="-285750">
              <a:spcBef>
                <a:spcPct val="20000"/>
              </a:spcBef>
              <a:buFont typeface="Arial"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marL="742950" lvl="1" indent="-285750">
              <a:spcBef>
                <a:spcPct val="20000"/>
              </a:spcBef>
              <a:buFont typeface="Arial" pitchFamily="34" charset="0"/>
              <a:buChar char="•"/>
            </a:pPr>
            <a:r>
              <a:rPr lang="en-US" altLang="en-US" sz="1600" b="1">
                <a:solidFill>
                  <a:srgbClr val="003399"/>
                </a:solidFill>
              </a:rPr>
              <a:t>Early identification of holders of potential Essential Patent Claims is strongly encouraged</a:t>
            </a:r>
          </a:p>
          <a:p>
            <a:pPr marL="742950" lvl="1" indent="-285750">
              <a:spcBef>
                <a:spcPct val="20000"/>
              </a:spcBef>
              <a:buFont typeface="Arial" pitchFamily="34" charset="0"/>
              <a:buChar char="•"/>
            </a:pPr>
            <a:r>
              <a:rPr lang="en-US" altLang="en-US" sz="1600" b="1">
                <a:solidFill>
                  <a:srgbClr val="003399"/>
                </a:solidFill>
              </a:rPr>
              <a:t>No duty to perform a patent search</a:t>
            </a:r>
            <a:endParaRPr lang="en-US" altLang="en-US" sz="1600"/>
          </a:p>
        </p:txBody>
      </p:sp>
      <p:sp>
        <p:nvSpPr>
          <p:cNvPr id="11" name="页脚占位符 5"/>
          <p:cNvSpPr>
            <a:spLocks noGrp="1"/>
          </p:cNvSpPr>
          <p:nvPr>
            <p:ph type="ftr" sz="quarter" idx="3"/>
          </p:nvPr>
        </p:nvSpPr>
        <p:spPr>
          <a:xfrm>
            <a:off x="7283964" y="6475413"/>
            <a:ext cx="1259961" cy="184666"/>
          </a:xfrm>
        </p:spPr>
        <p:txBody>
          <a:bodyPr/>
          <a:lstStyle/>
          <a:p>
            <a:pPr>
              <a:defRPr/>
            </a:pPr>
            <a:r>
              <a:rPr lang="en-US" dirty="0"/>
              <a:t>Bo Sun (ZTE) , et al</a:t>
            </a:r>
          </a:p>
        </p:txBody>
      </p:sp>
      <p:sp>
        <p:nvSpPr>
          <p:cNvPr id="12"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Slide Number Placeholder 4"/>
          <p:cNvSpPr>
            <a:spLocks noGrp="1"/>
          </p:cNvSpPr>
          <p:nvPr>
            <p:ph type="sldNum" sz="quarter" idx="12"/>
          </p:nvPr>
        </p:nvSpPr>
        <p:spPr>
          <a:noFill/>
        </p:spPr>
        <p:txBody>
          <a:bodyPr/>
          <a:lstStyle/>
          <a:p>
            <a:r>
              <a:rPr lang="en-US" altLang="en-US"/>
              <a:t>Slide </a:t>
            </a:r>
            <a:fld id="{1FC6ACDF-CD99-4D12-9282-63C2928EFA95}"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solidFill>
                  <a:schemeClr val="accent2"/>
                </a:solidFill>
              </a:rPr>
              <a:t>Patent Related Links</a:t>
            </a:r>
            <a:endParaRPr lang="en-US" altLang="en-US" u="sng" smtClean="0">
              <a:solidFill>
                <a:schemeClr val="accent2"/>
              </a:solidFill>
            </a:endParaRPr>
          </a:p>
        </p:txBody>
      </p:sp>
      <p:sp>
        <p:nvSpPr>
          <p:cNvPr id="16390"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#2</a:t>
            </a:r>
            <a:endParaRPr lang="en-US" altLang="en-US" sz="2400"/>
          </a:p>
        </p:txBody>
      </p:sp>
      <p:sp>
        <p:nvSpPr>
          <p:cNvPr id="9" name="Rectangle 3"/>
          <p:cNvSpPr txBox="1">
            <a:spLocks noChangeArrowheads="1"/>
          </p:cNvSpPr>
          <p:nvPr/>
        </p:nvSpPr>
        <p:spPr>
          <a:xfrm>
            <a:off x="0" y="1524000"/>
            <a:ext cx="8991600" cy="3886200"/>
          </a:xfrm>
          <a:prstGeom prst="rect">
            <a:avLst/>
          </a:prstGeom>
        </p:spPr>
        <p:txBody>
          <a:bodyPr/>
          <a:lstStyle/>
          <a:p>
            <a:pPr marL="742950" lvl="1" indent="-285750">
              <a:lnSpc>
                <a:spcPct val="90000"/>
              </a:lnSpc>
              <a:spcBef>
                <a:spcPct val="20000"/>
              </a:spcBef>
              <a:buFont typeface="Monotype Sorts"/>
              <a:buNone/>
            </a:pPr>
            <a:r>
              <a:rPr lang="en-US" altLang="en-US" sz="2400">
                <a:cs typeface="Times New Roman" pitchFamily="18" charset="0"/>
              </a:rPr>
              <a:t>	</a:t>
            </a:r>
            <a:r>
              <a:rPr lang="en-US" altLang="en-US" sz="2400">
                <a:solidFill>
                  <a:srgbClr val="262699"/>
                </a:solidFill>
                <a:cs typeface="Times New Roman" pitchFamily="18" charset="0"/>
              </a:rPr>
              <a:t>All participants should be familiar with their obligations under the IEEE-SA Policies &amp; Procedures for standards development.</a:t>
            </a:r>
          </a:p>
          <a:p>
            <a:pPr marL="742950" lvl="1" indent="-285750">
              <a:lnSpc>
                <a:spcPct val="90000"/>
              </a:lnSpc>
              <a:spcBef>
                <a:spcPct val="20000"/>
              </a:spcBef>
              <a:buFont typeface="Monotype Sorts"/>
              <a:buNone/>
            </a:pPr>
            <a:r>
              <a:rPr lang="en-US" altLang="en-US" sz="2400">
                <a:solidFill>
                  <a:srgbClr val="262699"/>
                </a:solidFill>
                <a:cs typeface="Times New Roman" pitchFamily="18" charset="0"/>
              </a:rPr>
              <a:t>	Patent Policy is stated in these sources:</a:t>
            </a:r>
          </a:p>
          <a:p>
            <a:pPr marL="742950" lvl="1" indent="-285750">
              <a:lnSpc>
                <a:spcPct val="90000"/>
              </a:lnSpc>
              <a:spcBef>
                <a:spcPct val="20000"/>
              </a:spcBef>
              <a:buFont typeface="Monotype Sorts"/>
              <a:buNone/>
            </a:pPr>
            <a:r>
              <a:rPr lang="en-GB" altLang="en-US" sz="2400">
                <a:solidFill>
                  <a:srgbClr val="262699"/>
                </a:solidFill>
              </a:rPr>
              <a:t>		IEEE-SA Standards Boards Bylaws</a:t>
            </a:r>
          </a:p>
          <a:p>
            <a:pPr marL="742950" lvl="1" indent="-285750">
              <a:lnSpc>
                <a:spcPct val="90000"/>
              </a:lnSpc>
              <a:spcBef>
                <a:spcPct val="20000"/>
              </a:spcBef>
              <a:buFont typeface="Monotype Sorts"/>
              <a:buNone/>
            </a:pPr>
            <a:r>
              <a:rPr lang="en-US" altLang="en-US" sz="2100">
                <a:solidFill>
                  <a:srgbClr val="262699"/>
                </a:solidFill>
              </a:rPr>
              <a:t>		</a:t>
            </a:r>
            <a:r>
              <a:rPr lang="en-US" altLang="en-US" sz="2100" i="1">
                <a:solidFill>
                  <a:srgbClr val="262699"/>
                </a:solidFill>
              </a:rPr>
              <a:t>http://standards.ieee.org/develop/policies/bylaws/sect6-7.html#6</a:t>
            </a:r>
          </a:p>
          <a:p>
            <a:pPr marL="742950" lvl="1" indent="-285750">
              <a:lnSpc>
                <a:spcPct val="90000"/>
              </a:lnSpc>
              <a:spcBef>
                <a:spcPct val="20000"/>
              </a:spcBef>
              <a:buFont typeface="Monotype Sorts"/>
              <a:buNone/>
            </a:pPr>
            <a:r>
              <a:rPr lang="en-GB" altLang="en-US" sz="2400">
                <a:solidFill>
                  <a:srgbClr val="262699"/>
                </a:solidFill>
              </a:rPr>
              <a:t>		IEEE-SA Standards Board Operations Manual</a:t>
            </a:r>
          </a:p>
          <a:p>
            <a:pPr marL="742950" lvl="1" indent="-285750">
              <a:lnSpc>
                <a:spcPct val="90000"/>
              </a:lnSpc>
              <a:spcBef>
                <a:spcPct val="20000"/>
              </a:spcBef>
              <a:buFont typeface="Monotype Sorts"/>
              <a:buNone/>
            </a:pPr>
            <a:r>
              <a:rPr lang="en-US" altLang="en-US" sz="2400">
                <a:solidFill>
                  <a:srgbClr val="262699"/>
                </a:solidFill>
              </a:rPr>
              <a:t>		</a:t>
            </a:r>
            <a:r>
              <a:rPr lang="en-US" altLang="en-US" sz="2100" i="1">
                <a:solidFill>
                  <a:srgbClr val="262699"/>
                </a:solidFill>
              </a:rPr>
              <a:t>http://standards.ieee.org/develop/policies/opman/sect6.html#6.3</a:t>
            </a:r>
            <a:endParaRPr lang="en-US" altLang="en-US" sz="2400">
              <a:solidFill>
                <a:srgbClr val="262699"/>
              </a:solidFill>
            </a:endParaRPr>
          </a:p>
          <a:p>
            <a:pPr marL="742950" lvl="1" indent="-285750">
              <a:lnSpc>
                <a:spcPct val="90000"/>
              </a:lnSpc>
              <a:spcBef>
                <a:spcPct val="20000"/>
              </a:spcBef>
              <a:buFont typeface="Monotype Sorts"/>
              <a:buNone/>
            </a:pPr>
            <a:r>
              <a:rPr lang="en-US" altLang="en-US" sz="2400">
                <a:solidFill>
                  <a:srgbClr val="262699"/>
                </a:solidFill>
                <a:cs typeface="Times New Roman" pitchFamily="18" charset="0"/>
              </a:rPr>
              <a:t>	Material about the patent policy is available at</a:t>
            </a:r>
            <a:r>
              <a:rPr lang="en-US" altLang="en-US" sz="2400">
                <a:solidFill>
                  <a:srgbClr val="262699"/>
                </a:solidFill>
              </a:rPr>
              <a:t> </a:t>
            </a:r>
          </a:p>
          <a:p>
            <a:pPr marL="742950" lvl="1" indent="-285750">
              <a:lnSpc>
                <a:spcPct val="90000"/>
              </a:lnSpc>
              <a:spcBef>
                <a:spcPct val="20000"/>
              </a:spcBef>
              <a:buFont typeface="Monotype Sorts"/>
              <a:buNone/>
            </a:pPr>
            <a:r>
              <a:rPr lang="en-US" altLang="en-US" sz="2400">
                <a:solidFill>
                  <a:srgbClr val="262699"/>
                </a:solidFill>
              </a:rPr>
              <a:t>		</a:t>
            </a:r>
            <a:r>
              <a:rPr lang="en-US" altLang="en-US" sz="2100" i="1">
                <a:solidFill>
                  <a:srgbClr val="262699"/>
                </a:solidFill>
              </a:rPr>
              <a:t>http://standards.ieee.org/about/sasb/patcom/materials.html</a:t>
            </a:r>
          </a:p>
        </p:txBody>
      </p:sp>
      <p:sp>
        <p:nvSpPr>
          <p:cNvPr id="16392" name="Rectangle 9"/>
          <p:cNvSpPr>
            <a:spLocks noChangeArrowheads="1"/>
          </p:cNvSpPr>
          <p:nvPr/>
        </p:nvSpPr>
        <p:spPr bwMode="auto">
          <a:xfrm>
            <a:off x="990600" y="5192713"/>
            <a:ext cx="7239000" cy="979487"/>
          </a:xfrm>
          <a:prstGeom prst="rect">
            <a:avLst/>
          </a:prstGeom>
          <a:noFill/>
          <a:ln w="9525">
            <a:noFill/>
            <a:miter lim="800000"/>
            <a:headEnd/>
            <a:tailEnd/>
          </a:ln>
        </p:spPr>
        <p:txBody>
          <a:bodyPr>
            <a:spAutoFit/>
          </a:bodyPr>
          <a:lstStyle/>
          <a:p>
            <a:r>
              <a:rPr lang="en-US" altLang="en-US" b="1">
                <a:solidFill>
                  <a:srgbClr val="000099"/>
                </a:solidFill>
                <a:latin typeface="Arial"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b="1">
              <a:solidFill>
                <a:srgbClr val="000099"/>
              </a:solidFill>
              <a:latin typeface="Arial" pitchFamily="34" charset="0"/>
            </a:endParaRPr>
          </a:p>
          <a:p>
            <a:pPr algn="ctr">
              <a:lnSpc>
                <a:spcPct val="80000"/>
              </a:lnSpc>
              <a:spcBef>
                <a:spcPct val="20000"/>
              </a:spcBef>
              <a:buClr>
                <a:srgbClr val="CC3300"/>
              </a:buClr>
              <a:buSzPct val="50000"/>
            </a:pPr>
            <a:r>
              <a:rPr lang="en-US" altLang="en-US" b="1">
                <a:solidFill>
                  <a:srgbClr val="000099"/>
                </a:solidFill>
                <a:latin typeface="Arial" pitchFamily="34" charset="0"/>
              </a:rPr>
              <a:t>This slide set is available at https://development.standards.ieee.org/myproject/Public/mytools/mob/slideset.ppt</a:t>
            </a:r>
          </a:p>
        </p:txBody>
      </p:sp>
      <p:sp>
        <p:nvSpPr>
          <p:cNvPr id="11" name="页脚占位符 5"/>
          <p:cNvSpPr>
            <a:spLocks noGrp="1"/>
          </p:cNvSpPr>
          <p:nvPr>
            <p:ph type="ftr" sz="quarter" idx="3"/>
          </p:nvPr>
        </p:nvSpPr>
        <p:spPr>
          <a:xfrm>
            <a:off x="7283964" y="6475413"/>
            <a:ext cx="1259961" cy="184666"/>
          </a:xfrm>
        </p:spPr>
        <p:txBody>
          <a:bodyPr/>
          <a:lstStyle/>
          <a:p>
            <a:pPr>
              <a:defRPr/>
            </a:pPr>
            <a:r>
              <a:rPr lang="en-US" dirty="0" smtClean="0"/>
              <a:t>Bo Sun (ZTE</a:t>
            </a:r>
            <a:r>
              <a:rPr lang="en-US" dirty="0"/>
              <a:t>) , et al</a:t>
            </a:r>
          </a:p>
        </p:txBody>
      </p:sp>
      <p:sp>
        <p:nvSpPr>
          <p:cNvPr id="12"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Slide Number Placeholder 4"/>
          <p:cNvSpPr>
            <a:spLocks noGrp="1"/>
          </p:cNvSpPr>
          <p:nvPr>
            <p:ph type="sldNum" sz="quarter" idx="12"/>
          </p:nvPr>
        </p:nvSpPr>
        <p:spPr>
          <a:noFill/>
        </p:spPr>
        <p:txBody>
          <a:bodyPr/>
          <a:lstStyle/>
          <a:p>
            <a:r>
              <a:rPr lang="en-US" altLang="en-US"/>
              <a:t>Slide </a:t>
            </a:r>
            <a:fld id="{DE3DBB34-0EB1-437F-AE1E-69F328579F87}" type="slidenum">
              <a:rPr lang="en-US" altLang="en-US"/>
              <a:pPr/>
              <a:t>9</a:t>
            </a:fld>
            <a:endParaRPr lang="en-US" altLang="en-US"/>
          </a:p>
        </p:txBody>
      </p:sp>
      <p:sp>
        <p:nvSpPr>
          <p:cNvPr id="11269" name="Rectangle 2"/>
          <p:cNvSpPr>
            <a:spLocks noGrp="1" noChangeArrowheads="1"/>
          </p:cNvSpPr>
          <p:nvPr>
            <p:ph type="title"/>
          </p:nvPr>
        </p:nvSpPr>
        <p:spPr/>
        <p:txBody>
          <a:bodyPr/>
          <a:lstStyle/>
          <a:p>
            <a:pPr>
              <a:defRPr/>
            </a:pPr>
            <a:r>
              <a:rPr lang="en-US" dirty="0" smtClean="0">
                <a:solidFill>
                  <a:schemeClr val="accent2">
                    <a:lumMod val="75000"/>
                  </a:schemeClr>
                </a:solidFill>
              </a:rPr>
              <a:t>Call for Potentially Essential Patents</a:t>
            </a:r>
          </a:p>
        </p:txBody>
      </p:sp>
      <p:sp>
        <p:nvSpPr>
          <p:cNvPr id="18438"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#3</a:t>
            </a:r>
          </a:p>
        </p:txBody>
      </p:sp>
      <p:sp>
        <p:nvSpPr>
          <p:cNvPr id="8" name="Rectangle 1027"/>
          <p:cNvSpPr txBox="1">
            <a:spLocks noChangeArrowheads="1"/>
          </p:cNvSpPr>
          <p:nvPr/>
        </p:nvSpPr>
        <p:spPr>
          <a:xfrm>
            <a:off x="762000" y="1676400"/>
            <a:ext cx="7772400" cy="4114800"/>
          </a:xfrm>
          <a:prstGeom prst="rect">
            <a:avLst/>
          </a:prstGeom>
        </p:spPr>
        <p:txBody>
          <a:bodyPr/>
          <a:lstStyle/>
          <a:p>
            <a:pPr marL="342900" indent="-342900">
              <a:spcBef>
                <a:spcPct val="20000"/>
              </a:spcBef>
              <a:buFont typeface="Arial" pitchFamily="34" charset="0"/>
              <a:buChar char="•"/>
              <a:defRPr/>
            </a:pPr>
            <a:r>
              <a:rPr lang="en-US" altLang="en-US" sz="2800" b="1" kern="0" dirty="0">
                <a:solidFill>
                  <a:schemeClr val="accent2">
                    <a:lumMod val="75000"/>
                  </a:schemeClr>
                </a:solidFill>
                <a:latin typeface="+mn-lt"/>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Either speak up now or</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Provide the chair of this group with the identity of the holder(s) of any and all such claims as soon as possible or</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Cause an LOA to be submitted</a:t>
            </a:r>
          </a:p>
        </p:txBody>
      </p:sp>
      <p:sp>
        <p:nvSpPr>
          <p:cNvPr id="10" name="页脚占位符 5"/>
          <p:cNvSpPr>
            <a:spLocks noGrp="1"/>
          </p:cNvSpPr>
          <p:nvPr>
            <p:ph type="ftr" sz="quarter" idx="3"/>
          </p:nvPr>
        </p:nvSpPr>
        <p:spPr>
          <a:xfrm>
            <a:off x="7283964" y="6475413"/>
            <a:ext cx="1259961" cy="184666"/>
          </a:xfrm>
        </p:spPr>
        <p:txBody>
          <a:bodyPr/>
          <a:lstStyle/>
          <a:p>
            <a:pPr>
              <a:defRPr/>
            </a:pPr>
            <a:r>
              <a:rPr lang="en-US" dirty="0" smtClean="0"/>
              <a:t>Bo Sun (ZTE</a:t>
            </a:r>
            <a:r>
              <a:rPr lang="en-US" dirty="0"/>
              <a:t>) , et al</a:t>
            </a:r>
          </a:p>
        </p:txBody>
      </p:sp>
      <p:sp>
        <p:nvSpPr>
          <p:cNvPr id="11"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34366</TotalTime>
  <Words>3681</Words>
  <Application>Microsoft Office PowerPoint</Application>
  <PresentationFormat>全屏显示(4:3)</PresentationFormat>
  <Paragraphs>502</Paragraphs>
  <Slides>45</Slides>
  <Notes>12</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45</vt:i4>
      </vt:variant>
    </vt:vector>
  </HeadingPairs>
  <TitlesOfParts>
    <vt:vector size="47" baseType="lpstr">
      <vt:lpstr>802-11-Submission</vt:lpstr>
      <vt:lpstr>Document</vt:lpstr>
      <vt:lpstr>TGax Ad Hoc PHY Session Mar 2017 Pre-Meeting Agenda</vt:lpstr>
      <vt:lpstr>IEEE 802.11 TGax Ad Hoc High Efficiency WLAN PHY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Participation in IEEE 802 Meetings</vt:lpstr>
      <vt:lpstr>Ad Hoc Groups Operation</vt:lpstr>
      <vt:lpstr>TGax PHY Adhoc Pre-Meeting Schedule</vt:lpstr>
      <vt:lpstr>PHY Submissions (1)</vt:lpstr>
      <vt:lpstr>PHY Submissions (2)</vt:lpstr>
      <vt:lpstr>Straw-poll 1 (11-7/243r2)</vt:lpstr>
      <vt:lpstr>Straw-poll 2 (11-17/245r2)</vt:lpstr>
      <vt:lpstr>Straw-poll 3 (11-17/242r5)</vt:lpstr>
      <vt:lpstr>Straw-poll 4 (11-17/244r2)</vt:lpstr>
      <vt:lpstr>Straw-poll 5 (11-17/246r0)</vt:lpstr>
      <vt:lpstr>Straw-poll 6 (11-17/247r0)</vt:lpstr>
      <vt:lpstr>Straw-poll 7 (11-17/303r0)</vt:lpstr>
      <vt:lpstr>Straw-poll 8 (11-17/330r1)</vt:lpstr>
      <vt:lpstr>Straw-poll 9 (11-17/333r0)</vt:lpstr>
      <vt:lpstr>Straw-poll 10 (11-17/332r1)</vt:lpstr>
      <vt:lpstr>Straw-poll 11 (11-17/331r1)</vt:lpstr>
      <vt:lpstr>Straw-poll 12 (11-17/388r0)</vt:lpstr>
      <vt:lpstr>Straw-poll 13 (11-17/299r2)</vt:lpstr>
      <vt:lpstr>Straw-poll 14 (11-17/300r2)</vt:lpstr>
      <vt:lpstr>Straw-poll 15 (11-17/320r2)</vt:lpstr>
      <vt:lpstr>Straw-poll 16 (11-17/321r3)</vt:lpstr>
      <vt:lpstr>Straw-poll 17 (11-17/316r2)</vt:lpstr>
      <vt:lpstr>Straw-poll 18 (11-17/317r1)</vt:lpstr>
      <vt:lpstr>Straw-poll 19 (11-17/305r2) </vt:lpstr>
      <vt:lpstr>Straw-poll 20</vt:lpstr>
      <vt:lpstr>Straw-poll 21 (11-17/246r1) </vt:lpstr>
      <vt:lpstr>Straw-poll 22 (11-17/303r2) </vt:lpstr>
      <vt:lpstr>Straw-poll 23 (11-17/261r1) </vt:lpstr>
      <vt:lpstr>Straw-poll 24 (11-17/329r4)</vt:lpstr>
      <vt:lpstr>Straw-poll 25 (11-17/301r3)</vt:lpstr>
      <vt:lpstr>Straw-poll 26 (11-17/231r1)</vt:lpstr>
      <vt:lpstr>Straw-poll 27 (11-17/232r2)</vt:lpstr>
      <vt:lpstr>Straw-poll 28 (11-17/233r0)</vt:lpstr>
      <vt:lpstr>Straw-poll 29 (11-17/283r3)</vt:lpstr>
      <vt:lpstr>Straw-poll 30 (11-17/301r4)</vt:lpstr>
    </vt:vector>
  </TitlesOfParts>
  <Company>Cisco Systems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Sun Bo</cp:lastModifiedBy>
  <cp:revision>2133</cp:revision>
  <cp:lastPrinted>1998-02-10T13:28:06Z</cp:lastPrinted>
  <dcterms:created xsi:type="dcterms:W3CDTF">2007-04-17T18:10:23Z</dcterms:created>
  <dcterms:modified xsi:type="dcterms:W3CDTF">2017-03-10T22:44:53Z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