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69" r:id="rId2"/>
    <p:sldId id="393" r:id="rId3"/>
    <p:sldId id="324" r:id="rId4"/>
    <p:sldId id="352" r:id="rId5"/>
    <p:sldId id="317" r:id="rId6"/>
    <p:sldId id="544" r:id="rId7"/>
    <p:sldId id="545" r:id="rId8"/>
    <p:sldId id="546" r:id="rId9"/>
    <p:sldId id="547" r:id="rId10"/>
    <p:sldId id="548" r:id="rId11"/>
    <p:sldId id="549" r:id="rId12"/>
    <p:sldId id="433" r:id="rId13"/>
    <p:sldId id="435" r:id="rId14"/>
    <p:sldId id="416" r:id="rId15"/>
    <p:sldId id="550" r:id="rId16"/>
    <p:sldId id="552" r:id="rId17"/>
    <p:sldId id="553" r:id="rId18"/>
    <p:sldId id="558" r:id="rId19"/>
    <p:sldId id="554" r:id="rId20"/>
    <p:sldId id="555" r:id="rId21"/>
    <p:sldId id="556" r:id="rId22"/>
    <p:sldId id="559" r:id="rId23"/>
    <p:sldId id="562" r:id="rId24"/>
    <p:sldId id="564" r:id="rId25"/>
    <p:sldId id="565" r:id="rId26"/>
    <p:sldId id="566" r:id="rId27"/>
    <p:sldId id="567" r:id="rId28"/>
    <p:sldId id="568" r:id="rId29"/>
    <p:sldId id="569" r:id="rId30"/>
    <p:sldId id="571" r:id="rId31"/>
    <p:sldId id="572" r:id="rId32"/>
    <p:sldId id="561" r:id="rId33"/>
    <p:sldId id="573" r:id="rId34"/>
    <p:sldId id="574" r:id="rId35"/>
    <p:sldId id="570" r:id="rId36"/>
    <p:sldId id="563" r:id="rId37"/>
    <p:sldId id="557" r:id="rId38"/>
    <p:sldId id="560"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7" autoAdjust="0"/>
    <p:restoredTop sz="94660"/>
  </p:normalViewPr>
  <p:slideViewPr>
    <p:cSldViewPr>
      <p:cViewPr varScale="1">
        <p:scale>
          <a:sx n="70" d="100"/>
          <a:sy n="70" d="100"/>
        </p:scale>
        <p:origin x="-1380"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40332336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21507"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21508"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21509" name="Rectangle 7"/>
          <p:cNvSpPr>
            <a:spLocks noGrp="1" noChangeArrowheads="1"/>
          </p:cNvSpPr>
          <p:nvPr>
            <p:ph type="sldNum" sz="quarter" idx="5"/>
          </p:nvPr>
        </p:nvSpPr>
        <p:spPr>
          <a:noFill/>
        </p:spPr>
        <p:txBody>
          <a:bodyPr/>
          <a:lstStyle/>
          <a:p>
            <a:r>
              <a:rPr lang="en-US" altLang="en-US"/>
              <a:t>Page </a:t>
            </a:r>
            <a:fld id="{508F1927-16B4-4180-B71F-4D197F6F5849}" type="slidenum">
              <a:rPr lang="en-US" altLang="en-US"/>
              <a:pPr/>
              <a:t>10</a:t>
            </a:fld>
            <a:endParaRPr lang="en-US" altLang="en-US"/>
          </a:p>
        </p:txBody>
      </p:sp>
      <p:sp>
        <p:nvSpPr>
          <p:cNvPr id="21510" name="Rectangle 2"/>
          <p:cNvSpPr>
            <a:spLocks noGrp="1" noRot="1" noChangeAspect="1" noChangeArrowheads="1" noTextEdit="1"/>
          </p:cNvSpPr>
          <p:nvPr>
            <p:ph type="sldImg"/>
          </p:nvPr>
        </p:nvSpPr>
        <p:spPr>
          <a:xfrm>
            <a:off x="1149350" y="696913"/>
            <a:ext cx="4637088" cy="3478212"/>
          </a:xfrm>
          <a:ln/>
        </p:spPr>
      </p:sp>
      <p:sp>
        <p:nvSpPr>
          <p:cNvPr id="21511"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p14="http://schemas.microsoft.com/office/powerpoint/2010/main" xmlns="" val="3252385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205924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3315"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3316"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3317" name="Rectangle 7"/>
          <p:cNvSpPr>
            <a:spLocks noGrp="1" noChangeArrowheads="1"/>
          </p:cNvSpPr>
          <p:nvPr>
            <p:ph type="sldNum" sz="quarter" idx="5"/>
          </p:nvPr>
        </p:nvSpPr>
        <p:spPr>
          <a:noFill/>
        </p:spPr>
        <p:txBody>
          <a:bodyPr/>
          <a:lstStyle/>
          <a:p>
            <a:r>
              <a:rPr lang="en-US" altLang="en-US"/>
              <a:t>Page </a:t>
            </a:r>
            <a:fld id="{CFF2C6FD-8CCF-4D49-8113-2F9D19DEED48}" type="slidenum">
              <a:rPr lang="en-US" altLang="en-US"/>
              <a:pPr/>
              <a:t>6</a:t>
            </a:fld>
            <a:endParaRPr lang="en-US" altLang="en-US"/>
          </a:p>
        </p:txBody>
      </p:sp>
      <p:sp>
        <p:nvSpPr>
          <p:cNvPr id="1331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altLang="en-US" smtClean="0"/>
          </a:p>
        </p:txBody>
      </p:sp>
      <p:sp>
        <p:nvSpPr>
          <p:cNvPr id="13319"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xmlns="" val="2009279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5363"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5364"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5365" name="Rectangle 7"/>
          <p:cNvSpPr>
            <a:spLocks noGrp="1" noChangeArrowheads="1"/>
          </p:cNvSpPr>
          <p:nvPr>
            <p:ph type="sldNum" sz="quarter" idx="5"/>
          </p:nvPr>
        </p:nvSpPr>
        <p:spPr>
          <a:noFill/>
        </p:spPr>
        <p:txBody>
          <a:bodyPr/>
          <a:lstStyle/>
          <a:p>
            <a:r>
              <a:rPr lang="en-US" altLang="en-US"/>
              <a:t>Page </a:t>
            </a:r>
            <a:fld id="{4E835643-6AD9-4E5B-85E2-A47ACB720E54}" type="slidenum">
              <a:rPr lang="en-US" altLang="en-US"/>
              <a:pPr/>
              <a:t>7</a:t>
            </a:fld>
            <a:endParaRPr lang="en-US" altLang="en-US"/>
          </a:p>
        </p:txBody>
      </p:sp>
      <p:sp>
        <p:nvSpPr>
          <p:cNvPr id="15366" name="Rectangle 2"/>
          <p:cNvSpPr>
            <a:spLocks noGrp="1" noRot="1" noChangeAspect="1" noChangeArrowheads="1" noTextEdit="1"/>
          </p:cNvSpPr>
          <p:nvPr>
            <p:ph type="sldImg"/>
          </p:nvPr>
        </p:nvSpPr>
        <p:spPr>
          <a:xfrm>
            <a:off x="1149350" y="696913"/>
            <a:ext cx="4637088" cy="3478212"/>
          </a:xfrm>
          <a:ln/>
        </p:spPr>
      </p:sp>
      <p:sp>
        <p:nvSpPr>
          <p:cNvPr id="15367"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p14="http://schemas.microsoft.com/office/powerpoint/2010/main" xmlns="" val="1844300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7411"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7412"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7413" name="Rectangle 7"/>
          <p:cNvSpPr>
            <a:spLocks noGrp="1" noChangeArrowheads="1"/>
          </p:cNvSpPr>
          <p:nvPr>
            <p:ph type="sldNum" sz="quarter" idx="5"/>
          </p:nvPr>
        </p:nvSpPr>
        <p:spPr>
          <a:noFill/>
        </p:spPr>
        <p:txBody>
          <a:bodyPr/>
          <a:lstStyle/>
          <a:p>
            <a:r>
              <a:rPr lang="en-US" altLang="en-US"/>
              <a:t>Page </a:t>
            </a:r>
            <a:fld id="{23B8EB1E-FFEA-4B50-BAE6-B1C4AF397FA2}" type="slidenum">
              <a:rPr lang="en-US" altLang="en-US"/>
              <a:pPr/>
              <a:t>8</a:t>
            </a:fld>
            <a:endParaRPr lang="en-US" altLang="en-US"/>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xmlns="" val="3916295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9459"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9460"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9461" name="Rectangle 7"/>
          <p:cNvSpPr>
            <a:spLocks noGrp="1" noChangeArrowheads="1"/>
          </p:cNvSpPr>
          <p:nvPr>
            <p:ph type="sldNum" sz="quarter" idx="5"/>
          </p:nvPr>
        </p:nvSpPr>
        <p:spPr>
          <a:noFill/>
        </p:spPr>
        <p:txBody>
          <a:bodyPr/>
          <a:lstStyle/>
          <a:p>
            <a:r>
              <a:rPr lang="en-US" altLang="en-US"/>
              <a:t>Page </a:t>
            </a:r>
            <a:fld id="{B5AFA91C-AF41-4573-9513-4F872F99F4BB}" type="slidenum">
              <a:rPr lang="en-US" altLang="en-US"/>
              <a:pPr/>
              <a:t>9</a:t>
            </a:fld>
            <a:endParaRPr lang="en-US" alt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xmlns="" val="2875688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512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 2017</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802.11-17/0327r2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Ad Hoc PHY Session Mar 2017 Pre-Meeting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2017-03-07</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52463" y="3419475"/>
          <a:ext cx="8396287" cy="2257425"/>
        </p:xfrm>
        <a:graphic>
          <a:graphicData uri="http://schemas.openxmlformats.org/presentationml/2006/ole">
            <p:oleObj spid="_x0000_s1081"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4"/>
          <p:cNvSpPr>
            <a:spLocks noGrp="1"/>
          </p:cNvSpPr>
          <p:nvPr>
            <p:ph type="sldNum" sz="quarter" idx="12"/>
          </p:nvPr>
        </p:nvSpPr>
        <p:spPr>
          <a:noFill/>
        </p:spPr>
        <p:txBody>
          <a:bodyPr/>
          <a:lstStyle/>
          <a:p>
            <a:r>
              <a:rPr lang="en-US" altLang="en-US"/>
              <a:t>Slide </a:t>
            </a:r>
            <a:fld id="{649362F1-FD8B-4A7F-A578-92DE50CF8BBA}" type="slidenum">
              <a:rPr lang="en-US" altLang="en-US"/>
              <a:pPr/>
              <a:t>10</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20486"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20487" name="Rectangle 4"/>
          <p:cNvSpPr>
            <a:spLocks noChangeArrowheads="1"/>
          </p:cNvSpPr>
          <p:nvPr/>
        </p:nvSpPr>
        <p:spPr bwMode="auto">
          <a:xfrm>
            <a:off x="533400" y="15240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Tx/>
              <a:buChar char="•"/>
            </a:pPr>
            <a:r>
              <a:rPr lang="en-US" alt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Tx/>
              <a:buChar char="•"/>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a:solidFill>
                  <a:srgbClr val="000099"/>
                </a:solidFill>
                <a:latin typeface="Arial" pitchFamily="34" charset="0"/>
              </a:rPr>
              <a:t>---------------------------------------------------------------   </a:t>
            </a:r>
            <a:endParaRPr lang="en-US" alt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See </a:t>
            </a:r>
            <a:r>
              <a:rPr lang="en-US" altLang="en-US" b="1" i="1">
                <a:solidFill>
                  <a:srgbClr val="000099"/>
                </a:solidFill>
                <a:latin typeface="Arial" pitchFamily="34" charset="0"/>
              </a:rPr>
              <a:t>IEEE-SA Standards Board Operations Manual</a:t>
            </a:r>
            <a:r>
              <a:rPr lang="en-US" altLang="en-US" b="1">
                <a:solidFill>
                  <a:srgbClr val="000099"/>
                </a:solidFill>
                <a:latin typeface="Arial" pitchFamily="34" charset="0"/>
              </a:rPr>
              <a:t>, clause 5.3.10 and </a:t>
            </a:r>
            <a:r>
              <a:rPr lang="en-GB" altLang="en-US" b="1">
                <a:solidFill>
                  <a:srgbClr val="000099"/>
                </a:solidFill>
                <a:latin typeface="Arial" pitchFamily="34" charset="0"/>
              </a:rPr>
              <a:t>“Promoting Competition and Innovation: What You Need to Know about the IEEE Standards Association's Antitrust and Competition Policy”</a:t>
            </a:r>
            <a:r>
              <a:rPr lang="en-US" altLang="en-US" b="1">
                <a:solidFill>
                  <a:srgbClr val="000099"/>
                </a:solidFill>
                <a:latin typeface="Arial" pitchFamily="34" charset="0"/>
              </a:rPr>
              <a:t> for more details.</a:t>
            </a:r>
          </a:p>
        </p:txBody>
      </p:sp>
      <p:sp>
        <p:nvSpPr>
          <p:cNvPr id="9" name="页脚占位符 5"/>
          <p:cNvSpPr>
            <a:spLocks noGrp="1"/>
          </p:cNvSpPr>
          <p:nvPr>
            <p:ph type="ftr" sz="quarter" idx="3"/>
          </p:nvPr>
        </p:nvSpPr>
        <p:spPr>
          <a:xfrm>
            <a:off x="7089291"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723900" y="1676400"/>
            <a:ext cx="7772400" cy="4572000"/>
          </a:xfrm>
        </p:spPr>
        <p:txBody>
          <a:bodyPr/>
          <a:lstStyle/>
          <a:p>
            <a:r>
              <a:rPr lang="en-US" altLang="zh-CN" sz="1600" smtClean="0"/>
              <a:t>All participation in IEEE 802 Working Group meetings is on an individual basis</a:t>
            </a:r>
          </a:p>
          <a:p>
            <a:pPr>
              <a:buFontTx/>
              <a:buNone/>
            </a:pPr>
            <a:r>
              <a:rPr lang="en-GB" sz="1400" i="1" smtClean="0"/>
              <a:t>•     Participants in the IEEE standards development individual process shall act based on their qualifications and experience. (</a:t>
            </a:r>
            <a:r>
              <a:rPr lang="en-GB" sz="1400" i="1" smtClean="0">
                <a:hlinkClick r:id="rId2"/>
              </a:rPr>
              <a:t>https://standards.ieee.org/develop/policies/bylaws/sb_bylaws.pdf</a:t>
            </a:r>
            <a:r>
              <a:rPr lang="en-GB" sz="1400" i="1" smtClean="0"/>
              <a:t>  section 5.2.1)</a:t>
            </a:r>
            <a:endParaRPr lang="en-US" altLang="zh-CN" sz="1400" smtClean="0"/>
          </a:p>
          <a:p>
            <a:pPr>
              <a:buFontTx/>
              <a:buNone/>
            </a:pPr>
            <a:r>
              <a:rPr lang="en-US" altLang="zh-CN" sz="1400" smtClean="0"/>
              <a:t>•    </a:t>
            </a:r>
            <a:r>
              <a:rPr lang="en-US" altLang="zh-CN" sz="1400" i="1" smtClean="0"/>
              <a:t>IEEE 802 </a:t>
            </a:r>
            <a:r>
              <a:rPr lang="en-GB" sz="1400" i="1" smtClean="0"/>
              <a:t>Working Group membership is by individual; “Working Group members shall participate in the consensus process in a manner consistent with their professional expert opinion as individuals, and not as organizational representatives”. (</a:t>
            </a:r>
            <a:r>
              <a:rPr lang="en-GB" sz="1400" i="1" u="sng" smtClean="0">
                <a:hlinkClick r:id="rId3"/>
              </a:rPr>
              <a:t>http://ieee802.org/PNP/approved/IEEE_802_WG_PandP_v19.pdf</a:t>
            </a:r>
            <a:r>
              <a:rPr lang="en-GB" sz="1400" i="1" smtClean="0"/>
              <a:t> section 4.2.1)</a:t>
            </a:r>
            <a:endParaRPr lang="en-US" altLang="zh-CN" sz="1400" smtClean="0"/>
          </a:p>
          <a:p>
            <a:r>
              <a:rPr lang="en-US" altLang="zh-CN" sz="140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sz="1400" smtClean="0"/>
              <a:t>You shall not direct the actions or votes of any other member of an IEEE 802 Working Group or retaliate against any other member for their actions or votes within IEEE 802 Working Group meetings, see </a:t>
            </a:r>
            <a:r>
              <a:rPr lang="en-US" altLang="zh-CN" sz="1400" u="sng" smtClean="0">
                <a:hlinkClick r:id="rId4"/>
              </a:rPr>
              <a:t>https://standards.ieee.org/develop/policies/bylaws/sb_bylaws.pdf </a:t>
            </a:r>
            <a:r>
              <a:rPr lang="en-US" altLang="zh-CN" sz="1400" smtClean="0"/>
              <a:t> section 5.2.1.3 and </a:t>
            </a:r>
            <a:r>
              <a:rPr lang="en-GB" sz="1400" u="sng" smtClean="0">
                <a:hlinkClick r:id="rId3"/>
              </a:rPr>
              <a:t>http://ieee802.org/PNP/approved/IEEE_802_WG_PandP_v19.pdf</a:t>
            </a:r>
            <a:r>
              <a:rPr lang="en-GB" sz="1400" smtClean="0"/>
              <a:t>  section 3.4.1, list item x</a:t>
            </a:r>
            <a:endParaRPr lang="en-US" altLang="zh-CN" sz="1400" smtClean="0"/>
          </a:p>
          <a:p>
            <a:pPr>
              <a:buFontTx/>
              <a:buNone/>
            </a:pPr>
            <a:r>
              <a:rPr lang="en-US" altLang="zh-CN" sz="1600" smtClean="0"/>
              <a:t>By participating in IEEE 802 meetings, you accept these requirements.  If you do not agree to these policies then you shall not participate.</a:t>
            </a:r>
          </a:p>
          <a:p>
            <a:endParaRPr lang="en-US" altLang="zh-CN" sz="1400" smtClean="0"/>
          </a:p>
        </p:txBody>
      </p:sp>
      <p:sp>
        <p:nvSpPr>
          <p:cNvPr id="22534" name="Slide Number Placeholder 4"/>
          <p:cNvSpPr>
            <a:spLocks noGrp="1"/>
          </p:cNvSpPr>
          <p:nvPr>
            <p:ph type="sldNum" sz="quarter" idx="12"/>
          </p:nvPr>
        </p:nvSpPr>
        <p:spPr>
          <a:noFill/>
        </p:spPr>
        <p:txBody>
          <a:bodyPr/>
          <a:lstStyle/>
          <a:p>
            <a:r>
              <a:rPr lang="en-US" altLang="en-US"/>
              <a:t>Slide </a:t>
            </a:r>
            <a:fld id="{28127B5F-53FB-4BB2-A137-E4010B9105CB}" type="slidenum">
              <a:rPr lang="en-US" altLang="en-US"/>
              <a:pPr/>
              <a:t>11</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pPr lvl="1"/>
            <a:r>
              <a:rPr lang="en-US" altLang="en-US" dirty="0" smtClean="0">
                <a:solidFill>
                  <a:srgbClr val="FF0000"/>
                </a:solidFill>
              </a:rPr>
              <a:t>Pre-Meeting week: focus on consensus CID resolutions, leave controversial topics in main IEEE meeting</a:t>
            </a:r>
            <a:r>
              <a:rPr lang="en-US" altLang="en-US" dirty="0" smtClean="0"/>
              <a:t>.</a:t>
            </a:r>
          </a:p>
          <a:p>
            <a:r>
              <a:rPr lang="en-US" altLang="en-US" dirty="0" smtClean="0"/>
              <a:t>Each Presentation is suggested to have </a:t>
            </a:r>
            <a:r>
              <a:rPr lang="en-US" altLang="en-US" dirty="0" smtClean="0">
                <a:solidFill>
                  <a:srgbClr val="FF0000"/>
                </a:solidFill>
              </a:rPr>
              <a:t>30</a:t>
            </a:r>
            <a:r>
              <a:rPr lang="en-US" altLang="en-US" dirty="0" smtClean="0"/>
              <a:t>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Pre-Meeting Schedule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11" name="TextBox 10"/>
          <p:cNvSpPr txBox="1"/>
          <p:nvPr/>
        </p:nvSpPr>
        <p:spPr>
          <a:xfrm>
            <a:off x="642893" y="1600200"/>
            <a:ext cx="8464639" cy="4216539"/>
          </a:xfrm>
          <a:prstGeom prst="rect">
            <a:avLst/>
          </a:prstGeom>
          <a:noFill/>
        </p:spPr>
        <p:txBody>
          <a:bodyPr wrap="square" rtlCol="0">
            <a:spAutoFit/>
          </a:bodyPr>
          <a:lstStyle/>
          <a:p>
            <a:r>
              <a:rPr lang="en-US" sz="1800" b="1" dirty="0"/>
              <a:t>Wednesday, March 8:</a:t>
            </a:r>
          </a:p>
          <a:p>
            <a:r>
              <a:rPr lang="en-US" sz="1800" dirty="0"/>
              <a:t> </a:t>
            </a:r>
            <a:r>
              <a:rPr lang="en-US" sz="1800" dirty="0" smtClean="0"/>
              <a:t>PHY </a:t>
            </a:r>
            <a:r>
              <a:rPr lang="en-US" sz="1800" dirty="0"/>
              <a:t>ad hoc                          10:00 – </a:t>
            </a:r>
            <a:r>
              <a:rPr lang="en-US" sz="1800" dirty="0" smtClean="0"/>
              <a:t>12:00</a:t>
            </a:r>
            <a:endParaRPr lang="en-US" sz="1800" dirty="0"/>
          </a:p>
          <a:p>
            <a:pPr lvl="0"/>
            <a:r>
              <a:rPr lang="en-US" sz="1800" dirty="0" smtClean="0"/>
              <a:t>Lunch</a:t>
            </a:r>
            <a:r>
              <a:rPr lang="en-US" sz="1800" dirty="0"/>
              <a:t>                                    12:00 – 1:00</a:t>
            </a:r>
          </a:p>
          <a:p>
            <a:pPr lvl="0"/>
            <a:r>
              <a:rPr lang="en-US" sz="1800" dirty="0"/>
              <a:t>PHY ad hoc                          1:00 – 6:00 (including one break)</a:t>
            </a:r>
          </a:p>
          <a:p>
            <a:r>
              <a:rPr lang="en-US" sz="1800" dirty="0"/>
              <a:t> </a:t>
            </a:r>
          </a:p>
          <a:p>
            <a:r>
              <a:rPr lang="en-US" sz="1800" b="1" dirty="0"/>
              <a:t>Thursday, March 9:</a:t>
            </a:r>
          </a:p>
          <a:p>
            <a:r>
              <a:rPr lang="en-US" sz="1800" dirty="0"/>
              <a:t> </a:t>
            </a:r>
            <a:r>
              <a:rPr lang="en-US" sz="1800" dirty="0" smtClean="0"/>
              <a:t>PHY </a:t>
            </a:r>
            <a:r>
              <a:rPr lang="en-US" sz="1800" dirty="0"/>
              <a:t>ad hoc                          </a:t>
            </a:r>
            <a:r>
              <a:rPr lang="en-US" sz="1800" dirty="0" smtClean="0"/>
              <a:t>09:30 </a:t>
            </a:r>
            <a:r>
              <a:rPr lang="en-US" sz="1800" dirty="0"/>
              <a:t>– 12:00 </a:t>
            </a:r>
            <a:endParaRPr lang="en-US" sz="1800" dirty="0" smtClean="0"/>
          </a:p>
          <a:p>
            <a:r>
              <a:rPr lang="en-US" sz="1800" dirty="0"/>
              <a:t> </a:t>
            </a:r>
            <a:r>
              <a:rPr lang="en-US" sz="1800" dirty="0" smtClean="0"/>
              <a:t>Lunch</a:t>
            </a:r>
            <a:r>
              <a:rPr lang="en-US" sz="1800" dirty="0"/>
              <a:t>                                    12:00 – 1:00</a:t>
            </a:r>
          </a:p>
          <a:p>
            <a:pPr lvl="0"/>
            <a:r>
              <a:rPr lang="en-US" sz="1800" dirty="0"/>
              <a:t>PHY ad hoc                          </a:t>
            </a:r>
            <a:r>
              <a:rPr lang="en-US" sz="1800" dirty="0" smtClean="0"/>
              <a:t>1:30 </a:t>
            </a:r>
            <a:r>
              <a:rPr lang="en-US" sz="1800" dirty="0"/>
              <a:t>– 6:00 (including one break)</a:t>
            </a:r>
          </a:p>
          <a:p>
            <a:r>
              <a:rPr lang="en-US" sz="1800" dirty="0"/>
              <a:t> </a:t>
            </a:r>
          </a:p>
          <a:p>
            <a:r>
              <a:rPr lang="en-US" sz="1800" b="1" dirty="0"/>
              <a:t>Friday, March 10:</a:t>
            </a:r>
          </a:p>
          <a:p>
            <a:r>
              <a:rPr lang="en-US" sz="1800" dirty="0"/>
              <a:t> </a:t>
            </a:r>
            <a:r>
              <a:rPr lang="en-US" sz="1800" dirty="0" smtClean="0"/>
              <a:t>PHY </a:t>
            </a:r>
            <a:r>
              <a:rPr lang="en-US" sz="1800" dirty="0"/>
              <a:t>ad hoc                          </a:t>
            </a:r>
            <a:r>
              <a:rPr lang="en-US" sz="1800" dirty="0" smtClean="0"/>
              <a:t>09:30 </a:t>
            </a:r>
            <a:r>
              <a:rPr lang="en-US" sz="1800" dirty="0"/>
              <a:t>– </a:t>
            </a:r>
            <a:r>
              <a:rPr lang="en-US" sz="1800" dirty="0" smtClean="0"/>
              <a:t>12:00</a:t>
            </a:r>
            <a:endParaRPr lang="en-US" sz="1800" dirty="0"/>
          </a:p>
          <a:p>
            <a:pPr lvl="0"/>
            <a:r>
              <a:rPr lang="en-US" sz="1800" dirty="0" smtClean="0"/>
              <a:t>Lunch</a:t>
            </a:r>
            <a:r>
              <a:rPr lang="en-US" sz="1800" dirty="0"/>
              <a:t>                                    12:00 – 1:00</a:t>
            </a:r>
          </a:p>
          <a:p>
            <a:pPr lvl="0"/>
            <a:r>
              <a:rPr lang="en-US" sz="1800" dirty="0"/>
              <a:t>PHY ad hoc                          1:00 – 4:00 (hard stop)</a:t>
            </a:r>
          </a:p>
          <a:p>
            <a:endParaRPr lang="zh-CN" altLang="en-US" sz="1600" u="sng" dirty="0">
              <a:solidFill>
                <a:srgbClr val="0070C0"/>
              </a:solidFill>
            </a:endParaRPr>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1411288" y="1265953"/>
            <a:ext cx="5867400" cy="1323439"/>
          </a:xfrm>
          <a:prstGeom prst="rect">
            <a:avLst/>
          </a:prstGeom>
          <a:noFill/>
        </p:spPr>
        <p:txBody>
          <a:bodyPr wrap="square" rtlCol="0">
            <a:spAutoFit/>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
        <p:nvSpPr>
          <p:cNvPr id="2" name="Rectangle 1"/>
          <p:cNvSpPr/>
          <p:nvPr/>
        </p:nvSpPr>
        <p:spPr>
          <a:xfrm>
            <a:off x="228600" y="2547244"/>
            <a:ext cx="9046469" cy="3970318"/>
          </a:xfrm>
          <a:prstGeom prst="rect">
            <a:avLst/>
          </a:prstGeom>
        </p:spPr>
        <p:txBody>
          <a:bodyPr wrap="square">
            <a:spAutoFit/>
          </a:bodyPr>
          <a:lstStyle/>
          <a:p>
            <a:pPr marL="171450" indent="-171450">
              <a:buFont typeface="Arial" panose="020B0604020202020204" pitchFamily="34" charset="0"/>
              <a:buChar char="•"/>
            </a:pPr>
            <a:r>
              <a:rPr lang="en-US" sz="1600" dirty="0" smtClean="0">
                <a:solidFill>
                  <a:srgbClr val="00B050"/>
                </a:solidFill>
              </a:rPr>
              <a:t>11-17-0243-02-00ax-cr-he-phy-introduction-part-1 (Lochan)</a:t>
            </a:r>
            <a:r>
              <a:rPr lang="en-US" sz="1600" dirty="0">
                <a:solidFill>
                  <a:srgbClr val="00B050"/>
                </a:solidFill>
              </a:rPr>
              <a:t> </a:t>
            </a:r>
            <a:r>
              <a:rPr lang="en-US" sz="1600" dirty="0" smtClean="0">
                <a:solidFill>
                  <a:srgbClr val="00B050"/>
                </a:solidFill>
              </a:rPr>
              <a:t>– </a:t>
            </a:r>
            <a:r>
              <a:rPr lang="en-US" sz="1600" dirty="0">
                <a:solidFill>
                  <a:srgbClr val="00B050"/>
                </a:solidFill>
              </a:rPr>
              <a:t>(1 CID </a:t>
            </a:r>
            <a:r>
              <a:rPr lang="en-US" sz="1600" dirty="0" smtClean="0">
                <a:solidFill>
                  <a:srgbClr val="00B050"/>
                </a:solidFill>
              </a:rPr>
              <a:t>left)</a:t>
            </a:r>
            <a:endParaRPr lang="en-US" sz="1600" dirty="0">
              <a:solidFill>
                <a:srgbClr val="00B050"/>
              </a:solidFill>
            </a:endParaRPr>
          </a:p>
          <a:p>
            <a:pPr marL="171450" indent="-171450">
              <a:buFont typeface="Arial" panose="020B0604020202020204" pitchFamily="34" charset="0"/>
              <a:buChar char="•"/>
            </a:pPr>
            <a:r>
              <a:rPr lang="en-US" sz="1600" dirty="0" smtClean="0">
                <a:solidFill>
                  <a:srgbClr val="00B050"/>
                </a:solidFill>
              </a:rPr>
              <a:t>11-17-0245-02-00ax-cr-he-phy-introduction-part-2 (Lochan) – (4 </a:t>
            </a:r>
            <a:r>
              <a:rPr lang="en-US" sz="1600" dirty="0">
                <a:solidFill>
                  <a:srgbClr val="00B050"/>
                </a:solidFill>
              </a:rPr>
              <a:t>CIDs </a:t>
            </a:r>
            <a:r>
              <a:rPr lang="en-US" sz="1600" dirty="0" smtClean="0">
                <a:solidFill>
                  <a:srgbClr val="00B050"/>
                </a:solidFill>
              </a:rPr>
              <a:t>left)</a:t>
            </a:r>
          </a:p>
          <a:p>
            <a:pPr marL="171450" indent="-171450">
              <a:buFont typeface="Arial" panose="020B0604020202020204" pitchFamily="34" charset="0"/>
              <a:buChar char="•"/>
            </a:pPr>
            <a:r>
              <a:rPr lang="en-US" sz="1600" dirty="0" smtClean="0">
                <a:solidFill>
                  <a:srgbClr val="00B050"/>
                </a:solidFill>
              </a:rPr>
              <a:t>11-17-0242-05-00ax-cr-he-phy-capabilities-part-2 (Lochan) </a:t>
            </a:r>
            <a:r>
              <a:rPr lang="en-US" sz="1600" dirty="0">
                <a:solidFill>
                  <a:srgbClr val="00B050"/>
                </a:solidFill>
              </a:rPr>
              <a:t>– (1 CID </a:t>
            </a:r>
            <a:r>
              <a:rPr lang="en-US" sz="1600" dirty="0" smtClean="0">
                <a:solidFill>
                  <a:srgbClr val="00B050"/>
                </a:solidFill>
              </a:rPr>
              <a:t>left)</a:t>
            </a:r>
            <a:endParaRPr lang="en-US" sz="1600" dirty="0">
              <a:solidFill>
                <a:srgbClr val="00B050"/>
              </a:solidFill>
            </a:endParaRPr>
          </a:p>
          <a:p>
            <a:pPr marL="171450" indent="-171450">
              <a:buFont typeface="Arial" panose="020B0604020202020204" pitchFamily="34" charset="0"/>
              <a:buChar char="•"/>
            </a:pPr>
            <a:r>
              <a:rPr lang="en-US" sz="1600" dirty="0" smtClean="0">
                <a:solidFill>
                  <a:srgbClr val="00B050"/>
                </a:solidFill>
              </a:rPr>
              <a:t>11-17-0244-02-00ax-cr-he-phy-capabilities-part-3 (Lochan)</a:t>
            </a:r>
            <a:r>
              <a:rPr lang="en-US" sz="1600" dirty="0">
                <a:solidFill>
                  <a:srgbClr val="00B050"/>
                </a:solidFill>
              </a:rPr>
              <a:t> – (1 CID </a:t>
            </a:r>
            <a:r>
              <a:rPr lang="en-US" sz="1600" dirty="0" smtClean="0">
                <a:solidFill>
                  <a:srgbClr val="00B050"/>
                </a:solidFill>
              </a:rPr>
              <a:t>left)</a:t>
            </a:r>
          </a:p>
          <a:p>
            <a:pPr marL="285750" lvl="0" indent="-285750">
              <a:buFont typeface="Arial" panose="020B0604020202020204" pitchFamily="34" charset="0"/>
              <a:buChar char="•"/>
            </a:pPr>
            <a:r>
              <a:rPr lang="en-US" sz="1600" dirty="0">
                <a:solidFill>
                  <a:srgbClr val="00B050"/>
                </a:solidFill>
              </a:rPr>
              <a:t>11-17-0246-00-00ax-cr-he-phy-introduction-part-3 (Lochan) </a:t>
            </a:r>
            <a:r>
              <a:rPr lang="en-US" sz="1600" dirty="0" smtClean="0">
                <a:solidFill>
                  <a:srgbClr val="00B050"/>
                </a:solidFill>
              </a:rPr>
              <a:t>–(4 </a:t>
            </a:r>
            <a:r>
              <a:rPr lang="en-US" sz="1600" dirty="0">
                <a:solidFill>
                  <a:srgbClr val="00B050"/>
                </a:solidFill>
              </a:rPr>
              <a:t>CIDs </a:t>
            </a:r>
            <a:r>
              <a:rPr lang="en-US" sz="1600" dirty="0" smtClean="0">
                <a:solidFill>
                  <a:srgbClr val="00B050"/>
                </a:solidFill>
              </a:rPr>
              <a:t>left)</a:t>
            </a:r>
            <a:endParaRPr lang="en-US" sz="1600" dirty="0">
              <a:solidFill>
                <a:srgbClr val="00B050"/>
              </a:solidFill>
            </a:endParaRPr>
          </a:p>
          <a:p>
            <a:pPr marL="285750" lvl="0" indent="-285750">
              <a:buFont typeface="Arial" panose="020B0604020202020204" pitchFamily="34" charset="0"/>
              <a:buChar char="•"/>
            </a:pPr>
            <a:r>
              <a:rPr lang="en-US" sz="1600" dirty="0">
                <a:solidFill>
                  <a:srgbClr val="00B050"/>
                </a:solidFill>
              </a:rPr>
              <a:t>11-17-0247-00-00ax-cr-he-phy-introduction-part-4 (Lochan</a:t>
            </a:r>
            <a:r>
              <a:rPr lang="en-US" sz="1600" dirty="0" smtClean="0">
                <a:solidFill>
                  <a:srgbClr val="00B050"/>
                </a:solidFill>
              </a:rPr>
              <a:t>)</a:t>
            </a:r>
            <a:endParaRPr lang="en-US" sz="1600" dirty="0">
              <a:solidFill>
                <a:srgbClr val="00B050"/>
              </a:solidFill>
            </a:endParaRPr>
          </a:p>
          <a:p>
            <a:pPr marL="285750" indent="-285750">
              <a:buFont typeface="Arial" panose="020B0604020202020204" pitchFamily="34" charset="0"/>
              <a:buChar char="•"/>
            </a:pPr>
            <a:r>
              <a:rPr lang="en-US" sz="1600" dirty="0" smtClean="0">
                <a:solidFill>
                  <a:srgbClr val="FFC000"/>
                </a:solidFill>
              </a:rPr>
              <a:t>11-17-0261-00-00ax-cr-he-phy-transmit-requirements-he-trig-ppdu-part-1 (Lochan) –will revisit </a:t>
            </a:r>
            <a:endParaRPr lang="en-US" sz="1600" dirty="0">
              <a:solidFill>
                <a:srgbClr val="FFC000"/>
              </a:solidFill>
            </a:endParaRPr>
          </a:p>
          <a:p>
            <a:pPr marL="171450" indent="-171450">
              <a:buFont typeface="Arial" panose="020B0604020202020204" pitchFamily="34" charset="0"/>
              <a:buChar char="•"/>
            </a:pPr>
            <a:r>
              <a:rPr lang="en-US" sz="1600" dirty="0" smtClean="0">
                <a:solidFill>
                  <a:srgbClr val="00B050"/>
                </a:solidFill>
              </a:rPr>
              <a:t>11-17-0303-00-00ax-cr-he-phy-beamforming-report-information-part-1 (Lochan)</a:t>
            </a:r>
          </a:p>
          <a:p>
            <a:pPr marL="171450" indent="-171450">
              <a:buFont typeface="Arial" panose="020B0604020202020204" pitchFamily="34" charset="0"/>
              <a:buChar char="•"/>
            </a:pPr>
            <a:r>
              <a:rPr lang="en-US" sz="1600" dirty="0">
                <a:solidFill>
                  <a:srgbClr val="FFC000"/>
                </a:solidFill>
              </a:rPr>
              <a:t>11-17-0305-00-00ax-11ax-comment-resolutions-for-clause-28-3-9 (Yan</a:t>
            </a:r>
            <a:r>
              <a:rPr lang="en-US" sz="1600" dirty="0" smtClean="0">
                <a:solidFill>
                  <a:srgbClr val="FFC000"/>
                </a:solidFill>
              </a:rPr>
              <a:t>) –will revisit</a:t>
            </a:r>
            <a:endParaRPr lang="en-US" sz="1600" dirty="0">
              <a:solidFill>
                <a:srgbClr val="FFC000"/>
              </a:solidFill>
            </a:endParaRPr>
          </a:p>
          <a:p>
            <a:pPr marL="171450" indent="-171450">
              <a:buFont typeface="Arial" panose="020B0604020202020204" pitchFamily="34" charset="0"/>
              <a:buChar char="•"/>
            </a:pPr>
            <a:r>
              <a:rPr lang="en-US" sz="1600" dirty="0" smtClean="0">
                <a:solidFill>
                  <a:srgbClr val="FFC000"/>
                </a:solidFill>
              </a:rPr>
              <a:t>11-17-0044-01-00ax-NDP-Short-Feedback-Design (Ron)</a:t>
            </a:r>
          </a:p>
          <a:p>
            <a:pPr marL="171450" indent="-171450">
              <a:buFont typeface="Arial" panose="020B0604020202020204" pitchFamily="34" charset="0"/>
              <a:buChar char="•"/>
            </a:pPr>
            <a:r>
              <a:rPr lang="en-US" sz="1600" dirty="0" smtClean="0">
                <a:solidFill>
                  <a:srgbClr val="00B050"/>
                </a:solidFill>
              </a:rPr>
              <a:t>11-17-0316-01-00ax-crs-for-clause-28-3-8-and-28-5 </a:t>
            </a:r>
            <a:r>
              <a:rPr lang="en-US" sz="1600" dirty="0" smtClean="0">
                <a:solidFill>
                  <a:srgbClr val="00B050"/>
                </a:solidFill>
              </a:rPr>
              <a:t>(Bin)</a:t>
            </a:r>
          </a:p>
          <a:p>
            <a:pPr marL="171450" indent="-171450">
              <a:buFont typeface="Arial" panose="020B0604020202020204" pitchFamily="34" charset="0"/>
              <a:buChar char="•"/>
            </a:pPr>
            <a:r>
              <a:rPr lang="en-US" sz="1600" dirty="0" smtClean="0">
                <a:solidFill>
                  <a:srgbClr val="FFC000"/>
                </a:solidFill>
              </a:rPr>
              <a:t>11-17-0329-00-00ax-lb225-comment-resolution-for-cids-for-28-3-11-5-coding (</a:t>
            </a:r>
            <a:r>
              <a:rPr lang="en-US" sz="1600" dirty="0" err="1" smtClean="0">
                <a:solidFill>
                  <a:srgbClr val="FFC000"/>
                </a:solidFill>
              </a:rPr>
              <a:t>Jianhan</a:t>
            </a:r>
            <a:r>
              <a:rPr lang="en-US" sz="1600" dirty="0" smtClean="0">
                <a:solidFill>
                  <a:srgbClr val="FFC000"/>
                </a:solidFill>
              </a:rPr>
              <a:t>)</a:t>
            </a:r>
          </a:p>
          <a:p>
            <a:pPr marL="171450" indent="-171450">
              <a:buFont typeface="Arial" panose="020B0604020202020204" pitchFamily="34" charset="0"/>
              <a:buChar char="•"/>
            </a:pPr>
            <a:r>
              <a:rPr lang="en-US" sz="1600" dirty="0" smtClean="0">
                <a:solidFill>
                  <a:srgbClr val="00B050"/>
                </a:solidFill>
              </a:rPr>
              <a:t>11-17-0330-00-00ax-lb225-comment-resolution-for-cids-for-3-definitions-acronyms-and-abbreviations (</a:t>
            </a:r>
            <a:r>
              <a:rPr lang="en-US" sz="1600" dirty="0" err="1" smtClean="0">
                <a:solidFill>
                  <a:srgbClr val="00B050"/>
                </a:solidFill>
              </a:rPr>
              <a:t>Jianhan</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11-17-0331-00-00ax-lb225-comment-resolution-for-cids-for-28-3-11-9-constellation-mapping (</a:t>
            </a:r>
            <a:r>
              <a:rPr lang="en-US" sz="1600" dirty="0" err="1" smtClean="0">
                <a:solidFill>
                  <a:srgbClr val="00B050"/>
                </a:solidFill>
              </a:rPr>
              <a:t>Jianhan</a:t>
            </a:r>
            <a:r>
              <a:rPr lang="en-US" sz="1600" dirty="0" smtClean="0">
                <a:solidFill>
                  <a:srgbClr val="00B050"/>
                </a:solidFill>
              </a:rPr>
              <a:t>)</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en-US" dirty="0"/>
              <a:t>PHY Submissions </a:t>
            </a:r>
            <a:r>
              <a:rPr lang="en-US" altLang="en-US" dirty="0" smtClean="0"/>
              <a:t>(2)</a:t>
            </a:r>
            <a:endParaRPr lang="en-US" dirty="0"/>
          </a:p>
        </p:txBody>
      </p:sp>
      <p:sp>
        <p:nvSpPr>
          <p:cNvPr id="3" name="Date Placeholder 2"/>
          <p:cNvSpPr>
            <a:spLocks noGrp="1"/>
          </p:cNvSpPr>
          <p:nvPr>
            <p:ph type="dt" sz="half" idx="10"/>
          </p:nvPr>
        </p:nvSpPr>
        <p:spPr/>
        <p:txBody>
          <a:bodyPr/>
          <a:lstStyle/>
          <a:p>
            <a:pPr>
              <a:defRPr/>
            </a:pPr>
            <a:r>
              <a:rPr lang="en-US" smtClean="0"/>
              <a:t>Jan 2017</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15</a:t>
            </a:fld>
            <a:endParaRPr lang="en-US" altLang="en-US"/>
          </a:p>
        </p:txBody>
      </p:sp>
      <p:sp>
        <p:nvSpPr>
          <p:cNvPr id="5" name="Footer Placeholder 4"/>
          <p:cNvSpPr>
            <a:spLocks noGrp="1"/>
          </p:cNvSpPr>
          <p:nvPr>
            <p:ph type="ftr" sz="quarter" idx="3"/>
          </p:nvPr>
        </p:nvSpPr>
        <p:spPr/>
        <p:txBody>
          <a:bodyPr/>
          <a:lstStyle/>
          <a:p>
            <a:pPr>
              <a:defRPr/>
            </a:pPr>
            <a:r>
              <a:rPr lang="en-US" smtClean="0"/>
              <a:t>Bo Sun (ZTE) , et al</a:t>
            </a:r>
            <a:endParaRPr lang="en-US" dirty="0"/>
          </a:p>
        </p:txBody>
      </p:sp>
      <p:sp>
        <p:nvSpPr>
          <p:cNvPr id="6" name="Rectangle 5"/>
          <p:cNvSpPr/>
          <p:nvPr/>
        </p:nvSpPr>
        <p:spPr>
          <a:xfrm>
            <a:off x="390525" y="1447800"/>
            <a:ext cx="8153400" cy="5016758"/>
          </a:xfrm>
          <a:prstGeom prst="rect">
            <a:avLst/>
          </a:prstGeom>
        </p:spPr>
        <p:txBody>
          <a:bodyPr wrap="square">
            <a:spAutoFit/>
          </a:bodyPr>
          <a:lstStyle/>
          <a:p>
            <a:pPr marL="171450" indent="-171450">
              <a:buFont typeface="Arial" panose="020B0604020202020204" pitchFamily="34" charset="0"/>
              <a:buChar char="•"/>
            </a:pPr>
            <a:r>
              <a:rPr lang="en-US" sz="1600" dirty="0">
                <a:solidFill>
                  <a:srgbClr val="00B050"/>
                </a:solidFill>
              </a:rPr>
              <a:t>11-17-0332-00-00ax-lb225-comment-resolution-for-cids-for-28-3-10-he-preamble (</a:t>
            </a:r>
            <a:r>
              <a:rPr lang="en-US" sz="1600" dirty="0" err="1">
                <a:solidFill>
                  <a:srgbClr val="00B050"/>
                </a:solidFill>
              </a:rPr>
              <a:t>Jianhan</a:t>
            </a:r>
            <a:r>
              <a:rPr lang="en-US" sz="1600" dirty="0">
                <a:solidFill>
                  <a:srgbClr val="00B050"/>
                </a:solidFill>
              </a:rPr>
              <a:t>)</a:t>
            </a:r>
          </a:p>
          <a:p>
            <a:pPr marL="171450" indent="-171450">
              <a:buFont typeface="Arial" panose="020B0604020202020204" pitchFamily="34" charset="0"/>
              <a:buChar char="•"/>
            </a:pPr>
            <a:r>
              <a:rPr lang="en-US" sz="1600" dirty="0">
                <a:solidFill>
                  <a:srgbClr val="00B050"/>
                </a:solidFill>
              </a:rPr>
              <a:t>11-17-0333-00-00ax-lb225-comment-resolution-for-cids-for-28-3-13-non-ht-duplicate-transmission(</a:t>
            </a:r>
            <a:r>
              <a:rPr lang="en-US" sz="1600" dirty="0" err="1">
                <a:solidFill>
                  <a:srgbClr val="00B050"/>
                </a:solidFill>
              </a:rPr>
              <a:t>Jianhan</a:t>
            </a:r>
            <a:r>
              <a:rPr lang="en-US" sz="1600" dirty="0" smtClean="0">
                <a:solidFill>
                  <a:srgbClr val="00B050"/>
                </a:solidFill>
              </a:rPr>
              <a:t>)</a:t>
            </a:r>
          </a:p>
          <a:p>
            <a:pPr marL="171450" indent="-171450">
              <a:buFont typeface="Arial" panose="020B0604020202020204" pitchFamily="34" charset="0"/>
              <a:buChar char="•"/>
            </a:pPr>
            <a:endParaRPr lang="en-US" sz="1600" dirty="0"/>
          </a:p>
          <a:p>
            <a:pPr marL="171450" indent="-171450">
              <a:buFont typeface="Arial" panose="020B0604020202020204" pitchFamily="34" charset="0"/>
              <a:buChar char="•"/>
            </a:pPr>
            <a:r>
              <a:rPr lang="en-US" sz="1600" dirty="0" smtClean="0">
                <a:solidFill>
                  <a:srgbClr val="00B050"/>
                </a:solidFill>
              </a:rPr>
              <a:t>11-17-0299-00- CR-on-HE-SIG-B-28.3.10.8.1 (</a:t>
            </a:r>
            <a:r>
              <a:rPr lang="en-US" sz="1600" dirty="0" err="1">
                <a:solidFill>
                  <a:srgbClr val="00B050"/>
                </a:solidFill>
              </a:rPr>
              <a:t>Dongguk</a:t>
            </a:r>
            <a:r>
              <a:rPr lang="en-US" sz="1600" dirty="0">
                <a:solidFill>
                  <a:srgbClr val="00B050"/>
                </a:solidFill>
              </a:rPr>
              <a:t> Lim</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00B050"/>
                </a:solidFill>
              </a:rPr>
              <a:t>11-17-0300-00- CR-on-Clause-28.3.10.1 </a:t>
            </a:r>
            <a:r>
              <a:rPr lang="en-US" sz="1600" dirty="0">
                <a:solidFill>
                  <a:srgbClr val="00B050"/>
                </a:solidFill>
              </a:rPr>
              <a:t>(</a:t>
            </a:r>
            <a:r>
              <a:rPr lang="en-US" sz="1600" dirty="0" err="1">
                <a:solidFill>
                  <a:srgbClr val="00B050"/>
                </a:solidFill>
              </a:rPr>
              <a:t>Dongguk</a:t>
            </a:r>
            <a:r>
              <a:rPr lang="en-US" sz="1600" dirty="0">
                <a:solidFill>
                  <a:srgbClr val="00B050"/>
                </a:solidFill>
              </a:rPr>
              <a:t> Lim</a:t>
            </a:r>
            <a:r>
              <a:rPr lang="en-US" sz="1600" dirty="0" smtClean="0">
                <a:solidFill>
                  <a:srgbClr val="00B050"/>
                </a:solidFill>
              </a:rPr>
              <a:t>)</a:t>
            </a:r>
          </a:p>
          <a:p>
            <a:pPr marL="171450" indent="-171450">
              <a:buFont typeface="Arial" panose="020B0604020202020204" pitchFamily="34" charset="0"/>
              <a:buChar char="•"/>
            </a:pPr>
            <a:r>
              <a:rPr lang="en-US" sz="1600" dirty="0" smtClean="0">
                <a:solidFill>
                  <a:srgbClr val="FFC000"/>
                </a:solidFill>
              </a:rPr>
              <a:t>11-17-0301-00- CR-on-subsection-of-clause-28.3.6 (</a:t>
            </a:r>
            <a:r>
              <a:rPr lang="en-US" sz="1600" dirty="0" err="1" smtClean="0">
                <a:solidFill>
                  <a:srgbClr val="FFC000"/>
                </a:solidFill>
              </a:rPr>
              <a:t>Dongguk</a:t>
            </a:r>
            <a:r>
              <a:rPr lang="en-US" sz="1600" dirty="0" smtClean="0">
                <a:solidFill>
                  <a:srgbClr val="FFC000"/>
                </a:solidFill>
              </a:rPr>
              <a:t> </a:t>
            </a:r>
            <a:r>
              <a:rPr lang="en-US" sz="1600" dirty="0">
                <a:solidFill>
                  <a:srgbClr val="FFC000"/>
                </a:solidFill>
              </a:rPr>
              <a:t>Lim</a:t>
            </a:r>
            <a:r>
              <a:rPr lang="en-US" sz="1600" dirty="0" smtClean="0">
                <a:solidFill>
                  <a:srgbClr val="FFC000"/>
                </a:solidFill>
              </a:rPr>
              <a:t>)</a:t>
            </a:r>
          </a:p>
          <a:p>
            <a:pPr marL="171450" indent="-171450">
              <a:buFont typeface="Arial" panose="020B0604020202020204" pitchFamily="34" charset="0"/>
              <a:buChar char="•"/>
            </a:pPr>
            <a:r>
              <a:rPr lang="en-US" sz="1600" dirty="0" smtClean="0">
                <a:solidFill>
                  <a:srgbClr val="00B050"/>
                </a:solidFill>
              </a:rPr>
              <a:t>11-17-0317-01-CRs-on-Rx-Specification </a:t>
            </a:r>
            <a:r>
              <a:rPr lang="en-US" sz="1600" dirty="0">
                <a:solidFill>
                  <a:srgbClr val="00B050"/>
                </a:solidFill>
              </a:rPr>
              <a:t>(Bin)</a:t>
            </a:r>
          </a:p>
          <a:p>
            <a:pPr marL="171450" indent="-171450">
              <a:buFont typeface="Arial" panose="020B0604020202020204" pitchFamily="34" charset="0"/>
              <a:buChar char="•"/>
            </a:pPr>
            <a:r>
              <a:rPr lang="en-US" sz="1600" dirty="0" smtClean="0">
                <a:solidFill>
                  <a:srgbClr val="00B050"/>
                </a:solidFill>
              </a:rPr>
              <a:t>11-17-0320-00-CR-for-28.3.7 (</a:t>
            </a:r>
            <a:r>
              <a:rPr lang="en-US" sz="1600" dirty="0" err="1" smtClean="0">
                <a:solidFill>
                  <a:srgbClr val="00B050"/>
                </a:solidFill>
              </a:rPr>
              <a:t>Eunsung</a:t>
            </a:r>
            <a:r>
              <a:rPr lang="en-US" sz="1600" dirty="0" smtClean="0">
                <a:solidFill>
                  <a:srgbClr val="00B050"/>
                </a:solidFill>
              </a:rPr>
              <a:t> Park)</a:t>
            </a:r>
          </a:p>
          <a:p>
            <a:pPr marL="171450" indent="-171450">
              <a:buFont typeface="Arial" panose="020B0604020202020204" pitchFamily="34" charset="0"/>
              <a:buChar char="•"/>
            </a:pPr>
            <a:r>
              <a:rPr lang="en-US" sz="1600" dirty="0" smtClean="0">
                <a:solidFill>
                  <a:srgbClr val="00B050"/>
                </a:solidFill>
              </a:rPr>
              <a:t>11-17-0321-00-CR-for-28.3.10.9 </a:t>
            </a:r>
            <a:r>
              <a:rPr lang="en-US" sz="1600" dirty="0">
                <a:solidFill>
                  <a:srgbClr val="00B050"/>
                </a:solidFill>
              </a:rPr>
              <a:t>(</a:t>
            </a:r>
            <a:r>
              <a:rPr lang="en-US" sz="1600" dirty="0" err="1">
                <a:solidFill>
                  <a:srgbClr val="00B050"/>
                </a:solidFill>
              </a:rPr>
              <a:t>Eunsung</a:t>
            </a:r>
            <a:r>
              <a:rPr lang="en-US" sz="1600" dirty="0">
                <a:solidFill>
                  <a:srgbClr val="00B050"/>
                </a:solidFill>
              </a:rPr>
              <a:t> Park)</a:t>
            </a:r>
          </a:p>
          <a:p>
            <a:pPr marL="171450" indent="-171450">
              <a:buFont typeface="Arial" panose="020B0604020202020204" pitchFamily="34" charset="0"/>
              <a:buChar char="•"/>
            </a:pPr>
            <a:r>
              <a:rPr lang="en-US" sz="1600" dirty="0" smtClean="0"/>
              <a:t>11-17-0328-00-Link-Adaptation-Feedback-for-Combating-Interferences (Feng Jiang)</a:t>
            </a:r>
          </a:p>
          <a:p>
            <a:pPr marL="171450" indent="-171450">
              <a:buFont typeface="Arial" panose="020B0604020202020204" pitchFamily="34" charset="0"/>
              <a:buChar char="•"/>
            </a:pPr>
            <a:r>
              <a:rPr lang="en-US" sz="1600" dirty="0" smtClean="0"/>
              <a:t>11-17-0231-00-00ax-cr-clause-28-3-5 (</a:t>
            </a:r>
            <a:r>
              <a:rPr lang="en-US" sz="1600" dirty="0"/>
              <a:t>Xiaogang)</a:t>
            </a:r>
            <a:endParaRPr lang="en-US" sz="1600" dirty="0" smtClean="0"/>
          </a:p>
          <a:p>
            <a:pPr marL="171450" indent="-171450">
              <a:buFont typeface="Arial" panose="020B0604020202020204" pitchFamily="34" charset="0"/>
              <a:buChar char="•"/>
            </a:pPr>
            <a:r>
              <a:rPr lang="en-US" sz="1600" dirty="0" smtClean="0"/>
              <a:t>11-17-0232-00-00ax-cr-clause-28-3-6 (</a:t>
            </a:r>
            <a:r>
              <a:rPr lang="en-US" sz="1600" dirty="0"/>
              <a:t>Xiaogang)</a:t>
            </a:r>
            <a:endParaRPr lang="en-US" sz="1600" dirty="0" smtClean="0"/>
          </a:p>
          <a:p>
            <a:pPr marL="171450" indent="-171450">
              <a:buFont typeface="Arial" panose="020B0604020202020204" pitchFamily="34" charset="0"/>
              <a:buChar char="•"/>
            </a:pPr>
            <a:r>
              <a:rPr lang="en-US" sz="1600" dirty="0" smtClean="0"/>
              <a:t>11-17-0233-00-00ax-cr-4905 (</a:t>
            </a:r>
            <a:r>
              <a:rPr lang="en-US" sz="1600" dirty="0"/>
              <a:t>Xiaogang</a:t>
            </a:r>
            <a:r>
              <a:rPr lang="en-US" sz="1600" dirty="0" smtClean="0"/>
              <a:t>)</a:t>
            </a:r>
          </a:p>
          <a:p>
            <a:pPr marL="171450" indent="-171450">
              <a:buFont typeface="Arial" panose="020B0604020202020204" pitchFamily="34" charset="0"/>
              <a:buChar char="•"/>
            </a:pPr>
            <a:endParaRPr lang="en-US" sz="1600" dirty="0" smtClean="0"/>
          </a:p>
          <a:p>
            <a:pPr marL="171450" indent="-171450">
              <a:buFont typeface="Arial" panose="020B0604020202020204" pitchFamily="34" charset="0"/>
              <a:buChar char="•"/>
            </a:pPr>
            <a:r>
              <a:rPr lang="en-US" sz="1600" dirty="0"/>
              <a:t>11-17-0290-00-CRs on TX specification (</a:t>
            </a:r>
            <a:r>
              <a:rPr lang="en-US" sz="1600" dirty="0" err="1" smtClean="0"/>
              <a:t>Yujin</a:t>
            </a:r>
            <a:r>
              <a:rPr lang="en-US" sz="1600" dirty="0" smtClean="0"/>
              <a:t>)</a:t>
            </a:r>
          </a:p>
          <a:p>
            <a:pPr marL="171450" indent="-171450">
              <a:buFont typeface="Arial" panose="020B0604020202020204" pitchFamily="34" charset="0"/>
              <a:buChar char="•"/>
            </a:pPr>
            <a:r>
              <a:rPr lang="en-US" sz="1600" dirty="0" smtClean="0"/>
              <a:t>11-17-0282-00-CID 8114 (Bin)</a:t>
            </a:r>
          </a:p>
          <a:p>
            <a:pPr marL="171450" indent="-171450">
              <a:buFont typeface="Arial" panose="020B0604020202020204" pitchFamily="34" charset="0"/>
              <a:buChar char="•"/>
            </a:pPr>
            <a:r>
              <a:rPr lang="en-US" sz="1600" dirty="0" smtClean="0"/>
              <a:t>11-17-0305-00 (Yan Zhang)</a:t>
            </a:r>
          </a:p>
          <a:p>
            <a:pPr marL="171450" indent="-171450">
              <a:buFont typeface="Arial" panose="020B0604020202020204" pitchFamily="34" charset="0"/>
              <a:buChar char="•"/>
            </a:pPr>
            <a:endParaRPr lang="en-US" sz="1600" dirty="0" smtClean="0"/>
          </a:p>
          <a:p>
            <a:pPr marL="171450" indent="-171450">
              <a:buFont typeface="Arial" panose="020B0604020202020204" pitchFamily="34" charset="0"/>
              <a:buChar char="•"/>
            </a:pPr>
            <a:r>
              <a:rPr lang="en-US" sz="1600" dirty="0" smtClean="0">
                <a:solidFill>
                  <a:srgbClr val="00B050"/>
                </a:solidFill>
              </a:rPr>
              <a:t>11-17-0388-00-00ax-editorial-update-for-28-5 (</a:t>
            </a:r>
            <a:r>
              <a:rPr lang="en-US" sz="1600" dirty="0" err="1" smtClean="0">
                <a:solidFill>
                  <a:srgbClr val="00B050"/>
                </a:solidFill>
              </a:rPr>
              <a:t>Youhan</a:t>
            </a:r>
            <a:r>
              <a:rPr lang="en-US" sz="1600" dirty="0" smtClean="0">
                <a:solidFill>
                  <a:srgbClr val="00B050"/>
                </a:solidFill>
              </a:rPr>
              <a:t>)</a:t>
            </a:r>
            <a:endParaRPr lang="en-US" dirty="0">
              <a:solidFill>
                <a:srgbClr val="00B050"/>
              </a:solidFill>
            </a:endParaRPr>
          </a:p>
        </p:txBody>
      </p:sp>
    </p:spTree>
    <p:extLst>
      <p:ext uri="{BB962C8B-B14F-4D97-AF65-F5344CB8AC3E}">
        <p14:creationId xmlns:p14="http://schemas.microsoft.com/office/powerpoint/2010/main" xmlns="" val="35380447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(11-7/243r2)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11-17/243r2?</a:t>
            </a:r>
          </a:p>
          <a:p>
            <a:pPr lvl="1"/>
            <a:r>
              <a:rPr lang="en-US" altLang="zh-CN" dirty="0" smtClean="0"/>
              <a:t>CID </a:t>
            </a:r>
            <a:r>
              <a:rPr lang="en-GB" dirty="0"/>
              <a:t>3795, 4854, 4855, 4856, </a:t>
            </a:r>
            <a:r>
              <a:rPr lang="en-GB" dirty="0" smtClean="0"/>
              <a:t>4902, 4930</a:t>
            </a:r>
            <a:r>
              <a:rPr lang="en-GB" dirty="0"/>
              <a:t>, 4931, 5232, 5234, </a:t>
            </a:r>
            <a:r>
              <a:rPr lang="en-GB" dirty="0" smtClean="0"/>
              <a:t>5242, 5746</a:t>
            </a:r>
            <a:r>
              <a:rPr lang="en-GB" dirty="0"/>
              <a:t>, 5747, 5750, 5754, </a:t>
            </a:r>
            <a:r>
              <a:rPr lang="en-GB" dirty="0" smtClean="0"/>
              <a:t>5755, 5791</a:t>
            </a:r>
            <a:r>
              <a:rPr lang="en-GB" dirty="0"/>
              <a:t>, 10355, 10356</a:t>
            </a:r>
            <a:endParaRPr lang="en-US" altLang="zh-CN" dirty="0" smtClean="0"/>
          </a:p>
          <a:p>
            <a:pPr>
              <a:buNone/>
            </a:pPr>
            <a:r>
              <a:rPr lang="en-US" altLang="zh-CN" dirty="0" smtClean="0"/>
              <a:t>SP: No Objection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 (11-17/245r2)</a:t>
            </a:r>
            <a:endParaRPr lang="zh-CN" altLang="en-US" dirty="0"/>
          </a:p>
        </p:txBody>
      </p:sp>
      <p:sp>
        <p:nvSpPr>
          <p:cNvPr id="3" name="内容占位符 2"/>
          <p:cNvSpPr>
            <a:spLocks noGrp="1"/>
          </p:cNvSpPr>
          <p:nvPr>
            <p:ph idx="1"/>
          </p:nvPr>
        </p:nvSpPr>
        <p:spPr>
          <a:xfrm>
            <a:off x="680434" y="1828800"/>
            <a:ext cx="7772400" cy="4114800"/>
          </a:xfrm>
        </p:spPr>
        <p:txBody>
          <a:bodyPr/>
          <a:lstStyle/>
          <a:p>
            <a:r>
              <a:rPr lang="en-US" altLang="zh-CN" dirty="0" smtClean="0"/>
              <a:t>Do you agree the proposed comment resolution to the following CIDs and the corresponding spec text modification as in 11-17/245r2?</a:t>
            </a:r>
          </a:p>
          <a:p>
            <a:pPr lvl="1"/>
            <a:r>
              <a:rPr lang="en-US" altLang="zh-CN" dirty="0" smtClean="0"/>
              <a:t>CID </a:t>
            </a:r>
            <a:r>
              <a:rPr lang="en-GB" dirty="0"/>
              <a:t>4903, 4934, 4935, 5236, 5237, </a:t>
            </a:r>
            <a:r>
              <a:rPr lang="en-GB" dirty="0" smtClean="0"/>
              <a:t>5238</a:t>
            </a:r>
            <a:r>
              <a:rPr lang="en-GB" dirty="0"/>
              <a:t>, 5239, 5240, 5745, 6110, </a:t>
            </a:r>
            <a:r>
              <a:rPr lang="en-GB" dirty="0" smtClean="0"/>
              <a:t>6818</a:t>
            </a:r>
            <a:r>
              <a:rPr lang="en-GB" dirty="0"/>
              <a:t>, 6819, 7218, 8331, 8332, </a:t>
            </a:r>
            <a:r>
              <a:rPr lang="en-GB" dirty="0" smtClean="0"/>
              <a:t>8357</a:t>
            </a:r>
            <a:r>
              <a:rPr lang="en-GB" dirty="0"/>
              <a:t>, </a:t>
            </a:r>
            <a:r>
              <a:rPr lang="en-GB" dirty="0" smtClean="0"/>
              <a:t>8361</a:t>
            </a:r>
            <a:endParaRPr lang="en-US" altLang="zh-CN" dirty="0" smtClean="0"/>
          </a:p>
          <a:p>
            <a:pPr>
              <a:buNone/>
            </a:pPr>
            <a:r>
              <a:rPr lang="en-US" altLang="zh-CN" dirty="0" smtClean="0"/>
              <a:t>SP: No Objection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42392516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 (11-17/242r5)</a:t>
            </a:r>
            <a:endParaRPr lang="zh-CN" altLang="en-US" dirty="0"/>
          </a:p>
        </p:txBody>
      </p:sp>
      <p:sp>
        <p:nvSpPr>
          <p:cNvPr id="3" name="内容占位符 2"/>
          <p:cNvSpPr>
            <a:spLocks noGrp="1"/>
          </p:cNvSpPr>
          <p:nvPr>
            <p:ph idx="1"/>
          </p:nvPr>
        </p:nvSpPr>
        <p:spPr>
          <a:xfrm>
            <a:off x="680434" y="1828800"/>
            <a:ext cx="7772400" cy="4114800"/>
          </a:xfrm>
        </p:spPr>
        <p:txBody>
          <a:bodyPr/>
          <a:lstStyle/>
          <a:p>
            <a:r>
              <a:rPr lang="en-US" altLang="zh-CN" dirty="0" smtClean="0"/>
              <a:t>Do you agree the proposed comment resolution to the following CIDs and the corresponding spec text modification as in 11-17/242r5?</a:t>
            </a:r>
          </a:p>
          <a:p>
            <a:pPr lvl="1"/>
            <a:r>
              <a:rPr lang="en-US" altLang="zh-CN" dirty="0" smtClean="0"/>
              <a:t>CID </a:t>
            </a:r>
            <a:r>
              <a:rPr lang="en-GB" dirty="0"/>
              <a:t>3554, 5157, 5786, </a:t>
            </a:r>
            <a:r>
              <a:rPr lang="en-GB" dirty="0" smtClean="0"/>
              <a:t>5789, 6429</a:t>
            </a:r>
            <a:r>
              <a:rPr lang="en-GB" dirty="0"/>
              <a:t>, 7558, 8258, </a:t>
            </a:r>
            <a:r>
              <a:rPr lang="en-GB" dirty="0" smtClean="0"/>
              <a:t>9083, 9114</a:t>
            </a:r>
            <a:r>
              <a:rPr lang="en-GB" dirty="0"/>
              <a:t>, 8676, 8381, 6074</a:t>
            </a:r>
            <a:endParaRPr lang="en-US" altLang="zh-CN" dirty="0" smtClean="0"/>
          </a:p>
          <a:p>
            <a:pPr>
              <a:buNone/>
            </a:pPr>
            <a:r>
              <a:rPr lang="en-US" altLang="zh-CN" dirty="0" smtClean="0"/>
              <a:t>SP: No Objection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6678221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4 (11-17/244r2)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11-17/244r2?</a:t>
            </a:r>
          </a:p>
          <a:p>
            <a:pPr lvl="1"/>
            <a:r>
              <a:rPr lang="en-US" altLang="zh-CN" dirty="0" smtClean="0"/>
              <a:t>CID </a:t>
            </a:r>
            <a:r>
              <a:rPr lang="en-GB" dirty="0"/>
              <a:t>5147, 5148, 5149, 5150, </a:t>
            </a:r>
            <a:r>
              <a:rPr lang="en-GB" dirty="0" smtClean="0"/>
              <a:t>5151, 5152</a:t>
            </a:r>
            <a:r>
              <a:rPr lang="en-GB" dirty="0"/>
              <a:t>, 5153, 5154, 5841, </a:t>
            </a:r>
            <a:r>
              <a:rPr lang="en-GB" dirty="0" smtClean="0"/>
              <a:t>5842, 7557</a:t>
            </a:r>
            <a:r>
              <a:rPr lang="en-GB" dirty="0"/>
              <a:t>, 7559, 7573, 8346, 8347</a:t>
            </a:r>
            <a:endParaRPr lang="zh-CN" altLang="zh-CN" dirty="0" smtClean="0"/>
          </a:p>
          <a:p>
            <a:pPr lvl="1"/>
            <a:endParaRPr lang="en-US" altLang="zh-CN" dirty="0" smtClean="0"/>
          </a:p>
          <a:p>
            <a:pPr>
              <a:buNone/>
            </a:pPr>
            <a:r>
              <a:rPr lang="en-US" altLang="zh-CN" dirty="0" smtClean="0"/>
              <a:t>SP: No Objection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4126835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Ad Hoc</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Footer Placeholder 5"/>
          <p:cNvSpPr>
            <a:spLocks noGrp="1" noChangeArrowheads="1"/>
          </p:cNvSpPr>
          <p:nvPr>
            <p:ph type="ftr" sz="quarter" idx="3"/>
          </p:nvPr>
        </p:nvSpPr>
        <p:spPr bwMode="auto">
          <a:xfrm>
            <a:off x="7322373" y="6475413"/>
            <a:ext cx="1221552"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a:t>
            </a:r>
            <a:r>
              <a:rPr lang="en-US" dirty="0"/>
              <a:t>et al</a:t>
            </a:r>
          </a:p>
          <a:p>
            <a:pPr>
              <a:defRPr/>
            </a:pP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 (11-17/246r0)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a:t>
            </a:r>
            <a:r>
              <a:rPr lang="en-US" altLang="zh-CN" dirty="0"/>
              <a:t>CIDs (</a:t>
            </a:r>
            <a:r>
              <a:rPr lang="en-US" altLang="zh-CN" dirty="0">
                <a:solidFill>
                  <a:srgbClr val="FF0000"/>
                </a:solidFill>
              </a:rPr>
              <a:t>except those being strike out as below</a:t>
            </a:r>
            <a:r>
              <a:rPr lang="en-US" altLang="zh-CN" dirty="0"/>
              <a:t>) and </a:t>
            </a:r>
            <a:r>
              <a:rPr lang="en-US" altLang="zh-CN" dirty="0" smtClean="0"/>
              <a:t>the corresponding spec text modification as in 11-17/246r0?</a:t>
            </a:r>
          </a:p>
          <a:p>
            <a:pPr lvl="1"/>
            <a:r>
              <a:rPr lang="en-US" altLang="zh-CN" dirty="0" smtClean="0"/>
              <a:t>CID </a:t>
            </a:r>
            <a:r>
              <a:rPr lang="en-GB" dirty="0"/>
              <a:t>8623, 8624, </a:t>
            </a:r>
            <a:r>
              <a:rPr lang="en-GB" strike="sngStrike" dirty="0">
                <a:solidFill>
                  <a:srgbClr val="FF0000"/>
                </a:solidFill>
              </a:rPr>
              <a:t>8635,</a:t>
            </a:r>
            <a:r>
              <a:rPr lang="en-GB" dirty="0"/>
              <a:t> 8637, 8638, </a:t>
            </a:r>
            <a:r>
              <a:rPr lang="en-GB" strike="sngStrike" dirty="0" smtClean="0">
                <a:solidFill>
                  <a:srgbClr val="FF0000"/>
                </a:solidFill>
              </a:rPr>
              <a:t>8639</a:t>
            </a:r>
            <a:r>
              <a:rPr lang="en-GB" strike="sngStrike" dirty="0"/>
              <a:t>,</a:t>
            </a:r>
            <a:r>
              <a:rPr lang="en-GB" dirty="0"/>
              <a:t> 8640, 8733, 8734, 8736, </a:t>
            </a:r>
            <a:r>
              <a:rPr lang="en-GB" dirty="0" smtClean="0"/>
              <a:t>8738</a:t>
            </a:r>
            <a:r>
              <a:rPr lang="en-GB" dirty="0"/>
              <a:t>, 8740, 8741, 8742, </a:t>
            </a:r>
            <a:r>
              <a:rPr lang="en-GB" dirty="0" smtClean="0"/>
              <a:t>8743, </a:t>
            </a:r>
            <a:r>
              <a:rPr lang="en-GB" strike="sngStrike" dirty="0" smtClean="0">
                <a:solidFill>
                  <a:srgbClr val="FF0000"/>
                </a:solidFill>
              </a:rPr>
              <a:t>10360</a:t>
            </a:r>
            <a:r>
              <a:rPr lang="en-GB" strike="sngStrike" dirty="0"/>
              <a:t>, </a:t>
            </a:r>
            <a:r>
              <a:rPr lang="en-GB" strike="sngStrike" dirty="0">
                <a:solidFill>
                  <a:srgbClr val="FF0000"/>
                </a:solidFill>
              </a:rPr>
              <a:t>10404</a:t>
            </a:r>
            <a:r>
              <a:rPr lang="en-GB" dirty="0"/>
              <a:t>, 10355</a:t>
            </a:r>
            <a:endParaRPr lang="en-US" altLang="zh-CN" dirty="0" smtClean="0"/>
          </a:p>
          <a:p>
            <a:pPr>
              <a:buNone/>
            </a:pPr>
            <a:r>
              <a:rPr lang="en-US" altLang="zh-CN" dirty="0" smtClean="0"/>
              <a:t>SP: No Objection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39190897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6 (11-17/247r0)</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CIDs (</a:t>
            </a:r>
            <a:r>
              <a:rPr lang="en-US" altLang="zh-CN" dirty="0" smtClean="0">
                <a:solidFill>
                  <a:srgbClr val="FF0000"/>
                </a:solidFill>
              </a:rPr>
              <a:t>except those being strike out as below</a:t>
            </a:r>
            <a:r>
              <a:rPr lang="en-US" altLang="zh-CN" dirty="0" smtClean="0"/>
              <a:t>) and the corresponding spec text modification as in 11-17/247r0?</a:t>
            </a:r>
          </a:p>
          <a:p>
            <a:pPr lvl="1"/>
            <a:r>
              <a:rPr lang="en-US" altLang="zh-CN" dirty="0" smtClean="0"/>
              <a:t>CID </a:t>
            </a:r>
            <a:r>
              <a:rPr lang="en-GB" dirty="0"/>
              <a:t>7036, 7217, 7218, 7428, 7429, </a:t>
            </a:r>
            <a:r>
              <a:rPr lang="en-GB" dirty="0" smtClean="0"/>
              <a:t>7824</a:t>
            </a:r>
            <a:r>
              <a:rPr lang="en-GB" dirty="0"/>
              <a:t>, 8359, 8626, 8627, 8629, </a:t>
            </a:r>
            <a:r>
              <a:rPr lang="en-GB" dirty="0" smtClean="0"/>
              <a:t>8630</a:t>
            </a:r>
            <a:r>
              <a:rPr lang="en-GB" dirty="0"/>
              <a:t>, 8631, 8632, 8633, 8634, </a:t>
            </a:r>
            <a:r>
              <a:rPr lang="en-GB" strike="sngStrike" dirty="0" smtClean="0">
                <a:solidFill>
                  <a:srgbClr val="FF0000"/>
                </a:solidFill>
              </a:rPr>
              <a:t>8636</a:t>
            </a:r>
            <a:r>
              <a:rPr lang="en-GB" dirty="0">
                <a:solidFill>
                  <a:srgbClr val="FF0000"/>
                </a:solidFill>
              </a:rPr>
              <a:t>, </a:t>
            </a:r>
            <a:r>
              <a:rPr lang="en-GB" strike="sngStrike" dirty="0">
                <a:solidFill>
                  <a:srgbClr val="FF0000"/>
                </a:solidFill>
              </a:rPr>
              <a:t>8731</a:t>
            </a:r>
            <a:r>
              <a:rPr lang="en-GB" dirty="0">
                <a:solidFill>
                  <a:srgbClr val="FF0000"/>
                </a:solidFill>
              </a:rPr>
              <a:t>, </a:t>
            </a:r>
            <a:r>
              <a:rPr lang="en-GB" dirty="0"/>
              <a:t>8732, 8735, 8737, </a:t>
            </a:r>
            <a:r>
              <a:rPr lang="en-GB" dirty="0" smtClean="0"/>
              <a:t>8739</a:t>
            </a:r>
            <a:r>
              <a:rPr lang="en-GB" dirty="0"/>
              <a:t>, 9113, 9134, 9136, 9777, </a:t>
            </a:r>
            <a:r>
              <a:rPr lang="en-GB" dirty="0" smtClean="0"/>
              <a:t>7778</a:t>
            </a:r>
            <a:r>
              <a:rPr lang="en-GB" dirty="0"/>
              <a:t>, 9779, 9780, 10081 10082, </a:t>
            </a:r>
            <a:r>
              <a:rPr lang="en-GB" dirty="0" smtClean="0"/>
              <a:t>10196</a:t>
            </a:r>
            <a:endParaRPr lang="en-US" dirty="0"/>
          </a:p>
          <a:p>
            <a:pPr>
              <a:buNone/>
            </a:pPr>
            <a:r>
              <a:rPr lang="en-US" altLang="zh-CN" dirty="0" smtClean="0"/>
              <a:t>SP: No Objection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818875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7 (11-17/303r0)</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a:t>
            </a:r>
            <a:r>
              <a:rPr lang="en-US" altLang="zh-CN" dirty="0"/>
              <a:t>CIDs (</a:t>
            </a:r>
            <a:r>
              <a:rPr lang="en-US" altLang="zh-CN" dirty="0">
                <a:solidFill>
                  <a:srgbClr val="FF0000"/>
                </a:solidFill>
              </a:rPr>
              <a:t>except those being strike out as below</a:t>
            </a:r>
            <a:r>
              <a:rPr lang="en-US" altLang="zh-CN" dirty="0"/>
              <a:t>) </a:t>
            </a:r>
            <a:r>
              <a:rPr lang="en-US" altLang="zh-CN" dirty="0" smtClean="0"/>
              <a:t>and the corresponding spec text modification as in 11-17/303r0?</a:t>
            </a:r>
          </a:p>
          <a:p>
            <a:pPr lvl="1"/>
            <a:r>
              <a:rPr lang="en-US" altLang="zh-CN" dirty="0" smtClean="0"/>
              <a:t>CID </a:t>
            </a:r>
            <a:r>
              <a:rPr lang="en-GB" dirty="0"/>
              <a:t>6341, 6339, 7355, 7354, </a:t>
            </a:r>
            <a:r>
              <a:rPr lang="en-GB" dirty="0" smtClean="0"/>
              <a:t>7349, 3425</a:t>
            </a:r>
            <a:r>
              <a:rPr lang="en-GB" dirty="0"/>
              <a:t>, 3539, </a:t>
            </a:r>
            <a:r>
              <a:rPr lang="en-GB" strike="sngStrike" dirty="0" smtClean="0">
                <a:solidFill>
                  <a:srgbClr val="FF0000"/>
                </a:solidFill>
              </a:rPr>
              <a:t>3440</a:t>
            </a:r>
            <a:r>
              <a:rPr lang="en-GB" dirty="0"/>
              <a:t>, 3439, 3436, </a:t>
            </a:r>
            <a:r>
              <a:rPr lang="en-GB" dirty="0" smtClean="0"/>
              <a:t>3434</a:t>
            </a:r>
            <a:r>
              <a:rPr lang="en-GB" dirty="0"/>
              <a:t>, 3431, 3430, 3428, </a:t>
            </a:r>
            <a:r>
              <a:rPr lang="en-GB" dirty="0" smtClean="0"/>
              <a:t>3427, 9265 </a:t>
            </a:r>
            <a:r>
              <a:rPr lang="en-GB" dirty="0"/>
              <a:t>9266, 9840, 7756, </a:t>
            </a:r>
            <a:r>
              <a:rPr lang="en-GB" strike="sngStrike" dirty="0" smtClean="0">
                <a:solidFill>
                  <a:srgbClr val="FF0000"/>
                </a:solidFill>
              </a:rPr>
              <a:t>8665</a:t>
            </a:r>
            <a:r>
              <a:rPr lang="en-GB" dirty="0" smtClean="0"/>
              <a:t>, 8666</a:t>
            </a:r>
            <a:r>
              <a:rPr lang="en-GB" dirty="0"/>
              <a:t>, 8667, </a:t>
            </a:r>
            <a:r>
              <a:rPr lang="en-GB" strike="sngStrike" dirty="0">
                <a:solidFill>
                  <a:srgbClr val="FF0000"/>
                </a:solidFill>
              </a:rPr>
              <a:t>8669</a:t>
            </a:r>
            <a:r>
              <a:rPr lang="en-GB" dirty="0"/>
              <a:t>, 8670</a:t>
            </a:r>
            <a:endParaRPr lang="zh-CN" altLang="zh-CN" dirty="0" smtClean="0"/>
          </a:p>
          <a:p>
            <a:pPr lvl="1"/>
            <a:endParaRPr lang="en-US" altLang="zh-CN" dirty="0" smtClean="0"/>
          </a:p>
          <a:p>
            <a:pPr>
              <a:buNone/>
            </a:pPr>
            <a:r>
              <a:rPr lang="en-US" altLang="zh-CN" dirty="0" smtClean="0"/>
              <a:t>SP: No Objection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8 </a:t>
            </a:r>
            <a:r>
              <a:rPr lang="en-US" altLang="zh-CN" dirty="0" smtClean="0"/>
              <a:t>(</a:t>
            </a:r>
            <a:r>
              <a:rPr lang="en-US" altLang="zh-CN" dirty="0" smtClean="0"/>
              <a:t>11-17/330r1)</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a:t>
            </a:r>
            <a:r>
              <a:rPr lang="en-US" altLang="zh-CN" dirty="0" smtClean="0"/>
              <a:t>CIDs </a:t>
            </a:r>
            <a:r>
              <a:rPr lang="en-US" altLang="zh-CN" dirty="0" smtClean="0"/>
              <a:t>and the corresponding spec text modification as in </a:t>
            </a:r>
            <a:r>
              <a:rPr lang="en-US" altLang="zh-CN" dirty="0" smtClean="0"/>
              <a:t>11-17/330r1?</a:t>
            </a:r>
            <a:endParaRPr lang="en-US" altLang="zh-CN" dirty="0" smtClean="0"/>
          </a:p>
          <a:p>
            <a:pPr lvl="1"/>
            <a:r>
              <a:rPr lang="en-US" altLang="zh-CN" dirty="0" smtClean="0"/>
              <a:t>CID </a:t>
            </a:r>
            <a:r>
              <a:rPr lang="en-US" altLang="zh-CN" dirty="0" smtClean="0"/>
              <a:t>3293, 3343, 3579, 3660, 4009, 4096, 5112, 5113, 5114, 5115, 5306, 5539, 6921, 7694, 7695, 8306, 8307, 8498, 9217, 9220, 9222, 9227, 9228, 9229, 9230, 9231, 9498, and 9499</a:t>
            </a:r>
            <a:r>
              <a:rPr lang="en-US" altLang="zh-CN" dirty="0" smtClean="0"/>
              <a:t>.</a:t>
            </a:r>
            <a:endParaRPr lang="zh-CN" altLang="zh-CN" dirty="0" smtClean="0"/>
          </a:p>
          <a:p>
            <a:pPr lvl="1"/>
            <a:endParaRPr lang="zh-CN" altLang="zh-CN" dirty="0" smtClean="0"/>
          </a:p>
          <a:p>
            <a:pPr lvl="1"/>
            <a:endParaRPr lang="en-US" altLang="zh-CN" dirty="0" smtClean="0"/>
          </a:p>
          <a:p>
            <a:pPr>
              <a:buNone/>
            </a:pPr>
            <a:r>
              <a:rPr lang="en-US" altLang="zh-CN" dirty="0" smtClean="0"/>
              <a:t>SP</a:t>
            </a:r>
            <a:r>
              <a:rPr lang="en-US" altLang="zh-CN" dirty="0" smtClean="0"/>
              <a:t>: Passed without objection</a:t>
            </a: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9 </a:t>
            </a:r>
            <a:r>
              <a:rPr lang="en-US" altLang="zh-CN" dirty="0" smtClean="0"/>
              <a:t>(</a:t>
            </a:r>
            <a:r>
              <a:rPr lang="en-US" altLang="zh-CN" dirty="0" smtClean="0"/>
              <a:t>11-17/333r0)</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a:t>
            </a:r>
            <a:r>
              <a:rPr lang="en-US" altLang="zh-CN" dirty="0" smtClean="0"/>
              <a:t>CIDs </a:t>
            </a:r>
            <a:r>
              <a:rPr lang="en-US" altLang="zh-CN" dirty="0" smtClean="0"/>
              <a:t>and the corresponding spec text modification as in </a:t>
            </a:r>
            <a:r>
              <a:rPr lang="en-US" altLang="zh-CN" dirty="0" smtClean="0"/>
              <a:t>11-17/333r0?</a:t>
            </a:r>
            <a:endParaRPr lang="en-US" altLang="zh-CN" dirty="0" smtClean="0"/>
          </a:p>
          <a:p>
            <a:pPr lvl="1"/>
            <a:r>
              <a:rPr lang="en-US" altLang="zh-CN" dirty="0" smtClean="0"/>
              <a:t>CID </a:t>
            </a:r>
            <a:r>
              <a:rPr lang="en-US" altLang="zh-CN" dirty="0" smtClean="0"/>
              <a:t>9025 and 9568.</a:t>
            </a:r>
            <a:endParaRPr lang="zh-CN" altLang="zh-CN" dirty="0" smtClean="0"/>
          </a:p>
          <a:p>
            <a:pPr lvl="1"/>
            <a:endParaRPr lang="zh-CN" altLang="zh-CN" dirty="0" smtClean="0"/>
          </a:p>
          <a:p>
            <a:pPr lvl="1"/>
            <a:endParaRPr lang="en-US" altLang="zh-CN" dirty="0" smtClean="0"/>
          </a:p>
          <a:p>
            <a:pPr>
              <a:buNone/>
            </a:pPr>
            <a:r>
              <a:rPr lang="en-US" altLang="zh-CN" dirty="0" smtClean="0"/>
              <a:t>SP</a:t>
            </a:r>
            <a:r>
              <a:rPr lang="en-US" altLang="zh-CN" dirty="0" smtClean="0"/>
              <a:t>: Passed without objection</a:t>
            </a: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10 </a:t>
            </a:r>
            <a:r>
              <a:rPr lang="en-US" altLang="zh-CN" dirty="0" smtClean="0"/>
              <a:t>(</a:t>
            </a:r>
            <a:r>
              <a:rPr lang="en-US" altLang="zh-CN" dirty="0" smtClean="0"/>
              <a:t>11-17/332r1)</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a:t>
            </a:r>
            <a:r>
              <a:rPr lang="en-US" altLang="zh-CN" dirty="0" smtClean="0"/>
              <a:t>CIDs </a:t>
            </a:r>
            <a:r>
              <a:rPr lang="en-US" altLang="zh-CN" dirty="0" smtClean="0"/>
              <a:t>and the corresponding spec text modification as in </a:t>
            </a:r>
            <a:r>
              <a:rPr lang="en-US" altLang="zh-CN" dirty="0" smtClean="0"/>
              <a:t>11-17/332r1?</a:t>
            </a:r>
            <a:endParaRPr lang="en-US" altLang="zh-CN" dirty="0" smtClean="0"/>
          </a:p>
          <a:p>
            <a:pPr lvl="1"/>
            <a:r>
              <a:rPr lang="en-US" altLang="zh-CN" dirty="0" smtClean="0"/>
              <a:t>CID </a:t>
            </a:r>
            <a:r>
              <a:rPr lang="en-US" altLang="zh-CN" dirty="0" smtClean="0"/>
              <a:t>4995, 7234, 8894 and 8895.</a:t>
            </a:r>
            <a:endParaRPr lang="zh-CN" altLang="zh-CN" dirty="0" smtClean="0"/>
          </a:p>
          <a:p>
            <a:pPr lvl="1"/>
            <a:endParaRPr lang="zh-CN" altLang="zh-CN" dirty="0" smtClean="0"/>
          </a:p>
          <a:p>
            <a:pPr lvl="1"/>
            <a:endParaRPr lang="en-US" altLang="zh-CN" dirty="0" smtClean="0"/>
          </a:p>
          <a:p>
            <a:pPr>
              <a:buNone/>
            </a:pPr>
            <a:r>
              <a:rPr lang="en-US" altLang="zh-CN" dirty="0" smtClean="0"/>
              <a:t>SP</a:t>
            </a:r>
            <a:r>
              <a:rPr lang="en-US" altLang="zh-CN" dirty="0" smtClean="0"/>
              <a:t>: Passed without objection</a:t>
            </a: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11 </a:t>
            </a:r>
            <a:r>
              <a:rPr lang="en-US" altLang="zh-CN" dirty="0" smtClean="0"/>
              <a:t>(</a:t>
            </a:r>
            <a:r>
              <a:rPr lang="en-US" altLang="zh-CN" dirty="0" smtClean="0"/>
              <a:t>11-17/331r1)</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a:t>
            </a:r>
            <a:r>
              <a:rPr lang="en-US" altLang="zh-CN" dirty="0" smtClean="0"/>
              <a:t>CIDs </a:t>
            </a:r>
            <a:r>
              <a:rPr lang="en-US" altLang="zh-CN" dirty="0" smtClean="0"/>
              <a:t>and the corresponding spec text modification as in </a:t>
            </a:r>
            <a:r>
              <a:rPr lang="en-US" altLang="zh-CN" dirty="0" smtClean="0"/>
              <a:t>11-17/331r1?</a:t>
            </a:r>
            <a:endParaRPr lang="en-US" altLang="zh-CN" dirty="0" smtClean="0"/>
          </a:p>
          <a:p>
            <a:pPr lvl="1"/>
            <a:r>
              <a:rPr lang="en-US" altLang="zh-CN" dirty="0" smtClean="0"/>
              <a:t>CID</a:t>
            </a:r>
            <a:r>
              <a:rPr lang="en-US" altLang="zh-CN" dirty="0" smtClean="0"/>
              <a:t> </a:t>
            </a:r>
            <a:r>
              <a:rPr lang="en-US" altLang="zh-CN" dirty="0" smtClean="0"/>
              <a:t>4884, 5279, 7687, 9012, 9071, 10056, 10057 and 10075</a:t>
            </a:r>
            <a:endParaRPr lang="zh-CN"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12 </a:t>
            </a:r>
            <a:r>
              <a:rPr lang="en-US" altLang="zh-CN" dirty="0" smtClean="0"/>
              <a:t>(</a:t>
            </a:r>
            <a:r>
              <a:rPr lang="en-US" altLang="zh-CN" dirty="0" smtClean="0"/>
              <a:t>11-17/388r0)</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a:t>
            </a:r>
            <a:r>
              <a:rPr lang="en-US" altLang="zh-CN" dirty="0" smtClean="0"/>
              <a:t>spec </a:t>
            </a:r>
            <a:r>
              <a:rPr lang="en-US" altLang="zh-CN" dirty="0" smtClean="0"/>
              <a:t>text modification as in </a:t>
            </a:r>
            <a:r>
              <a:rPr lang="en-US" altLang="zh-CN" dirty="0" smtClean="0"/>
              <a:t>11-17/388r0?</a:t>
            </a:r>
            <a:endParaRPr lang="en-US"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p>
          <a:p>
            <a:pPr>
              <a:buNone/>
            </a:pPr>
            <a:endParaRPr lang="en-US" altLang="zh-CN" dirty="0" smtClean="0"/>
          </a:p>
          <a:p>
            <a:pPr>
              <a:buNone/>
            </a:pPr>
            <a:r>
              <a:rPr lang="en-US" altLang="zh-CN" dirty="0" smtClean="0">
                <a:solidFill>
                  <a:srgbClr val="FF0000"/>
                </a:solidFill>
              </a:rPr>
              <a:t>Note: this is not a CR but will go for motion</a:t>
            </a:r>
            <a:endParaRPr lang="en-US" altLang="zh-CN" dirty="0" smtClean="0">
              <a:solidFill>
                <a:srgbClr val="FF0000"/>
              </a:solidFill>
            </a:endParaRP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13 </a:t>
            </a:r>
            <a:r>
              <a:rPr lang="en-US" altLang="zh-CN" dirty="0" smtClean="0"/>
              <a:t>(</a:t>
            </a:r>
            <a:r>
              <a:rPr lang="en-US" altLang="zh-CN" dirty="0" smtClean="0"/>
              <a:t>11-17/299r2)</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a:t>
            </a:r>
            <a:r>
              <a:rPr lang="en-US" altLang="zh-CN" dirty="0" smtClean="0"/>
              <a:t>CIDs </a:t>
            </a:r>
            <a:r>
              <a:rPr lang="en-US" altLang="zh-CN" dirty="0" smtClean="0"/>
              <a:t>and the corresponding spec text modification as in </a:t>
            </a:r>
            <a:r>
              <a:rPr lang="en-US" altLang="zh-CN" dirty="0" smtClean="0"/>
              <a:t>11-17/299r2?</a:t>
            </a:r>
            <a:endParaRPr lang="en-US" altLang="zh-CN" dirty="0" smtClean="0"/>
          </a:p>
          <a:p>
            <a:pPr lvl="1"/>
            <a:r>
              <a:rPr lang="en-US" altLang="zh-CN" dirty="0" smtClean="0"/>
              <a:t>CID</a:t>
            </a:r>
            <a:r>
              <a:rPr lang="en-US" altLang="zh-CN" dirty="0" smtClean="0"/>
              <a:t> </a:t>
            </a:r>
            <a:r>
              <a:rPr lang="en-GB" altLang="zh-CN" dirty="0" smtClean="0"/>
              <a:t>4918, 5264, 6117, 8935, 8936, 10062</a:t>
            </a:r>
            <a:endParaRPr lang="zh-CN" altLang="zh-CN" dirty="0" smtClean="0"/>
          </a:p>
          <a:p>
            <a:pPr lvl="1">
              <a:buNone/>
            </a:pPr>
            <a:endParaRPr lang="zh-CN"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14 </a:t>
            </a:r>
            <a:r>
              <a:rPr lang="en-US" altLang="zh-CN" dirty="0" smtClean="0"/>
              <a:t>(</a:t>
            </a:r>
            <a:r>
              <a:rPr lang="en-US" altLang="zh-CN" dirty="0" smtClean="0"/>
              <a:t>11-17/300r2)</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a:t>
            </a:r>
            <a:r>
              <a:rPr lang="en-US" altLang="zh-CN" dirty="0" smtClean="0"/>
              <a:t>CIDs </a:t>
            </a:r>
            <a:r>
              <a:rPr lang="en-US" altLang="zh-CN" dirty="0" smtClean="0"/>
              <a:t>and the corresponding spec text modification as in </a:t>
            </a:r>
            <a:r>
              <a:rPr lang="en-US" altLang="zh-CN" dirty="0" smtClean="0"/>
              <a:t>11-17/300r2?</a:t>
            </a:r>
            <a:endParaRPr lang="en-US" altLang="zh-CN" dirty="0" smtClean="0"/>
          </a:p>
          <a:p>
            <a:pPr lvl="1"/>
            <a:r>
              <a:rPr lang="en-US" altLang="zh-CN" dirty="0" smtClean="0"/>
              <a:t>CID</a:t>
            </a:r>
            <a:r>
              <a:rPr lang="en-US" altLang="zh-CN" dirty="0" smtClean="0"/>
              <a:t> </a:t>
            </a:r>
            <a:r>
              <a:rPr lang="en-GB" altLang="zh-CN" dirty="0" smtClean="0"/>
              <a:t>5104, 8891, 8892, 8893, 9469</a:t>
            </a:r>
            <a:endParaRPr lang="zh-CN" altLang="zh-CN" dirty="0" smtClean="0"/>
          </a:p>
          <a:p>
            <a:pPr lvl="1">
              <a:buNone/>
            </a:pPr>
            <a:endParaRPr lang="zh-CN"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Comment resolution presentations approved by 802.11ax for presentation this week, and related straw polls</a:t>
            </a:r>
            <a:endParaRPr lang="en-CA" altLang="en-US" sz="1600" dirty="0" smtClean="0"/>
          </a:p>
          <a:p>
            <a:r>
              <a:rPr lang="en-CA" altLang="en-US" sz="2000" dirty="0" smtClean="0"/>
              <a:t>Any other technical presentations </a:t>
            </a:r>
          </a:p>
        </p:txBody>
      </p:sp>
      <p:sp>
        <p:nvSpPr>
          <p:cNvPr id="6" name="矩形 5"/>
          <p:cNvSpPr/>
          <p:nvPr/>
        </p:nvSpPr>
        <p:spPr>
          <a:xfrm>
            <a:off x="7278446" y="6477000"/>
            <a:ext cx="1503938"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r>
              <a:rPr lang="en-US" dirty="0"/>
              <a:t> , et al</a:t>
            </a:r>
            <a:endParaRPr lang="en-US" altLang="en-US" dirty="0" smtClean="0">
              <a:latin typeface="Arial" pitchFamily="34" charset="0"/>
            </a:endParaRPr>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15 </a:t>
            </a:r>
            <a:r>
              <a:rPr lang="en-US" altLang="zh-CN" dirty="0" smtClean="0"/>
              <a:t>(</a:t>
            </a:r>
            <a:r>
              <a:rPr lang="en-US" altLang="zh-CN" dirty="0" smtClean="0"/>
              <a:t>11-17/320r2)</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a:t>
            </a:r>
            <a:r>
              <a:rPr lang="en-US" altLang="zh-CN" dirty="0" smtClean="0"/>
              <a:t>CIDs </a:t>
            </a:r>
            <a:r>
              <a:rPr lang="en-US" altLang="zh-CN" dirty="0" smtClean="0"/>
              <a:t>and the corresponding spec text modification as in </a:t>
            </a:r>
            <a:r>
              <a:rPr lang="en-US" altLang="zh-CN" dirty="0" smtClean="0"/>
              <a:t>11-17/320r2?</a:t>
            </a:r>
            <a:endParaRPr lang="en-US" altLang="zh-CN" dirty="0" smtClean="0"/>
          </a:p>
          <a:p>
            <a:pPr lvl="1"/>
            <a:r>
              <a:rPr lang="en-US" altLang="zh-CN" dirty="0" smtClean="0"/>
              <a:t>CID</a:t>
            </a:r>
            <a:r>
              <a:rPr lang="en-US" altLang="zh-CN" dirty="0" smtClean="0"/>
              <a:t> </a:t>
            </a:r>
            <a:r>
              <a:rPr lang="en-GB" altLang="zh-CN" dirty="0" smtClean="0"/>
              <a:t>5300</a:t>
            </a:r>
            <a:r>
              <a:rPr lang="en-GB" altLang="zh-CN" dirty="0" smtClean="0"/>
              <a:t>, 6837, 6838, 7221, 7514, 8859, 8862</a:t>
            </a:r>
            <a:endParaRPr lang="zh-CN" altLang="zh-CN" dirty="0" smtClean="0"/>
          </a:p>
          <a:p>
            <a:pPr lvl="1"/>
            <a:endParaRPr lang="zh-CN" altLang="zh-CN" dirty="0" smtClean="0"/>
          </a:p>
          <a:p>
            <a:pPr lvl="1">
              <a:buNone/>
            </a:pPr>
            <a:endParaRPr lang="zh-CN"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16 </a:t>
            </a:r>
            <a:r>
              <a:rPr lang="en-US" altLang="zh-CN" dirty="0" smtClean="0"/>
              <a:t>(</a:t>
            </a:r>
            <a:r>
              <a:rPr lang="en-US" altLang="zh-CN" dirty="0" smtClean="0"/>
              <a:t>11-17/321r3)</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a:t>
            </a:r>
            <a:r>
              <a:rPr lang="en-US" altLang="zh-CN" dirty="0" smtClean="0"/>
              <a:t>CIDs </a:t>
            </a:r>
            <a:r>
              <a:rPr lang="en-US" altLang="zh-CN" dirty="0" smtClean="0"/>
              <a:t>and the corresponding spec text modification as in </a:t>
            </a:r>
            <a:r>
              <a:rPr lang="en-US" altLang="zh-CN" dirty="0" smtClean="0"/>
              <a:t>11-17/321r3?</a:t>
            </a:r>
            <a:endParaRPr lang="en-US" altLang="zh-CN" dirty="0" smtClean="0"/>
          </a:p>
          <a:p>
            <a:pPr lvl="1"/>
            <a:r>
              <a:rPr lang="en-US" altLang="zh-CN" dirty="0" smtClean="0"/>
              <a:t>CID</a:t>
            </a:r>
            <a:r>
              <a:rPr lang="en-US" altLang="zh-CN" dirty="0" smtClean="0"/>
              <a:t> </a:t>
            </a:r>
            <a:r>
              <a:rPr lang="en-GB" altLang="zh-CN" dirty="0" smtClean="0"/>
              <a:t>7048, 8969, 8970, 8971, 8974, 9749, 9750</a:t>
            </a:r>
            <a:endParaRPr lang="zh-CN" altLang="zh-CN" dirty="0" smtClean="0"/>
          </a:p>
          <a:p>
            <a:pPr lvl="1"/>
            <a:endParaRPr lang="zh-CN" altLang="zh-CN" dirty="0" smtClean="0"/>
          </a:p>
          <a:p>
            <a:pPr lvl="1">
              <a:buNone/>
            </a:pPr>
            <a:endParaRPr lang="zh-CN"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17 </a:t>
            </a:r>
            <a:r>
              <a:rPr lang="en-US" altLang="zh-CN" dirty="0" smtClean="0"/>
              <a:t>(</a:t>
            </a:r>
            <a:r>
              <a:rPr lang="en-US" altLang="zh-CN" dirty="0" smtClean="0"/>
              <a:t>11-17/316r2)</a:t>
            </a:r>
            <a:endParaRPr lang="en-US" dirty="0"/>
          </a:p>
        </p:txBody>
      </p:sp>
      <p:sp>
        <p:nvSpPr>
          <p:cNvPr id="3" name="Content Placeholder 2"/>
          <p:cNvSpPr>
            <a:spLocks noGrp="1"/>
          </p:cNvSpPr>
          <p:nvPr>
            <p:ph idx="1"/>
          </p:nvPr>
        </p:nvSpPr>
        <p:spPr/>
        <p:txBody>
          <a:bodyPr/>
          <a:lstStyle/>
          <a:p>
            <a:r>
              <a:rPr lang="en-US" altLang="zh-CN" dirty="0" smtClean="0"/>
              <a:t>Do you agree the proposed comment resolution to the following CIDs </a:t>
            </a:r>
            <a:r>
              <a:rPr lang="en-US" altLang="zh-CN" dirty="0" smtClean="0"/>
              <a:t>and </a:t>
            </a:r>
            <a:r>
              <a:rPr lang="en-US" altLang="zh-CN" dirty="0" smtClean="0"/>
              <a:t>the corresponding spec text modification as </a:t>
            </a:r>
            <a:r>
              <a:rPr lang="en-US" altLang="zh-CN" dirty="0" smtClean="0"/>
              <a:t>proposed in 11-17/316r2?</a:t>
            </a:r>
            <a:endParaRPr lang="en-US" altLang="zh-CN" dirty="0" smtClean="0"/>
          </a:p>
          <a:p>
            <a:pPr lvl="1"/>
            <a:r>
              <a:rPr lang="en-GB" altLang="zh-CN" dirty="0" smtClean="0"/>
              <a:t>CIDs</a:t>
            </a:r>
            <a:r>
              <a:rPr lang="en-GB" altLang="zh-CN" dirty="0" smtClean="0"/>
              <a:t>: 8863,4983,8864,8865,8866,8867,8868,8869,8870, 8871,8872,8874, 9550, 10036, 4985, 4989, 8875, 8877, 8878, 8879, 10037, 10209, 4986, 4987, 7500, 7501,9321, 10234, 7244, 7245, 7246, 7502</a:t>
            </a:r>
            <a:endParaRPr lang="zh-CN" altLang="zh-CN" dirty="0" smtClean="0"/>
          </a:p>
          <a:p>
            <a:endParaRPr lang="en-US" dirty="0" smtClean="0"/>
          </a:p>
          <a:p>
            <a:r>
              <a:rPr lang="en-US" dirty="0" smtClean="0">
                <a:solidFill>
                  <a:srgbClr val="00B050"/>
                </a:solidFill>
              </a:rPr>
              <a:t>SP: Passed without objection</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 2017</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32</a:t>
            </a:fld>
            <a:endParaRPr lang="en-US" altLang="en-US"/>
          </a:p>
        </p:txBody>
      </p:sp>
      <p:sp>
        <p:nvSpPr>
          <p:cNvPr id="6" name="Footer Placeholder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xmlns="" val="17090203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18 </a:t>
            </a:r>
            <a:r>
              <a:rPr lang="en-US" altLang="zh-CN" dirty="0" smtClean="0"/>
              <a:t>(</a:t>
            </a:r>
            <a:r>
              <a:rPr lang="en-US" altLang="zh-CN" dirty="0" smtClean="0"/>
              <a:t>11-17/317r1)</a:t>
            </a:r>
            <a:endParaRPr lang="en-US" dirty="0"/>
          </a:p>
        </p:txBody>
      </p:sp>
      <p:sp>
        <p:nvSpPr>
          <p:cNvPr id="3" name="Content Placeholder 2"/>
          <p:cNvSpPr>
            <a:spLocks noGrp="1"/>
          </p:cNvSpPr>
          <p:nvPr>
            <p:ph idx="1"/>
          </p:nvPr>
        </p:nvSpPr>
        <p:spPr/>
        <p:txBody>
          <a:bodyPr/>
          <a:lstStyle/>
          <a:p>
            <a:r>
              <a:rPr lang="en-US" altLang="zh-CN" dirty="0" smtClean="0"/>
              <a:t>Do you agree the proposed comment resolution to the following CIDs </a:t>
            </a:r>
            <a:r>
              <a:rPr lang="en-US" altLang="zh-CN" dirty="0" smtClean="0"/>
              <a:t>(</a:t>
            </a:r>
            <a:r>
              <a:rPr lang="en-US" altLang="zh-CN" dirty="0" smtClean="0">
                <a:solidFill>
                  <a:srgbClr val="FF0000"/>
                </a:solidFill>
              </a:rPr>
              <a:t>except for the CIDs being stricken out as below</a:t>
            </a:r>
            <a:r>
              <a:rPr lang="en-US" altLang="zh-CN" dirty="0" smtClean="0"/>
              <a:t>) and </a:t>
            </a:r>
            <a:r>
              <a:rPr lang="en-US" altLang="zh-CN" dirty="0" smtClean="0"/>
              <a:t>the corresponding spec text modification as </a:t>
            </a:r>
            <a:r>
              <a:rPr lang="en-US" altLang="zh-CN" dirty="0" smtClean="0"/>
              <a:t>proposed in 11-17/317r1? </a:t>
            </a:r>
            <a:endParaRPr lang="en-US" altLang="zh-CN" dirty="0" smtClean="0"/>
          </a:p>
          <a:p>
            <a:pPr lvl="1"/>
            <a:r>
              <a:rPr lang="en-GB" altLang="zh-CN" dirty="0" smtClean="0"/>
              <a:t>CIDs</a:t>
            </a:r>
            <a:r>
              <a:rPr lang="en-GB" altLang="zh-CN" dirty="0" smtClean="0"/>
              <a:t>: 5284, 10315, 8329, 8330, 9032, 7833, 9033, 8330, 4873, </a:t>
            </a:r>
            <a:r>
              <a:rPr lang="en-GB" altLang="zh-CN" strike="sngStrike" dirty="0" smtClean="0">
                <a:solidFill>
                  <a:srgbClr val="FF0000"/>
                </a:solidFill>
              </a:rPr>
              <a:t>5878</a:t>
            </a:r>
            <a:r>
              <a:rPr lang="en-GB" altLang="zh-CN" dirty="0" smtClean="0"/>
              <a:t>, 7834, 10307, 5875, 5876, 5877, 9035, 9036, 10308, 10309, 10310, 5875, 5876, 5877, 9035, 9036, 10309, 10310</a:t>
            </a:r>
            <a:endParaRPr lang="zh-CN" altLang="zh-CN" dirty="0" smtClean="0"/>
          </a:p>
          <a:p>
            <a:endParaRPr lang="en-US" dirty="0" smtClean="0"/>
          </a:p>
          <a:p>
            <a:r>
              <a:rPr lang="en-US" dirty="0" smtClean="0">
                <a:solidFill>
                  <a:srgbClr val="00B050"/>
                </a:solidFill>
              </a:rPr>
              <a:t>SP: Passed without objection</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 2017</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33</a:t>
            </a:fld>
            <a:endParaRPr lang="en-US" altLang="en-US"/>
          </a:p>
        </p:txBody>
      </p:sp>
      <p:sp>
        <p:nvSpPr>
          <p:cNvPr id="6" name="Footer Placeholder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xmlns="" val="17090203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Straw-poll </a:t>
            </a:r>
            <a:r>
              <a:rPr lang="en-US" altLang="zh-CN" dirty="0" smtClean="0"/>
              <a:t>xxx</a:t>
            </a:r>
            <a:endParaRPr lang="en-US" dirty="0"/>
          </a:p>
        </p:txBody>
      </p:sp>
      <p:sp>
        <p:nvSpPr>
          <p:cNvPr id="3" name="Content Placeholder 2"/>
          <p:cNvSpPr>
            <a:spLocks noGrp="1"/>
          </p:cNvSpPr>
          <p:nvPr>
            <p:ph idx="1"/>
          </p:nvPr>
        </p:nvSpPr>
        <p:spPr/>
        <p:txBody>
          <a:bodyPr/>
          <a:lstStyle/>
          <a:p>
            <a:r>
              <a:rPr lang="en-US" altLang="zh-CN" dirty="0" smtClean="0"/>
              <a:t>Do you agree </a:t>
            </a:r>
            <a:r>
              <a:rPr lang="en-US" altLang="zh-CN" dirty="0" smtClean="0"/>
              <a:t>the following comment resolution update:</a:t>
            </a:r>
          </a:p>
          <a:p>
            <a:pPr lvl="1"/>
            <a:r>
              <a:rPr lang="en-US" altLang="zh-CN" dirty="0" smtClean="0"/>
              <a:t>Resolutions to CIDs in SP #8 be replaced by the corresponding resolution in 11-17/330r2;</a:t>
            </a:r>
          </a:p>
          <a:p>
            <a:pPr lvl="1"/>
            <a:r>
              <a:rPr lang="en-US" altLang="zh-CN" dirty="0" smtClean="0"/>
              <a:t>Resolutions to CIDs in SP #11 be replaced by </a:t>
            </a:r>
            <a:r>
              <a:rPr lang="en-US" altLang="zh-CN" dirty="0" smtClean="0"/>
              <a:t>the corresponding resolution in </a:t>
            </a:r>
            <a:r>
              <a:rPr lang="en-US" altLang="zh-CN" dirty="0" smtClean="0"/>
              <a:t>11-17/331r2; </a:t>
            </a:r>
          </a:p>
          <a:p>
            <a:pPr lvl="1"/>
            <a:r>
              <a:rPr lang="en-US" altLang="zh-CN" dirty="0" smtClean="0"/>
              <a:t>Resolutions </a:t>
            </a:r>
            <a:r>
              <a:rPr lang="en-US" altLang="zh-CN" dirty="0" smtClean="0"/>
              <a:t>to CIDs in SP </a:t>
            </a:r>
            <a:r>
              <a:rPr lang="en-US" altLang="zh-CN" dirty="0" smtClean="0"/>
              <a:t>#10 </a:t>
            </a:r>
            <a:r>
              <a:rPr lang="en-US" altLang="zh-CN" dirty="0" smtClean="0"/>
              <a:t>be replaced by the corresponding resolution in </a:t>
            </a:r>
            <a:r>
              <a:rPr lang="en-US" altLang="zh-CN" dirty="0" smtClean="0"/>
              <a:t>11-17/332r2; </a:t>
            </a:r>
          </a:p>
          <a:p>
            <a:pPr lvl="1"/>
            <a:r>
              <a:rPr lang="en-US" altLang="zh-CN" dirty="0" smtClean="0"/>
              <a:t>Resolutions to CIDs in SP </a:t>
            </a:r>
            <a:r>
              <a:rPr lang="en-US" altLang="zh-CN" dirty="0" smtClean="0"/>
              <a:t>#9 </a:t>
            </a:r>
            <a:r>
              <a:rPr lang="en-US" altLang="zh-CN" dirty="0" smtClean="0"/>
              <a:t>be replaced by the corresponding resolution in </a:t>
            </a:r>
            <a:r>
              <a:rPr lang="en-US" altLang="zh-CN" dirty="0" smtClean="0"/>
              <a:t>11-17/333r1</a:t>
            </a:r>
          </a:p>
          <a:p>
            <a:pPr lvl="1"/>
            <a:endParaRPr lang="en-US" dirty="0" smtClean="0"/>
          </a:p>
          <a:p>
            <a:r>
              <a:rPr lang="en-US" dirty="0" smtClean="0">
                <a:solidFill>
                  <a:srgbClr val="00B050"/>
                </a:solidFill>
              </a:rPr>
              <a:t>SP:</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 2017</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34</a:t>
            </a:fld>
            <a:endParaRPr lang="en-US" altLang="en-US"/>
          </a:p>
        </p:txBody>
      </p:sp>
      <p:sp>
        <p:nvSpPr>
          <p:cNvPr id="6" name="Footer Placeholder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xmlns="" val="17090203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xxx </a:t>
            </a:r>
            <a:r>
              <a:rPr lang="en-US" altLang="zh-CN" dirty="0" smtClean="0"/>
              <a:t>(</a:t>
            </a:r>
            <a:r>
              <a:rPr lang="en-US" altLang="zh-CN" dirty="0" smtClean="0"/>
              <a:t>11-17/301r2)</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a:t>
            </a:r>
            <a:r>
              <a:rPr lang="en-US" altLang="zh-CN" dirty="0" smtClean="0"/>
              <a:t>CIDs </a:t>
            </a:r>
            <a:r>
              <a:rPr lang="en-US" altLang="zh-CN" dirty="0" smtClean="0"/>
              <a:t>and the corresponding spec text modification as in </a:t>
            </a:r>
            <a:r>
              <a:rPr lang="en-US" altLang="zh-CN" dirty="0" smtClean="0"/>
              <a:t>11-17/301r2?</a:t>
            </a:r>
            <a:endParaRPr lang="en-US" altLang="zh-CN" dirty="0" smtClean="0"/>
          </a:p>
          <a:p>
            <a:pPr lvl="1"/>
            <a:r>
              <a:rPr lang="en-US" altLang="zh-CN" dirty="0" smtClean="0"/>
              <a:t>CID</a:t>
            </a:r>
            <a:r>
              <a:rPr lang="en-US" altLang="zh-CN" dirty="0" smtClean="0"/>
              <a:t> </a:t>
            </a:r>
            <a:r>
              <a:rPr lang="en-GB" altLang="zh-CN" dirty="0" smtClean="0">
                <a:solidFill>
                  <a:srgbClr val="FF0000"/>
                </a:solidFill>
              </a:rPr>
              <a:t>5287, 5288</a:t>
            </a:r>
            <a:r>
              <a:rPr lang="en-GB" altLang="zh-CN" dirty="0" smtClean="0"/>
              <a:t>, </a:t>
            </a:r>
            <a:r>
              <a:rPr lang="en-GB" altLang="zh-CN" dirty="0" smtClean="0">
                <a:solidFill>
                  <a:srgbClr val="FF0000"/>
                </a:solidFill>
              </a:rPr>
              <a:t>8842</a:t>
            </a:r>
            <a:r>
              <a:rPr lang="en-GB" altLang="zh-CN" dirty="0" smtClean="0"/>
              <a:t>, 5289, 3317, 3397, 3666, 3756, 4016, 4140, 4242, 4253, 5095, 5290, 8843, 8844, 10205, 3318, 3399, 3669, 3758, 4145, 4246, 5096, 5291, 8845, 5097, 5293, 5294, 8846, 9162, 5098, 5099, 5100, 5295, 5296, 8847, 9163</a:t>
            </a:r>
            <a:endParaRPr lang="zh-CN" altLang="zh-CN" dirty="0" smtClean="0"/>
          </a:p>
          <a:p>
            <a:pPr lvl="1">
              <a:buNone/>
            </a:pPr>
            <a:endParaRPr lang="zh-CN"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a:t>
            </a:r>
            <a:endParaRPr lang="en-US" altLang="zh-CN" dirty="0" smtClean="0">
              <a:solidFill>
                <a:srgbClr val="00B050"/>
              </a:solidFill>
            </a:endParaRP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xxx </a:t>
            </a:r>
            <a:r>
              <a:rPr lang="en-US" altLang="zh-CN" dirty="0" smtClean="0"/>
              <a:t>(</a:t>
            </a:r>
            <a:r>
              <a:rPr lang="en-US" altLang="zh-CN" dirty="0" smtClean="0"/>
              <a:t>11-17/329r1)</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a:t>
            </a:r>
            <a:r>
              <a:rPr lang="en-US" altLang="zh-CN" dirty="0"/>
              <a:t>CIDs (</a:t>
            </a:r>
            <a:r>
              <a:rPr lang="en-US" altLang="zh-CN" dirty="0">
                <a:solidFill>
                  <a:srgbClr val="FF0000"/>
                </a:solidFill>
              </a:rPr>
              <a:t>except those being strike out as below</a:t>
            </a:r>
            <a:r>
              <a:rPr lang="en-US" altLang="zh-CN" dirty="0"/>
              <a:t>) </a:t>
            </a:r>
            <a:r>
              <a:rPr lang="en-US" altLang="zh-CN" dirty="0" smtClean="0"/>
              <a:t>and the corresponding spec text modification as in </a:t>
            </a:r>
            <a:r>
              <a:rPr lang="en-US" altLang="zh-CN" dirty="0" smtClean="0"/>
              <a:t>11-17/329r1?</a:t>
            </a:r>
            <a:endParaRPr lang="en-US" altLang="zh-CN" dirty="0" smtClean="0"/>
          </a:p>
          <a:p>
            <a:pPr lvl="1"/>
            <a:r>
              <a:rPr lang="en-US" altLang="zh-CN" dirty="0" smtClean="0"/>
              <a:t>CID </a:t>
            </a:r>
            <a:r>
              <a:rPr lang="en-US" altLang="zh-CN" dirty="0" smtClean="0"/>
              <a:t>3251, 3252, 3393, 3395, 3502, 3504, 3834, 3836, 3924, 3926, 4461, 4464, 5041, 5042, 5275, 5276, 5277, 5278, </a:t>
            </a:r>
            <a:r>
              <a:rPr lang="en-US" altLang="zh-CN" dirty="0" smtClean="0"/>
              <a:t>6197</a:t>
            </a:r>
            <a:r>
              <a:rPr lang="en-US" altLang="zh-CN" dirty="0" smtClean="0"/>
              <a:t>, 7430, </a:t>
            </a:r>
            <a:r>
              <a:rPr lang="en-US" altLang="zh-CN" dirty="0" smtClean="0"/>
              <a:t>7431, 7432, 7434, 7435, 7437, 7438, 7439, 7440, 7441, 7516, 7517, 8565, 8997, 8998, 8999, 9000, 9001, 9002, 9004, 9005 and 9069.</a:t>
            </a:r>
            <a:endParaRPr lang="zh-CN" altLang="zh-CN" dirty="0" smtClean="0"/>
          </a:p>
          <a:p>
            <a:pPr lvl="1"/>
            <a:endParaRPr lang="zh-CN" altLang="zh-CN" dirty="0" smtClean="0"/>
          </a:p>
          <a:p>
            <a:pPr lvl="1"/>
            <a:endParaRPr lang="en-US" altLang="zh-CN" dirty="0" smtClean="0"/>
          </a:p>
          <a:p>
            <a:pPr>
              <a:buNone/>
            </a:pPr>
            <a:r>
              <a:rPr lang="en-US" altLang="zh-CN" dirty="0" smtClean="0"/>
              <a:t>SP</a:t>
            </a:r>
            <a:r>
              <a:rPr lang="en-US" altLang="zh-CN" dirty="0" smtClean="0"/>
              <a:t>:</a:t>
            </a: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6450281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xxx (11-17/261r1)—will come back addressing 3 remaining CIDs</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a:t>
            </a:r>
            <a:r>
              <a:rPr lang="en-US" altLang="zh-CN" dirty="0"/>
              <a:t>CIDs </a:t>
            </a:r>
            <a:r>
              <a:rPr lang="en-US" altLang="zh-CN" dirty="0" smtClean="0"/>
              <a:t>and the corresponding spec text modification as in 11-17/261r1?</a:t>
            </a:r>
          </a:p>
          <a:p>
            <a:pPr lvl="1"/>
            <a:r>
              <a:rPr lang="en-US" altLang="zh-CN" dirty="0" smtClean="0"/>
              <a:t>CID </a:t>
            </a:r>
            <a:r>
              <a:rPr lang="en-GB" dirty="0">
                <a:solidFill>
                  <a:srgbClr val="FF0000"/>
                </a:solidFill>
              </a:rPr>
              <a:t>5784,</a:t>
            </a:r>
            <a:r>
              <a:rPr lang="en-GB" dirty="0"/>
              <a:t> 5785, 5953, 5954, </a:t>
            </a:r>
            <a:r>
              <a:rPr lang="en-GB" dirty="0" smtClean="0"/>
              <a:t>7442, 6869</a:t>
            </a:r>
            <a:r>
              <a:rPr lang="en-GB" dirty="0"/>
              <a:t>, 6870, 6871, </a:t>
            </a:r>
            <a:r>
              <a:rPr lang="en-GB" dirty="0">
                <a:solidFill>
                  <a:srgbClr val="FF0000"/>
                </a:solidFill>
              </a:rPr>
              <a:t>3606</a:t>
            </a:r>
            <a:r>
              <a:rPr lang="en-GB" dirty="0"/>
              <a:t>, </a:t>
            </a:r>
            <a:r>
              <a:rPr lang="en-GB" dirty="0" smtClean="0"/>
              <a:t>3609, 3359</a:t>
            </a:r>
            <a:r>
              <a:rPr lang="en-GB" dirty="0"/>
              <a:t>, 5282, 5281, 9028, </a:t>
            </a:r>
            <a:r>
              <a:rPr lang="en-GB" dirty="0">
                <a:solidFill>
                  <a:srgbClr val="FF0000"/>
                </a:solidFill>
              </a:rPr>
              <a:t>9027</a:t>
            </a:r>
            <a:r>
              <a:rPr lang="en-GB" dirty="0"/>
              <a:t>, </a:t>
            </a:r>
            <a:r>
              <a:rPr lang="en-GB" dirty="0" smtClean="0"/>
              <a:t>9090</a:t>
            </a:r>
            <a:r>
              <a:rPr lang="en-GB" dirty="0"/>
              <a:t>, 9078, 10125, 10314, </a:t>
            </a:r>
            <a:r>
              <a:rPr lang="en-GB" dirty="0" smtClean="0"/>
              <a:t>7678, 7832</a:t>
            </a:r>
            <a:r>
              <a:rPr lang="en-GB" dirty="0"/>
              <a:t>, 8575, 8581, 8582, </a:t>
            </a:r>
            <a:r>
              <a:rPr lang="en-GB" dirty="0" smtClean="0"/>
              <a:t>8583, 8578</a:t>
            </a:r>
            <a:endParaRPr lang="zh-CN" altLang="zh-CN" dirty="0" smtClean="0"/>
          </a:p>
          <a:p>
            <a:pPr lvl="1"/>
            <a:endParaRPr lang="en-US" altLang="zh-CN" dirty="0" smtClean="0"/>
          </a:p>
          <a:p>
            <a:pPr>
              <a:buNone/>
            </a:pPr>
            <a:r>
              <a:rPr lang="en-US" altLang="zh-CN" dirty="0" smtClean="0"/>
              <a:t>SP:</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17324741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xxx (</a:t>
            </a:r>
            <a:r>
              <a:rPr lang="en-US" altLang="zh-CN" dirty="0"/>
              <a:t>11-17/305r0) —will come back </a:t>
            </a:r>
            <a:r>
              <a:rPr lang="en-US" altLang="zh-CN" dirty="0" smtClean="0"/>
              <a:t>further addressing some CIDs</a:t>
            </a:r>
            <a:endParaRPr lang="zh-CN" altLang="en-US" dirty="0"/>
          </a:p>
        </p:txBody>
      </p:sp>
      <p:sp>
        <p:nvSpPr>
          <p:cNvPr id="3" name="内容占位符 2"/>
          <p:cNvSpPr>
            <a:spLocks noGrp="1"/>
          </p:cNvSpPr>
          <p:nvPr>
            <p:ph idx="1"/>
          </p:nvPr>
        </p:nvSpPr>
        <p:spPr>
          <a:xfrm>
            <a:off x="678287" y="1752600"/>
            <a:ext cx="7772400" cy="4114800"/>
          </a:xfrm>
        </p:spPr>
        <p:txBody>
          <a:bodyPr/>
          <a:lstStyle/>
          <a:p>
            <a:r>
              <a:rPr lang="en-US" altLang="zh-CN" dirty="0" smtClean="0"/>
              <a:t>Do you agree the proposed comment resolution to the following </a:t>
            </a:r>
            <a:r>
              <a:rPr lang="en-US" altLang="zh-CN" dirty="0"/>
              <a:t>CIDs </a:t>
            </a:r>
            <a:r>
              <a:rPr lang="en-US" altLang="zh-CN" dirty="0" smtClean="0"/>
              <a:t>and the corresponding spec text modification as in 11-17/303r1?</a:t>
            </a:r>
          </a:p>
          <a:p>
            <a:pPr lvl="1"/>
            <a:r>
              <a:rPr lang="en-US" altLang="zh-CN" dirty="0" smtClean="0"/>
              <a:t>CID </a:t>
            </a:r>
            <a:r>
              <a:rPr lang="en-US" dirty="0" smtClean="0"/>
              <a:t>8880, 8881,5255, </a:t>
            </a:r>
            <a:r>
              <a:rPr lang="en-US" dirty="0" smtClean="0">
                <a:solidFill>
                  <a:srgbClr val="FF0000"/>
                </a:solidFill>
              </a:rPr>
              <a:t>8883</a:t>
            </a:r>
            <a:r>
              <a:rPr lang="en-US" dirty="0" smtClean="0"/>
              <a:t>, </a:t>
            </a:r>
            <a:r>
              <a:rPr lang="en-US" dirty="0" smtClean="0">
                <a:solidFill>
                  <a:srgbClr val="FF0000"/>
                </a:solidFill>
              </a:rPr>
              <a:t>8884</a:t>
            </a:r>
            <a:r>
              <a:rPr lang="en-US" dirty="0" smtClean="0"/>
              <a:t>, 7515, </a:t>
            </a:r>
            <a:r>
              <a:rPr lang="en-US" dirty="0" smtClean="0">
                <a:solidFill>
                  <a:srgbClr val="FF0000"/>
                </a:solidFill>
              </a:rPr>
              <a:t>8885</a:t>
            </a:r>
            <a:r>
              <a:rPr lang="en-US" dirty="0" smtClean="0"/>
              <a:t>, 8887, 4866,8888, 4867, 8889, 4868, 4994, 9484, </a:t>
            </a:r>
            <a:r>
              <a:rPr lang="en-US" dirty="0" smtClean="0">
                <a:solidFill>
                  <a:srgbClr val="FF0000"/>
                </a:solidFill>
              </a:rPr>
              <a:t>4990</a:t>
            </a:r>
            <a:r>
              <a:rPr lang="en-US" dirty="0" smtClean="0"/>
              <a:t>, </a:t>
            </a:r>
            <a:r>
              <a:rPr lang="en-GB" dirty="0" smtClean="0">
                <a:solidFill>
                  <a:srgbClr val="FF0000"/>
                </a:solidFill>
              </a:rPr>
              <a:t>4993</a:t>
            </a:r>
            <a:endParaRPr lang="zh-CN" altLang="zh-CN" dirty="0" smtClean="0">
              <a:solidFill>
                <a:srgbClr val="FF0000"/>
              </a:solidFill>
            </a:endParaRPr>
          </a:p>
          <a:p>
            <a:pPr lvl="1"/>
            <a:endParaRPr lang="en-US" altLang="zh-CN" dirty="0" smtClean="0"/>
          </a:p>
          <a:p>
            <a:pPr>
              <a:buNone/>
            </a:pPr>
            <a:r>
              <a:rPr lang="en-US" altLang="zh-CN" dirty="0" smtClean="0"/>
              <a:t>SP:</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32009771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r>
              <a:rPr lang="en-US" altLang="en-US"/>
              <a:t>Slide </a:t>
            </a:r>
            <a:fld id="{FDDB0A93-1FD0-4423-87E1-C2C026CAD9F9}" type="slidenum">
              <a:rPr lang="en-US" altLang="en-US"/>
              <a:pPr/>
              <a:t>6</a:t>
            </a:fld>
            <a:endParaRPr lang="en-US" altLang="en-US"/>
          </a:p>
        </p:txBody>
      </p:sp>
      <p:sp>
        <p:nvSpPr>
          <p:cNvPr id="12293"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solidFill>
                  <a:schemeClr val="accent2"/>
                </a:solidFill>
              </a:rPr>
              <a:t>Instructions for the WG Chair</a:t>
            </a:r>
          </a:p>
        </p:txBody>
      </p:sp>
      <p:sp>
        <p:nvSpPr>
          <p:cNvPr id="12294"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 typeface="Monotype Sorts"/>
              <a:buNone/>
            </a:pPr>
            <a:r>
              <a:rPr lang="en-US" altLang="en-US" sz="800" b="0" smtClean="0"/>
              <a:t>	</a:t>
            </a:r>
            <a:r>
              <a:rPr lang="en-US" altLang="en-US" sz="180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smtClean="0">
                <a:solidFill>
                  <a:schemeClr val="accent2"/>
                </a:solidFill>
              </a:rPr>
              <a:t>Show slides #1 through #4 of this presentation</a:t>
            </a:r>
          </a:p>
          <a:p>
            <a:pPr lvl="1">
              <a:lnSpc>
                <a:spcPct val="80000"/>
              </a:lnSpc>
              <a:buFont typeface="Arial" pitchFamily="34" charset="0"/>
              <a:buChar char="•"/>
            </a:pPr>
            <a:r>
              <a:rPr lang="en-US" altLang="en-US" sz="1400" b="1" smtClean="0">
                <a:solidFill>
                  <a:schemeClr val="accent2"/>
                </a:solidFill>
              </a:rPr>
              <a:t>Advise the WG attendees that:</a:t>
            </a:r>
            <a:r>
              <a:rPr lang="en-US" altLang="en-US" sz="1400" smtClean="0">
                <a:solidFill>
                  <a:schemeClr val="accent2"/>
                </a:solidFill>
              </a:rPr>
              <a:t> </a:t>
            </a:r>
          </a:p>
          <a:p>
            <a:pPr lvl="2">
              <a:lnSpc>
                <a:spcPct val="80000"/>
              </a:lnSpc>
            </a:pPr>
            <a:r>
              <a:rPr lang="en-US" altLang="en-US" sz="1400" smtClean="0">
                <a:solidFill>
                  <a:schemeClr val="accent2"/>
                </a:solidFill>
              </a:rPr>
              <a:t>The IEEE’s patent policy is described in Clause 6 of the </a:t>
            </a:r>
            <a:r>
              <a:rPr lang="en-US" altLang="en-US" sz="1400" i="1" smtClean="0">
                <a:solidFill>
                  <a:schemeClr val="accent2"/>
                </a:solidFill>
              </a:rPr>
              <a:t>IEEE-SA Standards Board Bylaws</a:t>
            </a:r>
            <a:r>
              <a:rPr lang="en-US" altLang="en-US" sz="1400" smtClean="0">
                <a:solidFill>
                  <a:schemeClr val="accent2"/>
                </a:solidFill>
              </a:rPr>
              <a:t>;</a:t>
            </a:r>
          </a:p>
          <a:p>
            <a:pPr lvl="2">
              <a:lnSpc>
                <a:spcPct val="80000"/>
              </a:lnSpc>
            </a:pPr>
            <a:r>
              <a:rPr lang="en-US" altLang="en-US" sz="140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accent2"/>
                </a:solidFill>
              </a:rPr>
            </a:br>
            <a:endParaRPr lang="en-US" altLang="en-US" sz="1400" smtClean="0">
              <a:solidFill>
                <a:schemeClr val="accent2"/>
              </a:solidFill>
            </a:endParaRPr>
          </a:p>
          <a:p>
            <a:pPr lvl="1">
              <a:lnSpc>
                <a:spcPct val="20000"/>
              </a:lnSpc>
              <a:buFont typeface="Arial" pitchFamily="34" charset="0"/>
              <a:buChar char="•"/>
            </a:pPr>
            <a:r>
              <a:rPr lang="en-US" altLang="en-US" sz="1400" b="1" smtClean="0">
                <a:solidFill>
                  <a:schemeClr val="accent2"/>
                </a:solidFill>
              </a:rPr>
              <a:t>Instruct the WG Secretary to record in the minutes of the relevant WG meeting:</a:t>
            </a:r>
            <a:r>
              <a:rPr lang="en-US" altLang="en-US" sz="900" smtClean="0">
                <a:solidFill>
                  <a:schemeClr val="accent2"/>
                </a:solidFill>
              </a:rPr>
              <a:t> </a:t>
            </a:r>
          </a:p>
          <a:p>
            <a:pPr lvl="2">
              <a:lnSpc>
                <a:spcPct val="80000"/>
              </a:lnSpc>
            </a:pPr>
            <a:r>
              <a:rPr lang="en-US" altLang="en-US" sz="1400" smtClean="0">
                <a:solidFill>
                  <a:schemeClr val="accent2"/>
                </a:solidFill>
              </a:rPr>
              <a:t>That the foregoing information was provided and that slides 1 through 4 (and this slide 0, if applicable) were shown; </a:t>
            </a:r>
          </a:p>
          <a:p>
            <a:pPr lvl="2">
              <a:lnSpc>
                <a:spcPct val="80000"/>
              </a:lnSpc>
            </a:pPr>
            <a:r>
              <a:rPr lang="en-US" altLang="en-US" sz="140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smtClean="0">
              <a:solidFill>
                <a:schemeClr val="accent2"/>
              </a:solidFill>
            </a:endParaRPr>
          </a:p>
          <a:p>
            <a:pPr lvl="1">
              <a:lnSpc>
                <a:spcPct val="80000"/>
              </a:lnSpc>
              <a:spcBef>
                <a:spcPct val="5000"/>
              </a:spcBef>
              <a:buFont typeface="Arial" pitchFamily="34" charset="0"/>
              <a:buChar char="•"/>
            </a:pPr>
            <a:r>
              <a:rPr lang="en-US" altLang="en-US" sz="140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solidFill>
                  <a:schemeClr val="accent2"/>
                </a:solidFill>
              </a:rPr>
              <a:t>It is recommended that the WG chair review the guidance in </a:t>
            </a:r>
            <a:r>
              <a:rPr lang="en-US" altLang="en-US" sz="1400" i="1" smtClean="0">
                <a:solidFill>
                  <a:schemeClr val="accent2"/>
                </a:solidFill>
              </a:rPr>
              <a:t>IEEE-SA Standards Board Operations Manual</a:t>
            </a:r>
            <a:r>
              <a:rPr lang="en-US" altLang="en-US" sz="140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smtClean="0">
              <a:solidFill>
                <a:schemeClr val="accent2"/>
              </a:solidFill>
            </a:endParaRPr>
          </a:p>
          <a:p>
            <a:pPr lvl="1">
              <a:lnSpc>
                <a:spcPct val="80000"/>
              </a:lnSpc>
              <a:spcBef>
                <a:spcPct val="5000"/>
              </a:spcBef>
              <a:buFont typeface="Monotype Sorts"/>
              <a:buNone/>
            </a:pPr>
            <a:r>
              <a:rPr lang="en-US" altLang="en-US" sz="1200" smtClean="0">
                <a:solidFill>
                  <a:schemeClr val="accent2"/>
                </a:solidFill>
              </a:rPr>
              <a:t>	Note: </a:t>
            </a:r>
            <a:r>
              <a:rPr lang="en-US" altLang="en-US" sz="1200" b="1" smtClean="0">
                <a:solidFill>
                  <a:schemeClr val="accent2"/>
                </a:solidFill>
              </a:rPr>
              <a:t>WG</a:t>
            </a:r>
            <a:r>
              <a:rPr lang="en-US" altLang="en-US" sz="120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smtClean="0"/>
          </a:p>
        </p:txBody>
      </p:sp>
      <p:sp>
        <p:nvSpPr>
          <p:cNvPr id="12295" name="Text Box 5"/>
          <p:cNvSpPr txBox="1">
            <a:spLocks noChangeArrowheads="1"/>
          </p:cNvSpPr>
          <p:nvPr/>
        </p:nvSpPr>
        <p:spPr bwMode="auto">
          <a:xfrm>
            <a:off x="1752600" y="6400800"/>
            <a:ext cx="1914525" cy="304800"/>
          </a:xfrm>
          <a:prstGeom prst="rect">
            <a:avLst/>
          </a:prstGeom>
          <a:noFill/>
          <a:ln w="9525">
            <a:noFill/>
            <a:miter lim="800000"/>
            <a:headEnd/>
            <a:tailEnd/>
          </a:ln>
        </p:spPr>
        <p:txBody>
          <a:bodyPr wrap="none">
            <a:spAutoFit/>
          </a:bodyPr>
          <a:lstStyle/>
          <a:p>
            <a:r>
              <a:rPr lang="en-US" altLang="en-US" sz="1400" b="1"/>
              <a:t>(Optional to be shown)</a:t>
            </a:r>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p>
            <a:r>
              <a:rPr lang="en-US" altLang="en-US"/>
              <a:t>Slide </a:t>
            </a:r>
            <a:fld id="{08495EE1-B42A-450B-8D38-843966DE57BD}" type="slidenum">
              <a:rPr lang="en-US" altLang="en-US"/>
              <a:pPr/>
              <a:t>7</a:t>
            </a:fld>
            <a:endParaRPr lang="en-US" altLang="en-US"/>
          </a:p>
        </p:txBody>
      </p:sp>
      <p:sp>
        <p:nvSpPr>
          <p:cNvPr id="1434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1434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altLang="en-US" sz="2000" b="1" u="sng">
              <a:solidFill>
                <a:schemeClr val="tx2"/>
              </a:solidFill>
              <a:latin typeface="Helvetica" pitchFamily="34" charset="0"/>
            </a:endParaRPr>
          </a:p>
        </p:txBody>
      </p:sp>
      <p:sp>
        <p:nvSpPr>
          <p:cNvPr id="1434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marL="1085850" lvl="2" indent="-228600">
              <a:spcBef>
                <a:spcPct val="20000"/>
              </a:spcBef>
              <a:buFont typeface="Arial"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marL="1085850" lvl="2" indent="-228600">
              <a:spcBef>
                <a:spcPct val="20000"/>
              </a:spcBef>
              <a:buFont typeface="Arial"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a:solidFill>
                  <a:srgbClr val="003399"/>
                </a:solidFill>
              </a:rPr>
              <a:t>No duty to perform a patent search</a:t>
            </a:r>
            <a:endParaRPr lang="en-US" altLang="en-US" sz="1600"/>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a:t>Bo Sun (ZTE) , et al</a:t>
            </a:r>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p:spPr>
        <p:txBody>
          <a:bodyPr/>
          <a:lstStyle/>
          <a:p>
            <a:r>
              <a:rPr lang="en-US" altLang="en-US"/>
              <a:t>Slide </a:t>
            </a:r>
            <a:fld id="{1FC6ACDF-CD99-4D12-9282-63C2928EFA95}"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639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pPr>
            <a:r>
              <a:rPr lang="en-US" altLang="en-US" sz="2400">
                <a:cs typeface="Times New Roman" pitchFamily="18" charset="0"/>
              </a:rPr>
              <a:t>	</a:t>
            </a:r>
            <a:r>
              <a:rPr lang="en-US" altLang="en-US" sz="240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a:solidFill>
                  <a:srgbClr val="262699"/>
                </a:solidFill>
              </a:rPr>
              <a:t>		IEEE-SA Standards Boards Bylaws</a:t>
            </a:r>
          </a:p>
          <a:p>
            <a:pPr marL="742950" lvl="1" indent="-285750">
              <a:lnSpc>
                <a:spcPct val="90000"/>
              </a:lnSpc>
              <a:spcBef>
                <a:spcPct val="20000"/>
              </a:spcBef>
              <a:buFont typeface="Monotype Sorts"/>
              <a:buNone/>
            </a:pPr>
            <a:r>
              <a:rPr lang="en-US" altLang="en-US" sz="2100">
                <a:solidFill>
                  <a:srgbClr val="262699"/>
                </a:solidFill>
              </a:rPr>
              <a:t>		</a:t>
            </a:r>
            <a:r>
              <a:rPr lang="en-US" altLang="en-US" sz="2100" i="1">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Material about the patent policy is available at</a:t>
            </a:r>
            <a:r>
              <a:rPr lang="en-US" altLang="en-US" sz="2400">
                <a:solidFill>
                  <a:srgbClr val="262699"/>
                </a:solidFill>
              </a:rPr>
              <a:t> </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http://standards.ieee.org/about/sasb/patcom/materials.html</a:t>
            </a:r>
          </a:p>
        </p:txBody>
      </p:sp>
      <p:sp>
        <p:nvSpPr>
          <p:cNvPr id="16392" name="Rectangle 9"/>
          <p:cNvSpPr>
            <a:spLocks noChangeArrowheads="1"/>
          </p:cNvSpPr>
          <p:nvPr/>
        </p:nvSpPr>
        <p:spPr bwMode="auto">
          <a:xfrm>
            <a:off x="990600" y="5192713"/>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p:spPr>
        <p:txBody>
          <a:bodyPr/>
          <a:lstStyle/>
          <a:p>
            <a:r>
              <a:rPr lang="en-US" altLang="en-US"/>
              <a:t>Slide </a:t>
            </a:r>
            <a:fld id="{DE3DBB34-0EB1-437F-AE1E-69F328579F87}" type="slidenum">
              <a:rPr lang="en-US" altLang="en-US"/>
              <a:pPr/>
              <a:t>9</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8438"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1"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34038</TotalTime>
  <Words>3064</Words>
  <Application>Microsoft Office PowerPoint</Application>
  <PresentationFormat>全屏显示(4:3)</PresentationFormat>
  <Paragraphs>433</Paragraphs>
  <Slides>38</Slides>
  <Notes>12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38</vt:i4>
      </vt:variant>
    </vt:vector>
  </HeadingPairs>
  <TitlesOfParts>
    <vt:vector size="40" baseType="lpstr">
      <vt:lpstr>802-11-Submission</vt:lpstr>
      <vt:lpstr>Document</vt:lpstr>
      <vt:lpstr>TGax Ad Hoc PHY Session Mar 2017 Pre-Meeting Agenda</vt:lpstr>
      <vt:lpstr>IEEE 802.11 TGax Ad Hoc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Pre-Meeting Schedule</vt:lpstr>
      <vt:lpstr>PHY Submissions (1)</vt:lpstr>
      <vt:lpstr>PHY Submissions (2)</vt:lpstr>
      <vt:lpstr>Straw-poll 1 (11-7/243r2)</vt:lpstr>
      <vt:lpstr>Straw-poll 2 (11-17/245r2)</vt:lpstr>
      <vt:lpstr>Straw-poll 3 (11-17/242r5)</vt:lpstr>
      <vt:lpstr>Straw-poll 4 (11-17/244r2)</vt:lpstr>
      <vt:lpstr>Straw-poll 5 (11-17/246r0)</vt:lpstr>
      <vt:lpstr>Straw-poll 6 (11-17/247r0)</vt:lpstr>
      <vt:lpstr>Straw-poll 7 (11-17/303r0)</vt:lpstr>
      <vt:lpstr>Straw-poll 8 (11-17/330r1)</vt:lpstr>
      <vt:lpstr>Straw-poll 9 (11-17/333r0)</vt:lpstr>
      <vt:lpstr>Straw-poll 10 (11-17/332r1)</vt:lpstr>
      <vt:lpstr>Straw-poll 11 (11-17/331r1)</vt:lpstr>
      <vt:lpstr>Straw-poll 12 (11-17/388r0)</vt:lpstr>
      <vt:lpstr>Straw-poll 13 (11-17/299r2)</vt:lpstr>
      <vt:lpstr>Straw-poll 14 (11-17/300r2)</vt:lpstr>
      <vt:lpstr>Straw-poll 15 (11-17/320r2)</vt:lpstr>
      <vt:lpstr>Straw-poll 16 (11-17/321r3)</vt:lpstr>
      <vt:lpstr>Straw-poll 17 (11-17/316r2)</vt:lpstr>
      <vt:lpstr>Straw-poll 18 (11-17/317r1)</vt:lpstr>
      <vt:lpstr>Straw-poll xxx</vt:lpstr>
      <vt:lpstr>Straw-poll xxx (11-17/301r2)</vt:lpstr>
      <vt:lpstr>Straw-poll xxx (11-17/329r1)</vt:lpstr>
      <vt:lpstr>Straw-poll xxx (11-17/261r1)—will come back addressing 3 remaining CIDs</vt:lpstr>
      <vt:lpstr>Straw-poll xxx (11-17/305r0) —will come back further addressing some CIDs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2084</cp:revision>
  <cp:lastPrinted>1998-02-10T13:28:06Z</cp:lastPrinted>
  <dcterms:created xsi:type="dcterms:W3CDTF">2007-04-17T18:10:23Z</dcterms:created>
  <dcterms:modified xsi:type="dcterms:W3CDTF">2017-03-10T06:42:47Z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