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7" r:id="rId3"/>
    <p:sldId id="298" r:id="rId4"/>
    <p:sldId id="312" r:id="rId5"/>
    <p:sldId id="313" r:id="rId6"/>
    <p:sldId id="314" r:id="rId7"/>
    <p:sldId id="315" r:id="rId8"/>
    <p:sldId id="320" r:id="rId9"/>
    <p:sldId id="316" r:id="rId10"/>
    <p:sldId id="309" r:id="rId11"/>
    <p:sldId id="317" r:id="rId12"/>
    <p:sldId id="318" r:id="rId13"/>
    <p:sldId id="31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95" autoAdjust="0"/>
  </p:normalViewPr>
  <p:slideViewPr>
    <p:cSldViewPr>
      <p:cViewPr varScale="1">
        <p:scale>
          <a:sx n="108" d="100"/>
          <a:sy n="108" d="100"/>
        </p:scale>
        <p:origin x="162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16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00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 (Intel Corporation)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802.11-17/0326r0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penwsn-berkeley/free-running-oscillator/blob/master/free-running-oscillator.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WUR Phase Noise </a:t>
            </a:r>
            <a:r>
              <a:rPr lang="en-US" dirty="0" smtClean="0"/>
              <a:t>Model</a:t>
            </a:r>
            <a:br>
              <a:rPr lang="en-US" dirty="0" smtClean="0"/>
            </a:br>
            <a:r>
              <a:rPr lang="en-US" dirty="0" smtClean="0"/>
              <a:t>Follow-Up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2017-3-6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723279"/>
              </p:ext>
            </p:extLst>
          </p:nvPr>
        </p:nvGraphicFramePr>
        <p:xfrm>
          <a:off x="465138" y="3052763"/>
          <a:ext cx="8131175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4" name="Document" r:id="rId5" imgW="8248712" imgH="3023112" progId="Word.Document.8">
                  <p:embed/>
                </p:oleObj>
              </mc:Choice>
              <mc:Fallback>
                <p:oleObj name="Document" r:id="rId5" imgW="8248712" imgH="30231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8" y="3052763"/>
                        <a:ext cx="8131175" cy="29718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b="0" dirty="0" smtClean="0"/>
              <a:t>[1] </a:t>
            </a:r>
            <a:r>
              <a:rPr lang="en-US" sz="1600" b="0" dirty="0"/>
              <a:t>Minyoung Park, et.al., “WUR phase noise model study,” IEEE 802.11-17/0026r0</a:t>
            </a:r>
          </a:p>
          <a:p>
            <a:pPr marL="0" indent="0"/>
            <a:r>
              <a:rPr lang="en-US" sz="1600" b="0" dirty="0" smtClean="0"/>
              <a:t>[2] O. Khan; B. Wheeler; F. </a:t>
            </a:r>
            <a:r>
              <a:rPr lang="en-US" sz="1600" b="0" dirty="0" err="1" smtClean="0"/>
              <a:t>Maksimovic</a:t>
            </a:r>
            <a:r>
              <a:rPr lang="en-US" sz="1600" b="0" dirty="0" smtClean="0"/>
              <a:t>; D. Burnett; A. M. </a:t>
            </a:r>
            <a:r>
              <a:rPr lang="en-US" sz="1600" b="0" dirty="0" err="1" smtClean="0"/>
              <a:t>Niknejad</a:t>
            </a:r>
            <a:r>
              <a:rPr lang="en-US" sz="1600" b="0" dirty="0" smtClean="0"/>
              <a:t>; K. </a:t>
            </a:r>
            <a:r>
              <a:rPr lang="en-US" sz="1600" b="0" dirty="0" err="1" smtClean="0"/>
              <a:t>Pister</a:t>
            </a:r>
            <a:r>
              <a:rPr lang="en-US" sz="1600" b="0" dirty="0" smtClean="0"/>
              <a:t>, "Modeling the Impact of Phase Noise on the Performance of Crystal-Free Radios," in IEEE Transactions on Circuits and Systems II: Express Briefs , </a:t>
            </a:r>
            <a:r>
              <a:rPr lang="en-US" sz="1600" b="0" dirty="0" err="1" smtClean="0"/>
              <a:t>vol.PP</a:t>
            </a:r>
            <a:r>
              <a:rPr lang="en-US" sz="1600" b="0" dirty="0" smtClean="0"/>
              <a:t>, no.99, pp.1-1</a:t>
            </a:r>
          </a:p>
          <a:p>
            <a:pPr marL="0" indent="0"/>
            <a:r>
              <a:rPr lang="en-US" sz="1600" b="0" dirty="0" smtClean="0"/>
              <a:t>[3] </a:t>
            </a:r>
            <a:r>
              <a:rPr lang="en-US" sz="1600" b="0" dirty="0" err="1" smtClean="0"/>
              <a:t>Navid</a:t>
            </a:r>
            <a:r>
              <a:rPr lang="en-US" sz="1600" b="0" dirty="0" smtClean="0"/>
              <a:t>, T. H. Lee, R. W. Dutton, “Minimum Achievable Phase Noise of RC Oscillators”, JSSC 2005</a:t>
            </a:r>
          </a:p>
          <a:p>
            <a:pPr marL="0" indent="0"/>
            <a:r>
              <a:rPr lang="en-US" sz="1600" b="0" dirty="0" smtClean="0"/>
              <a:t>[4] A. </a:t>
            </a:r>
            <a:r>
              <a:rPr lang="en-US" sz="1600" b="0" dirty="0" err="1" smtClean="0"/>
              <a:t>Demir</a:t>
            </a:r>
            <a:r>
              <a:rPr lang="en-US" sz="1600" b="0" dirty="0" smtClean="0"/>
              <a:t>, A. </a:t>
            </a:r>
            <a:r>
              <a:rPr lang="en-US" sz="1600" b="0" dirty="0" err="1" smtClean="0"/>
              <a:t>Mehrotra</a:t>
            </a:r>
            <a:r>
              <a:rPr lang="en-US" sz="1600" b="0" dirty="0" smtClean="0"/>
              <a:t>, and J. </a:t>
            </a:r>
            <a:r>
              <a:rPr lang="en-US" sz="1600" b="0" dirty="0" err="1" smtClean="0"/>
              <a:t>Roychowdhury</a:t>
            </a:r>
            <a:r>
              <a:rPr lang="en-US" sz="1600" b="0" dirty="0" smtClean="0"/>
              <a:t>., "Phase noise in oscillators: a unifying theory and numerical methods for characterization," Transactions on Circuits and Systems I: Fundamental Theory and Applications, vol. 47, no. 5, pp. 655-674, May 2000.</a:t>
            </a:r>
          </a:p>
          <a:p>
            <a:pPr marL="0" indent="0"/>
            <a:r>
              <a:rPr lang="en-US" sz="1600" b="0" dirty="0" smtClean="0"/>
              <a:t>[5</a:t>
            </a:r>
            <a:r>
              <a:rPr lang="en-US" sz="1600" b="0" dirty="0"/>
              <a:t>] Osama Khan. Free Running Oscillator. [Online</a:t>
            </a:r>
            <a:r>
              <a:rPr lang="en-US" sz="1600" b="0" dirty="0" smtClean="0"/>
              <a:t>]. </a:t>
            </a:r>
            <a:r>
              <a:rPr lang="en-US" sz="1600" b="0" dirty="0" smtClean="0">
                <a:hlinkClick r:id="rId2"/>
              </a:rPr>
              <a:t>https://github.com/openwsn-berkeley/free-running-oscillator/blob/master/free-running-oscillator.m</a:t>
            </a:r>
            <a:endParaRPr lang="en-US" sz="1600" b="0" dirty="0" smtClean="0"/>
          </a:p>
          <a:p>
            <a:pPr marL="0" indent="0"/>
            <a:r>
              <a:rPr lang="en-US" sz="1600" b="0" dirty="0" smtClean="0"/>
              <a:t>[6] </a:t>
            </a:r>
            <a:r>
              <a:rPr lang="sv-SE" sz="1600" b="0" dirty="0"/>
              <a:t>David C. Lee, "Modeling Timing Jitter in Oscillators," , 2001</a:t>
            </a:r>
            <a:r>
              <a:rPr lang="sv-SE" sz="1600" b="0" dirty="0" smtClean="0"/>
              <a:t>.</a:t>
            </a:r>
            <a:endParaRPr lang="en-US" sz="16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59366-4543-4904-A2ED-7B9F5FB08E6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5357813" y="6475413"/>
            <a:ext cx="3184525" cy="180975"/>
          </a:xfrm>
        </p:spPr>
        <p:txBody>
          <a:bodyPr/>
          <a:lstStyle/>
          <a:p>
            <a:r>
              <a:rPr lang="en-US" smtClean="0"/>
              <a:t>Minyoung Park (Intel Corporation)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213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TGn</a:t>
            </a:r>
            <a:r>
              <a:rPr lang="en-US" dirty="0" smtClean="0"/>
              <a:t> Phase Noise Model [11-04/224r1]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9" y="2133600"/>
            <a:ext cx="4420241" cy="331518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7561" y="2133601"/>
            <a:ext cx="4420239" cy="331518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20358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</a:t>
            </a:r>
            <a:r>
              <a:rPr lang="en-US" dirty="0"/>
              <a:t>Noise </a:t>
            </a:r>
            <a:r>
              <a:rPr lang="en-US" dirty="0" smtClean="0"/>
              <a:t>Profile of a Ring Oscillator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Example: 65 nm, 75 µW power consumption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90" y="2526513"/>
            <a:ext cx="5391632" cy="307210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87280" y="5736749"/>
            <a:ext cx="769461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[2] </a:t>
            </a:r>
            <a:r>
              <a:rPr lang="en-US" sz="1400" dirty="0">
                <a:solidFill>
                  <a:schemeClr val="tx1"/>
                </a:solidFill>
              </a:rPr>
              <a:t>O. Khan; B. Wheeler; F. </a:t>
            </a:r>
            <a:r>
              <a:rPr lang="en-US" sz="1400" dirty="0" err="1">
                <a:solidFill>
                  <a:schemeClr val="tx1"/>
                </a:solidFill>
              </a:rPr>
              <a:t>Maksimovic</a:t>
            </a:r>
            <a:r>
              <a:rPr lang="en-US" sz="1400" dirty="0">
                <a:solidFill>
                  <a:schemeClr val="tx1"/>
                </a:solidFill>
              </a:rPr>
              <a:t>; D. Burnett; A. M. </a:t>
            </a:r>
            <a:r>
              <a:rPr lang="en-US" sz="1400" dirty="0" err="1">
                <a:solidFill>
                  <a:schemeClr val="tx1"/>
                </a:solidFill>
              </a:rPr>
              <a:t>Niknejad</a:t>
            </a:r>
            <a:r>
              <a:rPr lang="en-US" sz="1400" dirty="0">
                <a:solidFill>
                  <a:schemeClr val="tx1"/>
                </a:solidFill>
              </a:rPr>
              <a:t>; K. </a:t>
            </a:r>
            <a:r>
              <a:rPr lang="en-US" sz="1400" dirty="0" err="1">
                <a:solidFill>
                  <a:schemeClr val="tx1"/>
                </a:solidFill>
              </a:rPr>
              <a:t>Pister</a:t>
            </a:r>
            <a:r>
              <a:rPr lang="en-US" sz="1400" dirty="0">
                <a:solidFill>
                  <a:schemeClr val="tx1"/>
                </a:solidFill>
              </a:rPr>
              <a:t>, "Modeling the Impact of Phase Noise on the Performance of Crystal-Free Radios," in IEEE Transactions on Circuits and Systems II: Express Briefs , </a:t>
            </a:r>
            <a:r>
              <a:rPr lang="en-US" sz="1400" dirty="0" err="1">
                <a:solidFill>
                  <a:schemeClr val="tx1"/>
                </a:solidFill>
              </a:rPr>
              <a:t>vol.PP</a:t>
            </a:r>
            <a:r>
              <a:rPr lang="en-US" sz="1400" dirty="0">
                <a:solidFill>
                  <a:schemeClr val="tx1"/>
                </a:solidFill>
              </a:rPr>
              <a:t>, no.99, </a:t>
            </a:r>
            <a:r>
              <a:rPr lang="en-US" sz="1400" dirty="0" smtClean="0">
                <a:solidFill>
                  <a:schemeClr val="tx1"/>
                </a:solidFill>
              </a:rPr>
              <a:t>pp.1-1</a:t>
            </a:r>
          </a:p>
        </p:txBody>
      </p:sp>
    </p:spTree>
    <p:extLst>
      <p:ext uri="{BB962C8B-B14F-4D97-AF65-F5344CB8AC3E}">
        <p14:creationId xmlns:p14="http://schemas.microsoft.com/office/powerpoint/2010/main" val="3922781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CDF of Integrated Phase Noise </a:t>
            </a:r>
            <a:r>
              <a:rPr lang="en-US" dirty="0" smtClean="0"/>
              <a:t>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500 iterations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Fc=2.447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Integration bandwidth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10 KHz – 2 MHz and 10 MHz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10 KHz resolution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Statistics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Min: -13.5dBc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Max: -0.25dBc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Mean: -4.24dBc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Median: -3.6dBc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err="1"/>
              <a:t>Std</a:t>
            </a:r>
            <a:r>
              <a:rPr lang="en-US" sz="1800" dirty="0"/>
              <a:t>: 2.87dBc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5397" y="2393951"/>
            <a:ext cx="400050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36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is a follow-up presentation on the phase noise model of a wake-up receiver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 proposes a phase noise model for 802.11ba that takes into account the power consumption of a wake-up receiver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020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Re-cap of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power consumption target for a wake-up receiver is much lower than a legacy 802.11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WUR SG PAR [</a:t>
            </a:r>
            <a:r>
              <a:rPr lang="en-GB" altLang="en-US" sz="1800" dirty="0"/>
              <a:t>802.11-16/1045r9</a:t>
            </a:r>
            <a:r>
              <a:rPr lang="en-US" sz="1800" dirty="0" smtClean="0"/>
              <a:t>]: </a:t>
            </a:r>
            <a:br>
              <a:rPr lang="en-US" sz="1800" dirty="0" smtClean="0"/>
            </a:br>
            <a:r>
              <a:rPr lang="en-US" sz="1800" dirty="0" smtClean="0"/>
              <a:t>“The </a:t>
            </a:r>
            <a:r>
              <a:rPr lang="en-US" sz="1800" dirty="0"/>
              <a:t>WUR has an expected active receiver power consumption of less than </a:t>
            </a:r>
            <a:r>
              <a:rPr lang="en-US" sz="1800" b="1" i="1" dirty="0"/>
              <a:t>one </a:t>
            </a:r>
            <a:r>
              <a:rPr lang="en-US" sz="1800" b="1" i="1" dirty="0" err="1" smtClean="0"/>
              <a:t>milliwatt</a:t>
            </a:r>
            <a:r>
              <a:rPr lang="en-US" sz="1800" dirty="0" smtClean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802.11, a simple phase noise model proposed in [802.11-04/224r1] has been used for a legacy 802.11 STA but without any constraint on power consumption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With this model, the power consumption of a local oscillator (LO) may consume more than 1 </a:t>
            </a:r>
            <a:r>
              <a:rPr lang="en-US" sz="1800" dirty="0" err="1" smtClean="0"/>
              <a:t>mW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This model should be used for the transmitter of a wake-up packet (e.g. AP)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We believe TGba should use a new phase noise model that takes into account the power consumption of LO of a wake-up receiver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10" name="Date Placeholder 9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388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Re-cap: Minimum </a:t>
            </a:r>
            <a:r>
              <a:rPr lang="en-US" sz="2800" dirty="0"/>
              <a:t>Phase Noise of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 </a:t>
            </a:r>
            <a:r>
              <a:rPr lang="en-US" sz="2800" dirty="0"/>
              <a:t>Ring Oscillator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Minimum phase </a:t>
            </a:r>
            <a:r>
              <a:rPr lang="en-US" sz="2000" dirty="0" smtClean="0"/>
              <a:t>noise </a:t>
            </a:r>
            <a:r>
              <a:rPr lang="en-US" sz="2000" dirty="0"/>
              <a:t>of a ring oscillator with the minimum power consumption is shown in </a:t>
            </a:r>
            <a:r>
              <a:rPr lang="en-US" sz="2000" dirty="0" smtClean="0"/>
              <a:t>[3]: 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Definitions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 err="1"/>
              <a:t>PN</a:t>
            </a:r>
            <a:r>
              <a:rPr lang="en-US" sz="1600" baseline="-25000" dirty="0" err="1"/>
              <a:t>min</a:t>
            </a:r>
            <a:r>
              <a:rPr lang="en-US" sz="1600" dirty="0"/>
              <a:t>: minimum phase noise; </a:t>
            </a:r>
            <a:r>
              <a:rPr lang="en-US" sz="1600" dirty="0" err="1"/>
              <a:t>P</a:t>
            </a:r>
            <a:r>
              <a:rPr lang="en-US" sz="1600" baseline="-25000" dirty="0" err="1"/>
              <a:t>min</a:t>
            </a:r>
            <a:r>
              <a:rPr lang="en-US" sz="1600" dirty="0"/>
              <a:t>: minimum power dissipation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f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: </a:t>
            </a:r>
            <a:r>
              <a:rPr lang="en-US" sz="1600" dirty="0"/>
              <a:t>oscillation frequency; </a:t>
            </a:r>
            <a:r>
              <a:rPr lang="en-US" sz="1600" dirty="0" err="1"/>
              <a:t>Δf</a:t>
            </a:r>
            <a:r>
              <a:rPr lang="en-US" sz="1600" dirty="0"/>
              <a:t>: offset frequency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k: Boltzmann constant, T: temperature</a:t>
            </a:r>
          </a:p>
          <a:p>
            <a:pPr marL="0" lvl="1" indent="0">
              <a:spcBef>
                <a:spcPts val="600"/>
              </a:spcBef>
            </a:pPr>
            <a:endParaRPr lang="en-US" sz="1800" dirty="0" smtClean="0"/>
          </a:p>
          <a:p>
            <a:pPr marL="0" lvl="1" indent="0">
              <a:spcBef>
                <a:spcPts val="600"/>
              </a:spcBef>
            </a:pPr>
            <a:r>
              <a:rPr lang="en-US" sz="1800" dirty="0" smtClean="0"/>
              <a:t>[3] </a:t>
            </a:r>
            <a:r>
              <a:rPr lang="en-US" sz="1800" dirty="0" err="1"/>
              <a:t>Navid</a:t>
            </a:r>
            <a:r>
              <a:rPr lang="en-US" sz="1800" dirty="0"/>
              <a:t>, T. H. Lee, R. W. Dutton, “Minimum Achievable Phase Noise of RC Oscillators”, JSSC 2005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1981200" y="2819400"/>
            <a:ext cx="4863349" cy="763765"/>
            <a:chOff x="1981200" y="2819400"/>
            <a:chExt cx="4863349" cy="76376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81200" y="2819400"/>
              <a:ext cx="4863349" cy="763765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6352938" y="2895600"/>
              <a:ext cx="45397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(1)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188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Re-cap: Single-Sideband </a:t>
            </a:r>
            <a:r>
              <a:rPr lang="en-US" sz="2800" dirty="0"/>
              <a:t>Phase Noise Spectrum in </a:t>
            </a:r>
            <a:r>
              <a:rPr lang="en-US" sz="2800" dirty="0" err="1"/>
              <a:t>dBc</a:t>
            </a:r>
            <a:r>
              <a:rPr lang="en-US" sz="2800" dirty="0"/>
              <a:t>/Hz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single-sideband phase noise </a:t>
            </a:r>
            <a:r>
              <a:rPr lang="en-US" sz="2000" i="1" dirty="0"/>
              <a:t>L</a:t>
            </a:r>
            <a:r>
              <a:rPr lang="en-US" sz="2000" dirty="0"/>
              <a:t>(</a:t>
            </a:r>
            <a:r>
              <a:rPr lang="en-US" sz="2000" i="1" dirty="0" err="1"/>
              <a:t>f</a:t>
            </a:r>
            <a:r>
              <a:rPr lang="en-US" sz="2000" i="1" baseline="-25000" dirty="0" err="1"/>
              <a:t>m</a:t>
            </a:r>
            <a:r>
              <a:rPr lang="en-US" sz="2000" dirty="0"/>
              <a:t>) (in </a:t>
            </a:r>
            <a:r>
              <a:rPr lang="en-US" sz="2000" dirty="0" err="1"/>
              <a:t>dBc</a:t>
            </a:r>
            <a:r>
              <a:rPr lang="en-US" sz="2000" dirty="0"/>
              <a:t>/Hz) is expressed as follows for small values of </a:t>
            </a:r>
            <a:r>
              <a:rPr lang="en-US" sz="2000" i="1" dirty="0"/>
              <a:t>c</a:t>
            </a:r>
            <a:r>
              <a:rPr lang="en-US" sz="2000" dirty="0"/>
              <a:t> and for </a:t>
            </a:r>
            <a:r>
              <a:rPr lang="en-US" sz="2000" dirty="0" smtClean="0"/>
              <a:t>0 &lt;= </a:t>
            </a:r>
            <a:r>
              <a:rPr lang="en-US" sz="2000" i="1" dirty="0" err="1" smtClean="0"/>
              <a:t>f</a:t>
            </a:r>
            <a:r>
              <a:rPr lang="en-US" sz="2000" i="1" baseline="-25000" dirty="0" err="1" smtClean="0"/>
              <a:t>m</a:t>
            </a:r>
            <a:r>
              <a:rPr lang="en-US" sz="2000" dirty="0" smtClean="0"/>
              <a:t>&lt;&lt; </a:t>
            </a:r>
            <a:r>
              <a:rPr lang="en-US" sz="2000" i="1" dirty="0" smtClean="0"/>
              <a:t>f</a:t>
            </a:r>
            <a:r>
              <a:rPr lang="en-US" sz="2000" i="1" baseline="-25000" dirty="0" smtClean="0"/>
              <a:t>0</a:t>
            </a:r>
            <a:r>
              <a:rPr lang="en-US" sz="2000" dirty="0" smtClean="0"/>
              <a:t> </a:t>
            </a:r>
            <a:r>
              <a:rPr lang="en-US" sz="2000" dirty="0"/>
              <a:t>in </a:t>
            </a:r>
            <a:r>
              <a:rPr lang="en-US" sz="2000" dirty="0" smtClean="0"/>
              <a:t>[4]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2000" dirty="0" smtClean="0"/>
              <a:t>	where </a:t>
            </a:r>
            <a:r>
              <a:rPr lang="en-US" sz="2000" i="1" dirty="0" err="1"/>
              <a:t>f</a:t>
            </a:r>
            <a:r>
              <a:rPr lang="en-US" sz="2000" i="1" baseline="-25000" dirty="0" err="1"/>
              <a:t>m</a:t>
            </a:r>
            <a:r>
              <a:rPr lang="en-US" sz="2000" dirty="0"/>
              <a:t>= </a:t>
            </a:r>
            <a:r>
              <a:rPr lang="en-US" sz="2000" i="1" dirty="0" err="1"/>
              <a:t>Δf</a:t>
            </a:r>
            <a:r>
              <a:rPr lang="en-US" sz="2000" dirty="0"/>
              <a:t>: offset frequency and </a:t>
            </a:r>
            <a:r>
              <a:rPr lang="en-US" sz="2000" i="1" dirty="0"/>
              <a:t>L</a:t>
            </a:r>
            <a:r>
              <a:rPr lang="en-US" sz="2000" dirty="0"/>
              <a:t>(</a:t>
            </a:r>
            <a:r>
              <a:rPr lang="en-US" sz="2000" i="1" dirty="0" err="1"/>
              <a:t>f</a:t>
            </a:r>
            <a:r>
              <a:rPr lang="en-US" sz="2000" i="1" baseline="-25000" dirty="0" err="1"/>
              <a:t>m</a:t>
            </a:r>
            <a:r>
              <a:rPr lang="en-US" sz="2000" dirty="0"/>
              <a:t>)=PN(</a:t>
            </a:r>
            <a:r>
              <a:rPr lang="en-US" sz="2000" i="1" dirty="0" err="1"/>
              <a:t>Δf</a:t>
            </a:r>
            <a:r>
              <a:rPr lang="en-US" sz="2000" dirty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1800" b="0" dirty="0" smtClean="0"/>
              <a:t>[4] </a:t>
            </a:r>
            <a:r>
              <a:rPr lang="en-US" sz="1800" b="0" dirty="0"/>
              <a:t>A. </a:t>
            </a:r>
            <a:r>
              <a:rPr lang="en-US" sz="1800" b="0" dirty="0" err="1"/>
              <a:t>Demir</a:t>
            </a:r>
            <a:r>
              <a:rPr lang="en-US" sz="1800" b="0" dirty="0"/>
              <a:t>, A. </a:t>
            </a:r>
            <a:r>
              <a:rPr lang="en-US" sz="1800" b="0" dirty="0" err="1"/>
              <a:t>Mehrotra</a:t>
            </a:r>
            <a:r>
              <a:rPr lang="en-US" sz="1800" b="0" dirty="0"/>
              <a:t>, and J. </a:t>
            </a:r>
            <a:r>
              <a:rPr lang="en-US" sz="1800" b="0" dirty="0" err="1"/>
              <a:t>Roychowdhury</a:t>
            </a:r>
            <a:r>
              <a:rPr lang="en-US" sz="1800" b="0" dirty="0"/>
              <a:t>., "Phase noise in oscillators: a unifying theory and numerical methods for characterization," Transactions on Circuits and Systems I: Fundamental Theory and Applications, vol. 47, no. 5, pp. 655-674, May 2000.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2531580" y="2895600"/>
            <a:ext cx="4098486" cy="743580"/>
            <a:chOff x="2531580" y="2895600"/>
            <a:chExt cx="4098486" cy="74358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31580" y="2895600"/>
              <a:ext cx="4079251" cy="74358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6176096" y="3082724"/>
              <a:ext cx="45397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(2)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360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Re-cap: Finding </a:t>
            </a:r>
            <a:r>
              <a:rPr lang="en-US" dirty="0"/>
              <a:t>the </a:t>
            </a:r>
            <a:r>
              <a:rPr lang="en-US" dirty="0" smtClean="0"/>
              <a:t>Constant </a:t>
            </a:r>
            <a:r>
              <a:rPr lang="en-US" dirty="0"/>
              <a:t>c for a </a:t>
            </a:r>
            <a:r>
              <a:rPr lang="en-US" dirty="0" smtClean="0"/>
              <a:t>Given </a:t>
            </a:r>
            <a:r>
              <a:rPr lang="en-US" dirty="0"/>
              <a:t>LO </a:t>
            </a:r>
            <a:r>
              <a:rPr lang="en-US" dirty="0" smtClean="0"/>
              <a:t>Power Consumption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18782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Step 1: Choose </a:t>
            </a:r>
            <a:r>
              <a:rPr lang="en-US" sz="2000" dirty="0"/>
              <a:t>power consumption </a:t>
            </a:r>
            <a:r>
              <a:rPr lang="en-US" sz="2000" dirty="0" err="1"/>
              <a:t>P</a:t>
            </a:r>
            <a:r>
              <a:rPr lang="en-US" sz="2000" baseline="-25000" dirty="0" err="1"/>
              <a:t>min</a:t>
            </a:r>
            <a:r>
              <a:rPr lang="en-US" sz="20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Step 2: Find </a:t>
            </a:r>
            <a:r>
              <a:rPr lang="en-US" sz="2000" dirty="0"/>
              <a:t>constant c that makes PN overlap with </a:t>
            </a:r>
            <a:r>
              <a:rPr lang="en-US" sz="2000" dirty="0" err="1"/>
              <a:t>PN</a:t>
            </a:r>
            <a:r>
              <a:rPr lang="en-US" sz="2000" baseline="-25000" dirty="0" err="1"/>
              <a:t>min</a:t>
            </a:r>
            <a:endParaRPr lang="en-US" sz="2000" baseline="-25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Example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i="1" dirty="0"/>
              <a:t>f</a:t>
            </a:r>
            <a:r>
              <a:rPr lang="en-US" sz="1800" i="1" baseline="-25000" dirty="0"/>
              <a:t>0</a:t>
            </a:r>
            <a:r>
              <a:rPr lang="en-US" sz="1800" dirty="0"/>
              <a:t> = 2.437GHz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err="1" smtClean="0"/>
              <a:t>PNmin</a:t>
            </a:r>
            <a:r>
              <a:rPr lang="en-US" sz="1800" dirty="0" smtClean="0"/>
              <a:t>(</a:t>
            </a:r>
            <a:r>
              <a:rPr lang="en-US" sz="1800" i="1" dirty="0" err="1" smtClean="0"/>
              <a:t>Δf</a:t>
            </a:r>
            <a:r>
              <a:rPr lang="en-US" sz="1800" i="1" dirty="0" smtClean="0"/>
              <a:t> </a:t>
            </a:r>
            <a:r>
              <a:rPr lang="en-US" sz="1800" dirty="0" smtClean="0"/>
              <a:t>) </a:t>
            </a:r>
            <a:r>
              <a:rPr lang="en-US" sz="1800" dirty="0"/>
              <a:t>at </a:t>
            </a:r>
            <a:r>
              <a:rPr lang="en-US" sz="1800" dirty="0" err="1" smtClean="0"/>
              <a:t>Pmin</a:t>
            </a:r>
            <a:r>
              <a:rPr lang="en-US" sz="1800" dirty="0" smtClean="0"/>
              <a:t>=75µW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PN(</a:t>
            </a:r>
            <a:r>
              <a:rPr lang="en-US" sz="1800" i="1" dirty="0" err="1" smtClean="0"/>
              <a:t>Δf</a:t>
            </a:r>
            <a:r>
              <a:rPr lang="en-US" sz="1800" i="1" dirty="0" smtClean="0"/>
              <a:t> </a:t>
            </a:r>
            <a:r>
              <a:rPr lang="en-US" sz="1800" dirty="0" smtClean="0"/>
              <a:t>) </a:t>
            </a:r>
            <a:r>
              <a:rPr lang="en-US" sz="1800" dirty="0"/>
              <a:t>with </a:t>
            </a:r>
            <a:r>
              <a:rPr lang="en-US" sz="1800" i="1" dirty="0"/>
              <a:t>c</a:t>
            </a:r>
            <a:r>
              <a:rPr lang="en-US" sz="1800" dirty="0"/>
              <a:t> = 0.5e-15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Integrated PN (</a:t>
            </a:r>
            <a:r>
              <a:rPr lang="en-US" sz="1800" dirty="0" err="1"/>
              <a:t>iPN</a:t>
            </a:r>
            <a:r>
              <a:rPr lang="en-US" sz="1800" dirty="0"/>
              <a:t>) =-5.7dBc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10 KHz ~ 2 MHz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2625602"/>
            <a:ext cx="400050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232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Re-cap </a:t>
            </a:r>
            <a:br>
              <a:rPr lang="en-US" dirty="0" smtClean="0"/>
            </a:br>
            <a:r>
              <a:rPr lang="en-US" dirty="0" smtClean="0"/>
              <a:t>Example </a:t>
            </a:r>
            <a:r>
              <a:rPr lang="en-US" dirty="0"/>
              <a:t>2: </a:t>
            </a:r>
            <a:r>
              <a:rPr lang="en-US" dirty="0" err="1"/>
              <a:t>P</a:t>
            </a:r>
            <a:r>
              <a:rPr lang="en-US" baseline="-25000" dirty="0" err="1"/>
              <a:t>min</a:t>
            </a:r>
            <a:r>
              <a:rPr lang="en-US" dirty="0"/>
              <a:t>=20 </a:t>
            </a:r>
            <a:r>
              <a:rPr lang="en-US" dirty="0" smtClean="0"/>
              <a:t>µW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962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Parameters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i="1" dirty="0"/>
              <a:t>f</a:t>
            </a:r>
            <a:r>
              <a:rPr lang="en-US" sz="1800" i="1" baseline="-25000" dirty="0"/>
              <a:t>0</a:t>
            </a:r>
            <a:r>
              <a:rPr lang="en-US" sz="1800" dirty="0"/>
              <a:t> = </a:t>
            </a:r>
            <a:r>
              <a:rPr lang="en-US" sz="1800" dirty="0" smtClean="0"/>
              <a:t>2.437 GHz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err="1" smtClean="0"/>
              <a:t>PN</a:t>
            </a:r>
            <a:r>
              <a:rPr lang="en-US" sz="1800" baseline="-25000" dirty="0" err="1" smtClean="0"/>
              <a:t>min</a:t>
            </a:r>
            <a:r>
              <a:rPr lang="en-US" sz="1800" dirty="0" smtClean="0"/>
              <a:t>(</a:t>
            </a:r>
            <a:r>
              <a:rPr lang="en-US" sz="1800" i="1" dirty="0" err="1" smtClean="0"/>
              <a:t>Δf</a:t>
            </a:r>
            <a:r>
              <a:rPr lang="en-US" sz="1800" i="1" dirty="0" smtClean="0"/>
              <a:t> </a:t>
            </a:r>
            <a:r>
              <a:rPr lang="en-US" sz="1800" dirty="0" smtClean="0"/>
              <a:t>) </a:t>
            </a:r>
            <a:r>
              <a:rPr lang="en-US" sz="1800" dirty="0"/>
              <a:t>at </a:t>
            </a:r>
            <a:r>
              <a:rPr lang="en-US" sz="1800" dirty="0" err="1"/>
              <a:t>P</a:t>
            </a:r>
            <a:r>
              <a:rPr lang="en-US" sz="1800" baseline="-25000" dirty="0" err="1"/>
              <a:t>min</a:t>
            </a:r>
            <a:r>
              <a:rPr lang="en-US" sz="1800" dirty="0"/>
              <a:t>=20 </a:t>
            </a:r>
            <a:r>
              <a:rPr lang="en-US" sz="1800" dirty="0" smtClean="0"/>
              <a:t>µW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PN(</a:t>
            </a:r>
            <a:r>
              <a:rPr lang="en-US" sz="1800" i="1" dirty="0" err="1" smtClean="0"/>
              <a:t>Δf</a:t>
            </a:r>
            <a:r>
              <a:rPr lang="en-US" sz="1800" i="1" dirty="0" smtClean="0"/>
              <a:t> </a:t>
            </a:r>
            <a:r>
              <a:rPr lang="en-US" sz="1800" dirty="0" smtClean="0"/>
              <a:t>) </a:t>
            </a:r>
            <a:r>
              <a:rPr lang="en-US" sz="1800" dirty="0"/>
              <a:t>with </a:t>
            </a:r>
            <a:r>
              <a:rPr lang="en-US" sz="1800" i="1" dirty="0"/>
              <a:t>c</a:t>
            </a:r>
            <a:r>
              <a:rPr lang="en-US" sz="1800" dirty="0"/>
              <a:t> = 1.875e-15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Integrated PN (</a:t>
            </a:r>
            <a:r>
              <a:rPr lang="en-US" sz="1800" dirty="0" err="1"/>
              <a:t>iPN</a:t>
            </a:r>
            <a:r>
              <a:rPr lang="en-US" sz="1800" dirty="0"/>
              <a:t>) =-2.1dBc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10 KHz ~ 2 MHz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1683" y="2359379"/>
            <a:ext cx="400050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56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932738" cy="1065213"/>
          </a:xfrm>
        </p:spPr>
        <p:txBody>
          <a:bodyPr/>
          <a:lstStyle/>
          <a:p>
            <a:r>
              <a:rPr lang="en-US" sz="2800" dirty="0" smtClean="0"/>
              <a:t>Discrete Time Phase Noise Model </a:t>
            </a:r>
            <a:br>
              <a:rPr lang="en-US" sz="2800" dirty="0" smtClean="0"/>
            </a:br>
            <a:r>
              <a:rPr lang="en-US" sz="2800" dirty="0" smtClean="0"/>
              <a:t>of White Frequency Noise [2]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924800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Ref. [2] describes how to generate phase noise due to the white frequency noise for a discrete time based simulation based on [3,6]: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Definitions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       is </a:t>
            </a:r>
            <a:r>
              <a:rPr lang="en-US" sz="1400" dirty="0"/>
              <a:t>the phase noise at index </a:t>
            </a:r>
            <a:r>
              <a:rPr lang="en-US" sz="1400" i="1" dirty="0" smtClean="0"/>
              <a:t>k</a:t>
            </a: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/>
              <a:t>f</a:t>
            </a:r>
            <a:r>
              <a:rPr lang="en-US" sz="1400" i="1" baseline="-25000" dirty="0"/>
              <a:t>0</a:t>
            </a:r>
            <a:r>
              <a:rPr lang="en-US" sz="1400" dirty="0"/>
              <a:t> is the nominal oscillator frequency (i.e. center frequency)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 smtClean="0"/>
              <a:t>c</a:t>
            </a:r>
            <a:r>
              <a:rPr lang="en-US" sz="1400" dirty="0" smtClean="0"/>
              <a:t> is the constant that determines the rate at which the variance of an oscillator increases with time due to the white frequency noise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     is the simulation time-step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     is the independent standard Gaussian random variable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Eq. (3) only considers white frequency </a:t>
            </a:r>
            <a:r>
              <a:rPr lang="en-US" sz="1800" dirty="0" smtClean="0"/>
              <a:t>noise (i.e. white Gaussian noise)</a:t>
            </a: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For the evaluation of 802.11ba receiver performance, add the phase noise generated by eq. (3) to a received WUR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Ref. [5] provides a MATLAB code that generates phase noise using eq. (3)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741" y="3536196"/>
            <a:ext cx="418691" cy="24647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3616" y="4648200"/>
            <a:ext cx="236327" cy="17738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6236" y="4876800"/>
            <a:ext cx="294077" cy="206013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3124201" y="2590800"/>
            <a:ext cx="2819400" cy="685800"/>
            <a:chOff x="2895600" y="2667000"/>
            <a:chExt cx="3484270" cy="91368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895600" y="2667000"/>
              <a:ext cx="3030300" cy="913680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5925900" y="2939174"/>
              <a:ext cx="45397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</a:rPr>
                <a:t>(3)</a:t>
              </a:r>
              <a:endParaRPr lang="en-US" sz="1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9290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802.11ba Phase Noise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32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Consider the white frequency noise as the source of the phase noise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Choose a power consumption (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min</a:t>
            </a:r>
            <a:r>
              <a:rPr lang="en-US" sz="2000" dirty="0" smtClean="0"/>
              <a:t>) of LO (i.e. Ring oscillator) of a wake-up receiver (e.g.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min</a:t>
            </a:r>
            <a:r>
              <a:rPr lang="en-US" sz="2000" dirty="0" smtClean="0"/>
              <a:t>= 20 </a:t>
            </a:r>
            <a:r>
              <a:rPr lang="en-US" sz="2000" dirty="0"/>
              <a:t>µW</a:t>
            </a:r>
            <a:r>
              <a:rPr lang="en-US" sz="20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Use the minimum phase noise model [eq. (1) in Slide 4] </a:t>
            </a:r>
            <a:r>
              <a:rPr lang="en-US" sz="2000" dirty="0"/>
              <a:t>shown in </a:t>
            </a:r>
            <a:r>
              <a:rPr lang="en-US" sz="2000" dirty="0" smtClean="0"/>
              <a:t>[3] to estimate the phase noise performance (</a:t>
            </a:r>
            <a:r>
              <a:rPr lang="en-US" sz="2000" dirty="0" err="1" smtClean="0"/>
              <a:t>PN</a:t>
            </a:r>
            <a:r>
              <a:rPr lang="en-US" sz="2000" baseline="-25000" dirty="0" err="1" smtClean="0"/>
              <a:t>min</a:t>
            </a:r>
            <a:r>
              <a:rPr lang="en-US" sz="2000" dirty="0" smtClean="0"/>
              <a:t>) of a Ring oscillator at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min</a:t>
            </a:r>
            <a:endParaRPr lang="en-US" sz="2000" baseline="-25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Use the </a:t>
            </a:r>
            <a:r>
              <a:rPr lang="en-US" sz="2000" dirty="0"/>
              <a:t>phase noise model [eq</a:t>
            </a:r>
            <a:r>
              <a:rPr lang="en-US" sz="2000" dirty="0" smtClean="0"/>
              <a:t>. (</a:t>
            </a:r>
            <a:r>
              <a:rPr lang="en-US" sz="2000" dirty="0"/>
              <a:t>2</a:t>
            </a:r>
            <a:r>
              <a:rPr lang="en-US" sz="2000" dirty="0" smtClean="0"/>
              <a:t>) in Slide 5] </a:t>
            </a:r>
            <a:r>
              <a:rPr lang="en-US" sz="2000" dirty="0"/>
              <a:t>shown in [</a:t>
            </a:r>
            <a:r>
              <a:rPr lang="en-US" sz="2000" dirty="0" smtClean="0"/>
              <a:t>2,4] and find a constant </a:t>
            </a:r>
            <a:r>
              <a:rPr lang="en-US" sz="2000" i="1" dirty="0" smtClean="0"/>
              <a:t>c</a:t>
            </a:r>
            <a:r>
              <a:rPr lang="en-US" sz="2000" dirty="0" smtClean="0"/>
              <a:t> that overlaps the phase noise performance (PN) estimated from eq. (2) and </a:t>
            </a:r>
            <a:r>
              <a:rPr lang="en-US" sz="2000" dirty="0" err="1" smtClean="0"/>
              <a:t>PN</a:t>
            </a:r>
            <a:r>
              <a:rPr lang="en-US" sz="2000" baseline="-25000" dirty="0" err="1" smtClean="0"/>
              <a:t>min</a:t>
            </a:r>
            <a:endParaRPr lang="en-US" sz="2000" baseline="-25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Use eq. (3) in Slide 8 to generate the phase noise and add the phase noise to a received wake-up signal for the evaluation of 802.11ba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 (Intel Corporation)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886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17565</TotalTime>
  <Words>1080</Words>
  <Application>Microsoft Office PowerPoint</Application>
  <PresentationFormat>On-screen Show (4:3)</PresentationFormat>
  <Paragraphs>141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Document</vt:lpstr>
      <vt:lpstr>WUR Phase Noise Model Follow-Up</vt:lpstr>
      <vt:lpstr>Abstract</vt:lpstr>
      <vt:lpstr>Re-cap of [1]</vt:lpstr>
      <vt:lpstr>Re-cap: Minimum Phase Noise of  a Ring Oscillator</vt:lpstr>
      <vt:lpstr>Re-cap: Single-Sideband Phase Noise Spectrum in dBc/Hz</vt:lpstr>
      <vt:lpstr>Re-cap: Finding the Constant c for a Given LO Power Consumption</vt:lpstr>
      <vt:lpstr>Re-cap  Example 2: Pmin=20 µW</vt:lpstr>
      <vt:lpstr>Discrete Time Phase Noise Model  of White Frequency Noise [2]</vt:lpstr>
      <vt:lpstr>Proposed 802.11ba Phase Noise Model</vt:lpstr>
      <vt:lpstr>References</vt:lpstr>
      <vt:lpstr>TGn Phase Noise Model [11-04/224r1]</vt:lpstr>
      <vt:lpstr>Phase Noise Profile of a Ring Oscillator [2]</vt:lpstr>
      <vt:lpstr>CDF of Integrated Phase Noise [2]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Park, Minyoung</cp:lastModifiedBy>
  <cp:revision>445</cp:revision>
  <cp:lastPrinted>1601-01-01T00:00:00Z</cp:lastPrinted>
  <dcterms:created xsi:type="dcterms:W3CDTF">2015-10-31T00:33:08Z</dcterms:created>
  <dcterms:modified xsi:type="dcterms:W3CDTF">2017-03-08T02:10:02Z</dcterms:modified>
</cp:coreProperties>
</file>