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65" r:id="rId6"/>
    <p:sldId id="272" r:id="rId7"/>
    <p:sldId id="273" r:id="rId8"/>
    <p:sldId id="266" r:id="rId9"/>
    <p:sldId id="268" r:id="rId10"/>
    <p:sldId id="274" r:id="rId11"/>
    <p:sldId id="269" r:id="rId12"/>
    <p:sldId id="275" r:id="rId13"/>
    <p:sldId id="270" r:id="rId14"/>
    <p:sldId id="267"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13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0852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00563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1451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0685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5494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1456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53877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5995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32227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0174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Claudio da Silva,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Claudio da Silva,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Claudio da Silva,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Claudio da Silva,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Claudio da Silva,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Claudio da Silva,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Claudio da Silva,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802.11-17/0322r1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Claudio da Silva,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BRP Transmit Sector Sweep</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25616640"/>
              </p:ext>
            </p:extLst>
          </p:nvPr>
        </p:nvGraphicFramePr>
        <p:xfrm>
          <a:off x="512763" y="2274888"/>
          <a:ext cx="7716837" cy="2565400"/>
        </p:xfrm>
        <a:graphic>
          <a:graphicData uri="http://schemas.openxmlformats.org/presentationml/2006/ole">
            <mc:AlternateContent xmlns:mc="http://schemas.openxmlformats.org/markup-compatibility/2006">
              <mc:Choice xmlns:v="urn:schemas-microsoft-com:vml" Requires="v">
                <p:oleObj spid="_x0000_s3116" name="Document" r:id="rId4" imgW="8267030" imgH="2742525" progId="Word.Document.8">
                  <p:embed/>
                </p:oleObj>
              </mc:Choice>
              <mc:Fallback>
                <p:oleObj name="Document" r:id="rId4" imgW="8267030" imgH="2742525" progId="Word.Document.8">
                  <p:embed/>
                  <p:pic>
                    <p:nvPicPr>
                      <p:cNvPr id="0" name="Picture 3"/>
                      <p:cNvPicPr>
                        <a:picLocks noChangeAspect="1" noChangeArrowheads="1"/>
                      </p:cNvPicPr>
                      <p:nvPr/>
                    </p:nvPicPr>
                    <p:blipFill>
                      <a:blip r:embed="rId5"/>
                      <a:srcRect/>
                      <a:stretch>
                        <a:fillRect/>
                      </a:stretch>
                    </p:blipFill>
                    <p:spPr bwMode="auto">
                      <a:xfrm>
                        <a:off x="512763" y="2274888"/>
                        <a:ext cx="7716837" cy="2565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Feedback </a:t>
            </a:r>
            <a:r>
              <a:rPr lang="en-US" dirty="0"/>
              <a:t>Transmission/Reception</a:t>
            </a:r>
          </a:p>
        </p:txBody>
      </p:sp>
      <p:sp>
        <p:nvSpPr>
          <p:cNvPr id="10242" name="Rectangle 2"/>
          <p:cNvSpPr>
            <a:spLocks noGrp="1" noChangeArrowheads="1"/>
          </p:cNvSpPr>
          <p:nvPr>
            <p:ph type="body" idx="1"/>
          </p:nvPr>
        </p:nvSpPr>
        <p:spPr>
          <a:xfrm>
            <a:off x="685800" y="1905000"/>
            <a:ext cx="7772400" cy="4208463"/>
          </a:xfrm>
          <a:ln/>
        </p:spPr>
        <p:txBody>
          <a:bodyPr/>
          <a:lstStyle/>
          <a:p>
            <a:pPr>
              <a:buFont typeface="Arial" panose="020B0604020202020204" pitchFamily="34" charset="0"/>
              <a:buChar char="•"/>
            </a:pPr>
            <a:r>
              <a:rPr lang="en-US" sz="1600" b="0" dirty="0"/>
              <a:t>The BRP packet sent by the responder with feedback of a BRP TXSS shall be transmitted with the same DMG antenna and antenna configuration used in the transmission of the first BRP frame sent by the responder in the BRP TXSS procedure</a:t>
            </a:r>
            <a:r>
              <a:rPr lang="en-US" sz="1600" b="0" dirty="0" smtClean="0"/>
              <a:t>.</a:t>
            </a:r>
          </a:p>
          <a:p>
            <a:pPr>
              <a:buFont typeface="Arial" panose="020B0604020202020204" pitchFamily="34" charset="0"/>
              <a:buChar char="•"/>
            </a:pPr>
            <a:r>
              <a:rPr lang="en-US" sz="1600" b="0" dirty="0" smtClean="0"/>
              <a:t> </a:t>
            </a:r>
            <a:r>
              <a:rPr lang="en-US" sz="1600" b="0" dirty="0"/>
              <a:t>The BRP packet sent by the responder with feedback of a BRP TXSS shall be received by the initiator with the same DMG antenna and antenna configuration used in the reception of the first BRP frame sent by the responder in the BRP TXSS procedure.</a:t>
            </a:r>
          </a:p>
        </p:txBody>
      </p:sp>
    </p:spTree>
    <p:extLst>
      <p:ext uri="{BB962C8B-B14F-4D97-AF65-F5344CB8AC3E}">
        <p14:creationId xmlns:p14="http://schemas.microsoft.com/office/powerpoint/2010/main" val="29818383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Reciprocity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GB" sz="1600" b="0" dirty="0"/>
              <a:t>The subfield TXSS-REQ-RECIPROCAL within the EDMG BRP Request element in the BRP frame sent by the initiator to start the BRP TXSS may only be set to 1 only if:</a:t>
            </a:r>
            <a:endParaRPr lang="en-US" sz="1600" b="0" dirty="0"/>
          </a:p>
          <a:p>
            <a:pPr lvl="1">
              <a:buFont typeface="Arial" panose="020B0604020202020204" pitchFamily="34" charset="0"/>
              <a:buChar char="•"/>
            </a:pPr>
            <a:r>
              <a:rPr lang="en-GB" sz="1600" b="0" dirty="0">
                <a:solidFill>
                  <a:schemeClr val="tx1"/>
                </a:solidFill>
              </a:rPr>
              <a:t>The </a:t>
            </a:r>
            <a:r>
              <a:rPr lang="en-GB" sz="1600" dirty="0">
                <a:solidFill>
                  <a:schemeClr val="tx1"/>
                </a:solidFill>
              </a:rPr>
              <a:t>Antenna Pattern Reciprocity </a:t>
            </a:r>
            <a:r>
              <a:rPr lang="en-GB" sz="1600" b="0" dirty="0">
                <a:solidFill>
                  <a:schemeClr val="tx1"/>
                </a:solidFill>
              </a:rPr>
              <a:t>subfield in the DMG STA Capability Information field of the responder and the </a:t>
            </a:r>
            <a:r>
              <a:rPr lang="en-GB" sz="1600" dirty="0">
                <a:solidFill>
                  <a:schemeClr val="tx1"/>
                </a:solidFill>
              </a:rPr>
              <a:t>Antenna Pattern Reciprocity </a:t>
            </a:r>
            <a:r>
              <a:rPr lang="en-GB" sz="1600" b="0" dirty="0">
                <a:solidFill>
                  <a:schemeClr val="tx1"/>
                </a:solidFill>
              </a:rPr>
              <a:t>subfield in the DMG STA Capability Information field of the </a:t>
            </a:r>
            <a:r>
              <a:rPr lang="en-GB" sz="1600" b="0" dirty="0" smtClean="0">
                <a:solidFill>
                  <a:schemeClr val="tx1"/>
                </a:solidFill>
              </a:rPr>
              <a:t>initiator </a:t>
            </a:r>
            <a:r>
              <a:rPr lang="en-GB" sz="1600" b="0" dirty="0">
                <a:solidFill>
                  <a:schemeClr val="tx1"/>
                </a:solidFill>
              </a:rPr>
              <a:t>are both equal to 1; and</a:t>
            </a:r>
            <a:endParaRPr lang="en-US" sz="1600" b="0" dirty="0">
              <a:solidFill>
                <a:schemeClr val="tx1"/>
              </a:solidFill>
            </a:endParaRPr>
          </a:p>
          <a:p>
            <a:pPr lvl="1">
              <a:buFont typeface="Arial" panose="020B0604020202020204" pitchFamily="34" charset="0"/>
              <a:buChar char="•"/>
            </a:pPr>
            <a:r>
              <a:rPr lang="en-GB" sz="1600" b="0" dirty="0">
                <a:solidFill>
                  <a:schemeClr val="tx1"/>
                </a:solidFill>
              </a:rPr>
              <a:t>The last BRP TXSS performed between the BRP </a:t>
            </a:r>
            <a:r>
              <a:rPr lang="en-GB" sz="1600" b="0" dirty="0"/>
              <a:t>frame transmitter (that is, the initiator in the current BRP TXSS) and the BRP frame receiver (that is, the responder in the current BRP TXSS) was performed with the BRP frame transmitter in the role of responder and the BRP frame receiver in the role of initiator.</a:t>
            </a:r>
            <a:endParaRPr lang="en-US" sz="1600" b="0" dirty="0"/>
          </a:p>
          <a:p>
            <a:pPr>
              <a:buFont typeface="Arial" panose="020B0604020202020204" pitchFamily="34" charset="0"/>
              <a:buChar char="•"/>
            </a:pPr>
            <a:endParaRPr lang="en-US" sz="1600" b="0" dirty="0"/>
          </a:p>
        </p:txBody>
      </p:sp>
    </p:spTree>
    <p:extLst>
      <p:ext uri="{BB962C8B-B14F-4D97-AF65-F5344CB8AC3E}">
        <p14:creationId xmlns:p14="http://schemas.microsoft.com/office/powerpoint/2010/main" val="457637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Reciprocity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1600" b="0" dirty="0"/>
              <a:t>If the subfield TXSS-REQ-RECIPROCAL within the EDMG BRP Request element in the BRP frame sent by the initiator to start the BRP TXSS is equal to 1, then:</a:t>
            </a:r>
          </a:p>
          <a:p>
            <a:pPr lvl="1">
              <a:buFont typeface="Arial" panose="020B0604020202020204" pitchFamily="34" charset="0"/>
              <a:buChar char="•"/>
            </a:pPr>
            <a:r>
              <a:rPr lang="en-US" sz="1600" b="0" dirty="0" smtClean="0">
                <a:solidFill>
                  <a:schemeClr val="tx1"/>
                </a:solidFill>
              </a:rPr>
              <a:t>The </a:t>
            </a:r>
            <a:r>
              <a:rPr lang="en-US" sz="1600" b="0" dirty="0">
                <a:solidFill>
                  <a:schemeClr val="tx1"/>
                </a:solidFill>
              </a:rPr>
              <a:t>initiator shall only transmit EDMG BRP-TX packets using the DMG antenna corresponding to the best sector identified in the last BRP TXSS procedure between the two STAs and that was initiated by the responder of the current BRP TXSS procedure.</a:t>
            </a:r>
          </a:p>
          <a:p>
            <a:pPr lvl="1">
              <a:buFont typeface="Arial" panose="020B0604020202020204" pitchFamily="34" charset="0"/>
              <a:buChar char="•"/>
            </a:pPr>
            <a:r>
              <a:rPr lang="en-US" sz="1600" b="0" dirty="0" smtClean="0">
                <a:solidFill>
                  <a:schemeClr val="tx1"/>
                </a:solidFill>
              </a:rPr>
              <a:t>The </a:t>
            </a:r>
            <a:r>
              <a:rPr lang="en-US" sz="1600" b="0" dirty="0">
                <a:solidFill>
                  <a:schemeClr val="tx1"/>
                </a:solidFill>
              </a:rPr>
              <a:t>responder shall use a directional antenna pattern when receiving the EDMG BRP-TX packets sent by the initiator. The AWV used by the responder shall be the best sector identified in the last BRP TXSS procedure between the two STAs and that was initiated by the responder of the current BRP TXSS procedure.</a:t>
            </a:r>
          </a:p>
        </p:txBody>
      </p:sp>
    </p:spTree>
    <p:extLst>
      <p:ext uri="{BB962C8B-B14F-4D97-AF65-F5344CB8AC3E}">
        <p14:creationId xmlns:p14="http://schemas.microsoft.com/office/powerpoint/2010/main" val="3550335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Reciprocity</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1600" b="0" dirty="0"/>
              <a:t>When the subfield TXSS-REQ-RECIPROCAL within the EDMG BRP Request element in the BRP frame sent by the initiator to start the BRP TXSS is set to 0, then:</a:t>
            </a:r>
          </a:p>
          <a:p>
            <a:pPr lvl="1">
              <a:buFont typeface="Arial" panose="020B0604020202020204" pitchFamily="34" charset="0"/>
              <a:buChar char="•"/>
            </a:pPr>
            <a:r>
              <a:rPr lang="en-US" sz="1600" b="0" dirty="0" smtClean="0"/>
              <a:t>The </a:t>
            </a:r>
            <a:r>
              <a:rPr lang="en-US" sz="1600" b="0" dirty="0"/>
              <a:t>total number of AWV combinations trained shall be equal to the sum of all sectors employed on all DMG antennas of the initiator multiplied by the number of DMG antennas of the responder.</a:t>
            </a:r>
          </a:p>
          <a:p>
            <a:pPr lvl="1">
              <a:buFont typeface="Arial" panose="020B0604020202020204" pitchFamily="34" charset="0"/>
              <a:buChar char="•"/>
            </a:pPr>
            <a:r>
              <a:rPr lang="en-US" sz="1600" b="0" dirty="0" smtClean="0"/>
              <a:t>The </a:t>
            </a:r>
            <a:r>
              <a:rPr lang="en-US" sz="1600" b="0" dirty="0"/>
              <a:t>responder shall use a quasi-omni pattern when receiving the training field of EDMG BRP-TX packets used in the </a:t>
            </a:r>
            <a:r>
              <a:rPr lang="en-US" sz="1600" b="0" dirty="0" smtClean="0"/>
              <a:t>procedure.</a:t>
            </a:r>
            <a:endParaRPr lang="en-US" sz="1600" b="0" dirty="0"/>
          </a:p>
          <a:p>
            <a:endParaRPr lang="en-US" sz="1600" b="0" dirty="0"/>
          </a:p>
        </p:txBody>
      </p:sp>
    </p:spTree>
    <p:extLst>
      <p:ext uri="{BB962C8B-B14F-4D97-AF65-F5344CB8AC3E}">
        <p14:creationId xmlns:p14="http://schemas.microsoft.com/office/powerpoint/2010/main" val="2632619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IFSs</a:t>
            </a:r>
            <a:endParaRPr lang="en-US" dirty="0"/>
          </a:p>
        </p:txBody>
      </p:sp>
      <p:sp>
        <p:nvSpPr>
          <p:cNvPr id="10242" name="Rectangle 2"/>
          <p:cNvSpPr>
            <a:spLocks noGrp="1" noChangeArrowheads="1"/>
          </p:cNvSpPr>
          <p:nvPr>
            <p:ph type="body" idx="1"/>
          </p:nvPr>
        </p:nvSpPr>
        <p:spPr>
          <a:xfrm>
            <a:off x="685800" y="1981201"/>
            <a:ext cx="7772400" cy="381000"/>
          </a:xfrm>
          <a:ln/>
        </p:spPr>
        <p:txBody>
          <a:bodyPr/>
          <a:lstStyle/>
          <a:p>
            <a:pPr>
              <a:buFont typeface="Arial" panose="020B0604020202020204" pitchFamily="34" charset="0"/>
              <a:buChar char="•"/>
            </a:pPr>
            <a:r>
              <a:rPr lang="en-US" sz="1600" b="0" dirty="0" smtClean="0"/>
              <a:t>Proposed IFSs:</a:t>
            </a:r>
            <a:endParaRPr lang="en-US" sz="1600" b="0" dirty="0"/>
          </a:p>
        </p:txBody>
      </p:sp>
      <p:pic>
        <p:nvPicPr>
          <p:cNvPr id="7" name="Picture 6"/>
          <p:cNvPicPr/>
          <p:nvPr/>
        </p:nvPicPr>
        <p:blipFill>
          <a:blip r:embed="rId3"/>
          <a:stretch>
            <a:fillRect/>
          </a:stretch>
        </p:blipFill>
        <p:spPr>
          <a:xfrm>
            <a:off x="1074420" y="2529681"/>
            <a:ext cx="6995160" cy="2743200"/>
          </a:xfrm>
          <a:prstGeom prst="rect">
            <a:avLst/>
          </a:prstGeom>
        </p:spPr>
      </p:pic>
    </p:spTree>
    <p:extLst>
      <p:ext uri="{BB962C8B-B14F-4D97-AF65-F5344CB8AC3E}">
        <p14:creationId xmlns:p14="http://schemas.microsoft.com/office/powerpoint/2010/main" val="1661457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This presentation describes </a:t>
            </a:r>
            <a:r>
              <a:rPr lang="en-US" sz="2000" b="0" dirty="0" smtClean="0"/>
              <a:t>a </a:t>
            </a:r>
            <a:r>
              <a:rPr lang="en-US" sz="2000" b="0" dirty="0"/>
              <a:t>sector sweep </a:t>
            </a:r>
            <a:r>
              <a:rPr lang="en-US" sz="2000" b="0" dirty="0" smtClean="0"/>
              <a:t>BF training </a:t>
            </a:r>
            <a:r>
              <a:rPr lang="en-US" sz="2000" b="0" dirty="0"/>
              <a:t>protocol </a:t>
            </a:r>
            <a:r>
              <a:rPr lang="en-US" sz="2000" b="0" dirty="0" smtClean="0"/>
              <a:t>which uses BRP frames.</a:t>
            </a:r>
            <a:endParaRPr lang="en-US" sz="2000" b="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Proposed BF Protocol Features</a:t>
            </a:r>
          </a:p>
        </p:txBody>
      </p:sp>
      <p:sp>
        <p:nvSpPr>
          <p:cNvPr id="9218" name="Rectangle 2"/>
          <p:cNvSpPr>
            <a:spLocks noGrp="1" noChangeArrowheads="1"/>
          </p:cNvSpPr>
          <p:nvPr>
            <p:ph type="body" idx="1"/>
          </p:nvPr>
        </p:nvSpPr>
        <p:spPr>
          <a:xfrm>
            <a:off x="685800" y="1981200"/>
            <a:ext cx="7772400" cy="4114800"/>
          </a:xfrm>
          <a:ln/>
        </p:spPr>
        <p:txBody>
          <a:bodyPr/>
          <a:lstStyle/>
          <a:p>
            <a:pPr algn="just">
              <a:buFont typeface="Arial" panose="020B0604020202020204" pitchFamily="34" charset="0"/>
              <a:buChar char="•"/>
            </a:pPr>
            <a:r>
              <a:rPr lang="en-US" sz="2000" b="0" dirty="0"/>
              <a:t>This presentation proposes an efficient sector sweep BF protocol flow with the following key features:</a:t>
            </a:r>
          </a:p>
          <a:p>
            <a:pPr marL="800100" lvl="1" indent="-342900" algn="just">
              <a:buFont typeface="Arial" panose="020B0604020202020204" pitchFamily="34" charset="0"/>
              <a:buChar char="•"/>
            </a:pPr>
            <a:r>
              <a:rPr lang="en-US" sz="1800" dirty="0" smtClean="0"/>
              <a:t>It </a:t>
            </a:r>
            <a:r>
              <a:rPr lang="en-US" sz="1800" dirty="0"/>
              <a:t>allows very efficient BF flow in terms of time consumption, which is critical for STAs equipped with </a:t>
            </a:r>
            <a:r>
              <a:rPr lang="en-US" sz="1800" b="1" dirty="0"/>
              <a:t>multiple </a:t>
            </a:r>
            <a:r>
              <a:rPr lang="en-US" sz="1800" b="1" dirty="0" smtClean="0"/>
              <a:t>antennas/subarrays</a:t>
            </a:r>
            <a:endParaRPr lang="en-US" sz="1800" dirty="0"/>
          </a:p>
          <a:p>
            <a:pPr marL="800100" lvl="1" indent="-342900" algn="just">
              <a:buFont typeface="Arial" panose="020B0604020202020204" pitchFamily="34" charset="0"/>
              <a:buChar char="•"/>
            </a:pPr>
            <a:r>
              <a:rPr lang="en-US" sz="1800" dirty="0" smtClean="0"/>
              <a:t>Allows </a:t>
            </a:r>
            <a:r>
              <a:rPr lang="en-US" sz="1800" dirty="0"/>
              <a:t>for transmit sector sweep over the </a:t>
            </a:r>
            <a:r>
              <a:rPr lang="en-US" sz="1800" b="1" dirty="0"/>
              <a:t>bonded channel</a:t>
            </a:r>
            <a:r>
              <a:rPr lang="en-US" sz="1800" dirty="0"/>
              <a:t> when the initiator and responder operate on a 4.32 GHz, 6.48 GHz, or 8.64 GHz </a:t>
            </a:r>
            <a:r>
              <a:rPr lang="en-US" sz="1800" dirty="0" smtClean="0"/>
              <a:t>channel</a:t>
            </a:r>
          </a:p>
          <a:p>
            <a:pPr marL="800100" lvl="1" indent="-342900" algn="just">
              <a:buFont typeface="Arial" panose="020B0604020202020204" pitchFamily="34" charset="0"/>
              <a:buChar char="•"/>
            </a:pPr>
            <a:r>
              <a:rPr lang="en-US" sz="1800" dirty="0"/>
              <a:t>The proposed protocol is based on the BRP concept, i.e. “in-packet” training, rather than “packetized” BF</a:t>
            </a:r>
          </a:p>
          <a:p>
            <a:pPr marL="800100" lvl="1" indent="-342900" algn="just">
              <a:buFont typeface="Arial" panose="020B0604020202020204" pitchFamily="34" charset="0"/>
              <a:buChar char="•"/>
            </a:pPr>
            <a:endParaRPr lang="en-US"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a:t>
            </a:r>
            <a:endParaRPr lang="en-US" dirty="0"/>
          </a:p>
        </p:txBody>
      </p:sp>
      <p:sp>
        <p:nvSpPr>
          <p:cNvPr id="10242" name="Rectangle 2"/>
          <p:cNvSpPr>
            <a:spLocks noGrp="1" noChangeArrowheads="1"/>
          </p:cNvSpPr>
          <p:nvPr>
            <p:ph type="body" idx="1"/>
          </p:nvPr>
        </p:nvSpPr>
        <p:spPr>
          <a:xfrm>
            <a:off x="685800" y="4249737"/>
            <a:ext cx="7772400" cy="2379663"/>
          </a:xfrm>
          <a:ln/>
        </p:spPr>
        <p:txBody>
          <a:bodyPr/>
          <a:lstStyle/>
          <a:p>
            <a:pPr>
              <a:buFont typeface="Arial" panose="020B0604020202020204" pitchFamily="34" charset="0"/>
              <a:buChar char="•"/>
            </a:pPr>
            <a:r>
              <a:rPr lang="en-US" sz="1600" b="0" dirty="0" smtClean="0"/>
              <a:t>A </a:t>
            </a:r>
            <a:r>
              <a:rPr lang="en-US" sz="1600" b="0" dirty="0"/>
              <a:t>BRP TXSS </a:t>
            </a:r>
            <a:r>
              <a:rPr lang="en-US" sz="1600" b="0" dirty="0" smtClean="0"/>
              <a:t>procedure starts </a:t>
            </a:r>
            <a:r>
              <a:rPr lang="en-US" sz="1600" b="0" dirty="0"/>
              <a:t>with the transmission of a BRP frame which indicates the need for transmit sector sweep by the initiator. </a:t>
            </a:r>
            <a:endParaRPr lang="en-US" sz="1600" b="0" dirty="0" smtClean="0"/>
          </a:p>
          <a:p>
            <a:pPr>
              <a:buFont typeface="Arial" panose="020B0604020202020204" pitchFamily="34" charset="0"/>
              <a:buChar char="•"/>
            </a:pPr>
            <a:r>
              <a:rPr lang="en-US" sz="1600" b="0" dirty="0" smtClean="0"/>
              <a:t>After </a:t>
            </a:r>
            <a:r>
              <a:rPr lang="en-US" sz="1600" b="0" dirty="0"/>
              <a:t>receiving confirmation of the BRP TXSS request from the responder, the initiator transmits EDMG BRP-TX packets to perform transmit sector sweep using each of its DMG antennas, and the process is repeated for each DMG antenna of the receiver. </a:t>
            </a:r>
            <a:endParaRPr lang="en-US" sz="1600" b="0" dirty="0" smtClean="0"/>
          </a:p>
          <a:p>
            <a:pPr>
              <a:buFont typeface="Arial" panose="020B0604020202020204" pitchFamily="34" charset="0"/>
              <a:buChar char="•"/>
            </a:pPr>
            <a:r>
              <a:rPr lang="en-US" sz="1600" b="0" dirty="0" smtClean="0"/>
              <a:t>The </a:t>
            </a:r>
            <a:r>
              <a:rPr lang="en-US" sz="1600" b="0" dirty="0"/>
              <a:t>last packet of a BRP TXSS contains feedback of the corresponding procedure based on measurements performed by the responder during the reception of EDMG BRP-TX packets.</a:t>
            </a:r>
          </a:p>
        </p:txBody>
      </p:sp>
      <p:pic>
        <p:nvPicPr>
          <p:cNvPr id="7" name="Picture 6"/>
          <p:cNvPicPr/>
          <p:nvPr/>
        </p:nvPicPr>
        <p:blipFill>
          <a:blip r:embed="rId3"/>
          <a:stretch>
            <a:fillRect/>
          </a:stretch>
        </p:blipFill>
        <p:spPr>
          <a:xfrm>
            <a:off x="1161955" y="1720851"/>
            <a:ext cx="6915245" cy="231774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 Setup</a:t>
            </a:r>
            <a:endParaRPr lang="en-US" dirty="0"/>
          </a:p>
        </p:txBody>
      </p:sp>
      <p:sp>
        <p:nvSpPr>
          <p:cNvPr id="10242" name="Rectangle 2"/>
          <p:cNvSpPr>
            <a:spLocks noGrp="1" noChangeArrowheads="1"/>
          </p:cNvSpPr>
          <p:nvPr>
            <p:ph type="body" idx="1"/>
          </p:nvPr>
        </p:nvSpPr>
        <p:spPr>
          <a:xfrm>
            <a:off x="685800" y="4191000"/>
            <a:ext cx="7772400" cy="2209800"/>
          </a:xfrm>
          <a:ln/>
        </p:spPr>
        <p:txBody>
          <a:bodyPr/>
          <a:lstStyle/>
          <a:p>
            <a:pPr>
              <a:buFont typeface="Arial" panose="020B0604020202020204" pitchFamily="34" charset="0"/>
              <a:buChar char="•"/>
            </a:pPr>
            <a:r>
              <a:rPr lang="en-US" sz="1600" b="0" dirty="0"/>
              <a:t>An initiator starts a BRP TXSS procedure by sending a BRP frame with the TXSS-REQ field in the EDMG BRP Request element set to 1 and the TXSS-SECTORS field set to indicate the total number of transmit sectors the initiator uses in the BRP TXSS procedure combined over all of its DMG antennas. </a:t>
            </a:r>
            <a:endParaRPr lang="en-US" sz="1600" b="0" dirty="0" smtClean="0"/>
          </a:p>
          <a:p>
            <a:pPr>
              <a:buFont typeface="Arial" panose="020B0604020202020204" pitchFamily="34" charset="0"/>
              <a:buChar char="•"/>
            </a:pPr>
            <a:r>
              <a:rPr lang="en-US" sz="1600" b="0" dirty="0" smtClean="0">
                <a:solidFill>
                  <a:schemeClr val="tx1"/>
                </a:solidFill>
              </a:rPr>
              <a:t>The </a:t>
            </a:r>
            <a:r>
              <a:rPr lang="en-US" sz="1600" b="0" dirty="0">
                <a:solidFill>
                  <a:schemeClr val="tx1"/>
                </a:solidFill>
              </a:rPr>
              <a:t>FBCK-REQ subfield in the DMG Beam Refinement element carried within the BRP frame shall be set to 10001 (binary) (SNR and Sector ID Order Requested).</a:t>
            </a:r>
            <a:endParaRPr lang="en-US" sz="1600" b="0" dirty="0" smtClean="0">
              <a:solidFill>
                <a:schemeClr val="tx1"/>
              </a:solidFill>
            </a:endParaRPr>
          </a:p>
          <a:p>
            <a:pPr>
              <a:buFont typeface="Arial" panose="020B0604020202020204" pitchFamily="34" charset="0"/>
              <a:buChar char="•"/>
            </a:pPr>
            <a:r>
              <a:rPr lang="en-US" sz="1600" b="0" dirty="0"/>
              <a:t>To confirm the BRP TXSS execution, the responder shall respond with a BRP frame containing a DMG Beam Refinement element with the BRP-TXSS-OK subfield set to </a:t>
            </a:r>
            <a:r>
              <a:rPr lang="en-US" sz="1600" b="0" dirty="0" smtClean="0"/>
              <a:t>1.</a:t>
            </a:r>
            <a:endParaRPr lang="en-US" sz="1600" b="0" dirty="0"/>
          </a:p>
        </p:txBody>
      </p:sp>
      <p:pic>
        <p:nvPicPr>
          <p:cNvPr id="7" name="Picture 6"/>
          <p:cNvPicPr/>
          <p:nvPr/>
        </p:nvPicPr>
        <p:blipFill>
          <a:blip r:embed="rId3"/>
          <a:stretch>
            <a:fillRect/>
          </a:stretch>
        </p:blipFill>
        <p:spPr>
          <a:xfrm>
            <a:off x="1161955" y="1720851"/>
            <a:ext cx="6915245" cy="2317749"/>
          </a:xfrm>
          <a:prstGeom prst="rect">
            <a:avLst/>
          </a:prstGeom>
        </p:spPr>
      </p:pic>
    </p:spTree>
    <p:extLst>
      <p:ext uri="{BB962C8B-B14F-4D97-AF65-F5344CB8AC3E}">
        <p14:creationId xmlns:p14="http://schemas.microsoft.com/office/powerpoint/2010/main" val="18735119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 Execution</a:t>
            </a:r>
            <a:endParaRPr lang="en-US" dirty="0"/>
          </a:p>
        </p:txBody>
      </p:sp>
      <mc:AlternateContent xmlns:mc="http://schemas.openxmlformats.org/markup-compatibility/2006" xmlns:a14="http://schemas.microsoft.com/office/drawing/2010/main">
        <mc:Choice Requires="a14">
          <p:sp>
            <p:nvSpPr>
              <p:cNvPr id="10242" name="Rectangle 2"/>
              <p:cNvSpPr>
                <a:spLocks noGrp="1" noChangeArrowheads="1"/>
              </p:cNvSpPr>
              <p:nvPr>
                <p:ph type="body" idx="1"/>
              </p:nvPr>
            </p:nvSpPr>
            <p:spPr>
              <a:xfrm>
                <a:off x="685800" y="3886200"/>
                <a:ext cx="7772400" cy="2209800"/>
              </a:xfrm>
              <a:ln/>
            </p:spPr>
            <p:txBody>
              <a:bodyPr/>
              <a:lstStyle/>
              <a:p>
                <a:pPr>
                  <a:buFont typeface="Arial" panose="020B0604020202020204" pitchFamily="34" charset="0"/>
                  <a:buChar char="•"/>
                </a:pPr>
                <a:r>
                  <a:rPr lang="en-US" sz="1600" b="0" dirty="0"/>
                  <a:t>T</a:t>
                </a:r>
                <a:r>
                  <a:rPr lang="en-US" sz="1600" b="0" dirty="0" smtClean="0"/>
                  <a:t>he </a:t>
                </a:r>
                <a:r>
                  <a:rPr lang="en-US" sz="1600" b="0" dirty="0"/>
                  <a:t>initiator shall then transmit </a:t>
                </a:r>
                <a14:m>
                  <m:oMath xmlns:m="http://schemas.openxmlformats.org/officeDocument/2006/math">
                    <m:sSub>
                      <m:sSubPr>
                        <m:ctrlPr>
                          <a:rPr lang="en-US" sz="1600" b="0" i="1">
                            <a:latin typeface="Cambria Math" panose="02040503050406030204" pitchFamily="18" charset="0"/>
                          </a:rPr>
                        </m:ctrlPr>
                      </m:sSubPr>
                      <m:e>
                        <m:r>
                          <m:rPr>
                            <m:nor/>
                          </m:rPr>
                          <a:rPr lang="en-US" sz="1600" b="0"/>
                          <m:t>N</m:t>
                        </m:r>
                      </m:e>
                      <m:sub>
                        <m:r>
                          <m:rPr>
                            <m:nor/>
                          </m:rPr>
                          <a:rPr lang="en-US" sz="1600" b="0"/>
                          <m:t>init</m:t>
                        </m:r>
                        <m:r>
                          <m:rPr>
                            <m:nor/>
                          </m:rPr>
                          <a:rPr lang="en-US" sz="1600" b="0"/>
                          <m:t>,</m:t>
                        </m:r>
                        <m:r>
                          <m:rPr>
                            <m:nor/>
                          </m:rPr>
                          <a:rPr lang="en-US" sz="1600" b="0"/>
                          <m:t>TX</m:t>
                        </m:r>
                      </m:sub>
                    </m:sSub>
                  </m:oMath>
                </a14:m>
                <a:r>
                  <a:rPr lang="en-US" sz="1600" b="0" dirty="0"/>
                  <a:t> EDMG BRP-TX packets per each DMG antenna of the responder. </a:t>
                </a:r>
                <a:endParaRPr lang="en-US" sz="1600" b="0" dirty="0" smtClean="0"/>
              </a:p>
              <a:p>
                <a:pPr lvl="1">
                  <a:buFont typeface="Arial" panose="020B0604020202020204" pitchFamily="34" charset="0"/>
                  <a:buChar char="•"/>
                </a:pPr>
                <a:r>
                  <a:rPr lang="en-US" sz="1600" b="0" dirty="0" smtClean="0"/>
                  <a:t>The </a:t>
                </a:r>
                <a:r>
                  <a:rPr lang="en-US" sz="1600" b="0" dirty="0"/>
                  <a:t>total number of sectors trained in the </a:t>
                </a:r>
                <a14:m>
                  <m:oMath xmlns:m="http://schemas.openxmlformats.org/officeDocument/2006/math">
                    <m:sSub>
                      <m:sSubPr>
                        <m:ctrlPr>
                          <a:rPr lang="en-US" sz="1600" b="0" i="1">
                            <a:latin typeface="Cambria Math" panose="02040503050406030204" pitchFamily="18" charset="0"/>
                          </a:rPr>
                        </m:ctrlPr>
                      </m:sSubPr>
                      <m:e>
                        <m:r>
                          <m:rPr>
                            <m:nor/>
                          </m:rPr>
                          <a:rPr lang="en-US" sz="1600" b="0"/>
                          <m:t>N</m:t>
                        </m:r>
                      </m:e>
                      <m:sub>
                        <m:r>
                          <m:rPr>
                            <m:nor/>
                          </m:rPr>
                          <a:rPr lang="en-US" sz="1600" b="0"/>
                          <m:t>init</m:t>
                        </m:r>
                        <m:r>
                          <m:rPr>
                            <m:nor/>
                          </m:rPr>
                          <a:rPr lang="en-US" sz="1600" b="0"/>
                          <m:t>,</m:t>
                        </m:r>
                        <m:r>
                          <m:rPr>
                            <m:nor/>
                          </m:rPr>
                          <a:rPr lang="en-US" sz="1600" b="0"/>
                          <m:t>TX</m:t>
                        </m:r>
                      </m:sub>
                    </m:sSub>
                  </m:oMath>
                </a14:m>
                <a:r>
                  <a:rPr lang="en-US" sz="1600" b="0" dirty="0"/>
                  <a:t> EDMG BRP-TX packets sent is N, where N is equal to the value of the subfield TXSS-SECTORS in the EDMG BRP Request element sent in the BRP frame that started the procedure. </a:t>
                </a:r>
                <a:endParaRPr lang="en-US" sz="1600" b="0" dirty="0" smtClean="0"/>
              </a:p>
              <a:p>
                <a:pPr>
                  <a:buFont typeface="Arial" panose="020B0604020202020204" pitchFamily="34" charset="0"/>
                  <a:buChar char="•"/>
                </a:pPr>
                <a:r>
                  <a:rPr lang="en-US" sz="1600" b="0" dirty="0" smtClean="0"/>
                  <a:t>If </a:t>
                </a:r>
                <a:r>
                  <a:rPr lang="en-US" sz="1600" b="0" dirty="0"/>
                  <a:t>the responder has more than one receive DMG antenna, the initiator repeats the transmission of the </a:t>
                </a:r>
                <a14:m>
                  <m:oMath xmlns:m="http://schemas.openxmlformats.org/officeDocument/2006/math">
                    <m:sSub>
                      <m:sSubPr>
                        <m:ctrlPr>
                          <a:rPr lang="en-US" sz="1600" b="0" i="1">
                            <a:latin typeface="Cambria Math" panose="02040503050406030204" pitchFamily="18" charset="0"/>
                          </a:rPr>
                        </m:ctrlPr>
                      </m:sSubPr>
                      <m:e>
                        <m:r>
                          <m:rPr>
                            <m:nor/>
                          </m:rPr>
                          <a:rPr lang="en-US" sz="1600" b="0"/>
                          <m:t>N</m:t>
                        </m:r>
                      </m:e>
                      <m:sub>
                        <m:r>
                          <m:rPr>
                            <m:nor/>
                          </m:rPr>
                          <a:rPr lang="en-US" sz="1600" b="0"/>
                          <m:t>init</m:t>
                        </m:r>
                        <m:r>
                          <m:rPr>
                            <m:nor/>
                          </m:rPr>
                          <a:rPr lang="en-US" sz="1600" b="0"/>
                          <m:t>,</m:t>
                        </m:r>
                        <m:r>
                          <m:rPr>
                            <m:nor/>
                          </m:rPr>
                          <a:rPr lang="en-US" sz="1600" b="0"/>
                          <m:t>TX</m:t>
                        </m:r>
                      </m:sub>
                    </m:sSub>
                    <m:r>
                      <a:rPr lang="en-US" sz="1600" b="0" i="1">
                        <a:latin typeface="Cambria Math" panose="02040503050406030204" pitchFamily="18" charset="0"/>
                      </a:rPr>
                      <m:t> </m:t>
                    </m:r>
                  </m:oMath>
                </a14:m>
                <a:r>
                  <a:rPr lang="en-US" sz="1600" b="0" dirty="0"/>
                  <a:t>EDMG BRP-TX packets for the number of DMG antennas indicated in the last negotiated Number of RX DMG Antennas field transmitted by the responder to the initiator.</a:t>
                </a:r>
              </a:p>
            </p:txBody>
          </p:sp>
        </mc:Choice>
        <mc:Fallback xmlns="">
          <p:sp>
            <p:nvSpPr>
              <p:cNvPr id="10242" name="Rectangle 2"/>
              <p:cNvSpPr>
                <a:spLocks noGrp="1" noRot="1" noChangeAspect="1" noMove="1" noResize="1" noEditPoints="1" noAdjustHandles="1" noChangeArrowheads="1" noChangeShapeType="1" noTextEdit="1"/>
              </p:cNvSpPr>
              <p:nvPr>
                <p:ph type="body" idx="1"/>
              </p:nvPr>
            </p:nvSpPr>
            <p:spPr>
              <a:xfrm>
                <a:off x="685800" y="3886200"/>
                <a:ext cx="7772400" cy="2209800"/>
              </a:xfrm>
              <a:blipFill rotWithShape="0">
                <a:blip r:embed="rId3"/>
                <a:stretch>
                  <a:fillRect l="-314" t="-829" r="-706" b="-20166"/>
                </a:stretch>
              </a:blipFill>
              <a:ln/>
            </p:spPr>
            <p:txBody>
              <a:bodyPr/>
              <a:lstStyle/>
              <a:p>
                <a:r>
                  <a:rPr lang="en-US">
                    <a:noFill/>
                  </a:rPr>
                  <a:t> </a:t>
                </a:r>
              </a:p>
            </p:txBody>
          </p:sp>
        </mc:Fallback>
      </mc:AlternateContent>
      <p:pic>
        <p:nvPicPr>
          <p:cNvPr id="7" name="Picture 6"/>
          <p:cNvPicPr/>
          <p:nvPr/>
        </p:nvPicPr>
        <p:blipFill>
          <a:blip r:embed="rId4"/>
          <a:stretch>
            <a:fillRect/>
          </a:stretch>
        </p:blipFill>
        <p:spPr>
          <a:xfrm>
            <a:off x="1161955" y="1524000"/>
            <a:ext cx="6915245" cy="2317749"/>
          </a:xfrm>
          <a:prstGeom prst="rect">
            <a:avLst/>
          </a:prstGeom>
        </p:spPr>
      </p:pic>
    </p:spTree>
    <p:extLst>
      <p:ext uri="{BB962C8B-B14F-4D97-AF65-F5344CB8AC3E}">
        <p14:creationId xmlns:p14="http://schemas.microsoft.com/office/powerpoint/2010/main" val="3575436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Proposed flow: Feedback</a:t>
            </a:r>
            <a:endParaRPr lang="en-US" dirty="0"/>
          </a:p>
        </p:txBody>
      </p:sp>
      <p:sp>
        <p:nvSpPr>
          <p:cNvPr id="9" name="Rectangle 2"/>
          <p:cNvSpPr txBox="1">
            <a:spLocks noChangeArrowheads="1"/>
          </p:cNvSpPr>
          <p:nvPr/>
        </p:nvSpPr>
        <p:spPr bwMode="auto">
          <a:xfrm>
            <a:off x="685800" y="4191000"/>
            <a:ext cx="7772400" cy="2209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sz="1600" b="0" kern="0" dirty="0" smtClean="0"/>
          </a:p>
          <a:p>
            <a:pPr>
              <a:buFont typeface="Arial" panose="020B0604020202020204" pitchFamily="34" charset="0"/>
              <a:buChar char="•"/>
            </a:pPr>
            <a:r>
              <a:rPr lang="en-US" sz="1600" b="0" kern="0" dirty="0" smtClean="0"/>
              <a:t>The </a:t>
            </a:r>
            <a:r>
              <a:rPr lang="en-US" sz="1600" b="0" kern="0" dirty="0"/>
              <a:t>BRP frame with feedback sent by the responder shall have the BRP-TXSS-response subfield within the DMG Beam Refinement element set to 1.</a:t>
            </a:r>
          </a:p>
          <a:p>
            <a:pPr>
              <a:buFont typeface="Arial" panose="020B0604020202020204" pitchFamily="34" charset="0"/>
              <a:buChar char="•"/>
            </a:pPr>
            <a:r>
              <a:rPr lang="en-US" sz="1600" b="0" kern="0" dirty="0" smtClean="0"/>
              <a:t>The </a:t>
            </a:r>
            <a:r>
              <a:rPr lang="en-US" sz="1600" b="0" kern="0" dirty="0"/>
              <a:t>feedback type sent by the responder shall be as requested in the FBCK-REQ subfield in the DMG Beam Refinement element present in the BRP frame that started the procedure.</a:t>
            </a:r>
          </a:p>
        </p:txBody>
      </p:sp>
      <p:pic>
        <p:nvPicPr>
          <p:cNvPr id="10" name="Picture 9"/>
          <p:cNvPicPr/>
          <p:nvPr/>
        </p:nvPicPr>
        <p:blipFill>
          <a:blip r:embed="rId3"/>
          <a:stretch>
            <a:fillRect/>
          </a:stretch>
        </p:blipFill>
        <p:spPr>
          <a:xfrm>
            <a:off x="1161955" y="1720851"/>
            <a:ext cx="6915245" cy="2317749"/>
          </a:xfrm>
          <a:prstGeom prst="rect">
            <a:avLst/>
          </a:prstGeom>
        </p:spPr>
      </p:pic>
    </p:spTree>
    <p:extLst>
      <p:ext uri="{BB962C8B-B14F-4D97-AF65-F5344CB8AC3E}">
        <p14:creationId xmlns:p14="http://schemas.microsoft.com/office/powerpoint/2010/main" val="7308348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PPDU Transmission/Reception</a:t>
            </a:r>
            <a:endParaRPr lang="en-US" dirty="0"/>
          </a:p>
        </p:txBody>
      </p:sp>
      <p:sp>
        <p:nvSpPr>
          <p:cNvPr id="10242" name="Rectangle 2"/>
          <p:cNvSpPr>
            <a:spLocks noGrp="1" noChangeArrowheads="1"/>
          </p:cNvSpPr>
          <p:nvPr>
            <p:ph type="body" idx="1"/>
          </p:nvPr>
        </p:nvSpPr>
        <p:spPr>
          <a:xfrm>
            <a:off x="685800" y="1905000"/>
            <a:ext cx="7772400" cy="4208463"/>
          </a:xfrm>
          <a:ln/>
        </p:spPr>
        <p:txBody>
          <a:bodyPr/>
          <a:lstStyle/>
          <a:p>
            <a:pPr>
              <a:buFont typeface="Arial" panose="020B0604020202020204" pitchFamily="34" charset="0"/>
              <a:buChar char="•"/>
            </a:pPr>
            <a:r>
              <a:rPr lang="en-US" sz="1600" b="0" u="sng" dirty="0" smtClean="0"/>
              <a:t>All </a:t>
            </a:r>
            <a:r>
              <a:rPr lang="en-US" sz="1600" b="0" u="sng" dirty="0"/>
              <a:t>fields except for the TRN field</a:t>
            </a:r>
            <a:r>
              <a:rPr lang="en-US" sz="1600" b="0" dirty="0"/>
              <a:t> of EDMG BRP-TX packets used in BRP TXSS shall be </a:t>
            </a:r>
            <a:r>
              <a:rPr lang="en-US" sz="1600" b="0" u="sng" dirty="0"/>
              <a:t>transmitted</a:t>
            </a:r>
            <a:r>
              <a:rPr lang="en-US" sz="1600" b="0" dirty="0"/>
              <a:t> with the same DMG antenna and antenna configuration used in the transmission of the BRP frame that started the BRP TXSS procedure. </a:t>
            </a:r>
            <a:endParaRPr lang="en-US" sz="1600" b="0" dirty="0" smtClean="0"/>
          </a:p>
          <a:p>
            <a:pPr>
              <a:buFont typeface="Arial" panose="020B0604020202020204" pitchFamily="34" charset="0"/>
              <a:buChar char="•"/>
            </a:pPr>
            <a:r>
              <a:rPr lang="en-US" sz="1600" b="0" dirty="0" smtClean="0"/>
              <a:t>The </a:t>
            </a:r>
            <a:r>
              <a:rPr lang="en-US" sz="1600" b="0" u="sng" dirty="0"/>
              <a:t>TRN field</a:t>
            </a:r>
            <a:r>
              <a:rPr lang="en-US" sz="1600" b="0" dirty="0"/>
              <a:t> of EDMG BRP-TX packets used in BRP TXSS may be </a:t>
            </a:r>
            <a:r>
              <a:rPr lang="en-US" sz="1600" b="0" u="sng" dirty="0"/>
              <a:t>transmitted</a:t>
            </a:r>
            <a:r>
              <a:rPr lang="en-US" sz="1600" b="0" dirty="0"/>
              <a:t> with a different DMG antenna than the one used in the transmission of the remaining fields of the same EDMG BRP-TX packet</a:t>
            </a:r>
            <a:r>
              <a:rPr lang="en-US" sz="1600" b="0" dirty="0" smtClean="0"/>
              <a:t>.</a:t>
            </a:r>
          </a:p>
          <a:p>
            <a:pPr>
              <a:buFont typeface="Arial" panose="020B0604020202020204" pitchFamily="34" charset="0"/>
              <a:buChar char="•"/>
            </a:pPr>
            <a:endParaRPr lang="en-US" sz="1600" b="0" dirty="0"/>
          </a:p>
          <a:p>
            <a:pPr>
              <a:buFont typeface="Arial" panose="020B0604020202020204" pitchFamily="34" charset="0"/>
              <a:buChar char="•"/>
            </a:pPr>
            <a:r>
              <a:rPr lang="en-US" sz="1600" b="0" u="sng" dirty="0"/>
              <a:t>All fields of EDMG BRP-TX packets used in BRP TXSS except for the TRN field</a:t>
            </a:r>
            <a:r>
              <a:rPr lang="en-US" sz="1600" b="0" dirty="0"/>
              <a:t> shall be </a:t>
            </a:r>
            <a:r>
              <a:rPr lang="en-US" sz="1600" b="0" u="sng" dirty="0"/>
              <a:t>received</a:t>
            </a:r>
            <a:r>
              <a:rPr lang="en-US" sz="1600" b="0" dirty="0"/>
              <a:t> with the same DMG antenna and antenna configuration used in the reception of the BRP frame that started the BRP TXSS procedure. </a:t>
            </a:r>
            <a:endParaRPr lang="en-US" sz="1600" b="0" dirty="0" smtClean="0"/>
          </a:p>
          <a:p>
            <a:pPr>
              <a:buFont typeface="Arial" panose="020B0604020202020204" pitchFamily="34" charset="0"/>
              <a:buChar char="•"/>
            </a:pPr>
            <a:r>
              <a:rPr lang="en-US" sz="1600" b="0" dirty="0" smtClean="0"/>
              <a:t>The </a:t>
            </a:r>
            <a:r>
              <a:rPr lang="en-US" sz="1600" b="0" u="sng" dirty="0"/>
              <a:t>TRN field</a:t>
            </a:r>
            <a:r>
              <a:rPr lang="en-US" sz="1600" b="0" dirty="0"/>
              <a:t> of EDMG BRP-TX packets used in BRP TXSS may be </a:t>
            </a:r>
            <a:r>
              <a:rPr lang="en-US" sz="1600" b="0" u="sng" dirty="0"/>
              <a:t>received</a:t>
            </a:r>
            <a:r>
              <a:rPr lang="en-US" sz="1600" b="0" dirty="0"/>
              <a:t> with a DMG antenna that is not the same one used in the reception of the remaining fields of the same EDMG BRP-TX packet. </a:t>
            </a:r>
            <a:endParaRPr lang="en-US" sz="1600" b="0" dirty="0" smtClean="0"/>
          </a:p>
          <a:p>
            <a:pPr>
              <a:buFont typeface="Arial" panose="020B0604020202020204" pitchFamily="34" charset="0"/>
              <a:buChar char="•"/>
            </a:pPr>
            <a:r>
              <a:rPr lang="en-US" sz="1600" b="0" dirty="0" smtClean="0"/>
              <a:t>The </a:t>
            </a:r>
            <a:r>
              <a:rPr lang="en-US" sz="1600" b="0" dirty="0"/>
              <a:t>TRN field of EDMG BRP-TX packets used in BRP TXSS may be received with either a quasi-omni receive pattern or a directional antenna pattern.</a:t>
            </a:r>
          </a:p>
        </p:txBody>
      </p:sp>
    </p:spTree>
    <p:extLst>
      <p:ext uri="{BB962C8B-B14F-4D97-AF65-F5344CB8AC3E}">
        <p14:creationId xmlns:p14="http://schemas.microsoft.com/office/powerpoint/2010/main" val="24290764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Claudio da Silva,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Transition Interval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1600" b="0" dirty="0"/>
              <a:t>The first TRN-Unit in an EDMG BRP packet used in a BRP TXSS may be used for the initiator and responder to switch DMG antennas and shall not be processed by the responder. Therefore, for EDMG BRP-TX packets transmitted during BRP TXSS, the value of the TXVECTOR parameter EDMG_TRN_LEN shall be set to k + 1, where k is the number of TRN-Units used for sector sweep.</a:t>
            </a:r>
          </a:p>
          <a:p>
            <a:endParaRPr lang="en-US" sz="1600" b="0" dirty="0"/>
          </a:p>
          <a:p>
            <a:pPr>
              <a:buFont typeface="Arial" panose="020B0604020202020204" pitchFamily="34" charset="0"/>
              <a:buChar char="•"/>
            </a:pPr>
            <a:r>
              <a:rPr lang="en-US" sz="1600" b="0" dirty="0"/>
              <a:t>When transmitting an EDMG BRP-TX packet as part of a BRP TXSS, an EDMG STA may change the DMG antenna used in the transmission of its TRN field during the first TRN-Unit and shall not change DMG antenna during the remaining TNR-Units.</a:t>
            </a:r>
          </a:p>
          <a:p>
            <a:pPr>
              <a:buFont typeface="Arial" panose="020B0604020202020204" pitchFamily="34" charset="0"/>
              <a:buChar char="•"/>
            </a:pPr>
            <a:r>
              <a:rPr lang="en-US" sz="1600" b="0" dirty="0" smtClean="0"/>
              <a:t>When </a:t>
            </a:r>
            <a:r>
              <a:rPr lang="en-US" sz="1600" b="0" dirty="0"/>
              <a:t>receiving EDMG BRP-TX packets as part of BRP TXSS, an EDMG STA may change the DMG antenna used in the reception of the TRN field during the first TRN-Unit and shall not change DMG antenna during the remaining TNR-Units.</a:t>
            </a:r>
          </a:p>
          <a:p>
            <a:endParaRPr lang="en-US" sz="1600" b="0" dirty="0"/>
          </a:p>
        </p:txBody>
      </p:sp>
    </p:spTree>
    <p:extLst>
      <p:ext uri="{BB962C8B-B14F-4D97-AF65-F5344CB8AC3E}">
        <p14:creationId xmlns:p14="http://schemas.microsoft.com/office/powerpoint/2010/main" val="1368136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348</TotalTime>
  <Words>1519</Words>
  <Application>Microsoft Office PowerPoint</Application>
  <PresentationFormat>On-screen Show (4:3)</PresentationFormat>
  <Paragraphs>162</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 Unicode MS</vt:lpstr>
      <vt:lpstr>MS Gothic</vt:lpstr>
      <vt:lpstr>Arial</vt:lpstr>
      <vt:lpstr>Cambria Math</vt:lpstr>
      <vt:lpstr>Times New Roman</vt:lpstr>
      <vt:lpstr>Office Theme</vt:lpstr>
      <vt:lpstr>Document</vt:lpstr>
      <vt:lpstr>BRP Transmit Sector Sweep</vt:lpstr>
      <vt:lpstr>Abstract</vt:lpstr>
      <vt:lpstr>Proposed BF Protocol Features</vt:lpstr>
      <vt:lpstr>Proposed flow</vt:lpstr>
      <vt:lpstr>Proposed flow: Setup</vt:lpstr>
      <vt:lpstr>Proposed flow: Execution</vt:lpstr>
      <vt:lpstr>Proposed flow: Feedback</vt:lpstr>
      <vt:lpstr>PPDU Transmission/Reception</vt:lpstr>
      <vt:lpstr>Transition Interval</vt:lpstr>
      <vt:lpstr>Feedback Transmission/Reception</vt:lpstr>
      <vt:lpstr>Reciprocity</vt:lpstr>
      <vt:lpstr>Reciprocity</vt:lpstr>
      <vt:lpstr>Reciprocity</vt:lpstr>
      <vt:lpstr>Proposed IFSs</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BRP Transmit Sector Sweep</dc:title>
  <dc:creator>Da Silva, Claudio</dc:creator>
  <cp:lastModifiedBy>Da Silva, Claudio</cp:lastModifiedBy>
  <cp:revision>34</cp:revision>
  <cp:lastPrinted>1601-01-01T00:00:00Z</cp:lastPrinted>
  <dcterms:created xsi:type="dcterms:W3CDTF">2017-03-07T15:42:15Z</dcterms:created>
  <dcterms:modified xsi:type="dcterms:W3CDTF">2017-03-14T00:34:43Z</dcterms:modified>
</cp:coreProperties>
</file>