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1"/>
  </p:notesMasterIdLst>
  <p:handoutMasterIdLst>
    <p:handoutMasterId r:id="rId32"/>
  </p:handoutMasterIdLst>
  <p:sldIdLst>
    <p:sldId id="295" r:id="rId2"/>
    <p:sldId id="356" r:id="rId3"/>
    <p:sldId id="357" r:id="rId4"/>
    <p:sldId id="358" r:id="rId5"/>
    <p:sldId id="359" r:id="rId6"/>
    <p:sldId id="360" r:id="rId7"/>
    <p:sldId id="387" r:id="rId8"/>
    <p:sldId id="361" r:id="rId9"/>
    <p:sldId id="362" r:id="rId10"/>
    <p:sldId id="363" r:id="rId11"/>
    <p:sldId id="364" r:id="rId12"/>
    <p:sldId id="365" r:id="rId13"/>
    <p:sldId id="386" r:id="rId14"/>
    <p:sldId id="388" r:id="rId15"/>
    <p:sldId id="366" r:id="rId16"/>
    <p:sldId id="367" r:id="rId17"/>
    <p:sldId id="381" r:id="rId18"/>
    <p:sldId id="369" r:id="rId19"/>
    <p:sldId id="384" r:id="rId20"/>
    <p:sldId id="371" r:id="rId21"/>
    <p:sldId id="372" r:id="rId22"/>
    <p:sldId id="373" r:id="rId23"/>
    <p:sldId id="374" r:id="rId24"/>
    <p:sldId id="375" r:id="rId25"/>
    <p:sldId id="376" r:id="rId26"/>
    <p:sldId id="377" r:id="rId27"/>
    <p:sldId id="378" r:id="rId28"/>
    <p:sldId id="379" r:id="rId29"/>
    <p:sldId id="382"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00CC"/>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05" d="100"/>
          <a:sy n="105" d="100"/>
        </p:scale>
        <p:origin x="76" y="1184"/>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17</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18</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19</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8</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9</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Mar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Mar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Mar 2017</a:t>
            </a:r>
            <a:endParaRPr lang="en-US" dirty="0"/>
          </a:p>
        </p:txBody>
      </p:sp>
      <p:sp>
        <p:nvSpPr>
          <p:cNvPr id="4" name="Footer Placeholder 3"/>
          <p:cNvSpPr>
            <a:spLocks noGrp="1"/>
          </p:cNvSpPr>
          <p:nvPr>
            <p:ph type="ftr" sz="quarter" idx="11"/>
          </p:nvPr>
        </p:nvSpPr>
        <p:spPr/>
        <p:txBody>
          <a:bodyPr/>
          <a:lstStyle/>
          <a:p>
            <a:pPr>
              <a:defRPr/>
            </a:pPr>
            <a:r>
              <a:rPr lang="en-US"/>
              <a:t>Peter Ecclesine (Self)</a:t>
            </a:r>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 2017</a:t>
            </a:r>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dirty="0"/>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t>Mar 2017</a:t>
            </a:r>
          </a:p>
        </p:txBody>
      </p:sp>
      <p:sp>
        <p:nvSpPr>
          <p:cNvPr id="8"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a:t>Mar 2017</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 2017</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Mar 2017</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dirty="0"/>
              <a:t>Peter Ecclesine (Self)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802.11-17/0313r0</a:t>
            </a:r>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carlos.cordeiro@intel.com" TargetMode="External"/><Relationship Id="rId13" Type="http://schemas.openxmlformats.org/officeDocument/2006/relationships/hyperlink" Target="mailto:adrian.p.stephens@ieee.org" TargetMode="External"/><Relationship Id="rId18" Type="http://schemas.openxmlformats.org/officeDocument/2006/relationships/hyperlink" Target="mailto:aasterja@qti.qualcomm.com" TargetMode="External"/><Relationship Id="rId3" Type="http://schemas.openxmlformats.org/officeDocument/2006/relationships/hyperlink" Target="mailto:jiamin.chen@mail01.huawei.com" TargetMode="External"/><Relationship Id="rId7" Type="http://schemas.openxmlformats.org/officeDocument/2006/relationships/hyperlink" Target="mailto:robert.stacey@intel.com" TargetMode="External"/><Relationship Id="rId12" Type="http://schemas.openxmlformats.org/officeDocument/2006/relationships/hyperlink" Target="mailto:petere@ieee.org" TargetMode="External"/><Relationship Id="rId17" Type="http://schemas.openxmlformats.org/officeDocument/2006/relationships/hyperlink" Target="mailto:yongho.seok@gmail.com" TargetMode="External"/><Relationship Id="rId2" Type="http://schemas.openxmlformats.org/officeDocument/2006/relationships/notesSlide" Target="../notesSlides/notesSlide5.xml"/><Relationship Id="rId16" Type="http://schemas.openxmlformats.org/officeDocument/2006/relationships/hyperlink" Target="mailto:Ping.FANG@huawei.com" TargetMode="Externa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henry@LOGOUT.COM" TargetMode="External"/><Relationship Id="rId5" Type="http://schemas.openxmlformats.org/officeDocument/2006/relationships/hyperlink" Target="mailto:d3e3e3@gmail.com" TargetMode="External"/><Relationship Id="rId15" Type="http://schemas.openxmlformats.org/officeDocument/2006/relationships/hyperlink" Target="mailto:emily.h.qi@intel.com" TargetMode="External"/><Relationship Id="rId10" Type="http://schemas.openxmlformats.org/officeDocument/2006/relationships/hyperlink" Target="mailto:alex.ashley@hotmail.co.uk" TargetMode="External"/><Relationship Id="rId19" Type="http://schemas.openxmlformats.org/officeDocument/2006/relationships/hyperlink" Target="mailto:ddrgal@gmail.com" TargetMode="External"/><Relationship Id="rId4" Type="http://schemas.openxmlformats.org/officeDocument/2006/relationships/hyperlink" Target="mailto:shiwenhe@seu.edu.cn" TargetMode="External"/><Relationship Id="rId9" Type="http://schemas.openxmlformats.org/officeDocument/2006/relationships/hyperlink" Target="mailto:chaochun.wang@mediatek.com" TargetMode="External"/><Relationship Id="rId14" Type="http://schemas.openxmlformats.org/officeDocument/2006/relationships/hyperlink" Target="mailto:edward.ks.au@huawei.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(Mar ‘17)</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2017-03-03</a:t>
            </a:r>
          </a:p>
        </p:txBody>
      </p:sp>
      <p:graphicFrame>
        <p:nvGraphicFramePr>
          <p:cNvPr id="1026" name="Object 4"/>
          <p:cNvGraphicFramePr>
            <a:graphicFrameLocks noChangeAspect="1"/>
          </p:cNvGraphicFramePr>
          <p:nvPr>
            <p:extLst>
              <p:ext uri="{D42A27DB-BD31-4B8C-83A1-F6EECF244321}">
                <p14:modId xmlns:p14="http://schemas.microsoft.com/office/powerpoint/2010/main" val="3460311638"/>
              </p:ext>
            </p:extLst>
          </p:nvPr>
        </p:nvGraphicFramePr>
        <p:xfrm>
          <a:off x="533400" y="2505075"/>
          <a:ext cx="7718425" cy="2522538"/>
        </p:xfrm>
        <a:graphic>
          <a:graphicData uri="http://schemas.openxmlformats.org/presentationml/2006/ole">
            <mc:AlternateContent xmlns:mc="http://schemas.openxmlformats.org/markup-compatibility/2006">
              <mc:Choice xmlns:v="urn:schemas-microsoft-com:vml" Requires="v">
                <p:oleObj spid="_x0000_s1627" name="Document" r:id="rId4" imgW="8610870" imgH="2820318" progId="Word.Document.8">
                  <p:embed/>
                </p:oleObj>
              </mc:Choice>
              <mc:Fallback>
                <p:oleObj name="Document" r:id="rId4" imgW="8610870" imgH="2820318" progId="Word.Document.8">
                  <p:embed/>
                  <p:pic>
                    <p:nvPicPr>
                      <p:cNvPr id="0" name="Picture 4"/>
                      <p:cNvPicPr>
                        <a:picLocks noChangeAspect="1" noChangeArrowheads="1"/>
                      </p:cNvPicPr>
                      <p:nvPr/>
                    </p:nvPicPr>
                    <p:blipFill>
                      <a:blip r:embed="rId5"/>
                      <a:srcRect/>
                      <a:stretch>
                        <a:fillRect/>
                      </a:stretch>
                    </p:blipFill>
                    <p:spPr bwMode="auto">
                      <a:xfrm>
                        <a:off x="533400" y="2505075"/>
                        <a:ext cx="7718425" cy="2522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a:t>Peter Ecclesine (Self)</a:t>
            </a:r>
          </a:p>
        </p:txBody>
      </p:sp>
      <p:sp>
        <p:nvSpPr>
          <p:cNvPr id="2" name="Date Placeholder 1"/>
          <p:cNvSpPr>
            <a:spLocks noGrp="1"/>
          </p:cNvSpPr>
          <p:nvPr>
            <p:ph type="dt" sz="half" idx="10"/>
          </p:nvPr>
        </p:nvSpPr>
        <p:spPr/>
        <p:txBody>
          <a:bodyPr/>
          <a:lstStyle/>
          <a:p>
            <a:pPr>
              <a:defRPr/>
            </a:pPr>
            <a:r>
              <a:rPr lang="en-US"/>
              <a:t>Mar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t>Document 11-11/1149r49 is posted, r50 draft is available. Numbering begins with </a:t>
            </a:r>
            <a:r>
              <a:rPr lang="en-US" dirty="0" err="1"/>
              <a:t>REVmc</a:t>
            </a:r>
            <a:r>
              <a:rPr lang="en-US" dirty="0"/>
              <a:t> Published, 11ai Published, 11ah D 8.0, missing 11aj</a:t>
            </a:r>
          </a:p>
          <a:p>
            <a:r>
              <a:rPr lang="en-US" dirty="0"/>
              <a:t>Updating of 1149 happens when a numbered draft is balloted, and occurs in parallel with balloting and comment resolution. The other updates are based on availability and will be posted by Robert and announced to the Editors</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11</a:t>
            </a:fld>
            <a:endParaRPr lang="en-US"/>
          </a:p>
        </p:txBody>
      </p:sp>
      <p:sp>
        <p:nvSpPr>
          <p:cNvPr id="24582" name="Footer Placeholder 6"/>
          <p:cNvSpPr>
            <a:spLocks noGrp="1"/>
          </p:cNvSpPr>
          <p:nvPr>
            <p:ph type="ftr" sz="quarter" idx="11"/>
          </p:nvPr>
        </p:nvSpPr>
        <p:spPr>
          <a:noFill/>
        </p:spPr>
        <p:txBody>
          <a:bodyPr/>
          <a:lstStyle/>
          <a:p>
            <a:r>
              <a:rPr lang="en-US"/>
              <a:t>Peter Ecclesine (Self)</a:t>
            </a:r>
          </a:p>
        </p:txBody>
      </p:sp>
      <p:sp>
        <p:nvSpPr>
          <p:cNvPr id="24583"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205048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a:t>802.11 Working Group Mandatory Draft Review</a:t>
            </a:r>
          </a:p>
          <a:p>
            <a:pPr lvl="1">
              <a:buFontTx/>
              <a:buNone/>
            </a:pPr>
            <a:r>
              <a:rPr lang="en-US" sz="1600" dirty="0"/>
              <a:t>802.11-11/615r6 documents the process. MDR now in the 802.11 Operating Manual 802.11-14/0629r8. The process needs some change so the report is done after the editing is done. </a:t>
            </a:r>
          </a:p>
          <a:p>
            <a:r>
              <a:rPr lang="en-US" sz="1200" dirty="0"/>
              <a:t>P802.11aa D5.0 went through Working Group Mandatory Editorial Coordination before July 2011</a:t>
            </a:r>
          </a:p>
          <a:p>
            <a:r>
              <a:rPr lang="en-US" sz="1200" dirty="0"/>
              <a:t>P802.11ad D4.0 went through Working Group Mandatory Editorial Coordination before July 2011</a:t>
            </a:r>
          </a:p>
          <a:p>
            <a:r>
              <a:rPr lang="en-US" sz="1200" dirty="0" err="1"/>
              <a:t>P802.11ae</a:t>
            </a:r>
            <a:r>
              <a:rPr lang="en-US" sz="1200" dirty="0"/>
              <a:t> </a:t>
            </a:r>
            <a:r>
              <a:rPr lang="en-US" sz="1200" dirty="0" err="1"/>
              <a:t>D4.0</a:t>
            </a:r>
            <a:r>
              <a:rPr lang="en-US" sz="1200" dirty="0"/>
              <a:t> went through Working Group Mandatory Editorial Coordination before July 2011</a:t>
            </a:r>
          </a:p>
          <a:p>
            <a:r>
              <a:rPr lang="en-US" sz="1200" dirty="0" err="1"/>
              <a:t>P802.11ac</a:t>
            </a:r>
            <a:r>
              <a:rPr lang="en-US" sz="1200" dirty="0"/>
              <a:t> </a:t>
            </a:r>
            <a:r>
              <a:rPr lang="en-US" sz="1200" dirty="0" err="1"/>
              <a:t>D4.0</a:t>
            </a:r>
            <a:r>
              <a:rPr lang="en-US" sz="1200" dirty="0"/>
              <a:t> went through Working Group Mandatory Draft Review before January 2013</a:t>
            </a:r>
          </a:p>
          <a:p>
            <a:r>
              <a:rPr lang="en-US" sz="1200" dirty="0"/>
              <a:t>P802.11af D4.0 went through Working Group Mandatory Draft Review before May 18, 2013</a:t>
            </a:r>
          </a:p>
          <a:p>
            <a:r>
              <a:rPr lang="en-US" sz="1400" dirty="0" err="1"/>
              <a:t>REVmc</a:t>
            </a:r>
            <a:r>
              <a:rPr lang="en-US" sz="1400" dirty="0"/>
              <a:t> D3.0 went through MDR process – 802.11-14/781r11 dated Sept 19, 2014</a:t>
            </a:r>
          </a:p>
          <a:p>
            <a:r>
              <a:rPr lang="en-US" sz="1400" dirty="0"/>
              <a:t>P802.11ah D4.0 went through MDR process – 802.11-15/247r3 dated Mar 12, 2015</a:t>
            </a:r>
          </a:p>
          <a:p>
            <a:r>
              <a:rPr lang="en-US" sz="1400" dirty="0"/>
              <a:t>P802.11ai D4.0 went through MDR process – 802.11-15/248r4 dated May 14, 2015</a:t>
            </a:r>
          </a:p>
          <a:p>
            <a:r>
              <a:rPr lang="en-US" sz="1400" dirty="0"/>
              <a:t>P802.11aq D4.0 went through MDR process – 802.11-16/801r0 dated June 22, 2016</a:t>
            </a:r>
          </a:p>
          <a:p>
            <a:r>
              <a:rPr lang="en-US" sz="1400" dirty="0"/>
              <a:t>P802.11aj D3.0 went through MDR process – 802.11-16/1333r5 dated Dec 9, 2016</a:t>
            </a:r>
          </a:p>
          <a:p>
            <a:pPr lvl="1"/>
            <a:r>
              <a:rPr lang="en-US" sz="1200" dirty="0"/>
              <a:t>Final changes in D5.0 Feb 17, 2017.</a:t>
            </a:r>
          </a:p>
          <a:p>
            <a:r>
              <a:rPr lang="en-US" sz="1400" dirty="0"/>
              <a:t>P802.11ak –17/143r3 MDR draft report March 2, 2017. </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12</a:t>
            </a:fld>
            <a:endParaRPr lang="en-US"/>
          </a:p>
        </p:txBody>
      </p:sp>
      <p:sp>
        <p:nvSpPr>
          <p:cNvPr id="26629" name="Footer Placeholder 5"/>
          <p:cNvSpPr>
            <a:spLocks noGrp="1"/>
          </p:cNvSpPr>
          <p:nvPr>
            <p:ph type="ftr" sz="quarter" idx="11"/>
          </p:nvPr>
        </p:nvSpPr>
        <p:spPr>
          <a:noFill/>
        </p:spPr>
        <p:txBody>
          <a:bodyPr/>
          <a:lstStyle/>
          <a:p>
            <a:r>
              <a:rPr lang="en-US"/>
              <a:t>Peter Ecclesine (Self)</a:t>
            </a:r>
          </a:p>
        </p:txBody>
      </p:sp>
      <p:sp>
        <p:nvSpPr>
          <p:cNvPr id="26630"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26632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a:xfrm>
            <a:off x="685800" y="1600200"/>
            <a:ext cx="7772400" cy="4724400"/>
          </a:xfrm>
        </p:spPr>
        <p:txBody>
          <a:bodyPr/>
          <a:lstStyle/>
          <a:p>
            <a:r>
              <a:rPr lang="en-US" dirty="0"/>
              <a:t>Looks like 11ay may go another gather/scatter path</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890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proliferation of STA types and their requirement inheritance</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A2CC4D41-5DD7-4E30-AC49-D50706A72133}" type="slidenum">
              <a:rPr lang="en-US" smtClean="0"/>
              <a:pPr>
                <a:defRPr/>
              </a:pPr>
              <a:t>14</a:t>
            </a:fld>
            <a:endParaRPr lang="en-US" dirty="0"/>
          </a:p>
        </p:txBody>
      </p:sp>
      <p:sp>
        <p:nvSpPr>
          <p:cNvPr id="10" name="TextBox 9"/>
          <p:cNvSpPr txBox="1"/>
          <p:nvPr/>
        </p:nvSpPr>
        <p:spPr>
          <a:xfrm>
            <a:off x="3222306" y="2654783"/>
            <a:ext cx="685800" cy="461665"/>
          </a:xfrm>
          <a:prstGeom prst="rect">
            <a:avLst/>
          </a:prstGeom>
          <a:noFill/>
        </p:spPr>
        <p:txBody>
          <a:bodyPr wrap="square" rtlCol="0">
            <a:spAutoFit/>
          </a:bodyPr>
          <a:lstStyle/>
          <a:p>
            <a:r>
              <a:rPr lang="en-US" dirty="0"/>
              <a:t>HT</a:t>
            </a:r>
          </a:p>
        </p:txBody>
      </p:sp>
      <p:sp>
        <p:nvSpPr>
          <p:cNvPr id="11" name="TextBox 10"/>
          <p:cNvSpPr txBox="1"/>
          <p:nvPr/>
        </p:nvSpPr>
        <p:spPr>
          <a:xfrm>
            <a:off x="4643938" y="2654782"/>
            <a:ext cx="938981" cy="461665"/>
          </a:xfrm>
          <a:prstGeom prst="rect">
            <a:avLst/>
          </a:prstGeom>
          <a:noFill/>
        </p:spPr>
        <p:txBody>
          <a:bodyPr wrap="square" rtlCol="0">
            <a:spAutoFit/>
          </a:bodyPr>
          <a:lstStyle/>
          <a:p>
            <a:r>
              <a:rPr lang="en-US" dirty="0"/>
              <a:t>VHT</a:t>
            </a:r>
          </a:p>
        </p:txBody>
      </p:sp>
      <p:sp>
        <p:nvSpPr>
          <p:cNvPr id="12" name="TextBox 11"/>
          <p:cNvSpPr txBox="1"/>
          <p:nvPr/>
        </p:nvSpPr>
        <p:spPr>
          <a:xfrm>
            <a:off x="5476694" y="4186047"/>
            <a:ext cx="938981" cy="461665"/>
          </a:xfrm>
          <a:prstGeom prst="rect">
            <a:avLst/>
          </a:prstGeom>
          <a:noFill/>
        </p:spPr>
        <p:txBody>
          <a:bodyPr wrap="square" rtlCol="0">
            <a:spAutoFit/>
          </a:bodyPr>
          <a:lstStyle/>
          <a:p>
            <a:r>
              <a:rPr lang="en-US" dirty="0"/>
              <a:t>DMG</a:t>
            </a:r>
          </a:p>
        </p:txBody>
      </p:sp>
      <p:sp>
        <p:nvSpPr>
          <p:cNvPr id="14" name="TextBox 13"/>
          <p:cNvSpPr txBox="1"/>
          <p:nvPr/>
        </p:nvSpPr>
        <p:spPr>
          <a:xfrm>
            <a:off x="4893931" y="1828800"/>
            <a:ext cx="771550" cy="461665"/>
          </a:xfrm>
          <a:prstGeom prst="rect">
            <a:avLst/>
          </a:prstGeom>
          <a:noFill/>
        </p:spPr>
        <p:txBody>
          <a:bodyPr wrap="square" rtlCol="0">
            <a:spAutoFit/>
          </a:bodyPr>
          <a:lstStyle/>
          <a:p>
            <a:r>
              <a:rPr lang="en-US" dirty="0"/>
              <a:t>S1G</a:t>
            </a:r>
          </a:p>
        </p:txBody>
      </p:sp>
      <p:sp>
        <p:nvSpPr>
          <p:cNvPr id="15" name="TextBox 14"/>
          <p:cNvSpPr txBox="1"/>
          <p:nvPr/>
        </p:nvSpPr>
        <p:spPr>
          <a:xfrm>
            <a:off x="7675290" y="4186046"/>
            <a:ext cx="1164252" cy="461665"/>
          </a:xfrm>
          <a:prstGeom prst="rect">
            <a:avLst/>
          </a:prstGeom>
          <a:noFill/>
        </p:spPr>
        <p:txBody>
          <a:bodyPr wrap="square" rtlCol="0">
            <a:spAutoFit/>
          </a:bodyPr>
          <a:lstStyle/>
          <a:p>
            <a:r>
              <a:rPr lang="en-US" dirty="0"/>
              <a:t>EDMG</a:t>
            </a:r>
          </a:p>
        </p:txBody>
      </p:sp>
      <p:sp>
        <p:nvSpPr>
          <p:cNvPr id="16" name="TextBox 15"/>
          <p:cNvSpPr txBox="1"/>
          <p:nvPr/>
        </p:nvSpPr>
        <p:spPr>
          <a:xfrm>
            <a:off x="7093164" y="5061796"/>
            <a:ext cx="1164252" cy="461665"/>
          </a:xfrm>
          <a:prstGeom prst="rect">
            <a:avLst/>
          </a:prstGeom>
          <a:noFill/>
        </p:spPr>
        <p:txBody>
          <a:bodyPr wrap="square" rtlCol="0">
            <a:spAutoFit/>
          </a:bodyPr>
          <a:lstStyle/>
          <a:p>
            <a:r>
              <a:rPr lang="en-US" dirty="0"/>
              <a:t>45MG</a:t>
            </a:r>
          </a:p>
        </p:txBody>
      </p:sp>
      <p:sp>
        <p:nvSpPr>
          <p:cNvPr id="17" name="TextBox 16"/>
          <p:cNvSpPr txBox="1"/>
          <p:nvPr/>
        </p:nvSpPr>
        <p:spPr>
          <a:xfrm>
            <a:off x="6215075" y="2656509"/>
            <a:ext cx="685800" cy="461665"/>
          </a:xfrm>
          <a:prstGeom prst="rect">
            <a:avLst/>
          </a:prstGeom>
          <a:noFill/>
        </p:spPr>
        <p:txBody>
          <a:bodyPr wrap="square" rtlCol="0">
            <a:spAutoFit/>
          </a:bodyPr>
          <a:lstStyle/>
          <a:p>
            <a:r>
              <a:rPr lang="en-US" dirty="0"/>
              <a:t>HE</a:t>
            </a:r>
          </a:p>
        </p:txBody>
      </p:sp>
      <p:sp>
        <p:nvSpPr>
          <p:cNvPr id="18" name="TextBox 17"/>
          <p:cNvSpPr txBox="1"/>
          <p:nvPr/>
        </p:nvSpPr>
        <p:spPr>
          <a:xfrm>
            <a:off x="1676401" y="2654782"/>
            <a:ext cx="810074" cy="461665"/>
          </a:xfrm>
          <a:prstGeom prst="rect">
            <a:avLst/>
          </a:prstGeom>
          <a:noFill/>
        </p:spPr>
        <p:txBody>
          <a:bodyPr wrap="square" rtlCol="0">
            <a:spAutoFit/>
          </a:bodyPr>
          <a:lstStyle/>
          <a:p>
            <a:r>
              <a:rPr lang="en-US" dirty="0" err="1"/>
              <a:t>QoS</a:t>
            </a:r>
            <a:endParaRPr lang="en-US" dirty="0"/>
          </a:p>
        </p:txBody>
      </p:sp>
      <p:sp>
        <p:nvSpPr>
          <p:cNvPr id="19" name="TextBox 18"/>
          <p:cNvSpPr txBox="1"/>
          <p:nvPr/>
        </p:nvSpPr>
        <p:spPr>
          <a:xfrm>
            <a:off x="4068216" y="4425914"/>
            <a:ext cx="938981" cy="461665"/>
          </a:xfrm>
          <a:prstGeom prst="rect">
            <a:avLst/>
          </a:prstGeom>
          <a:noFill/>
        </p:spPr>
        <p:txBody>
          <a:bodyPr wrap="square" rtlCol="0">
            <a:spAutoFit/>
          </a:bodyPr>
          <a:lstStyle/>
          <a:p>
            <a:r>
              <a:rPr lang="en-US" dirty="0"/>
              <a:t>Mesh</a:t>
            </a:r>
          </a:p>
        </p:txBody>
      </p:sp>
      <p:sp>
        <p:nvSpPr>
          <p:cNvPr id="20" name="TextBox 19"/>
          <p:cNvSpPr txBox="1"/>
          <p:nvPr/>
        </p:nvSpPr>
        <p:spPr>
          <a:xfrm>
            <a:off x="4121684" y="5331360"/>
            <a:ext cx="938981" cy="461665"/>
          </a:xfrm>
          <a:prstGeom prst="rect">
            <a:avLst/>
          </a:prstGeom>
          <a:noFill/>
        </p:spPr>
        <p:txBody>
          <a:bodyPr wrap="square" rtlCol="0">
            <a:spAutoFit/>
          </a:bodyPr>
          <a:lstStyle/>
          <a:p>
            <a:r>
              <a:rPr lang="en-US" dirty="0"/>
              <a:t>FILS</a:t>
            </a:r>
          </a:p>
        </p:txBody>
      </p:sp>
      <p:sp>
        <p:nvSpPr>
          <p:cNvPr id="21" name="TextBox 20"/>
          <p:cNvSpPr txBox="1"/>
          <p:nvPr/>
        </p:nvSpPr>
        <p:spPr>
          <a:xfrm>
            <a:off x="4097884" y="5900036"/>
            <a:ext cx="938981" cy="461665"/>
          </a:xfrm>
          <a:prstGeom prst="rect">
            <a:avLst/>
          </a:prstGeom>
          <a:noFill/>
        </p:spPr>
        <p:txBody>
          <a:bodyPr wrap="square" rtlCol="0">
            <a:spAutoFit/>
          </a:bodyPr>
          <a:lstStyle/>
          <a:p>
            <a:r>
              <a:rPr lang="en-US" dirty="0"/>
              <a:t>GLK</a:t>
            </a:r>
          </a:p>
        </p:txBody>
      </p:sp>
      <p:sp>
        <p:nvSpPr>
          <p:cNvPr id="22" name="TextBox 21"/>
          <p:cNvSpPr txBox="1"/>
          <p:nvPr/>
        </p:nvSpPr>
        <p:spPr>
          <a:xfrm>
            <a:off x="7093164" y="4726171"/>
            <a:ext cx="1164252" cy="461665"/>
          </a:xfrm>
          <a:prstGeom prst="rect">
            <a:avLst/>
          </a:prstGeom>
          <a:noFill/>
        </p:spPr>
        <p:txBody>
          <a:bodyPr wrap="square" rtlCol="0">
            <a:spAutoFit/>
          </a:bodyPr>
          <a:lstStyle/>
          <a:p>
            <a:r>
              <a:rPr lang="en-US" dirty="0"/>
              <a:t>CDMG</a:t>
            </a:r>
          </a:p>
        </p:txBody>
      </p:sp>
      <p:cxnSp>
        <p:nvCxnSpPr>
          <p:cNvPr id="24" name="Straight Arrow Connector 23"/>
          <p:cNvCxnSpPr>
            <a:stCxn id="18" idx="3"/>
            <a:endCxn id="10" idx="1"/>
          </p:cNvCxnSpPr>
          <p:nvPr/>
        </p:nvCxnSpPr>
        <p:spPr bwMode="auto">
          <a:xfrm>
            <a:off x="2486475" y="2885615"/>
            <a:ext cx="735831"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stCxn id="10" idx="3"/>
            <a:endCxn id="11" idx="1"/>
          </p:cNvCxnSpPr>
          <p:nvPr/>
        </p:nvCxnSpPr>
        <p:spPr bwMode="auto">
          <a:xfrm flipV="1">
            <a:off x="3908106" y="2885615"/>
            <a:ext cx="73583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a:stCxn id="11" idx="3"/>
            <a:endCxn id="17" idx="1"/>
          </p:cNvCxnSpPr>
          <p:nvPr/>
        </p:nvCxnSpPr>
        <p:spPr bwMode="auto">
          <a:xfrm>
            <a:off x="5582919" y="2885615"/>
            <a:ext cx="632156" cy="17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6224177" y="1828800"/>
            <a:ext cx="1625803" cy="461665"/>
          </a:xfrm>
          <a:prstGeom prst="rect">
            <a:avLst/>
          </a:prstGeom>
          <a:noFill/>
        </p:spPr>
        <p:txBody>
          <a:bodyPr wrap="square" rtlCol="0">
            <a:spAutoFit/>
          </a:bodyPr>
          <a:lstStyle/>
          <a:p>
            <a:r>
              <a:rPr lang="en-US" dirty="0"/>
              <a:t>S1G relay</a:t>
            </a:r>
          </a:p>
        </p:txBody>
      </p:sp>
      <p:cxnSp>
        <p:nvCxnSpPr>
          <p:cNvPr id="34" name="Straight Arrow Connector 33"/>
          <p:cNvCxnSpPr>
            <a:stCxn id="14" idx="3"/>
            <a:endCxn id="32" idx="1"/>
          </p:cNvCxnSpPr>
          <p:nvPr/>
        </p:nvCxnSpPr>
        <p:spPr bwMode="auto">
          <a:xfrm>
            <a:off x="5665481" y="2059633"/>
            <a:ext cx="55869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a:stCxn id="12" idx="3"/>
            <a:endCxn id="15" idx="1"/>
          </p:cNvCxnSpPr>
          <p:nvPr/>
        </p:nvCxnSpPr>
        <p:spPr bwMode="auto">
          <a:xfrm flipV="1">
            <a:off x="6415675" y="4416879"/>
            <a:ext cx="1259615"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p:cNvCxnSpPr>
            <a:stCxn id="12" idx="3"/>
            <a:endCxn id="22" idx="1"/>
          </p:cNvCxnSpPr>
          <p:nvPr/>
        </p:nvCxnSpPr>
        <p:spPr bwMode="auto">
          <a:xfrm>
            <a:off x="6415675" y="4416880"/>
            <a:ext cx="677489" cy="5401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p:cNvCxnSpPr>
            <a:stCxn id="18" idx="3"/>
            <a:endCxn id="19" idx="1"/>
          </p:cNvCxnSpPr>
          <p:nvPr/>
        </p:nvCxnSpPr>
        <p:spPr bwMode="auto">
          <a:xfrm>
            <a:off x="2486475" y="2885615"/>
            <a:ext cx="1581741" cy="17711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5665481" y="3358337"/>
            <a:ext cx="1056700" cy="461665"/>
          </a:xfrm>
          <a:prstGeom prst="rect">
            <a:avLst/>
          </a:prstGeom>
          <a:noFill/>
        </p:spPr>
        <p:txBody>
          <a:bodyPr wrap="none" rtlCol="0">
            <a:spAutoFit/>
          </a:bodyPr>
          <a:lstStyle/>
          <a:p>
            <a:r>
              <a:rPr lang="en-US" dirty="0"/>
              <a:t>TVHT</a:t>
            </a:r>
          </a:p>
        </p:txBody>
      </p:sp>
      <p:cxnSp>
        <p:nvCxnSpPr>
          <p:cNvPr id="52" name="Straight Arrow Connector 51"/>
          <p:cNvCxnSpPr>
            <a:stCxn id="18" idx="3"/>
            <a:endCxn id="12" idx="1"/>
          </p:cNvCxnSpPr>
          <p:nvPr/>
        </p:nvCxnSpPr>
        <p:spPr bwMode="auto">
          <a:xfrm>
            <a:off x="2486475" y="2885615"/>
            <a:ext cx="2990219" cy="15312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Arrow Connector 53"/>
          <p:cNvCxnSpPr>
            <a:stCxn id="11" idx="2"/>
            <a:endCxn id="50" idx="1"/>
          </p:cNvCxnSpPr>
          <p:nvPr/>
        </p:nvCxnSpPr>
        <p:spPr bwMode="auto">
          <a:xfrm>
            <a:off x="5113429" y="3116447"/>
            <a:ext cx="552052" cy="472723"/>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56" name="Straight Arrow Connector 55"/>
          <p:cNvCxnSpPr>
            <a:stCxn id="18" idx="3"/>
            <a:endCxn id="14" idx="1"/>
          </p:cNvCxnSpPr>
          <p:nvPr/>
        </p:nvCxnSpPr>
        <p:spPr bwMode="auto">
          <a:xfrm flipV="1">
            <a:off x="2486475" y="2059633"/>
            <a:ext cx="2407456" cy="8259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0" name="TextBox 59"/>
          <p:cNvSpPr txBox="1"/>
          <p:nvPr/>
        </p:nvSpPr>
        <p:spPr>
          <a:xfrm>
            <a:off x="129706" y="4583998"/>
            <a:ext cx="2922261" cy="1569660"/>
          </a:xfrm>
          <a:prstGeom prst="rect">
            <a:avLst/>
          </a:prstGeom>
          <a:noFill/>
        </p:spPr>
        <p:txBody>
          <a:bodyPr wrap="square" rtlCol="0">
            <a:spAutoFit/>
          </a:bodyPr>
          <a:lstStyle/>
          <a:p>
            <a:r>
              <a:rPr lang="en-US" dirty="0"/>
              <a:t>One technique we use to define feature set applicability is the STA type</a:t>
            </a:r>
          </a:p>
        </p:txBody>
      </p:sp>
      <p:sp>
        <p:nvSpPr>
          <p:cNvPr id="66" name="TextBox 65"/>
          <p:cNvSpPr txBox="1"/>
          <p:nvPr/>
        </p:nvSpPr>
        <p:spPr>
          <a:xfrm>
            <a:off x="523427" y="2654782"/>
            <a:ext cx="810074" cy="461665"/>
          </a:xfrm>
          <a:prstGeom prst="rect">
            <a:avLst/>
          </a:prstGeom>
          <a:noFill/>
        </p:spPr>
        <p:txBody>
          <a:bodyPr wrap="square" rtlCol="0">
            <a:spAutoFit/>
          </a:bodyPr>
          <a:lstStyle/>
          <a:p>
            <a:r>
              <a:rPr lang="en-US" dirty="0"/>
              <a:t>STA</a:t>
            </a:r>
          </a:p>
        </p:txBody>
      </p:sp>
      <p:cxnSp>
        <p:nvCxnSpPr>
          <p:cNvPr id="68" name="Straight Arrow Connector 67"/>
          <p:cNvCxnSpPr>
            <a:stCxn id="66" idx="3"/>
            <a:endCxn id="18" idx="1"/>
          </p:cNvCxnSpPr>
          <p:nvPr/>
        </p:nvCxnSpPr>
        <p:spPr bwMode="auto">
          <a:xfrm>
            <a:off x="1333501" y="2885615"/>
            <a:ext cx="34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p:cNvCxnSpPr>
            <a:stCxn id="66" idx="3"/>
            <a:endCxn id="20" idx="1"/>
          </p:cNvCxnSpPr>
          <p:nvPr/>
        </p:nvCxnSpPr>
        <p:spPr bwMode="auto">
          <a:xfrm>
            <a:off x="1333501" y="2885615"/>
            <a:ext cx="2788183" cy="26765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6" idx="3"/>
            <a:endCxn id="21" idx="1"/>
          </p:cNvCxnSpPr>
          <p:nvPr/>
        </p:nvCxnSpPr>
        <p:spPr bwMode="auto">
          <a:xfrm>
            <a:off x="1333501" y="2885615"/>
            <a:ext cx="2764383" cy="32452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6" name="TextBox 75"/>
          <p:cNvSpPr txBox="1"/>
          <p:nvPr/>
        </p:nvSpPr>
        <p:spPr>
          <a:xfrm>
            <a:off x="147019" y="2455938"/>
            <a:ext cx="1415772" cy="369332"/>
          </a:xfrm>
          <a:prstGeom prst="rect">
            <a:avLst/>
          </a:prstGeom>
          <a:noFill/>
        </p:spPr>
        <p:txBody>
          <a:bodyPr wrap="none" rtlCol="0">
            <a:spAutoFit/>
          </a:bodyPr>
          <a:lstStyle/>
          <a:p>
            <a:r>
              <a:rPr lang="en-US" sz="1800" dirty="0"/>
              <a:t>(unadorned)</a:t>
            </a:r>
          </a:p>
        </p:txBody>
      </p:sp>
    </p:spTree>
    <p:extLst>
      <p:ext uri="{BB962C8B-B14F-4D97-AF65-F5344CB8AC3E}">
        <p14:creationId xmlns:p14="http://schemas.microsoft.com/office/powerpoint/2010/main" val="264018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15</a:t>
            </a:fld>
            <a:endParaRPr lang="en-US"/>
          </a:p>
        </p:txBody>
      </p:sp>
      <p:sp>
        <p:nvSpPr>
          <p:cNvPr id="28677" name="Footer Placeholder 5"/>
          <p:cNvSpPr>
            <a:spLocks noGrp="1"/>
          </p:cNvSpPr>
          <p:nvPr>
            <p:ph type="ftr" sz="quarter" idx="11"/>
          </p:nvPr>
        </p:nvSpPr>
        <p:spPr>
          <a:noFill/>
        </p:spPr>
        <p:txBody>
          <a:bodyPr/>
          <a:lstStyle/>
          <a:p>
            <a:r>
              <a:rPr lang="en-US"/>
              <a:t>Peter Ecclesine (Self)</a:t>
            </a:r>
          </a:p>
        </p:txBody>
      </p:sp>
      <p:sp>
        <p:nvSpPr>
          <p:cNvPr id="28678"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32983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16</a:t>
            </a:fld>
            <a:endParaRPr lang="en-US"/>
          </a:p>
        </p:txBody>
      </p:sp>
    </p:spTree>
    <p:extLst>
      <p:ext uri="{BB962C8B-B14F-4D97-AF65-F5344CB8AC3E}">
        <p14:creationId xmlns:p14="http://schemas.microsoft.com/office/powerpoint/2010/main" val="28718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17</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3756279471"/>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TGmc</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54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Aug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297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Jul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95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TGax</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437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167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a:solidFill>
                  <a:srgbClr val="FF0000"/>
                </a:solidFill>
              </a:rPr>
              <a:t>Mar 2017</a:t>
            </a: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a:t>Peter Ecclesine (Self)</a:t>
            </a:r>
          </a:p>
        </p:txBody>
      </p:sp>
      <p:sp>
        <p:nvSpPr>
          <p:cNvPr id="29757" name="Date Placeholder 7"/>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52455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18</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a:t>Peter Ecclesine (Self)</a:t>
            </a:r>
          </a:p>
        </p:txBody>
      </p:sp>
      <p:sp>
        <p:nvSpPr>
          <p:cNvPr id="30727"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007183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40075"/>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2242136713"/>
              </p:ext>
            </p:extLst>
          </p:nvPr>
        </p:nvGraphicFramePr>
        <p:xfrm>
          <a:off x="457200" y="1349675"/>
          <a:ext cx="8262379" cy="4099560"/>
        </p:xfrm>
        <a:graphic>
          <a:graphicData uri="http://schemas.openxmlformats.org/drawingml/2006/table">
            <a:tbl>
              <a:tblPr/>
              <a:tblGrid>
                <a:gridCol w="325603">
                  <a:extLst>
                    <a:ext uri="{9D8B030D-6E8A-4147-A177-3AD203B41FA5}">
                      <a16:colId xmlns:a16="http://schemas.microsoft.com/office/drawing/2014/main" val="20000"/>
                    </a:ext>
                  </a:extLst>
                </a:gridCol>
                <a:gridCol w="402976">
                  <a:extLst>
                    <a:ext uri="{9D8B030D-6E8A-4147-A177-3AD203B41FA5}">
                      <a16:colId xmlns:a16="http://schemas.microsoft.com/office/drawing/2014/main" val="20001"/>
                    </a:ext>
                  </a:extLst>
                </a:gridCol>
                <a:gridCol w="338221">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04800">
                  <a:extLst>
                    <a:ext uri="{9D8B030D-6E8A-4147-A177-3AD203B41FA5}">
                      <a16:colId xmlns:a16="http://schemas.microsoft.com/office/drawing/2014/main" val="20009"/>
                    </a:ext>
                  </a:extLst>
                </a:gridCol>
                <a:gridCol w="3048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1752600">
                  <a:extLst>
                    <a:ext uri="{9D8B030D-6E8A-4147-A177-3AD203B41FA5}">
                      <a16:colId xmlns:a16="http://schemas.microsoft.com/office/drawing/2014/main" val="20014"/>
                    </a:ext>
                  </a:extLst>
                </a:gridCol>
                <a:gridCol w="1023379">
                  <a:extLst>
                    <a:ext uri="{9D8B030D-6E8A-4147-A177-3AD203B41FA5}">
                      <a16:colId xmlns:a16="http://schemas.microsoft.com/office/drawing/2014/main"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17-Jan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7.1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4.0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lumMod val="75000"/>
                            </a:schemeClr>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lumMod val="75000"/>
                            </a:schemeClr>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lumMod val="75000"/>
                            </a:schemeClr>
                          </a:solidFill>
                          <a:effectLst/>
                          <a:latin typeface="Times New Roman" pitchFamily="18" charset="0"/>
                        </a:rPr>
                        <a:t>2.5</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6">
                              <a:lumMod val="75000"/>
                            </a:schemeClr>
                          </a:solidFill>
                          <a:effectLst/>
                          <a:latin typeface="Times New Roman" pitchFamily="18" charset="0"/>
                        </a:rPr>
                        <a:t>4.0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21050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lumMod val="75000"/>
                            </a:schemeClr>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a:ln>
                            <a:noFill/>
                          </a:ln>
                          <a:solidFill>
                            <a:schemeClr val="accent6">
                              <a:lumMod val="75000"/>
                            </a:schemeClr>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1970" name="Text Box 116"/>
          <p:cNvSpPr txBox="1">
            <a:spLocks noChangeArrowheads="1"/>
          </p:cNvSpPr>
          <p:nvPr/>
        </p:nvSpPr>
        <p:spPr bwMode="auto">
          <a:xfrm>
            <a:off x="152400" y="816275"/>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19</a:t>
            </a:fld>
            <a:endParaRPr lang="en-US"/>
          </a:p>
        </p:txBody>
      </p:sp>
      <p:sp>
        <p:nvSpPr>
          <p:cNvPr id="31973" name="Text Box 231"/>
          <p:cNvSpPr txBox="1">
            <a:spLocks noChangeArrowheads="1"/>
          </p:cNvSpPr>
          <p:nvPr/>
        </p:nvSpPr>
        <p:spPr bwMode="auto">
          <a:xfrm>
            <a:off x="152400" y="587675"/>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2017</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69191"/>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19</a:t>
            </a:fld>
            <a:endParaRPr lang="en-US"/>
          </a:p>
        </p:txBody>
      </p:sp>
      <p:sp>
        <p:nvSpPr>
          <p:cNvPr id="31976" name="Footer Placeholder 10"/>
          <p:cNvSpPr>
            <a:spLocks noGrp="1"/>
          </p:cNvSpPr>
          <p:nvPr>
            <p:ph type="ftr" sz="quarter" idx="11"/>
          </p:nvPr>
        </p:nvSpPr>
        <p:spPr>
          <a:noFill/>
        </p:spPr>
        <p:txBody>
          <a:bodyPr/>
          <a:lstStyle/>
          <a:p>
            <a:r>
              <a:rPr lang="en-US"/>
              <a:t>Peter Ecclesine (Self)</a:t>
            </a:r>
            <a:endParaRPr lang="en-US" dirty="0"/>
          </a:p>
        </p:txBody>
      </p:sp>
      <p:sp>
        <p:nvSpPr>
          <p:cNvPr id="31977" name="Date Placeholder 10"/>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335532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a:t>This document contains agenda/minutes/actions/status as prepared/recorded at the IEEE 802.11 Editors’ Meeting</a:t>
            </a:r>
          </a:p>
          <a:p>
            <a:pPr algn="ctr">
              <a:buFontTx/>
              <a:buNone/>
            </a:pPr>
            <a:endParaRPr lang="en-US" b="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a:t>Peter Ecclesine (Self)</a:t>
            </a:r>
          </a:p>
        </p:txBody>
      </p:sp>
      <p:sp>
        <p:nvSpPr>
          <p:cNvPr id="16390"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146791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4290154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736631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emf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emf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a:t>Mar 2017</a:t>
            </a:r>
          </a:p>
        </p:txBody>
      </p:sp>
      <p:sp>
        <p:nvSpPr>
          <p:cNvPr id="32773" name="Footer Placeholder 4"/>
          <p:cNvSpPr>
            <a:spLocks noGrp="1"/>
          </p:cNvSpPr>
          <p:nvPr>
            <p:ph type="ftr" sz="quarter" idx="11"/>
          </p:nvPr>
        </p:nvSpPr>
        <p:spPr>
          <a:noFill/>
        </p:spPr>
        <p:txBody>
          <a:bodyPr/>
          <a:lstStyle/>
          <a:p>
            <a:r>
              <a:rPr lang="en-US"/>
              <a:t>Peter Ecclesine (Self)</a:t>
            </a:r>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23</a:t>
            </a:fld>
            <a:endParaRPr lang="en-US"/>
          </a:p>
        </p:txBody>
      </p:sp>
    </p:spTree>
    <p:extLst>
      <p:ext uri="{BB962C8B-B14F-4D97-AF65-F5344CB8AC3E}">
        <p14:creationId xmlns:p14="http://schemas.microsoft.com/office/powerpoint/2010/main" val="3376640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105466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a:t>Mar 2017</a:t>
            </a:r>
          </a:p>
        </p:txBody>
      </p:sp>
      <p:sp>
        <p:nvSpPr>
          <p:cNvPr id="34821" name="Footer Placeholder 4"/>
          <p:cNvSpPr>
            <a:spLocks noGrp="1"/>
          </p:cNvSpPr>
          <p:nvPr>
            <p:ph type="ftr" sz="quarter" idx="11"/>
          </p:nvPr>
        </p:nvSpPr>
        <p:spPr>
          <a:noFill/>
        </p:spPr>
        <p:txBody>
          <a:bodyPr/>
          <a:lstStyle/>
          <a:p>
            <a:r>
              <a:rPr lang="en-US"/>
              <a:t>Peter Ecclesine (Self)</a:t>
            </a:r>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25</a:t>
            </a:fld>
            <a:endParaRPr lang="en-US"/>
          </a:p>
        </p:txBody>
      </p:sp>
    </p:spTree>
    <p:extLst>
      <p:ext uri="{BB962C8B-B14F-4D97-AF65-F5344CB8AC3E}">
        <p14:creationId xmlns:p14="http://schemas.microsoft.com/office/powerpoint/2010/main" val="245236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26</a:t>
            </a:fld>
            <a:endParaRPr lang="en-US"/>
          </a:p>
        </p:txBody>
      </p:sp>
    </p:spTree>
    <p:extLst>
      <p:ext uri="{BB962C8B-B14F-4D97-AF65-F5344CB8AC3E}">
        <p14:creationId xmlns:p14="http://schemas.microsoft.com/office/powerpoint/2010/main" val="3762399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3194367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a:t>Mar 2017</a:t>
            </a:r>
          </a:p>
        </p:txBody>
      </p:sp>
      <p:sp>
        <p:nvSpPr>
          <p:cNvPr id="27653" name="Footer Placeholder 4"/>
          <p:cNvSpPr>
            <a:spLocks noGrp="1"/>
          </p:cNvSpPr>
          <p:nvPr>
            <p:ph type="ftr" sz="quarter" idx="11"/>
          </p:nvPr>
        </p:nvSpPr>
        <p:spPr>
          <a:noFill/>
        </p:spPr>
        <p:txBody>
          <a:bodyPr/>
          <a:lstStyle/>
          <a:p>
            <a:r>
              <a:rPr lang="en-US"/>
              <a:t>Peter Ecclesine (Self)</a:t>
            </a:r>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28</a:t>
            </a:fld>
            <a:endParaRPr lang="en-US"/>
          </a:p>
        </p:txBody>
      </p:sp>
    </p:spTree>
    <p:extLst>
      <p:ext uri="{BB962C8B-B14F-4D97-AF65-F5344CB8AC3E}">
        <p14:creationId xmlns:p14="http://schemas.microsoft.com/office/powerpoint/2010/main" val="613684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29</a:t>
            </a:fld>
            <a:endParaRPr lang="en-US"/>
          </a:p>
        </p:txBody>
      </p:sp>
    </p:spTree>
    <p:extLst>
      <p:ext uri="{BB962C8B-B14F-4D97-AF65-F5344CB8AC3E}">
        <p14:creationId xmlns:p14="http://schemas.microsoft.com/office/powerpoint/2010/main" val="6562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2017-03-14</a:t>
            </a:r>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process of 11ah</a:t>
            </a:r>
          </a:p>
          <a:p>
            <a:r>
              <a:rPr lang="en-US" dirty="0"/>
              <a:t>ANA Status / Process / What is administered</a:t>
            </a:r>
          </a:p>
          <a:p>
            <a:r>
              <a:rPr lang="en-US" dirty="0"/>
              <a:t>Numbering Alignment process / Spreadsheet</a:t>
            </a:r>
          </a:p>
          <a:p>
            <a:r>
              <a:rPr lang="en-US" dirty="0"/>
              <a:t>802.11 Mandatory Draft Review before SB</a:t>
            </a:r>
          </a:p>
          <a:p>
            <a:r>
              <a:rPr lang="en-US" dirty="0"/>
              <a:t>Review MDR for 802.11ak</a:t>
            </a:r>
          </a:p>
          <a:p>
            <a:r>
              <a:rPr lang="en-US" dirty="0"/>
              <a:t>New amendment style review (?)</a:t>
            </a:r>
          </a:p>
          <a:p>
            <a:r>
              <a:rPr lang="en-US" dirty="0"/>
              <a:t>WG 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a:t>Peter Ecclesine (Self)</a:t>
            </a:r>
          </a:p>
        </p:txBody>
      </p:sp>
      <p:sp>
        <p:nvSpPr>
          <p:cNvPr id="17414"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74433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2017-03-14</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a:t>802.11 Editor’s Present</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Tx/>
              <a:buChar char="•"/>
              <a:defRPr/>
            </a:pPr>
            <a:r>
              <a:rPr lang="en-US" sz="1400" dirty="0"/>
              <a:t>P802.11ak Amendment (GLK) – Donald Eastlake</a:t>
            </a:r>
          </a:p>
          <a:p>
            <a:pPr lvl="1">
              <a:lnSpc>
                <a:spcPct val="80000"/>
              </a:lnSpc>
              <a:buFontTx/>
              <a:buChar char="•"/>
              <a:defRPr/>
            </a:pPr>
            <a:r>
              <a:rPr lang="en-US" sz="1400" dirty="0"/>
              <a:t>P802.11aq Amendment (PAD) – Lee Armstrong</a:t>
            </a:r>
          </a:p>
          <a:p>
            <a:pPr lvl="1">
              <a:lnSpc>
                <a:spcPct val="80000"/>
              </a:lnSpc>
              <a:buFontTx/>
              <a:buChar char="•"/>
              <a:defRPr/>
            </a:pPr>
            <a:r>
              <a:rPr lang="en-US" sz="1400" dirty="0"/>
              <a:t>P802.11ax Amendment (HEW) – Robert Stacey</a:t>
            </a:r>
          </a:p>
          <a:p>
            <a:pPr lvl="1">
              <a:lnSpc>
                <a:spcPct val="80000"/>
              </a:lnSpc>
              <a:buFontTx/>
              <a:buChar char="•"/>
              <a:defRPr/>
            </a:pPr>
            <a:r>
              <a:rPr lang="en-US" sz="1400" dirty="0"/>
              <a:t>P802.11ay Amendment (NG60) – Carlos </a:t>
            </a:r>
            <a:r>
              <a:rPr lang="en-US" sz="1400" dirty="0" err="1"/>
              <a:t>Cordeiro</a:t>
            </a:r>
            <a:endParaRPr lang="en-US" sz="1400" dirty="0"/>
          </a:p>
          <a:p>
            <a:pPr lvl="1">
              <a:lnSpc>
                <a:spcPct val="80000"/>
              </a:lnSpc>
              <a:buFontTx/>
              <a:buChar char="•"/>
              <a:defRPr/>
            </a:pPr>
            <a:r>
              <a:rPr lang="en-US" sz="1400" dirty="0"/>
              <a:t>P802.11az Amendment (NGP) – Chao Chun Wang</a:t>
            </a:r>
          </a:p>
          <a:p>
            <a:pPr>
              <a:lnSpc>
                <a:spcPct val="80000"/>
              </a:lnSpc>
              <a:buFontTx/>
              <a:buNone/>
              <a:defRPr/>
            </a:pPr>
            <a:endParaRPr lang="en-US" sz="1000" dirty="0"/>
          </a:p>
          <a:p>
            <a:pPr>
              <a:lnSpc>
                <a:spcPct val="80000"/>
              </a:lnSpc>
              <a:buFont typeface="Arial" panose="020B0604020202020204" pitchFamily="34" charset="0"/>
              <a:buChar char="•"/>
              <a:defRPr/>
            </a:pPr>
            <a:r>
              <a:rPr lang="en-US" sz="1400" dirty="0"/>
              <a:t>802.11 Editor’s Not Present</a:t>
            </a:r>
          </a:p>
          <a:p>
            <a:pPr lvl="1">
              <a:lnSpc>
                <a:spcPct val="80000"/>
              </a:lnSpc>
              <a:buFont typeface="Arial" panose="020B0604020202020204" pitchFamily="34" charset="0"/>
              <a:buChar char="•"/>
              <a:defRPr/>
            </a:pPr>
            <a:r>
              <a:rPr lang="en-US" sz="1400" dirty="0"/>
              <a:t>P802.11ah Amendment (S1G) –Alfred </a:t>
            </a:r>
            <a:r>
              <a:rPr lang="en-US" sz="1400" dirty="0" err="1"/>
              <a:t>Asterjadhi</a:t>
            </a:r>
            <a:r>
              <a:rPr lang="en-US" sz="1400" dirty="0"/>
              <a:t>, </a:t>
            </a:r>
            <a:r>
              <a:rPr lang="en-US" sz="1400" dirty="0" err="1"/>
              <a:t>Yongho</a:t>
            </a:r>
            <a:r>
              <a:rPr lang="en-US" sz="1400" dirty="0"/>
              <a:t> </a:t>
            </a:r>
            <a:r>
              <a:rPr lang="en-US" sz="1400" dirty="0" err="1"/>
              <a:t>Seok</a:t>
            </a:r>
            <a:endParaRPr lang="en-US" sz="1400" dirty="0"/>
          </a:p>
          <a:p>
            <a:pPr lvl="1">
              <a:lnSpc>
                <a:spcPct val="80000"/>
              </a:lnSpc>
              <a:buFont typeface="Arial" panose="020B0604020202020204" pitchFamily="34" charset="0"/>
              <a:buChar char="•"/>
              <a:defRPr/>
            </a:pPr>
            <a:r>
              <a:rPr lang="en-US" sz="1400" dirty="0"/>
              <a:t>P802.11aj Amendment (CMMW) – </a:t>
            </a:r>
            <a:r>
              <a:rPr lang="en-US" sz="1400" dirty="0" err="1"/>
              <a:t>Shiwen</a:t>
            </a:r>
            <a:r>
              <a:rPr lang="en-US" sz="1400" dirty="0"/>
              <a:t> HE</a:t>
            </a:r>
          </a:p>
          <a:p>
            <a:pPr marL="342900" lvl="2" indent="0">
              <a:lnSpc>
                <a:spcPct val="80000"/>
              </a:lnSpc>
              <a:buNone/>
              <a:defRPr/>
            </a:pPr>
            <a:endParaRPr lang="en-US" sz="1000" dirty="0"/>
          </a:p>
          <a:p>
            <a:pPr>
              <a:lnSpc>
                <a:spcPct val="80000"/>
              </a:lnSpc>
              <a:defRPr/>
            </a:pPr>
            <a:r>
              <a:rPr lang="en-US" sz="1400" dirty="0"/>
              <a:t>Also present:</a:t>
            </a:r>
          </a:p>
          <a:p>
            <a:pPr lvl="1">
              <a:lnSpc>
                <a:spcPct val="80000"/>
              </a:lnSpc>
              <a:buFont typeface="Arial" panose="020B0604020202020204" pitchFamily="34" charset="0"/>
              <a:buChar char="•"/>
              <a:defRPr/>
            </a:pPr>
            <a:r>
              <a:rPr lang="en-US" sz="1200" dirty="0"/>
              <a:t>Adrian Stephens	Al </a:t>
            </a:r>
            <a:r>
              <a:rPr lang="en-US" sz="1200" dirty="0" err="1"/>
              <a:t>Petrick</a:t>
            </a:r>
            <a:r>
              <a:rPr lang="en-US" sz="1200" dirty="0"/>
              <a:t>	Andrew Estrada	Edward Au	</a:t>
            </a:r>
            <a:r>
              <a:rPr lang="en-US" sz="1200" dirty="0" err="1"/>
              <a:t>Fumihide</a:t>
            </a:r>
            <a:r>
              <a:rPr lang="en-US" sz="1200" dirty="0"/>
              <a:t> Kojima</a:t>
            </a:r>
          </a:p>
          <a:p>
            <a:pPr lvl="1">
              <a:lnSpc>
                <a:spcPct val="80000"/>
              </a:lnSpc>
              <a:buFont typeface="Arial" panose="020B0604020202020204" pitchFamily="34" charset="0"/>
              <a:buChar char="•"/>
              <a:defRPr/>
            </a:pPr>
            <a:r>
              <a:rPr lang="en-US" sz="1200" dirty="0"/>
              <a:t>Joseph Levy	</a:t>
            </a:r>
            <a:r>
              <a:rPr lang="en-US" sz="1200" dirty="0" err="1"/>
              <a:t>Yasu</a:t>
            </a:r>
            <a:r>
              <a:rPr lang="en-US" sz="1200" dirty="0"/>
              <a:t> Inoue</a:t>
            </a:r>
            <a:r>
              <a:rPr lang="en-US" sz="1100" dirty="0"/>
              <a:t>	</a:t>
            </a:r>
            <a:endParaRPr lang="en-US" sz="1200" dirty="0"/>
          </a:p>
          <a:p>
            <a:pPr>
              <a:lnSpc>
                <a:spcPct val="80000"/>
              </a:lnSpc>
              <a:defRPr/>
            </a:pPr>
            <a:r>
              <a:rPr lang="en-US" sz="1200" dirty="0"/>
              <a:t>IEEE Staff present and always welcome! </a:t>
            </a:r>
          </a:p>
          <a:p>
            <a:pPr>
              <a:lnSpc>
                <a:spcPct val="80000"/>
              </a:lnSpc>
              <a:defRPr/>
            </a:pPr>
            <a:r>
              <a:rPr lang="en-US" sz="1200" dirty="0"/>
              <a:t>IEEE Staff not present and always welcome! </a:t>
            </a:r>
          </a:p>
          <a:p>
            <a:pPr>
              <a:lnSpc>
                <a:spcPct val="80000"/>
              </a:lnSpc>
              <a:defRPr/>
            </a:pPr>
            <a:r>
              <a:rPr lang="en-US" sz="1200" dirty="0"/>
              <a:t>IEEE, </a:t>
            </a:r>
            <a:r>
              <a:rPr lang="en-US" sz="1200" dirty="0" err="1"/>
              <a:t>Cathrine</a:t>
            </a:r>
            <a:r>
              <a:rPr lang="en-US" sz="1200" dirty="0"/>
              <a:t> Burger</a:t>
            </a:r>
          </a:p>
          <a:p>
            <a:pPr marL="0" indent="0">
              <a:lnSpc>
                <a:spcPct val="80000"/>
              </a:lnSpc>
              <a:buNone/>
              <a:defRPr/>
            </a:pPr>
            <a:endParaRPr lang="en-US" sz="1200" dirty="0"/>
          </a:p>
          <a:p>
            <a:pPr>
              <a:lnSpc>
                <a:spcPct val="80000"/>
              </a:lnSpc>
              <a:defRPr/>
            </a:pPr>
            <a:r>
              <a:rPr lang="en-US" sz="12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a:t>Peter Ecclesine (Self)</a:t>
            </a:r>
          </a:p>
        </p:txBody>
      </p:sp>
      <p:sp>
        <p:nvSpPr>
          <p:cNvPr id="18439"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TGaj</a:t>
            </a:r>
            <a:r>
              <a:rPr lang="en-US" sz="1600" dirty="0"/>
              <a:t> – </a:t>
            </a:r>
            <a:r>
              <a:rPr lang="en-US" sz="1600" dirty="0" err="1"/>
              <a:t>Jiamin</a:t>
            </a:r>
            <a:r>
              <a:rPr lang="en-US" sz="1600" dirty="0"/>
              <a:t> CHEN – </a:t>
            </a:r>
            <a:r>
              <a:rPr lang="en-US" sz="1600" b="0" dirty="0">
                <a:hlinkClick r:id="rId3"/>
              </a:rPr>
              <a:t>jiamin.chen@mail01.huawei.com</a:t>
            </a:r>
            <a:r>
              <a:rPr lang="en-US" sz="1600" b="0" dirty="0"/>
              <a:t> , </a:t>
            </a:r>
            <a:r>
              <a:rPr lang="en-US" sz="1600" dirty="0" err="1"/>
              <a:t>Shiwen</a:t>
            </a:r>
            <a:r>
              <a:rPr lang="en-US" sz="1600" dirty="0"/>
              <a:t> He – </a:t>
            </a:r>
            <a:r>
              <a:rPr lang="en-US" sz="1600" b="0" u="sng" dirty="0">
                <a:hlinkClick r:id="rId4"/>
              </a:rPr>
              <a:t>shiwenhe@seu.edu.cn</a:t>
            </a:r>
            <a:endParaRPr lang="en-US" sz="1600" b="0" dirty="0"/>
          </a:p>
          <a:p>
            <a:r>
              <a:rPr lang="en-US" sz="1600" dirty="0" err="1"/>
              <a:t>TGak</a:t>
            </a:r>
            <a:r>
              <a:rPr lang="en-US" sz="1600" dirty="0"/>
              <a:t> – Donald Eastlake – </a:t>
            </a:r>
            <a:r>
              <a:rPr lang="en-US" sz="1600" b="0" dirty="0">
                <a:hlinkClick r:id="rId5"/>
              </a:rPr>
              <a:t>d3e3e3@gmail.com</a:t>
            </a:r>
            <a:endParaRPr lang="en-US" sz="1600" b="0" dirty="0"/>
          </a:p>
          <a:p>
            <a:r>
              <a:rPr lang="en-US" sz="1600" dirty="0" err="1"/>
              <a:t>TGaq</a:t>
            </a:r>
            <a:r>
              <a:rPr lang="en-US" sz="1600" dirty="0"/>
              <a:t> – Lee Armstrong – </a:t>
            </a:r>
            <a:r>
              <a:rPr lang="en-US" sz="1600" b="0" dirty="0">
                <a:hlinkClick r:id="rId6"/>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7"/>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8"/>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9"/>
              </a:rPr>
              <a:t>chaochun.wang@mediatek.com</a:t>
            </a:r>
            <a:r>
              <a:rPr lang="en-US" sz="1600" dirty="0"/>
              <a:t> </a:t>
            </a:r>
          </a:p>
          <a:p>
            <a:pPr marL="342900" lvl="1" indent="-342900">
              <a:buFontTx/>
              <a:buChar char="•"/>
            </a:pPr>
            <a:r>
              <a:rPr lang="en-US" sz="1600" dirty="0"/>
              <a:t>Editors Emeritus:</a:t>
            </a:r>
          </a:p>
          <a:p>
            <a:pPr lvl="1"/>
            <a:r>
              <a:rPr lang="en-US" sz="1400" dirty="0" err="1"/>
              <a:t>TGaa</a:t>
            </a:r>
            <a:r>
              <a:rPr lang="en-US" sz="1400" dirty="0"/>
              <a:t> – Alex Ashley – </a:t>
            </a:r>
            <a:r>
              <a:rPr lang="en-US" sz="1400" dirty="0">
                <a:hlinkClick r:id="rId10"/>
              </a:rPr>
              <a:t>alex.ashley@hotmail.co.uk</a:t>
            </a:r>
            <a:endParaRPr lang="en-US" sz="1400" dirty="0"/>
          </a:p>
          <a:p>
            <a:pPr lvl="1"/>
            <a:r>
              <a:rPr lang="en-US" sz="1400" dirty="0" err="1"/>
              <a:t>TGac</a:t>
            </a:r>
            <a:r>
              <a:rPr lang="en-US" sz="1400" dirty="0"/>
              <a:t> – Robert Stacey – </a:t>
            </a:r>
            <a:r>
              <a:rPr lang="en-US" sz="1400" dirty="0">
                <a:hlinkClick r:id="rId7"/>
              </a:rPr>
              <a:t>robert.stacey@intel.com</a:t>
            </a:r>
            <a:r>
              <a:rPr lang="en-US" sz="1400" dirty="0"/>
              <a:t> </a:t>
            </a:r>
          </a:p>
          <a:p>
            <a:pPr lvl="1"/>
            <a:r>
              <a:rPr lang="en-US" sz="1400" dirty="0" err="1"/>
              <a:t>TGad</a:t>
            </a:r>
            <a:r>
              <a:rPr lang="en-US" sz="1400" dirty="0"/>
              <a:t> – Carlos Cordeiro – </a:t>
            </a:r>
            <a:r>
              <a:rPr lang="en-US" sz="1400" dirty="0">
                <a:hlinkClick r:id="rId8"/>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1"/>
              </a:rPr>
              <a:t>henry@LOGOUT.COM</a:t>
            </a:r>
            <a:r>
              <a:rPr lang="en-US" sz="1400" dirty="0"/>
              <a:t> </a:t>
            </a:r>
          </a:p>
          <a:p>
            <a:pPr lvl="1"/>
            <a:r>
              <a:rPr lang="en-US" sz="1400" dirty="0" err="1"/>
              <a:t>TGaf</a:t>
            </a:r>
            <a:r>
              <a:rPr lang="en-US" sz="1400" dirty="0"/>
              <a:t> – Peter Ecclesine – </a:t>
            </a:r>
            <a:r>
              <a:rPr lang="en-US" sz="1400" dirty="0">
                <a:hlinkClick r:id="rId12"/>
              </a:rPr>
              <a:t>petere@ieee.org</a:t>
            </a:r>
            <a:r>
              <a:rPr lang="en-US" sz="1400" dirty="0"/>
              <a:t>  </a:t>
            </a:r>
          </a:p>
          <a:p>
            <a:pPr lvl="1"/>
            <a:r>
              <a:rPr lang="en-US" sz="1400" dirty="0" err="1"/>
              <a:t>REVmc</a:t>
            </a:r>
            <a:r>
              <a:rPr lang="en-US" sz="1400" dirty="0"/>
              <a:t> – Adrian Stephens </a:t>
            </a:r>
            <a:r>
              <a:rPr lang="en-US" sz="1400" b="0" dirty="0"/>
              <a:t>– </a:t>
            </a:r>
            <a:r>
              <a:rPr lang="en-US" sz="1400" b="0" dirty="0">
                <a:hlinkClick r:id="rId13"/>
              </a:rPr>
              <a:t>adrian.p.stephens@ieee.org</a:t>
            </a:r>
            <a:r>
              <a:rPr lang="en-US" sz="1400" b="0" dirty="0"/>
              <a:t> </a:t>
            </a:r>
            <a:r>
              <a:rPr lang="en-US" sz="1400" dirty="0"/>
              <a:t>, Edward Au – </a:t>
            </a:r>
            <a:r>
              <a:rPr lang="en-US" sz="1400" b="0" u="sng" dirty="0">
                <a:hlinkClick r:id="rId14"/>
              </a:rPr>
              <a:t>edward.ks.au@huawei.com</a:t>
            </a:r>
            <a:r>
              <a:rPr lang="en-US" sz="1400" dirty="0"/>
              <a:t>, Emily Qi – </a:t>
            </a:r>
            <a:r>
              <a:rPr lang="en-US" sz="1400" b="0" dirty="0">
                <a:hlinkClick r:id="rId15"/>
              </a:rPr>
              <a:t>emily.h.qi@intel.com</a:t>
            </a:r>
            <a:r>
              <a:rPr lang="en-US" sz="1400" b="0" dirty="0"/>
              <a:t> </a:t>
            </a:r>
            <a:endParaRPr lang="en-US" sz="1400" dirty="0"/>
          </a:p>
          <a:p>
            <a:pPr lvl="1"/>
            <a:r>
              <a:rPr lang="en-US" sz="1400" dirty="0" err="1"/>
              <a:t>TGai</a:t>
            </a:r>
            <a:r>
              <a:rPr lang="en-US" sz="1400" dirty="0"/>
              <a:t> - </a:t>
            </a:r>
            <a:r>
              <a:rPr lang="en-US" sz="1400" dirty="0">
                <a:hlinkClick r:id="rId6"/>
              </a:rPr>
              <a:t>LRA@tiac.net</a:t>
            </a:r>
            <a:r>
              <a:rPr lang="en-US" sz="1400" dirty="0"/>
              <a:t>, Ping FANG </a:t>
            </a:r>
            <a:r>
              <a:rPr lang="en-US" sz="1400" dirty="0">
                <a:hlinkClick r:id="rId16"/>
              </a:rPr>
              <a:t>Ping.FANG@huawei.com </a:t>
            </a:r>
            <a:endParaRPr lang="en-US" sz="1400" dirty="0"/>
          </a:p>
          <a:p>
            <a:pPr lvl="1"/>
            <a:r>
              <a:rPr lang="en-US" sz="1400" dirty="0" err="1"/>
              <a:t>TGah</a:t>
            </a:r>
            <a:r>
              <a:rPr lang="en-US" sz="1400" dirty="0"/>
              <a:t> – </a:t>
            </a:r>
            <a:r>
              <a:rPr lang="en-US" sz="1400" dirty="0" err="1"/>
              <a:t>Yongho</a:t>
            </a:r>
            <a:r>
              <a:rPr lang="en-US" sz="1400" dirty="0"/>
              <a:t> </a:t>
            </a:r>
            <a:r>
              <a:rPr lang="en-US" sz="1400" dirty="0" err="1"/>
              <a:t>Seok</a:t>
            </a:r>
            <a:r>
              <a:rPr lang="en-US" sz="1400" dirty="0"/>
              <a:t> </a:t>
            </a:r>
            <a:r>
              <a:rPr lang="en-US" sz="1400" dirty="0">
                <a:hlinkClick r:id="rId17"/>
              </a:rPr>
              <a:t>yongho.seok@gmail.com</a:t>
            </a:r>
            <a:r>
              <a:rPr lang="en-US" sz="1400" dirty="0"/>
              <a:t>,  Alfred </a:t>
            </a:r>
            <a:r>
              <a:rPr lang="en-US" sz="1400" dirty="0" err="1"/>
              <a:t>Asterjadhi</a:t>
            </a:r>
            <a:r>
              <a:rPr lang="en-US" sz="1400" dirty="0"/>
              <a:t> – </a:t>
            </a:r>
            <a:r>
              <a:rPr lang="en-US" sz="1400" dirty="0">
                <a:hlinkClick r:id="rId18"/>
              </a:rPr>
              <a:t>aasterja@qti.qualcomm.com</a:t>
            </a:r>
            <a:r>
              <a:rPr lang="en-US" sz="1400" dirty="0"/>
              <a:t>   </a:t>
            </a:r>
          </a:p>
          <a:p>
            <a:pPr lvl="1"/>
            <a:r>
              <a:rPr lang="en-US" sz="1400" dirty="0" err="1"/>
              <a:t>TGaq</a:t>
            </a:r>
            <a:r>
              <a:rPr lang="en-US" sz="1400" dirty="0"/>
              <a:t> – Dan Gal –  </a:t>
            </a:r>
            <a:r>
              <a:rPr lang="en-US" sz="1400" dirty="0">
                <a:hlinkClick r:id="rId19"/>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a:t>Peter Ecclesine (Self)</a:t>
            </a:r>
          </a:p>
        </p:txBody>
      </p:sp>
      <p:sp>
        <p:nvSpPr>
          <p:cNvPr id="19463"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a:t>Mar 14</a:t>
            </a:r>
            <a:r>
              <a:rPr lang="en-GB" baseline="30000" dirty="0"/>
              <a:t>th</a:t>
            </a:r>
            <a:r>
              <a:rPr lang="en-GB" dirty="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a:t>11ah –    </a:t>
            </a:r>
          </a:p>
          <a:p>
            <a:r>
              <a:rPr lang="en-GB" sz="1600" dirty="0"/>
              <a:t>11aj –  </a:t>
            </a:r>
            <a:endParaRPr lang="en-GB" sz="1600" b="0" dirty="0"/>
          </a:p>
          <a:p>
            <a:pPr lvl="0"/>
            <a:r>
              <a:rPr lang="en-GB" sz="1600" dirty="0"/>
              <a:t>11ak –  </a:t>
            </a:r>
          </a:p>
          <a:p>
            <a:pPr lvl="0"/>
            <a:r>
              <a:rPr lang="en-GB" sz="1600" dirty="0"/>
              <a:t>11aq –    </a:t>
            </a:r>
          </a:p>
          <a:p>
            <a:r>
              <a:rPr lang="en-GB" sz="1600" dirty="0"/>
              <a:t>11ax </a:t>
            </a:r>
            <a:r>
              <a:rPr lang="en-US" sz="1600" dirty="0"/>
              <a:t>–</a:t>
            </a:r>
            <a:r>
              <a:rPr lang="en-GB" sz="1600" dirty="0"/>
              <a:t>   </a:t>
            </a:r>
            <a:endParaRPr lang="en-GB" sz="1600" b="0" dirty="0"/>
          </a:p>
          <a:p>
            <a:r>
              <a:rPr lang="en-GB" sz="1600" dirty="0"/>
              <a:t>11ay –   </a:t>
            </a:r>
          </a:p>
          <a:p>
            <a:r>
              <a:rPr lang="en-GB" sz="1600" dirty="0"/>
              <a:t>11az –   </a:t>
            </a:r>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a:t>Peter Ecclesine (Self)</a:t>
            </a:r>
          </a:p>
        </p:txBody>
      </p:sp>
      <p:sp>
        <p:nvSpPr>
          <p:cNvPr id="20486" name="Date Placeholder 5"/>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802.11-2016 and amendment publication</a:t>
            </a:r>
          </a:p>
        </p:txBody>
      </p:sp>
      <p:sp>
        <p:nvSpPr>
          <p:cNvPr id="3" name="Content Placeholder 2"/>
          <p:cNvSpPr>
            <a:spLocks noGrp="1"/>
          </p:cNvSpPr>
          <p:nvPr>
            <p:ph idx="1"/>
          </p:nvPr>
        </p:nvSpPr>
        <p:spPr/>
        <p:txBody>
          <a:bodyPr/>
          <a:lstStyle/>
          <a:p>
            <a:r>
              <a:rPr lang="en-US" dirty="0"/>
              <a:t>802.11-2016 was published December 14, 2016</a:t>
            </a:r>
          </a:p>
          <a:p>
            <a:r>
              <a:rPr lang="en-US" dirty="0"/>
              <a:t>802.11ai was published December 30, 2016</a:t>
            </a:r>
          </a:p>
          <a:p>
            <a:r>
              <a:rPr lang="en-US" dirty="0"/>
              <a:t>The IEEE publications editor is not available until March</a:t>
            </a:r>
          </a:p>
          <a:p>
            <a:r>
              <a:rPr lang="en-US" dirty="0"/>
              <a:t>802.11ah publication status probably in April</a:t>
            </a:r>
          </a:p>
        </p:txBody>
      </p:sp>
      <p:sp>
        <p:nvSpPr>
          <p:cNvPr id="4" name="Date Placeholder 3"/>
          <p:cNvSpPr>
            <a:spLocks noGrp="1"/>
          </p:cNvSpPr>
          <p:nvPr>
            <p:ph type="dt" sz="half" idx="10"/>
          </p:nvPr>
        </p:nvSpPr>
        <p:spPr/>
        <p:txBody>
          <a:bodyPr/>
          <a:lstStyle/>
          <a:p>
            <a:pPr>
              <a:defRPr/>
            </a:pPr>
            <a:r>
              <a:rPr lang="en-US"/>
              <a:t>Mar 2017</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208860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8</a:t>
            </a:fld>
            <a:endParaRPr lang="en-US"/>
          </a:p>
        </p:txBody>
      </p:sp>
      <p:sp>
        <p:nvSpPr>
          <p:cNvPr id="21510" name="Footer Placeholder 6"/>
          <p:cNvSpPr>
            <a:spLocks noGrp="1"/>
          </p:cNvSpPr>
          <p:nvPr>
            <p:ph type="ftr" sz="quarter" idx="11"/>
          </p:nvPr>
        </p:nvSpPr>
        <p:spPr>
          <a:noFill/>
        </p:spPr>
        <p:txBody>
          <a:bodyPr/>
          <a:lstStyle/>
          <a:p>
            <a:r>
              <a:rPr lang="en-US"/>
              <a:t>Peter Ecclesine (Self)</a:t>
            </a:r>
          </a:p>
        </p:txBody>
      </p:sp>
      <p:sp>
        <p:nvSpPr>
          <p:cNvPr id="21511"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221663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9</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Publication of 802.11-2016 December 14, 2016</a:t>
            </a:r>
          </a:p>
          <a:p>
            <a:r>
              <a:rPr lang="en-US" dirty="0"/>
              <a:t>Publication of 11ai announced December 30, 2016 </a:t>
            </a:r>
          </a:p>
          <a:p>
            <a:r>
              <a:rPr lang="en-US" dirty="0"/>
              <a:t>Publication of 11ah …</a:t>
            </a:r>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a:t>Peter Ecclesine (Self)</a:t>
            </a:r>
          </a:p>
        </p:txBody>
      </p:sp>
      <p:sp>
        <p:nvSpPr>
          <p:cNvPr id="22535" name="Date Placeholder 6"/>
          <p:cNvSpPr>
            <a:spLocks noGrp="1"/>
          </p:cNvSpPr>
          <p:nvPr>
            <p:ph type="dt" sz="quarter" idx="10"/>
          </p:nvPr>
        </p:nvSpPr>
        <p:spPr>
          <a:noFill/>
        </p:spPr>
        <p:txBody>
          <a:bodyPr/>
          <a:lstStyle/>
          <a:p>
            <a:r>
              <a:rPr lang="en-US"/>
              <a:t>Mar 2017</a:t>
            </a:r>
          </a:p>
        </p:txBody>
      </p:sp>
    </p:spTree>
    <p:extLst>
      <p:ext uri="{BB962C8B-B14F-4D97-AF65-F5344CB8AC3E}">
        <p14:creationId xmlns:p14="http://schemas.microsoft.com/office/powerpoint/2010/main" val="166903370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2106</Words>
  <Application>Microsoft Office PowerPoint</Application>
  <PresentationFormat>On-screen Show (4:3)</PresentationFormat>
  <Paragraphs>463</Paragraphs>
  <Slides>29</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Times New Roman</vt:lpstr>
      <vt:lpstr>Default Design</vt:lpstr>
      <vt:lpstr>Microsoft Word 97 - 2003 Document</vt:lpstr>
      <vt:lpstr>802.11 WG Editor’s Meeting (Mar ‘17)</vt:lpstr>
      <vt:lpstr>Abstract</vt:lpstr>
      <vt:lpstr>Agenda for 2017-03-14</vt:lpstr>
      <vt:lpstr>Roll Call – 2017-03-14</vt:lpstr>
      <vt:lpstr>Volunteer Editor Contacts</vt:lpstr>
      <vt:lpstr>Mar 14th Round table status report</vt:lpstr>
      <vt:lpstr>802.11-2016 and amendment publication</vt:lpstr>
      <vt:lpstr>Reflector Updates</vt:lpstr>
      <vt:lpstr>IEEE Publication Status</vt:lpstr>
      <vt:lpstr>Update on numbering process</vt:lpstr>
      <vt:lpstr>Amendment &amp; other ordering notes</vt:lpstr>
      <vt:lpstr>MDR Status</vt:lpstr>
      <vt:lpstr>New amendment style review</vt:lpstr>
      <vt:lpstr>The proliferation of STA types and their requirement inheritance</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2017-03-03T16:42:07Z</dcterms:modified>
</cp:coreProperties>
</file>