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1"/>
  </p:notesMasterIdLst>
  <p:handoutMasterIdLst>
    <p:handoutMasterId r:id="rId72"/>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1" r:id="rId15"/>
    <p:sldId id="467" r:id="rId16"/>
    <p:sldId id="450" r:id="rId17"/>
    <p:sldId id="451" r:id="rId18"/>
    <p:sldId id="452" r:id="rId19"/>
    <p:sldId id="453" r:id="rId20"/>
    <p:sldId id="454" r:id="rId21"/>
    <p:sldId id="455" r:id="rId22"/>
    <p:sldId id="456" r:id="rId23"/>
    <p:sldId id="457" r:id="rId24"/>
    <p:sldId id="458" r:id="rId25"/>
    <p:sldId id="459" r:id="rId26"/>
    <p:sldId id="460" r:id="rId27"/>
    <p:sldId id="461" r:id="rId28"/>
    <p:sldId id="462" r:id="rId29"/>
    <p:sldId id="463" r:id="rId30"/>
    <p:sldId id="464" r:id="rId31"/>
    <p:sldId id="465" r:id="rId32"/>
    <p:sldId id="466" r:id="rId33"/>
    <p:sldId id="405" r:id="rId34"/>
    <p:sldId id="398" r:id="rId35"/>
    <p:sldId id="399" r:id="rId36"/>
    <p:sldId id="407" r:id="rId37"/>
    <p:sldId id="409" r:id="rId38"/>
    <p:sldId id="411" r:id="rId39"/>
    <p:sldId id="412" r:id="rId40"/>
    <p:sldId id="404" r:id="rId41"/>
    <p:sldId id="413" r:id="rId42"/>
    <p:sldId id="377" r:id="rId43"/>
    <p:sldId id="419" r:id="rId44"/>
    <p:sldId id="441" r:id="rId45"/>
    <p:sldId id="442" r:id="rId46"/>
    <p:sldId id="443" r:id="rId47"/>
    <p:sldId id="444" r:id="rId48"/>
    <p:sldId id="445" r:id="rId49"/>
    <p:sldId id="471" r:id="rId50"/>
    <p:sldId id="378" r:id="rId51"/>
    <p:sldId id="367" r:id="rId52"/>
    <p:sldId id="371" r:id="rId53"/>
    <p:sldId id="375" r:id="rId54"/>
    <p:sldId id="379" r:id="rId55"/>
    <p:sldId id="417" r:id="rId56"/>
    <p:sldId id="382" r:id="rId57"/>
    <p:sldId id="418" r:id="rId58"/>
    <p:sldId id="449" r:id="rId59"/>
    <p:sldId id="448" r:id="rId60"/>
    <p:sldId id="447" r:id="rId61"/>
    <p:sldId id="328" r:id="rId62"/>
    <p:sldId id="366" r:id="rId63"/>
    <p:sldId id="469" r:id="rId64"/>
    <p:sldId id="470" r:id="rId65"/>
    <p:sldId id="342" r:id="rId66"/>
    <p:sldId id="388" r:id="rId67"/>
    <p:sldId id="439" r:id="rId68"/>
    <p:sldId id="468" r:id="rId69"/>
    <p:sldId id="305" r:id="rId7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7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802.11-17/0291r5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0292-01-0000-draft-ls-to-3gpp-ran1-for-pded-ad-hoc.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17/11-17-0292-03-0000-draft-ls-to-3gpp-ran1-for-pded-ad-hoc.docx" TargetMode="External"/><Relationship Id="rId2" Type="http://schemas.openxmlformats.org/officeDocument/2006/relationships/hyperlink" Target="https://mentor.ieee.org/802.11/dcn/17/11-17-0292-01-0000-draft-ls-to-3gpp-ran1-for-pded-ad-hoc.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11/dcn/17/11-17-0292-03-0000-draft-ls-to-3gpp-ran1-for-pded-ad-hoc.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348-00-0000-coexistence-analysis-of-ed-threshold.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17/11-17-0394-00-0000-proposed-ls-to-sb-about-ieee-1932-1.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0162-00-0000-minutes-of-the-wednesday-pded-ad-hoc-meeting.docx" TargetMode="External"/><Relationship Id="rId2" Type="http://schemas.openxmlformats.org/officeDocument/2006/relationships/hyperlink" Target="https://mentor.ieee.org/802.11/dcn/17/11-17-0152-00-0000-minutes-of-the-tuesday-pded-ad-hoc-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Vancouver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14 March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has determined there is a need for ongoing work</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The IEEE 802.11 WG Chair agreed in Nov 2016 to authorise the continuation of the </a:t>
            </a:r>
            <a:r>
              <a:rPr lang="en-AU" i="1" dirty="0" smtClean="0"/>
              <a:t>PDED ad hoc </a:t>
            </a:r>
            <a:r>
              <a:rPr lang="en-AU" dirty="0" smtClean="0"/>
              <a:t>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277356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a:t>
            </a:r>
            <a:r>
              <a:rPr lang="en-AU" dirty="0" smtClean="0"/>
              <a:t>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A number of IEEE 802 participants attended the 3GPP RAN4 meeting in Athens the week of 13 February </a:t>
            </a:r>
            <a:r>
              <a:rPr lang="en-AU" dirty="0" smtClean="0"/>
              <a:t>2017</a:t>
            </a:r>
            <a:endParaRPr lang="en-AU" dirty="0"/>
          </a:p>
          <a:p>
            <a:pPr lvl="1"/>
            <a:r>
              <a:rPr lang="en-US" dirty="0"/>
              <a:t>Stuart Strickland </a:t>
            </a:r>
            <a:r>
              <a:rPr lang="en-US" dirty="0" smtClean="0"/>
              <a:t>(HPE) </a:t>
            </a:r>
            <a:r>
              <a:rPr lang="en-AU" dirty="0" smtClean="0"/>
              <a:t>has provided the following slides as a report in the </a:t>
            </a:r>
            <a:r>
              <a:rPr lang="en-AU" dirty="0" smtClean="0"/>
              <a:t>conclusions </a:t>
            </a:r>
            <a:r>
              <a:rPr lang="en-AU" dirty="0" smtClean="0"/>
              <a:t>of the discussions and next </a:t>
            </a:r>
            <a:r>
              <a:rPr lang="en-AU" dirty="0" smtClean="0"/>
              <a:t>steps</a:t>
            </a:r>
            <a:endParaRPr lang="en-AU" dirty="0" smtClean="0"/>
          </a:p>
          <a:p>
            <a:pPr lvl="1"/>
            <a:r>
              <a:rPr lang="en-AU" dirty="0" smtClean="0"/>
              <a:t>The report will provide context for the </a:t>
            </a:r>
            <a:r>
              <a:rPr lang="en-AU" i="1" dirty="0" smtClean="0"/>
              <a:t>PDED ad hoc </a:t>
            </a:r>
            <a:r>
              <a:rPr lang="en-AU" dirty="0" smtClean="0"/>
              <a:t>discussion on how to respond to 3GPP RAN1’s </a:t>
            </a:r>
            <a:r>
              <a:rPr lang="en-AU" dirty="0" smtClean="0">
                <a:hlinkClick r:id="rId2"/>
              </a:rPr>
              <a:t>liaison </a:t>
            </a:r>
            <a:r>
              <a:rPr lang="en-AU" dirty="0" smtClean="0"/>
              <a:t>to IEEE 802 in Nov 2016</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4080807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hear a summary of discussions at the recent 3GPP RAN4 meeting</a:t>
            </a:r>
          </a:p>
        </p:txBody>
      </p:sp>
      <p:sp>
        <p:nvSpPr>
          <p:cNvPr id="3" name="Content Placeholder 2"/>
          <p:cNvSpPr>
            <a:spLocks noGrp="1"/>
          </p:cNvSpPr>
          <p:nvPr>
            <p:ph idx="1"/>
          </p:nvPr>
        </p:nvSpPr>
        <p:spPr/>
        <p:txBody>
          <a:bodyPr/>
          <a:lstStyle/>
          <a:p>
            <a:pPr lvl="1"/>
            <a:r>
              <a:rPr lang="en-US" dirty="0" smtClean="0"/>
              <a:t>The following pages are a “</a:t>
            </a:r>
            <a:r>
              <a:rPr lang="en-US" i="1" dirty="0" smtClean="0"/>
              <a:t>3GPP </a:t>
            </a:r>
            <a:r>
              <a:rPr lang="en-US" i="1" dirty="0"/>
              <a:t>RAN 4 LAA Coexistence </a:t>
            </a:r>
            <a:r>
              <a:rPr lang="en-US" i="1" dirty="0" smtClean="0"/>
              <a:t>Status</a:t>
            </a:r>
            <a:r>
              <a:rPr lang="en-US" dirty="0" smtClean="0"/>
              <a:t>” report supplied by Stuart Strickland (</a:t>
            </a:r>
            <a:r>
              <a:rPr lang="en-US" dirty="0"/>
              <a:t>Distinguished </a:t>
            </a:r>
            <a:r>
              <a:rPr lang="en-US" dirty="0" smtClean="0"/>
              <a:t>Technologist, HPE)</a:t>
            </a:r>
          </a:p>
          <a:p>
            <a:pPr lvl="2"/>
            <a:r>
              <a:rPr lang="en-US" dirty="0" smtClean="0"/>
              <a:t>Dated 27 Feb 2017 and updated on 12 Mar 2017, following RAN Plenary #75</a:t>
            </a:r>
          </a:p>
          <a:p>
            <a:pPr lvl="1"/>
            <a:r>
              <a:rPr lang="en-US" dirty="0" smtClean="0"/>
              <a:t>Stuart is not in attendance this week and so will be presented by an alternate or the Chair</a:t>
            </a:r>
            <a:endParaRPr lang="en-US" dirty="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407621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17</a:t>
            </a:fld>
            <a:endParaRPr lang="en-US"/>
          </a:p>
        </p:txBody>
      </p:sp>
    </p:spTree>
    <p:extLst>
      <p:ext uri="{BB962C8B-B14F-4D97-AF65-F5344CB8AC3E}">
        <p14:creationId xmlns:p14="http://schemas.microsoft.com/office/powerpoint/2010/main" val="362408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18</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Tree>
    <p:extLst>
      <p:ext uri="{BB962C8B-B14F-4D97-AF65-F5344CB8AC3E}">
        <p14:creationId xmlns:p14="http://schemas.microsoft.com/office/powerpoint/2010/main" val="314568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t>Modifications to default settings to ensure repeatability and representative behavior may be needed; </a:t>
            </a:r>
            <a:r>
              <a:rPr lang="en-US" dirty="0" smtClean="0">
                <a:solidFill>
                  <a:srgbClr val="FF0000"/>
                </a:solidFill>
              </a:rPr>
              <a:t>specific modifications remained an item for further study</a:t>
            </a:r>
          </a:p>
          <a:p>
            <a:r>
              <a:rPr lang="en-US" dirty="0" smtClean="0"/>
              <a:t>Purpose of Testing Wi-Fi as Aggressor System</a:t>
            </a:r>
          </a:p>
          <a:p>
            <a:pPr lvl="1"/>
            <a:r>
              <a:rPr lang="en-US" dirty="0" smtClean="0"/>
              <a:t>To help 3GPP validate LAA and enhancements of system performance; no pass/fail criteria shall be applied for Wi-Fi</a:t>
            </a:r>
          </a:p>
          <a:p>
            <a:r>
              <a:rPr lang="en-US" dirty="0" smtClean="0"/>
              <a:t>…</a:t>
            </a:r>
          </a:p>
          <a:p>
            <a:endParaRPr lang="en-US" dirty="0" smtClean="0"/>
          </a:p>
          <a:p>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19</a:t>
            </a:fld>
            <a:endParaRPr lang="en-US"/>
          </a:p>
        </p:txBody>
      </p:sp>
    </p:spTree>
    <p:extLst>
      <p:ext uri="{BB962C8B-B14F-4D97-AF65-F5344CB8AC3E}">
        <p14:creationId xmlns:p14="http://schemas.microsoft.com/office/powerpoint/2010/main" val="278464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third F2F meeting of the </a:t>
            </a:r>
            <a:r>
              <a:rPr lang="en-AU" i="1" dirty="0" smtClean="0"/>
              <a:t>IEEE 802.11 PDED ad hoc </a:t>
            </a:r>
            <a:r>
              <a:rPr lang="en-AU" dirty="0" smtClean="0"/>
              <a:t>in Vancouver</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It met in San Antonio (Nov 2016) and Atlanta (Jan 2017)</a:t>
            </a:r>
          </a:p>
          <a:p>
            <a:pPr lvl="1"/>
            <a:r>
              <a:rPr lang="en-AU" dirty="0" smtClean="0"/>
              <a:t>We will be meeting twice this week in Vancouver (Mar 2017)</a:t>
            </a:r>
          </a:p>
          <a:p>
            <a:pPr lvl="2"/>
            <a:r>
              <a:rPr lang="en-AU" dirty="0" smtClean="0"/>
              <a:t>Tuesday AM2</a:t>
            </a:r>
          </a:p>
          <a:p>
            <a:pPr lvl="2"/>
            <a:r>
              <a:rPr lang="en-AU" dirty="0" smtClean="0"/>
              <a:t>Wednesday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Traffic Types</a:t>
            </a:r>
          </a:p>
          <a:p>
            <a:pPr lvl="1"/>
            <a:r>
              <a:rPr lang="en-US" dirty="0" smtClean="0"/>
              <a:t>Aggressor system shall carry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in every test scenario</a:t>
            </a:r>
          </a:p>
          <a:p>
            <a:pPr lvl="1"/>
            <a:r>
              <a:rPr lang="en-US" dirty="0" smtClean="0"/>
              <a:t>Test scenarios shall be defined in which the victim system carries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and bidirectional voice traffic</a:t>
            </a:r>
          </a:p>
          <a:p>
            <a:pPr lvl="1"/>
            <a:r>
              <a:rPr lang="en-US" dirty="0" smtClean="0">
                <a:solidFill>
                  <a:srgbClr val="FF0000"/>
                </a:solidFill>
              </a:rPr>
              <a:t>Whether tests should be defined in which the aggressor system carries mixed voice and best effort traffic remained unresolved</a:t>
            </a:r>
          </a:p>
          <a:p>
            <a:r>
              <a:rPr lang="en-US" dirty="0" smtClean="0"/>
              <a:t>…</a:t>
            </a:r>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20</a:t>
            </a:fld>
            <a:endParaRPr lang="en-US"/>
          </a:p>
        </p:txBody>
      </p:sp>
    </p:spTree>
    <p:extLst>
      <p:ext uri="{BB962C8B-B14F-4D97-AF65-F5344CB8AC3E}">
        <p14:creationId xmlns:p14="http://schemas.microsoft.com/office/powerpoint/2010/main" val="1781705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Pass/Fail Criteria:</a:t>
            </a:r>
          </a:p>
          <a:p>
            <a:pPr lvl="1"/>
            <a:r>
              <a:rPr lang="en-US" dirty="0" smtClean="0"/>
              <a:t>Various proposals have been made to compare test results to the mean, median, or 25/50/75%ile of the baseline CDF, with 10% tolerance or possibly further relaxation at lower signals levels; </a:t>
            </a:r>
            <a:r>
              <a:rPr lang="en-US" dirty="0" smtClean="0">
                <a:solidFill>
                  <a:srgbClr val="FF0000"/>
                </a:solidFill>
              </a:rPr>
              <a:t>no agreement had been reached</a:t>
            </a:r>
          </a:p>
          <a:p>
            <a:r>
              <a:rPr lang="en-US" dirty="0" smtClean="0"/>
              <a:t>Test Levels:</a:t>
            </a:r>
          </a:p>
          <a:p>
            <a:pPr lvl="1"/>
            <a:r>
              <a:rPr lang="en-US" dirty="0" smtClean="0"/>
              <a:t>Each test scenario shall be tested at two signal levels, one above and one below the LAA ED threshold of -72dBm (20MHz)</a:t>
            </a:r>
          </a:p>
          <a:p>
            <a:pPr lvl="1"/>
            <a:r>
              <a:rPr lang="en-US" dirty="0" smtClean="0">
                <a:solidFill>
                  <a:srgbClr val="FF0000"/>
                </a:solidFill>
              </a:rPr>
              <a:t>Specific test levels, whether these apply to wanted traffic (S1 &amp; S2), interfering signals (I1, I2, I3 &amp; I4), or both, and how to determine an appropriate relationship between wanted traffic and interfering signals remained unresolved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21</a:t>
            </a:fld>
            <a:endParaRPr lang="en-US"/>
          </a:p>
        </p:txBody>
      </p:sp>
    </p:spTree>
    <p:extLst>
      <p:ext uri="{BB962C8B-B14F-4D97-AF65-F5344CB8AC3E}">
        <p14:creationId xmlns:p14="http://schemas.microsoft.com/office/powerpoint/2010/main" val="359766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Timeframe for Completion of Study Item:</a:t>
            </a:r>
          </a:p>
          <a:p>
            <a:pPr lvl="1"/>
            <a:r>
              <a:rPr lang="en-US" dirty="0" smtClean="0"/>
              <a:t>Decision taken in 3GPP RAN Plenary in December to extend the deadline for completion of the LAA Coexistence Test Specification until the next RAN Plenary in March 2017 with expectation that all open issues would be resolved at RAN4#82 in February 2017. [5]</a:t>
            </a:r>
          </a:p>
          <a:p>
            <a:pPr lvl="1"/>
            <a:r>
              <a:rPr lang="en-US" dirty="0"/>
              <a:t>A</a:t>
            </a:r>
            <a:r>
              <a:rPr lang="en-US" dirty="0" smtClean="0"/>
              <a:t>t the 3GPP RAN Plenary in March, the RAN4 chair reported that the study item was 30% complete, the deadline was again extended until June 2017, and one hour was allocated at each of the next two RAN4 WG meetings in April and May 2017. If, in the judgement of the RAN4 chair, sufficient progress has not been made after the April meeting, an additional ad hoc meeting may be scheduled [16]</a:t>
            </a:r>
            <a:r>
              <a:rPr lang="en-US" dirty="0"/>
              <a:t> </a:t>
            </a:r>
            <a:r>
              <a:rPr lang="en-US" dirty="0" smtClean="0"/>
              <a:t>[17] [18] [19]</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22</a:t>
            </a:fld>
            <a:endParaRPr lang="en-US"/>
          </a:p>
        </p:txBody>
      </p:sp>
    </p:spTree>
    <p:extLst>
      <p:ext uri="{BB962C8B-B14F-4D97-AF65-F5344CB8AC3E}">
        <p14:creationId xmlns:p14="http://schemas.microsoft.com/office/powerpoint/2010/main" val="144009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solidFill>
                  <a:srgbClr val="FF0000"/>
                </a:solidFill>
              </a:rPr>
              <a:t>No discussion. Specific modifications to default settings to ensure repeatability and representative behavior remain an item for further study</a:t>
            </a:r>
            <a:r>
              <a:rPr lang="en-US" dirty="0" smtClean="0"/>
              <a:t>.</a:t>
            </a:r>
          </a:p>
          <a:p>
            <a:r>
              <a:rPr lang="en-US" dirty="0" smtClean="0">
                <a:solidFill>
                  <a:srgbClr val="FF0000"/>
                </a:solidFill>
              </a:rPr>
              <a:t>Purpose of Testing Wi-Fi as Aggressor System</a:t>
            </a:r>
          </a:p>
          <a:p>
            <a:pPr lvl="1"/>
            <a:r>
              <a:rPr lang="en-US" dirty="0" smtClean="0"/>
              <a:t>Huawei, Ericsson, Qualcomm, and Nokia proposed that future consideration be given to applying pass/fail criteria IEEE 802.11ax devices. [7]</a:t>
            </a:r>
          </a:p>
          <a:p>
            <a:pPr lvl="1"/>
            <a:r>
              <a:rPr lang="en-US" dirty="0" smtClean="0"/>
              <a:t>HPE reiterated previous objections that 3GPP RAN was not the proper forum in which to propose conformance tests for IEEE 802.11 equipment.</a:t>
            </a:r>
          </a:p>
          <a:p>
            <a:pPr lvl="1"/>
            <a:r>
              <a:rPr lang="en-US" dirty="0" smtClean="0"/>
              <a:t>Huawei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23</a:t>
            </a:fld>
            <a:endParaRPr lang="en-US"/>
          </a:p>
        </p:txBody>
      </p:sp>
    </p:spTree>
    <p:extLst>
      <p:ext uri="{BB962C8B-B14F-4D97-AF65-F5344CB8AC3E}">
        <p14:creationId xmlns:p14="http://schemas.microsoft.com/office/powerpoint/2010/main" val="587534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Traffic Types</a:t>
            </a:r>
          </a:p>
          <a:p>
            <a:pPr lvl="1"/>
            <a:r>
              <a:rPr lang="en-US" dirty="0" smtClean="0"/>
              <a:t>Ericsson, Qualcomm, Huawei, Nokia, Alcatel-Lucent Shanghai Bell, Skyworks, AT&amp;T, and Verizon proposed specific scenarios in which the aggressor system would carry aggressor and victim systems would carry voice or best effort traffic. [8]</a:t>
            </a:r>
          </a:p>
          <a:p>
            <a:pPr lvl="1"/>
            <a:r>
              <a:rPr lang="en-US" dirty="0" smtClean="0"/>
              <a:t>Broadcom suggested that scenarios in which the aggressor system carried mixed voice and best effort traffic also be included.</a:t>
            </a:r>
          </a:p>
          <a:p>
            <a:pPr lvl="1"/>
            <a:r>
              <a:rPr lang="en-US" dirty="0" smtClean="0"/>
              <a:t>Ericsson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24</a:t>
            </a:fld>
            <a:endParaRPr lang="en-US"/>
          </a:p>
        </p:txBody>
      </p:sp>
    </p:spTree>
    <p:extLst>
      <p:ext uri="{BB962C8B-B14F-4D97-AF65-F5344CB8AC3E}">
        <p14:creationId xmlns:p14="http://schemas.microsoft.com/office/powerpoint/2010/main" val="376228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Pass/Fail Criteria</a:t>
            </a:r>
          </a:p>
          <a:p>
            <a:pPr lvl="1"/>
            <a:r>
              <a:rPr lang="en-US" dirty="0" smtClean="0"/>
              <a:t>Huawei, Qualcomm, Ericsson, Nokia, and Skyworks proposed that the median baseline throughput with 10% tolerance be adopted as the pass/fail criteria for throughput tests. [9]</a:t>
            </a:r>
          </a:p>
          <a:p>
            <a:pPr lvl="1"/>
            <a:r>
              <a:rPr lang="en-US" dirty="0" smtClean="0"/>
              <a:t>HPE reminded participants of the rationale for comparing normalized baseline performance with test results at several points and offered text adapted from the WFA LTE-U coexistence test plan to describe how such comparisons could be made without increasing test time or complexity.</a:t>
            </a:r>
          </a:p>
          <a:p>
            <a:pPr lvl="1"/>
            <a:r>
              <a:rPr lang="en-US" dirty="0" smtClean="0"/>
              <a:t>Huawei withdrew the proposal</a:t>
            </a:r>
          </a:p>
          <a:p>
            <a:r>
              <a:rPr lang="en-US" dirty="0" smtClean="0"/>
              <a:t>…</a:t>
            </a:r>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25</a:t>
            </a:fld>
            <a:endParaRPr lang="en-US"/>
          </a:p>
        </p:txBody>
      </p:sp>
    </p:spTree>
    <p:extLst>
      <p:ext uri="{BB962C8B-B14F-4D97-AF65-F5344CB8AC3E}">
        <p14:creationId xmlns:p14="http://schemas.microsoft.com/office/powerpoint/2010/main" val="2748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Levels</a:t>
            </a:r>
          </a:p>
          <a:p>
            <a:pPr lvl="1"/>
            <a:r>
              <a:rPr lang="en-US" dirty="0" smtClean="0"/>
              <a:t>Qualcomm, Ericsson, and Verizon reiterated previous proposals to set interfering signals (I1 &amp; I2) 15dB lower than wanted traffic (S1) at all test levels. [10]</a:t>
            </a:r>
          </a:p>
          <a:p>
            <a:pPr lvl="1"/>
            <a:r>
              <a:rPr lang="en-US" dirty="0" smtClean="0"/>
              <a:t>Nokia, Alcatel-Lucent Shanghai Bell, Skyworks, and Verizon presented a simulation study in support of this position. [11]</a:t>
            </a:r>
          </a:p>
          <a:p>
            <a:pPr lvl="1"/>
            <a:r>
              <a:rPr lang="en-US" dirty="0" smtClean="0"/>
              <a:t>Broadcom, Cable Labs, HPE, and Marvell presented simulation studies supporting an alternative proposal to conduct below-ED tests with all signals at the same level and above-ED tests with interfering signals 10dB lower than wanted traffic. [12]</a:t>
            </a:r>
          </a:p>
          <a:p>
            <a:pPr lvl="1"/>
            <a:r>
              <a:rPr lang="en-US" dirty="0" smtClean="0"/>
              <a:t>HPE presented results of field studies in support of this position. [13]</a:t>
            </a:r>
          </a:p>
          <a:p>
            <a:pPr lvl="1"/>
            <a:r>
              <a:rPr lang="en-US" dirty="0" smtClean="0">
                <a:solidFill>
                  <a:srgbClr val="FF0000"/>
                </a:solidFill>
              </a:rPr>
              <a:t>No agreement reached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26</a:t>
            </a:fld>
            <a:endParaRPr lang="en-US"/>
          </a:p>
        </p:txBody>
      </p:sp>
    </p:spTree>
    <p:extLst>
      <p:ext uri="{BB962C8B-B14F-4D97-AF65-F5344CB8AC3E}">
        <p14:creationId xmlns:p14="http://schemas.microsoft.com/office/powerpoint/2010/main" val="220101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Time &amp; Complexity:</a:t>
            </a:r>
          </a:p>
          <a:p>
            <a:pPr lvl="1"/>
            <a:r>
              <a:rPr lang="en-US" dirty="0" smtClean="0"/>
              <a:t>Ericsson, Nokia, Alcatel-Lucent Shanghai Bell, Qualcomm &amp; Huawei asserted that RSSI measurement uncertainty and variations among equipment vendors would make it difficult to obtain repeatable results, particularly at lower signal levels, that automation would be impossible in some cases, that test would be time consuming and that, therefore, “</a:t>
            </a:r>
            <a:r>
              <a:rPr lang="en-US" i="1" dirty="0" smtClean="0"/>
              <a:t>RAN4 coexistence tests should focus on compliance to the channel access mechanism (LBT parameters) defined in functional testing of LBT coexistence mechanisms</a:t>
            </a:r>
            <a:r>
              <a:rPr lang="en-US" dirty="0" smtClean="0"/>
              <a:t>”. [14]</a:t>
            </a:r>
          </a:p>
          <a:p>
            <a:pPr lvl="1"/>
            <a:r>
              <a:rPr lang="en-US" dirty="0" smtClean="0"/>
              <a:t>WFA presented data from the execution of its Wi-Fi/LTE-U coexistence test plan, including the initial commissioning of coexistence test beds at CETECOM &amp; AT4 Wireless, generation of Wi-Fi baseline reference data, and coexistence testing of LTE-U equipment.  </a:t>
            </a:r>
          </a:p>
          <a:p>
            <a:pPr lvl="1"/>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27</a:t>
            </a:fld>
            <a:endParaRPr lang="en-US"/>
          </a:p>
        </p:txBody>
      </p:sp>
    </p:spTree>
    <p:extLst>
      <p:ext uri="{BB962C8B-B14F-4D97-AF65-F5344CB8AC3E}">
        <p14:creationId xmlns:p14="http://schemas.microsoft.com/office/powerpoint/2010/main" val="396378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pPr lvl="1"/>
            <a:r>
              <a:rPr lang="en-US" dirty="0" smtClean="0"/>
              <a:t>…</a:t>
            </a:r>
          </a:p>
          <a:p>
            <a:pPr lvl="1"/>
            <a:r>
              <a:rPr lang="en-US" dirty="0" smtClean="0"/>
              <a:t>Based on this experience,  WFA concluded that full testing could be completed in approximately one week and that additional optimization was possible to further reduce test time. [15]</a:t>
            </a:r>
          </a:p>
          <a:p>
            <a:pPr lvl="1"/>
            <a:r>
              <a:rPr lang="en-US" dirty="0" smtClean="0"/>
              <a:t>General agreement that test time and complexity should be considered in specifying multi-node tests, but no specific proposals considered or adopted.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28</a:t>
            </a:fld>
            <a:endParaRPr lang="en-US"/>
          </a:p>
        </p:txBody>
      </p:sp>
    </p:spTree>
    <p:extLst>
      <p:ext uri="{BB962C8B-B14F-4D97-AF65-F5344CB8AC3E}">
        <p14:creationId xmlns:p14="http://schemas.microsoft.com/office/powerpoint/2010/main" val="319061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Outlook</a:t>
            </a:r>
          </a:p>
          <a:p>
            <a:pPr lvl="1"/>
            <a:r>
              <a:rPr lang="en-US" dirty="0" smtClean="0">
                <a:solidFill>
                  <a:srgbClr val="FF0000"/>
                </a:solidFill>
              </a:rPr>
              <a:t>Time previously allocated for completion of the LAA coexistence test plan has been consumed</a:t>
            </a:r>
          </a:p>
          <a:p>
            <a:pPr lvl="1"/>
            <a:r>
              <a:rPr lang="en-US" dirty="0" smtClean="0">
                <a:solidFill>
                  <a:srgbClr val="FF0000"/>
                </a:solidFill>
              </a:rPr>
              <a:t>No agreement has been reached on any open issue</a:t>
            </a:r>
          </a:p>
          <a:p>
            <a:pPr lvl="1"/>
            <a:r>
              <a:rPr lang="en-US" dirty="0" smtClean="0">
                <a:solidFill>
                  <a:srgbClr val="FF0000"/>
                </a:solidFill>
              </a:rPr>
              <a:t>All text proposals introduced in RAN4#82 were withdrawn</a:t>
            </a:r>
          </a:p>
          <a:p>
            <a:pPr lvl="1"/>
            <a:r>
              <a:rPr lang="en-US" dirty="0" smtClean="0">
                <a:solidFill>
                  <a:srgbClr val="FF0000"/>
                </a:solidFill>
              </a:rPr>
              <a:t>No “Way Forward” agreed</a:t>
            </a:r>
          </a:p>
          <a:p>
            <a:pPr lvl="1"/>
            <a:r>
              <a:rPr lang="en-US" dirty="0" smtClean="0">
                <a:solidFill>
                  <a:srgbClr val="FF0000"/>
                </a:solidFill>
              </a:rPr>
              <a:t>RAN has extended the deadline until June 2017 and allocated one hour for discussion at each of the next two RAN4 WG meetings</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29</a:t>
            </a:fld>
            <a:endParaRPr lang="en-US"/>
          </a:p>
        </p:txBody>
      </p:sp>
    </p:spTree>
    <p:extLst>
      <p:ext uri="{BB962C8B-B14F-4D97-AF65-F5344CB8AC3E}">
        <p14:creationId xmlns:p14="http://schemas.microsoft.com/office/powerpoint/2010/main" val="171606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Test Level Proposals</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solidFill>
                <a:prstClr val="black"/>
              </a:solidFill>
            </a:endParaRPr>
          </a:p>
        </p:txBody>
      </p:sp>
      <p:sp>
        <p:nvSpPr>
          <p:cNvPr id="5" name="Slide Number Placeholder 4"/>
          <p:cNvSpPr>
            <a:spLocks noGrp="1"/>
          </p:cNvSpPr>
          <p:nvPr>
            <p:ph type="sldNum" sz="quarter" idx="4294967295"/>
          </p:nvPr>
        </p:nvSpPr>
        <p:spPr>
          <a:xfrm>
            <a:off x="8286752" y="6430871"/>
            <a:ext cx="400049" cy="232147"/>
          </a:xfrm>
          <a:prstGeom prst="rect">
            <a:avLst/>
          </a:prstGeom>
        </p:spPr>
        <p:txBody>
          <a:bodyPr/>
          <a:lstStyle/>
          <a:p>
            <a:fld id="{B016F8AB-BCEA-4347-8BA6-BE776009BC89}" type="slidenum">
              <a:rPr lang="en-US" smtClean="0">
                <a:solidFill>
                  <a:srgbClr val="617D78"/>
                </a:solidFill>
              </a:rPr>
              <a:pPr/>
              <a:t>30</a:t>
            </a:fld>
            <a:endParaRPr lang="en-US">
              <a:solidFill>
                <a:srgbClr val="617D78"/>
              </a:solidFill>
            </a:endParaRP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3971864950"/>
              </p:ext>
            </p:extLst>
          </p:nvPr>
        </p:nvGraphicFramePr>
        <p:xfrm>
          <a:off x="755521" y="2261096"/>
          <a:ext cx="7778879" cy="3169920"/>
        </p:xfrm>
        <a:graphic>
          <a:graphicData uri="http://schemas.openxmlformats.org/drawingml/2006/table">
            <a:tbl>
              <a:tblPr firstRow="1" bandRow="1"/>
              <a:tblGrid>
                <a:gridCol w="3003432"/>
                <a:gridCol w="1606855"/>
                <a:gridCol w="1481659"/>
                <a:gridCol w="1686933"/>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Test Level 1 (Above LAA</a:t>
                      </a:r>
                      <a:r>
                        <a:rPr lang="en-US" sz="1600" b="1" baseline="0" dirty="0" smtClean="0">
                          <a:solidFill>
                            <a:schemeClr val="bg1"/>
                          </a:solidFill>
                          <a:latin typeface="Calibri" panose="020F0502020204030204" pitchFamily="34" charset="0"/>
                        </a:rPr>
                        <a:t> ED)</a:t>
                      </a:r>
                    </a:p>
                    <a:p>
                      <a:pPr marL="0" marR="0" indent="0" algn="r"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bg1"/>
                          </a:solidFill>
                          <a:latin typeface="Calibri" panose="020F0502020204030204" pitchFamily="34" charset="0"/>
                        </a:rPr>
                        <a:t>S/I:</a:t>
                      </a:r>
                      <a:endParaRPr lang="en-US" sz="1600" b="1" dirty="0" smtClean="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WFA </a:t>
                      </a:r>
                      <a:r>
                        <a:rPr lang="en-US" sz="1600" b="1" dirty="0" err="1" smtClean="0">
                          <a:solidFill>
                            <a:schemeClr val="bg1"/>
                          </a:solidFill>
                          <a:latin typeface="Calibri" panose="020F0502020204030204" pitchFamily="34" charset="0"/>
                        </a:rPr>
                        <a:t>Testplan</a:t>
                      </a:r>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-67/-67dBm</a:t>
                      </a:r>
                      <a:endParaRPr lang="en-US" sz="1600" b="1" dirty="0">
                        <a:solidFill>
                          <a:schemeClr val="bg1"/>
                        </a:solidFill>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BRCM, et al.</a:t>
                      </a:r>
                    </a:p>
                    <a:p>
                      <a:r>
                        <a:rPr lang="en-US" sz="1600" b="1" dirty="0" smtClean="0">
                          <a:solidFill>
                            <a:schemeClr val="bg1"/>
                          </a:solidFill>
                          <a:latin typeface="Calibri" panose="020F0502020204030204" pitchFamily="34" charset="0"/>
                        </a:rPr>
                        <a:t>-57/-67dBm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Ericsson, et al.</a:t>
                      </a:r>
                    </a:p>
                    <a:p>
                      <a:r>
                        <a:rPr lang="en-US" sz="1600" b="1" dirty="0" smtClean="0">
                          <a:solidFill>
                            <a:schemeClr val="bg1"/>
                          </a:solidFill>
                          <a:latin typeface="Calibri" panose="020F0502020204030204" pitchFamily="34" charset="0"/>
                        </a:rPr>
                        <a:t>-52/-67dBm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3144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a:t>
                      </a:r>
                      <a:r>
                        <a:rPr lang="en-US" sz="1600" baseline="0" dirty="0" err="1" smtClean="0">
                          <a:latin typeface="Calibri" panose="020F0502020204030204" pitchFamily="34" charset="0"/>
                        </a:rPr>
                        <a:t>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1368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LAA</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964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1" dirty="0" smtClean="0">
                          <a:solidFill>
                            <a:schemeClr val="bg1"/>
                          </a:solidFill>
                          <a:latin typeface="Calibri" panose="020F0502020204030204" pitchFamily="34" charset="0"/>
                        </a:rPr>
                        <a:t>Test Level 2 (Below</a:t>
                      </a:r>
                      <a:r>
                        <a:rPr lang="en-US" sz="1600" b="1" baseline="0" dirty="0" smtClean="0">
                          <a:solidFill>
                            <a:schemeClr val="bg1"/>
                          </a:solidFill>
                          <a:latin typeface="Calibri" panose="020F0502020204030204" pitchFamily="34" charset="0"/>
                        </a:rPr>
                        <a:t> LAA ED)</a:t>
                      </a:r>
                    </a:p>
                    <a:p>
                      <a:pPr algn="r"/>
                      <a:r>
                        <a:rPr lang="en-US" sz="1600" b="1" baseline="0" dirty="0" smtClean="0">
                          <a:solidFill>
                            <a:schemeClr val="bg1"/>
                          </a:solidFill>
                          <a:latin typeface="Calibri" panose="020F0502020204030204" pitchFamily="34" charset="0"/>
                        </a:rPr>
                        <a:t>S/I:</a:t>
                      </a:r>
                      <a:endParaRPr lang="en-US" sz="1600" b="1" dirty="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-82/-82dBm</a:t>
                      </a: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-80/-80dBm</a:t>
                      </a: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-67/-82dBm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1735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2328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LAA impact on Wi-Fi</a:t>
                      </a:r>
                    </a:p>
                  </a:txBody>
                  <a:tcPr marL="68580" marR="68580">
                    <a:lnL w="12700" cap="flat" cmpd="sng" algn="ctr">
                      <a:solidFill>
                        <a:sysClr val="windowText" lastClr="00000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195929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a:xfrm>
            <a:off x="685800" y="1223817"/>
            <a:ext cx="7772400" cy="5251595"/>
          </a:xfrm>
        </p:spPr>
        <p:txBody>
          <a:bodyPr/>
          <a:lstStyle/>
          <a:p>
            <a:pPr lvl="1"/>
            <a:r>
              <a:rPr lang="en-US" dirty="0" smtClean="0"/>
              <a:t>[1] 3GPP TR 36.789 v0.0.3,  “Multi-node tests for Licensed-Assisted Access (LAA)”</a:t>
            </a:r>
          </a:p>
          <a:p>
            <a:pPr lvl="1"/>
            <a:r>
              <a:rPr lang="en-US" dirty="0" smtClean="0"/>
              <a:t>[2] 3GPP RP-141664, “Study on Licensed-Assisted Access using LTE”</a:t>
            </a:r>
          </a:p>
          <a:p>
            <a:pPr lvl="1"/>
            <a:r>
              <a:rPr lang="en-US" dirty="0" smtClean="0"/>
              <a:t>[3] 3GPP TR 36.141, “E-UTRA BS conformance testing,” Release 13 (Chapter 9)</a:t>
            </a:r>
          </a:p>
          <a:p>
            <a:pPr lvl="1"/>
            <a:r>
              <a:rPr lang="en-US" dirty="0" smtClean="0"/>
              <a:t>[4] 3GPP R4-1610947, “Ad-hoc minutes: Rel-13 LAA co-existence testing”</a:t>
            </a:r>
          </a:p>
          <a:p>
            <a:pPr lvl="1"/>
            <a:r>
              <a:rPr lang="en-US" dirty="0" smtClean="0"/>
              <a:t>[5] 3GPP RP-162143, “TSG RAN WG4 Status Report: Study on multi-node testing for LAA”</a:t>
            </a:r>
          </a:p>
          <a:p>
            <a:pPr lvl="1"/>
            <a:r>
              <a:rPr lang="en-US" dirty="0" smtClean="0"/>
              <a:t>[6] 3GPP R4-1702300, “RAN4#82 Evening Ad Hoc Meeting Report”</a:t>
            </a:r>
          </a:p>
          <a:p>
            <a:pPr lvl="1"/>
            <a:r>
              <a:rPr lang="en-US" dirty="0" smtClean="0"/>
              <a:t>[7] 3GPP R4-1701227, “</a:t>
            </a:r>
            <a:r>
              <a:rPr lang="en-GB" dirty="0" smtClean="0"/>
              <a:t>On the need for inclusion of future Wi-Fi system”</a:t>
            </a:r>
          </a:p>
          <a:p>
            <a:pPr lvl="1"/>
            <a:r>
              <a:rPr lang="en-GB" dirty="0"/>
              <a:t>[8] 3GPP R4-1701625, “</a:t>
            </a:r>
            <a:r>
              <a:rPr lang="en-US" dirty="0"/>
              <a:t>Traffic test cases related to multi-node tests for Rel-13 LAA”</a:t>
            </a:r>
          </a:p>
          <a:p>
            <a:pPr lvl="1"/>
            <a:r>
              <a:rPr lang="en-US" dirty="0"/>
              <a:t>[9] 3GPP R4-1701228, “</a:t>
            </a:r>
            <a:r>
              <a:rPr lang="en-GB" dirty="0"/>
              <a:t>On pass/fail criterion</a:t>
            </a:r>
            <a:r>
              <a:rPr lang="en-GB" dirty="0" smtClean="0"/>
              <a:t>”</a:t>
            </a:r>
          </a:p>
          <a:p>
            <a:pPr lvl="1"/>
            <a:r>
              <a:rPr lang="en-GB"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31</a:t>
            </a:fld>
            <a:endParaRPr lang="en-US"/>
          </a:p>
        </p:txBody>
      </p:sp>
    </p:spTree>
    <p:extLst>
      <p:ext uri="{BB962C8B-B14F-4D97-AF65-F5344CB8AC3E}">
        <p14:creationId xmlns:p14="http://schemas.microsoft.com/office/powerpoint/2010/main" val="21249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914400"/>
            <a:ext cx="7772400" cy="5223886"/>
          </a:xfrm>
        </p:spPr>
        <p:txBody>
          <a:bodyPr/>
          <a:lstStyle/>
          <a:p>
            <a:pPr lvl="1"/>
            <a:r>
              <a:rPr lang="en-US" dirty="0" smtClean="0"/>
              <a:t>…</a:t>
            </a:r>
          </a:p>
          <a:p>
            <a:pPr lvl="1"/>
            <a:r>
              <a:rPr lang="en-GB" dirty="0" smtClean="0"/>
              <a:t>[10] 3GPP R4-1701607, “</a:t>
            </a:r>
            <a:r>
              <a:rPr lang="en-US" dirty="0" smtClean="0"/>
              <a:t>SIR operating point for multi-node tests”</a:t>
            </a:r>
          </a:p>
          <a:p>
            <a:pPr lvl="1"/>
            <a:r>
              <a:rPr lang="en-US" dirty="0" smtClean="0"/>
              <a:t>[11] 3GPP R4-1701766, “SIR simulation results”</a:t>
            </a:r>
          </a:p>
          <a:p>
            <a:pPr lvl="1"/>
            <a:r>
              <a:rPr lang="en-US" dirty="0" smtClean="0"/>
              <a:t>[12] 3GPP R4-1701862, “SIR proposals for multi-node tests”</a:t>
            </a:r>
          </a:p>
          <a:p>
            <a:pPr lvl="1"/>
            <a:r>
              <a:rPr lang="en-US" dirty="0" smtClean="0"/>
              <a:t>[13] 3GPP R4-1701879, “Further Implications of Wi-Fi Field Measurements for Multi-Node Testing”</a:t>
            </a:r>
          </a:p>
          <a:p>
            <a:pPr lvl="1"/>
            <a:r>
              <a:rPr lang="en-US" dirty="0" smtClean="0"/>
              <a:t>[14] 3GPP R4-1701628, “On test complexity and time requirements for multi-node tests in Rel-13 LAA”</a:t>
            </a:r>
          </a:p>
          <a:p>
            <a:pPr lvl="1"/>
            <a:r>
              <a:rPr lang="en-US" dirty="0" smtClean="0"/>
              <a:t>[15] 3GPP R4-1700841, “Wi-Fi / LTE Coexistence Testing Effort”</a:t>
            </a:r>
          </a:p>
          <a:p>
            <a:pPr lvl="1"/>
            <a:r>
              <a:rPr lang="en-US" dirty="0" smtClean="0"/>
              <a:t>[16] 3GPP RP-170009, “Status Report RAN4 WG to TSG-RAN#75”</a:t>
            </a:r>
          </a:p>
          <a:p>
            <a:pPr lvl="1"/>
            <a:r>
              <a:rPr lang="en-US" dirty="0" smtClean="0"/>
              <a:t>[17] </a:t>
            </a:r>
            <a:r>
              <a:rPr lang="en-US" dirty="0"/>
              <a:t>3GPP </a:t>
            </a:r>
            <a:r>
              <a:rPr lang="en-US" dirty="0" smtClean="0"/>
              <a:t>RP-170301</a:t>
            </a:r>
            <a:r>
              <a:rPr lang="en-US" dirty="0"/>
              <a:t>, “Status Report to TSG on study on multi-node testing for LAA</a:t>
            </a:r>
            <a:r>
              <a:rPr lang="en-US" dirty="0" smtClean="0"/>
              <a:t>”</a:t>
            </a:r>
          </a:p>
          <a:p>
            <a:pPr lvl="1"/>
            <a:r>
              <a:rPr lang="en-US" dirty="0" smtClean="0"/>
              <a:t>[18] 3GPP RP170721, “Way Forward on RAN4 Multi-node tests SI”</a:t>
            </a:r>
          </a:p>
          <a:p>
            <a:pPr lvl="1"/>
            <a:r>
              <a:rPr lang="en-US" dirty="0" smtClean="0"/>
              <a:t>[18] 3GPP RP-170726, “Comments on RAN4 Multi-Node Test for LAA Status”</a:t>
            </a:r>
          </a:p>
          <a:p>
            <a:endParaRPr lang="en-US" dirty="0" smtClean="0"/>
          </a:p>
          <a:p>
            <a:pPr lvl="0"/>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32</a:t>
            </a:fld>
            <a:endParaRPr lang="en-US"/>
          </a:p>
        </p:txBody>
      </p:sp>
    </p:spTree>
    <p:extLst>
      <p:ext uri="{BB962C8B-B14F-4D97-AF65-F5344CB8AC3E}">
        <p14:creationId xmlns:p14="http://schemas.microsoft.com/office/powerpoint/2010/main" val="2233798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a:solidFill>
                  <a:schemeClr val="accent2"/>
                </a:solidFill>
              </a:rPr>
              <a:t>what has happened so far </a:t>
            </a:r>
            <a:r>
              <a:rPr lang="en-AU" sz="2400" b="1" dirty="0" smtClean="0">
                <a:solidFill>
                  <a:schemeClr val="accent2"/>
                </a:solidFill>
              </a:rPr>
              <a:t>on </a:t>
            </a:r>
            <a:r>
              <a:rPr lang="en-AU" sz="2400" b="1" dirty="0">
                <a:solidFill>
                  <a:schemeClr val="accent2"/>
                </a:solidFill>
              </a:rPr>
              <a:t>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adopt ED = -72dBm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a:t>3GPP </a:t>
            </a:r>
            <a:r>
              <a:rPr lang="en-AU" dirty="0" smtClean="0"/>
              <a:t>RAN1 noted while default ED in LAA is -72dBm (UE with max </a:t>
            </a:r>
            <a:r>
              <a:rPr lang="en-AU" dirty="0" err="1" smtClean="0"/>
              <a:t>tx</a:t>
            </a:r>
            <a:r>
              <a:rPr lang="en-AU" dirty="0" smtClean="0"/>
              <a:t> power of 23dBm), a mechanism has been defined to allow the eNB to configure a different value in UE, and appropriate values will be studied in RAN4</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discussed a possible response to 3GPP RAN1 on the PDED issue in Jan 2017</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reviewed 3GPP RAN1’s </a:t>
            </a:r>
            <a:r>
              <a:rPr lang="en-AU" dirty="0" smtClean="0">
                <a:hlinkClick r:id="rId2"/>
              </a:rPr>
              <a:t>response</a:t>
            </a:r>
            <a:r>
              <a:rPr lang="en-AU" dirty="0" smtClean="0"/>
              <a:t> to both issue 3 and issue13 and three options were discussed for next steps</a:t>
            </a:r>
          </a:p>
          <a:p>
            <a:pPr marL="527050" lvl="2" indent="-342900">
              <a:buFont typeface="+mj-lt"/>
              <a:buAutoNum type="arabicPeriod"/>
            </a:pPr>
            <a:r>
              <a:rPr lang="en-AU" dirty="0" smtClean="0"/>
              <a:t>Continue disagreeing via “liaison ping pong”</a:t>
            </a:r>
          </a:p>
          <a:p>
            <a:pPr marL="527050" lvl="2" indent="-342900">
              <a:buFont typeface="+mj-lt"/>
              <a:buAutoNum type="arabicPeriod"/>
            </a:pPr>
            <a:r>
              <a:rPr lang="en-AU" dirty="0" smtClean="0"/>
              <a:t>Ignore the response and don’t send anything</a:t>
            </a:r>
          </a:p>
          <a:p>
            <a:pPr marL="527050" lvl="2" indent="-342900">
              <a:buFont typeface="+mj-lt"/>
              <a:buAutoNum type="arabicPeriod"/>
            </a:pPr>
            <a:r>
              <a:rPr lang="en-AU" dirty="0" smtClean="0"/>
              <a:t>Agree to disagree in a final note</a:t>
            </a:r>
          </a:p>
          <a:p>
            <a:pPr lvl="1"/>
            <a:r>
              <a:rPr lang="en-AU" dirty="0" smtClean="0"/>
              <a:t>Some argued for option 2 …</a:t>
            </a:r>
          </a:p>
          <a:p>
            <a:pPr lvl="2"/>
            <a:r>
              <a:rPr lang="en-AU" dirty="0" smtClean="0"/>
              <a:t>“</a:t>
            </a:r>
            <a:r>
              <a:rPr lang="en-GB" i="1" dirty="0"/>
              <a:t>We should stop this. We should focus on improving our technology. We are wasting time for things that we could spend improving </a:t>
            </a:r>
            <a:r>
              <a:rPr lang="en-GB" i="1" dirty="0" smtClean="0"/>
              <a:t>802.11</a:t>
            </a:r>
            <a:r>
              <a:rPr lang="en-GB" dirty="0" smtClean="0"/>
              <a:t>” (from minutes)</a:t>
            </a:r>
          </a:p>
          <a:p>
            <a:pPr lvl="1"/>
            <a:r>
              <a:rPr lang="en-AU" dirty="0" smtClean="0"/>
              <a:t>… while others argued for option 3</a:t>
            </a:r>
          </a:p>
          <a:p>
            <a:pPr lvl="2"/>
            <a:r>
              <a:rPr lang="en-AU" dirty="0" smtClean="0"/>
              <a:t>Ignoring may suggest we accept all aspects of the response</a:t>
            </a:r>
          </a:p>
          <a:p>
            <a:pPr lvl="2"/>
            <a:r>
              <a:rPr lang="en-AU" dirty="0" smtClean="0"/>
              <a:t>It is important to document the disagreement for possible future use in other forums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1137670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smtClean="0"/>
              <a:t>agreed in Jan 2017 to consider a “agree to disagree” response to RAN1 in Mar 2017</a:t>
            </a:r>
            <a:endParaRPr lang="en-AU" dirty="0"/>
          </a:p>
        </p:txBody>
      </p:sp>
      <p:sp>
        <p:nvSpPr>
          <p:cNvPr id="3" name="Content Placeholder 2"/>
          <p:cNvSpPr>
            <a:spLocks noGrp="1"/>
          </p:cNvSpPr>
          <p:nvPr>
            <p:ph idx="1"/>
          </p:nvPr>
        </p:nvSpPr>
        <p:spPr/>
        <p:txBody>
          <a:bodyPr/>
          <a:lstStyle/>
          <a:p>
            <a:pPr lvl="1"/>
            <a:r>
              <a:rPr lang="en-AU" dirty="0"/>
              <a:t>A straw poll narrowly gave a preference to option </a:t>
            </a:r>
            <a:r>
              <a:rPr lang="en-AU" dirty="0" smtClean="0"/>
              <a:t>3 (“agree to disagree”)</a:t>
            </a:r>
            <a:endParaRPr lang="en-AU" dirty="0"/>
          </a:p>
          <a:p>
            <a:pPr lvl="2"/>
            <a:r>
              <a:rPr lang="en-AU" dirty="0"/>
              <a:t>Straw poll result: 0/6/7</a:t>
            </a:r>
          </a:p>
          <a:p>
            <a:pPr lvl="1"/>
            <a:r>
              <a:rPr lang="en-AU" dirty="0" smtClean="0"/>
              <a:t>The Chair volunteered to draft a possible liaison based on a very rough  draft shown in Jan 2017</a:t>
            </a:r>
          </a:p>
          <a:p>
            <a:pPr lvl="2"/>
            <a:r>
              <a:rPr lang="en-AU" i="1" dirty="0"/>
              <a:t>Acknowledge that 3GPP RAN1 are committed to coexistence based on LAA using an ED threshold of -72dBm</a:t>
            </a:r>
          </a:p>
          <a:p>
            <a:pPr lvl="2"/>
            <a:r>
              <a:rPr lang="en-AU" i="1" dirty="0"/>
              <a:t>Reiterate that IEEE 802 intend to base coexistence on an ED threshold of -62dBm  and a PD threshold of -82dBm, based on current practice</a:t>
            </a:r>
          </a:p>
          <a:p>
            <a:pPr lvl="2"/>
            <a:r>
              <a:rPr lang="en-AU" i="1" dirty="0"/>
              <a:t>Note that while IEEE 802 would prefer LAA used a similar mechanism, IEEE 802 will at this time accept 3GPP RAN1 assertions  in multiple LS’s that fair coexistence can be achieved with LAA &amp; Wi-Fi using differing mechanisms</a:t>
            </a:r>
          </a:p>
          <a:p>
            <a:pPr lvl="2"/>
            <a:r>
              <a:rPr lang="en-AU" i="1" dirty="0" smtClean="0"/>
              <a:t>Note </a:t>
            </a:r>
            <a:r>
              <a:rPr lang="en-AU" i="1" dirty="0"/>
              <a:t>that IEEE 802 will interpret 3GPP RANs lack of objection to the reasons Wi-Fi can’t use an ED of -72dBm as acceptance of IEEE 802’s position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8553472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Develop </a:t>
            </a:r>
            <a:r>
              <a:rPr lang="en-AU" sz="2400" b="1" dirty="0">
                <a:solidFill>
                  <a:schemeClr val="accent2"/>
                </a:solidFill>
              </a:rPr>
              <a:t>a response to 3GPP RAN1 </a:t>
            </a:r>
            <a:r>
              <a:rPr lang="en-AU" sz="2400" b="1" dirty="0" smtClean="0">
                <a:solidFill>
                  <a:schemeClr val="accent2"/>
                </a:solidFill>
              </a:rPr>
              <a:t>on </a:t>
            </a:r>
            <a:r>
              <a:rPr lang="en-AU" sz="2400" b="1" dirty="0">
                <a:solidFill>
                  <a:schemeClr val="accent2"/>
                </a:solidFill>
              </a:rPr>
              <a:t>the  PDED issue</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review a proposed “agree to disagree” liaison to 3GPP RAN1</a:t>
            </a:r>
            <a:endParaRPr lang="en-AU" dirty="0"/>
          </a:p>
        </p:txBody>
      </p:sp>
      <p:sp>
        <p:nvSpPr>
          <p:cNvPr id="3" name="Content Placeholder 2"/>
          <p:cNvSpPr>
            <a:spLocks noGrp="1"/>
          </p:cNvSpPr>
          <p:nvPr>
            <p:ph idx="1"/>
          </p:nvPr>
        </p:nvSpPr>
        <p:spPr/>
        <p:txBody>
          <a:bodyPr/>
          <a:lstStyle/>
          <a:p>
            <a:pPr lvl="1"/>
            <a:r>
              <a:rPr lang="en-AU" dirty="0" smtClean="0"/>
              <a:t>A proposed “agree to disagree” liaison has been developed off line</a:t>
            </a:r>
          </a:p>
          <a:p>
            <a:pPr lvl="2"/>
            <a:r>
              <a:rPr lang="en-AU" dirty="0" smtClean="0"/>
              <a:t>Proposed text is in separate Word file see </a:t>
            </a:r>
            <a:r>
              <a:rPr lang="en-AU" dirty="0" smtClean="0">
                <a:hlinkClick r:id="rId2"/>
              </a:rPr>
              <a:t>11-17-0292-01</a:t>
            </a:r>
            <a:endParaRPr lang="en-AU" dirty="0" smtClean="0"/>
          </a:p>
          <a:p>
            <a:pPr lvl="2"/>
            <a:r>
              <a:rPr lang="en-AU" dirty="0" smtClean="0"/>
              <a:t>It does not actually use the “agree to disagree” language</a:t>
            </a:r>
          </a:p>
          <a:p>
            <a:pPr lvl="1"/>
            <a:r>
              <a:rPr lang="en-AU" dirty="0" smtClean="0"/>
              <a:t>The proposed liaison covers issues 3 and 13</a:t>
            </a:r>
          </a:p>
          <a:p>
            <a:pPr lvl="2"/>
            <a:r>
              <a:rPr lang="en-AU" dirty="0" smtClean="0"/>
              <a:t>The ad hoc should tell IEEE 802.19 WG that they do not need to cover these issues in any response from them</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27877540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IEEE </a:t>
            </a:r>
            <a:r>
              <a:rPr lang="en-GB" i="1" dirty="0"/>
              <a:t>802 &amp; 3GPP RAN1 have continued to disagree on various issues related to LAA’s ED threshold and its effect on LAA/802.11 </a:t>
            </a:r>
            <a:r>
              <a:rPr lang="en-GB" i="1" dirty="0" smtClean="0"/>
              <a:t>coexistence</a:t>
            </a:r>
          </a:p>
          <a:p>
            <a:pPr lvl="2"/>
            <a:r>
              <a:rPr lang="en-GB" dirty="0" smtClean="0"/>
              <a:t>Summarises the various liaisons on the topic</a:t>
            </a:r>
          </a:p>
          <a:p>
            <a:pPr lvl="2"/>
            <a:r>
              <a:rPr lang="en-GB" dirty="0" smtClean="0"/>
              <a:t>This section is quite long (but factual) but the timeline summary will make it easier for all stakeholders (IEEE 802, 3GPP and others) to understand the historical context without ploughing through multiple documents</a:t>
            </a:r>
            <a:endParaRPr lang="en-AU" dirty="0"/>
          </a:p>
          <a:p>
            <a:pPr lvl="1"/>
            <a:r>
              <a:rPr lang="en-GB" i="1" dirty="0"/>
              <a:t>In the interest of resolving these outstanding issues, IEEE 802 requests that 3GPP continue to work with IEEE 802 to gather additional evidence relating to LAA/802.11 coexistence  </a:t>
            </a:r>
            <a:endParaRPr lang="en-GB" i="1" dirty="0" smtClean="0"/>
          </a:p>
          <a:p>
            <a:pPr lvl="2"/>
            <a:r>
              <a:rPr lang="en-GB" dirty="0" smtClean="0"/>
              <a:t>Summarises the outstanding issues at a very high level</a:t>
            </a:r>
          </a:p>
          <a:p>
            <a:pPr lvl="2"/>
            <a:r>
              <a:rPr lang="en-GB" dirty="0" smtClean="0"/>
              <a:t>Focuses on the need to gather new evidence</a:t>
            </a:r>
          </a:p>
          <a:p>
            <a:pPr lvl="2"/>
            <a:r>
              <a:rPr lang="en-GB" dirty="0" smtClean="0"/>
              <a:t>Asks 3GPP to continue working with IEEE 802 </a:t>
            </a:r>
            <a:r>
              <a:rPr lang="en-GB" dirty="0"/>
              <a:t>to gather new evidence</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7674997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a:t>IEEE 802 was encouraged by 3GPP’s commitment to gather additional evidence by validating LAA/802.11 coexistence characteristics using test plans developed by 3GPP </a:t>
            </a:r>
            <a:r>
              <a:rPr lang="en-GB" i="1" dirty="0" smtClean="0"/>
              <a:t>RAN4</a:t>
            </a:r>
          </a:p>
          <a:p>
            <a:pPr lvl="2"/>
            <a:r>
              <a:rPr lang="en-GB" dirty="0" smtClean="0"/>
              <a:t>Highlights RAN1 commitment to do testing in RAN4 </a:t>
            </a:r>
            <a:r>
              <a:rPr lang="en-GB" dirty="0"/>
              <a:t>to gather new evidence</a:t>
            </a:r>
            <a:r>
              <a:rPr lang="en-GB" dirty="0" smtClean="0"/>
              <a:t>, particularly both above and below LAA ED threshold of -72dBm</a:t>
            </a:r>
            <a:endParaRPr lang="en-AU" dirty="0"/>
          </a:p>
          <a:p>
            <a:pPr lvl="1"/>
            <a:r>
              <a:rPr lang="en-GB" i="1" dirty="0"/>
              <a:t>IEEE 802 is now concerned that 3GPP may not undertake the promised LAA/802.11 coexistence tests before LAA’s </a:t>
            </a:r>
            <a:r>
              <a:rPr lang="en-GB" i="1" dirty="0" smtClean="0"/>
              <a:t>deployment</a:t>
            </a:r>
            <a:endParaRPr lang="en-AU" i="1" dirty="0" smtClean="0"/>
          </a:p>
          <a:p>
            <a:pPr lvl="2"/>
            <a:r>
              <a:rPr lang="en-AU" dirty="0" smtClean="0"/>
              <a:t>Highlights the lack of progress in RAN4</a:t>
            </a:r>
          </a:p>
          <a:p>
            <a:pPr lvl="2"/>
            <a:r>
              <a:rPr lang="en-AU" dirty="0" smtClean="0"/>
              <a:t>Notes the risks if tests are not completed and executed</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184838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smtClean="0"/>
              <a:t>IEEE </a:t>
            </a:r>
            <a:r>
              <a:rPr lang="en-GB" i="1" dirty="0"/>
              <a:t>802 therefore requests that 3GPP reconfirm its previous commitment to validate LAA/ 802.11 coexistence using tests developed in 3GPP RAN4 before LAA’s </a:t>
            </a:r>
            <a:r>
              <a:rPr lang="en-GB" i="1" dirty="0" smtClean="0"/>
              <a:t>deployment</a:t>
            </a:r>
            <a:endParaRPr lang="en-AU" i="1" dirty="0" smtClean="0"/>
          </a:p>
          <a:p>
            <a:pPr lvl="2"/>
            <a:r>
              <a:rPr lang="en-AU" dirty="0" smtClean="0"/>
              <a:t>Requests a reconfirmation of the commitment</a:t>
            </a:r>
          </a:p>
          <a:p>
            <a:pPr lvl="2"/>
            <a:r>
              <a:rPr lang="en-AU" dirty="0" smtClean="0"/>
              <a:t>Asks some practical questions about the testing, such as:</a:t>
            </a:r>
          </a:p>
          <a:p>
            <a:pPr lvl="3"/>
            <a:r>
              <a:rPr lang="en-AU" dirty="0"/>
              <a:t>D</a:t>
            </a:r>
            <a:r>
              <a:rPr lang="en-AU" dirty="0" smtClean="0"/>
              <a:t>ate of completion of test plans</a:t>
            </a:r>
          </a:p>
          <a:p>
            <a:pPr lvl="3"/>
            <a:r>
              <a:rPr lang="en-AU" dirty="0" smtClean="0"/>
              <a:t>Plans for execution of tests</a:t>
            </a:r>
          </a:p>
          <a:p>
            <a:pPr lvl="3"/>
            <a:r>
              <a:rPr lang="en-AU" dirty="0"/>
              <a:t>P</a:t>
            </a:r>
            <a:r>
              <a:rPr lang="en-AU" dirty="0" smtClean="0"/>
              <a:t>rocess of review of results</a:t>
            </a:r>
          </a:p>
          <a:p>
            <a:pPr lvl="3"/>
            <a:r>
              <a:rPr lang="en-AU" dirty="0" smtClean="0"/>
              <a:t>Process for subsequent spec changes?</a:t>
            </a:r>
            <a:endParaRPr lang="en-AU"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267763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a:t>
            </a:r>
          </a:p>
          <a:p>
            <a:pPr lvl="1"/>
            <a:r>
              <a:rPr lang="en-GB" i="1" dirty="0" smtClean="0"/>
              <a:t>IEEE </a:t>
            </a:r>
            <a:r>
              <a:rPr lang="en-GB" i="1" dirty="0"/>
              <a:t>802 also requests that 3GPP clarify its plans for other testing of LAA’s channel access mechanisms that may be relevant to LAA/802.11 </a:t>
            </a:r>
            <a:r>
              <a:rPr lang="en-GB" i="1" dirty="0" smtClean="0"/>
              <a:t>coexistence</a:t>
            </a:r>
          </a:p>
          <a:p>
            <a:pPr lvl="2"/>
            <a:r>
              <a:rPr lang="en-GB" dirty="0" smtClean="0"/>
              <a:t>Asks 3GPP to describe the scope of its other testing in the context of 802.11  coexistence</a:t>
            </a:r>
            <a:endParaRPr lang="en-AU" dirty="0"/>
          </a:p>
          <a:p>
            <a:pPr lvl="1"/>
            <a:r>
              <a:rPr lang="en-GB" i="1" dirty="0"/>
              <a:t>Alternatively, in the absence of availability of timely 3GPP RAN4 testing, IEEE 802 requests 3GPP provide its perspective on extending the Wi-Fi Alliance LTE-U tests to </a:t>
            </a:r>
            <a:r>
              <a:rPr lang="en-GB" i="1" dirty="0" smtClean="0"/>
              <a:t>LAA</a:t>
            </a:r>
          </a:p>
          <a:p>
            <a:pPr lvl="2"/>
            <a:r>
              <a:rPr lang="en-GB" dirty="0" smtClean="0"/>
              <a:t>Raises the possibility of extending (without supporting it) the WFA LTE-U/802.11 coexistence testing to cover LAA</a:t>
            </a:r>
          </a:p>
          <a:p>
            <a:pPr lvl="2"/>
            <a:r>
              <a:rPr lang="en-GB" dirty="0" smtClean="0"/>
              <a:t>Note that it is legitimate to discuss this because the WFA test plan is public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0575296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pPr lvl="1"/>
            <a:r>
              <a:rPr lang="en-AU" dirty="0" smtClean="0"/>
              <a:t>See proposed liaison </a:t>
            </a:r>
            <a:r>
              <a:rPr lang="en-AU" dirty="0"/>
              <a:t>in </a:t>
            </a:r>
            <a:r>
              <a:rPr lang="en-AU" dirty="0" smtClean="0">
                <a:hlinkClick r:id="rId2"/>
              </a:rPr>
              <a:t>11-17-0292-01</a:t>
            </a:r>
            <a:endParaRPr lang="en-AU" dirty="0" smtClean="0"/>
          </a:p>
          <a:p>
            <a:pPr lvl="1"/>
            <a:r>
              <a:rPr lang="en-AU" dirty="0" smtClean="0"/>
              <a:t>There was discussion of this topic during the Tuesday AM2 session</a:t>
            </a:r>
          </a:p>
          <a:p>
            <a:pPr lvl="2"/>
            <a:r>
              <a:rPr lang="en-AU" dirty="0" smtClean="0"/>
              <a:t>A variety of refinements were suggested; they have all been implemented as marked up in </a:t>
            </a:r>
            <a:r>
              <a:rPr lang="en-AU" dirty="0" smtClean="0">
                <a:hlinkClick r:id="rId3"/>
              </a:rPr>
              <a:t>11-17-292-03</a:t>
            </a:r>
            <a:endParaRPr lang="en-AU" dirty="0" smtClean="0"/>
          </a:p>
          <a:p>
            <a:pPr lvl="1"/>
            <a:r>
              <a:rPr lang="en-AU" dirty="0" smtClean="0"/>
              <a:t>Participants were invited to provide additional changes by e-mail</a:t>
            </a:r>
          </a:p>
          <a:p>
            <a:pPr lvl="2"/>
            <a:r>
              <a:rPr lang="en-AU" dirty="0" smtClean="0"/>
              <a:t>None were received</a:t>
            </a:r>
          </a:p>
          <a:p>
            <a:pPr lvl="2"/>
            <a:r>
              <a:rPr lang="en-AU" dirty="0" smtClean="0"/>
              <a:t>The editor made a small number of additional editorial changes, also as marked up in </a:t>
            </a:r>
            <a:r>
              <a:rPr lang="en-AU" dirty="0">
                <a:hlinkClick r:id="rId3"/>
              </a:rPr>
              <a:t>11-17-292-03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191949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a:t>
            </a:r>
            <a:r>
              <a:rPr lang="en-AU" dirty="0" smtClean="0"/>
              <a:t>will consider approving a liaison </a:t>
            </a:r>
            <a:r>
              <a:rPr lang="en-AU" dirty="0"/>
              <a:t>to </a:t>
            </a:r>
            <a:r>
              <a:rPr lang="en-AU" dirty="0" smtClean="0"/>
              <a:t>statement to 3GPP RAN/RAN1/RA4</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to IEEE 802.11 WG and IEEE 802 EC that </a:t>
            </a:r>
            <a:r>
              <a:rPr lang="en-AU" i="1" dirty="0">
                <a:hlinkClick r:id="rId2"/>
              </a:rPr>
              <a:t>11-17-292-03</a:t>
            </a:r>
            <a:r>
              <a:rPr lang="en-AU" i="1" dirty="0" smtClean="0"/>
              <a:t> be approved as a liaison statement from IEEE 802 to 3GPP RAN/RAN1/RAN4 in relation to Issue 3 and Issue 13 in the </a:t>
            </a:r>
            <a:r>
              <a:rPr lang="en-AU" i="1" dirty="0" smtClean="0">
                <a:hlinkClick r:id="rId3"/>
              </a:rPr>
              <a:t>most recent Liaison Statement from 3GPP RAN1</a:t>
            </a:r>
            <a:r>
              <a:rPr lang="en-AU" i="1" dirty="0" smtClean="0"/>
              <a:t>. It is recommended that the IEEE 802.11 WG Chair and IEEE 802 EC Chair be given authority to make any editorial changes they deem necessary.</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721506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a:t>
            </a:r>
            <a:r>
              <a:rPr lang="en-AU" sz="2400" b="1" dirty="0" smtClean="0">
                <a:solidFill>
                  <a:schemeClr val="accent2"/>
                </a:solidFill>
              </a:rPr>
              <a:t>data</a:t>
            </a:r>
            <a:br>
              <a:rPr lang="en-AU" sz="2400" b="1" dirty="0" smtClean="0">
                <a:solidFill>
                  <a:schemeClr val="accent2"/>
                </a:solidFill>
              </a:rPr>
            </a:br>
            <a:r>
              <a:rPr lang="en-AU" sz="2400" b="1" dirty="0" smtClean="0">
                <a:solidFill>
                  <a:schemeClr val="accent2"/>
                </a:solidFill>
              </a:rPr>
              <a:t>(based </a:t>
            </a:r>
            <a:r>
              <a:rPr lang="en-AU" sz="2400" b="1" dirty="0">
                <a:solidFill>
                  <a:schemeClr val="accent2"/>
                </a:solidFill>
              </a:rPr>
              <a:t>on simulation </a:t>
            </a:r>
            <a:r>
              <a:rPr lang="en-AU" sz="2400" b="1" dirty="0" smtClean="0">
                <a:solidFill>
                  <a:schemeClr val="accent2"/>
                </a:solidFill>
              </a:rPr>
              <a:t>&amp; testing?)</a:t>
            </a:r>
            <a:br>
              <a:rPr lang="en-AU" sz="2400" b="1" dirty="0" smtClean="0">
                <a:solidFill>
                  <a:schemeClr val="accent2"/>
                </a:solidFill>
              </a:rPr>
            </a:br>
            <a:r>
              <a:rPr lang="en-AU" sz="2400" b="1" dirty="0" smtClean="0">
                <a:solidFill>
                  <a:schemeClr val="accent2"/>
                </a:solidFill>
              </a:rPr>
              <a:t>for </a:t>
            </a:r>
            <a:r>
              <a:rPr lang="en-AU" sz="2400" b="1" dirty="0">
                <a:solidFill>
                  <a:schemeClr val="accent2"/>
                </a:solidFill>
              </a:rPr>
              <a:t>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a:t>
            </a:r>
            <a:r>
              <a:rPr lang="en-AU" i="1" dirty="0" smtClean="0"/>
              <a:t>PDED ad hoc </a:t>
            </a:r>
            <a:r>
              <a:rPr lang="en-AU" dirty="0" smtClean="0"/>
              <a:t>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in late 2016 it was suggested that IEEE 802.11 PDED should undertake its own simulations</a:t>
            </a:r>
          </a:p>
          <a:p>
            <a:pPr lvl="1"/>
            <a:r>
              <a:rPr lang="en-US" dirty="0"/>
              <a:t>Yuichi Morioka (Sony</a:t>
            </a:r>
            <a:r>
              <a:rPr lang="en-US" dirty="0" smtClean="0"/>
              <a:t>) responded to this suggestion at the San Antonio meeting in Nov 2016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30401529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PDED ad hoc </a:t>
            </a:r>
            <a:r>
              <a:rPr lang="en-US" dirty="0" smtClean="0"/>
              <a:t>considered another simulation presentation in Jan 2017 from the same authors</a:t>
            </a:r>
            <a:endParaRPr lang="en-AU" dirty="0"/>
          </a:p>
        </p:txBody>
      </p:sp>
      <p:sp>
        <p:nvSpPr>
          <p:cNvPr id="3" name="Content Placeholder 2"/>
          <p:cNvSpPr>
            <a:spLocks noGrp="1"/>
          </p:cNvSpPr>
          <p:nvPr>
            <p:ph idx="1"/>
          </p:nvPr>
        </p:nvSpPr>
        <p:spPr/>
        <p:txBody>
          <a:bodyPr/>
          <a:lstStyle/>
          <a:p>
            <a:pPr lvl="1" eaLnBrk="1" fontAlgn="t" hangingPunct="1"/>
            <a:r>
              <a:rPr lang="en-US" b="0" dirty="0" smtClean="0"/>
              <a:t>In a presentation in Jan 2017, </a:t>
            </a:r>
            <a:r>
              <a:rPr lang="en-US" b="0" dirty="0" err="1" smtClean="0"/>
              <a:t>Kosuke</a:t>
            </a:r>
            <a:r>
              <a:rPr lang="en-US" b="0" dirty="0" smtClean="0"/>
              <a:t> </a:t>
            </a:r>
            <a:r>
              <a:rPr lang="en-US" b="0" dirty="0" err="1" smtClean="0"/>
              <a:t>Aio</a:t>
            </a:r>
            <a:r>
              <a:rPr lang="en-US" b="0" dirty="0" smtClean="0"/>
              <a:t> </a:t>
            </a:r>
            <a:r>
              <a:rPr lang="en-US" dirty="0" smtClean="0"/>
              <a:t>(Sony) asked “</a:t>
            </a:r>
            <a:r>
              <a:rPr lang="en-US" altLang="ja-JP" i="1" dirty="0" smtClean="0"/>
              <a:t>What </a:t>
            </a:r>
            <a:r>
              <a:rPr lang="en-US" altLang="ja-JP" i="1" dirty="0"/>
              <a:t>happens if both LAA and Wi-Fi operate at ED of -72dBm but with no PD </a:t>
            </a:r>
            <a:r>
              <a:rPr lang="en-US" altLang="ja-JP" i="1" dirty="0" smtClean="0"/>
              <a:t>communication?</a:t>
            </a:r>
            <a:r>
              <a:rPr lang="en-US" altLang="ja-JP" dirty="0" smtClean="0"/>
              <a:t>”</a:t>
            </a:r>
          </a:p>
          <a:p>
            <a:pPr lvl="2" eaLnBrk="1" fontAlgn="t" hangingPunct="1"/>
            <a:r>
              <a:rPr lang="en-US" altLang="ja-JP" dirty="0" smtClean="0"/>
              <a:t>See </a:t>
            </a:r>
            <a:r>
              <a:rPr lang="en-AU" dirty="0" smtClean="0">
                <a:hlinkClick r:id="rId2"/>
              </a:rPr>
              <a:t>11-17-0062-00</a:t>
            </a:r>
            <a:endParaRPr lang="en-AU" dirty="0"/>
          </a:p>
          <a:p>
            <a:pPr lvl="1" eaLnBrk="1" fontAlgn="t" hangingPunct="1"/>
            <a:r>
              <a:rPr lang="en-US" b="0" dirty="0" smtClean="0"/>
              <a:t>He </a:t>
            </a:r>
            <a:r>
              <a:rPr lang="en-US" dirty="0"/>
              <a:t>concluded </a:t>
            </a:r>
            <a:r>
              <a:rPr lang="en-US" dirty="0" smtClean="0"/>
              <a:t>in relation to the 3GPP RAN1 request for 802.11ax to adopt ED of -72dBm that “</a:t>
            </a:r>
            <a:r>
              <a:rPr lang="en-US" i="1" dirty="0" smtClean="0"/>
              <a:t>From </a:t>
            </a:r>
            <a:r>
              <a:rPr lang="en-US" i="1" dirty="0"/>
              <a:t>these simulation results, it can be observed that meeting 3GPP request </a:t>
            </a:r>
            <a:r>
              <a:rPr lang="en-US" altLang="ja-JP" i="1" dirty="0"/>
              <a:t>is not a way to provide fair coexistence between LAA and WLAN especially in heavy </a:t>
            </a:r>
            <a:r>
              <a:rPr lang="en-US" altLang="ja-JP" i="1" dirty="0" smtClean="0"/>
              <a:t>networks</a:t>
            </a:r>
            <a:r>
              <a:rPr lang="en-US" altLang="ja-JP" dirty="0" smtClean="0"/>
              <a:t>”</a:t>
            </a:r>
          </a:p>
          <a:p>
            <a:pPr lvl="1" eaLnBrk="1" fontAlgn="t" hangingPunct="1"/>
            <a:r>
              <a:rPr lang="en-US" altLang="ja-JP" dirty="0" smtClean="0"/>
              <a:t>The presentation proposed that dynamic</a:t>
            </a:r>
            <a:r>
              <a:rPr lang="en-US" dirty="0" smtClean="0"/>
              <a:t> </a:t>
            </a:r>
            <a:r>
              <a:rPr lang="en-US" dirty="0"/>
              <a:t>TX power </a:t>
            </a:r>
            <a:r>
              <a:rPr lang="en-US" dirty="0" smtClean="0"/>
              <a:t>&amp; ED </a:t>
            </a:r>
            <a:r>
              <a:rPr lang="en-US" dirty="0"/>
              <a:t>threshold </a:t>
            </a:r>
            <a:r>
              <a:rPr lang="en-US" dirty="0" smtClean="0"/>
              <a:t>control is </a:t>
            </a:r>
            <a:r>
              <a:rPr lang="en-US" dirty="0"/>
              <a:t>the best solution to provide fairness </a:t>
            </a:r>
            <a:endParaRPr lang="en-US" altLang="ja-JP" dirty="0" smtClean="0"/>
          </a:p>
          <a:p>
            <a:pPr lvl="1" eaLnBrk="1" fontAlgn="t" hangingPunct="1"/>
            <a:r>
              <a:rPr lang="en-US" dirty="0" smtClean="0"/>
              <a:t>However, discussion in Atlanta in January 2017 suggested some participants had concerns about various aspects of the simulations and thus the conclusions</a:t>
            </a:r>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2681054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refinement of the work presented in Atlanta in Jan 2017</a:t>
            </a:r>
            <a:endParaRPr lang="en-AU" dirty="0"/>
          </a:p>
        </p:txBody>
      </p:sp>
      <p:sp>
        <p:nvSpPr>
          <p:cNvPr id="3" name="Content Placeholder 2"/>
          <p:cNvSpPr>
            <a:spLocks noGrp="1"/>
          </p:cNvSpPr>
          <p:nvPr>
            <p:ph idx="1"/>
          </p:nvPr>
        </p:nvSpPr>
        <p:spPr/>
        <p:txBody>
          <a:bodyPr/>
          <a:lstStyle/>
          <a:p>
            <a:pPr lvl="1"/>
            <a:r>
              <a:rPr lang="en-US" dirty="0" err="1"/>
              <a:t>Kosuke</a:t>
            </a:r>
            <a:r>
              <a:rPr lang="en-US" dirty="0"/>
              <a:t> </a:t>
            </a:r>
            <a:r>
              <a:rPr lang="en-US" dirty="0" err="1"/>
              <a:t>Aio</a:t>
            </a:r>
            <a:r>
              <a:rPr lang="en-US" dirty="0"/>
              <a:t> agreed in Atlanta to refine the work for this meeting</a:t>
            </a:r>
          </a:p>
          <a:p>
            <a:pPr lvl="2"/>
            <a:r>
              <a:rPr lang="en-US" dirty="0"/>
              <a:t>The refined presentation is </a:t>
            </a:r>
            <a:r>
              <a:rPr lang="en-US" dirty="0">
                <a:hlinkClick r:id="rId2"/>
              </a:rPr>
              <a:t>11-17-0348-00</a:t>
            </a:r>
            <a:endParaRPr lang="en-US" dirty="0"/>
          </a:p>
          <a:p>
            <a:pPr lvl="1"/>
            <a:r>
              <a:rPr lang="en-US" dirty="0"/>
              <a:t>The conclusions are:</a:t>
            </a:r>
          </a:p>
          <a:p>
            <a:pPr lvl="2"/>
            <a:r>
              <a:rPr lang="en-US" i="1" dirty="0"/>
              <a:t>We confirmed the simulation results incorporating feedbacks and updated simulation scenario and parameters</a:t>
            </a:r>
          </a:p>
          <a:p>
            <a:pPr lvl="2"/>
            <a:r>
              <a:rPr lang="en-US" i="1"/>
              <a:t>We updated simulation results that confirm that changing the ED threshold to -72dBm makes ax WLAN performance worse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915590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a:t>
            </a:r>
          </a:p>
          <a:p>
            <a:pPr lvl="2"/>
            <a:r>
              <a:rPr lang="en-AU" dirty="0" smtClean="0"/>
              <a:t>Was more “technology neutral” than a mechanism relying solely on ED</a:t>
            </a:r>
          </a:p>
          <a:p>
            <a:pPr lvl="1"/>
            <a:r>
              <a:rPr lang="en-AU" dirty="0" smtClean="0"/>
              <a:t>There was no consensus on the proposal, with strong comments made both for and against</a:t>
            </a:r>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a:t>will consider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smtClean="0"/>
              <a:t>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is no proposal to discuss the </a:t>
            </a:r>
            <a:r>
              <a:rPr lang="en-AU" dirty="0"/>
              <a:t>exception </a:t>
            </a:r>
            <a:r>
              <a:rPr lang="en-AU" dirty="0" smtClean="0"/>
              <a:t>this week …</a:t>
            </a:r>
          </a:p>
          <a:p>
            <a:pPr lvl="1"/>
            <a:r>
              <a:rPr lang="en-AU" dirty="0" smtClean="0"/>
              <a:t>… at least partially because the revision of EN 301 893 has not started</a:t>
            </a:r>
          </a:p>
          <a:p>
            <a:pPr lvl="1"/>
            <a:r>
              <a:rPr lang="en-AU" dirty="0" smtClean="0"/>
              <a:t>It is proposed that the </a:t>
            </a:r>
            <a:r>
              <a:rPr lang="en-AU" i="1" dirty="0" smtClean="0"/>
              <a:t>PDED ad hoc </a:t>
            </a:r>
            <a:r>
              <a:rPr lang="en-AU" dirty="0" smtClean="0"/>
              <a:t>instead consider any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a:t>
            </a:r>
            <a:r>
              <a:rPr lang="en-AU" dirty="0" smtClean="0"/>
              <a:t>more </a:t>
            </a:r>
            <a:r>
              <a:rPr lang="en-AU" dirty="0"/>
              <a:t>“technology </a:t>
            </a:r>
            <a:r>
              <a:rPr lang="en-AU" dirty="0" smtClean="0"/>
              <a:t>neutral” </a:t>
            </a:r>
            <a:endParaRPr lang="en-AU" dirty="0" smtClean="0"/>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r>
              <a:rPr lang="en-AU" dirty="0" smtClean="0"/>
              <a:t>)</a:t>
            </a:r>
          </a:p>
          <a:p>
            <a:pPr lvl="1"/>
            <a:r>
              <a:rPr lang="en-AU" dirty="0" smtClean="0"/>
              <a:t>IEEE 802 will also need to consider the effect of these rules on spatial reuse plans in IEEE 802.11ax</a:t>
            </a:r>
            <a:endParaRPr lang="en-AU" dirty="0" smtClean="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a:t>
            </a:r>
            <a:r>
              <a:rPr lang="en-AU" dirty="0" smtClean="0"/>
              <a:t>2017?</a:t>
            </a:r>
            <a:endParaRPr lang="en-AU" dirty="0" smtClean="0"/>
          </a:p>
          <a:p>
            <a:pPr lvl="1"/>
            <a:r>
              <a:rPr lang="en-AU" dirty="0" smtClean="0"/>
              <a:t>The list of </a:t>
            </a:r>
            <a:r>
              <a:rPr lang="en-AU" dirty="0" smtClean="0"/>
              <a:t>items </a:t>
            </a:r>
            <a:r>
              <a:rPr lang="en-AU" dirty="0" smtClean="0"/>
              <a:t>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b="1" i="1" dirty="0"/>
              <a:t>Consider definition of the threshold </a:t>
            </a:r>
            <a:r>
              <a:rPr lang="en-US" b="1" i="1" dirty="0" smtClean="0"/>
              <a:t>level (e.g</a:t>
            </a:r>
            <a:r>
              <a:rPr lang="en-US" b="1" i="1" dirty="0"/>
              <a:t>. -30dBm/MHz) applicable to Short Control Signaling Transmissions </a:t>
            </a:r>
            <a:endParaRPr lang="en-AU" b="1"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any comments relevant to the PDED issues in the ENAP ballot </a:t>
            </a:r>
            <a:endParaRPr lang="en-AU" dirty="0"/>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60</a:t>
            </a:fld>
            <a:endParaRPr lang="en-US"/>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smtClean="0"/>
              <a:t>For May 2017 meeting, it is likely we will still be completing these tasks</a:t>
            </a:r>
          </a:p>
          <a:p>
            <a:pPr lvl="2"/>
            <a:r>
              <a:rPr lang="en-AU" dirty="0"/>
              <a:t>At the very least will need to deal with ETSI BRAN issue, </a:t>
            </a:r>
            <a:r>
              <a:rPr lang="en-AU" dirty="0" err="1"/>
              <a:t>ie</a:t>
            </a:r>
            <a:r>
              <a:rPr lang="en-AU" dirty="0"/>
              <a:t> ED for 802.11ax</a:t>
            </a:r>
          </a:p>
          <a:p>
            <a:pPr lvl="2"/>
            <a:r>
              <a:rPr lang="en-AU" dirty="0"/>
              <a:t>May also need to deal with 3GPP response to liaison statement </a:t>
            </a:r>
          </a:p>
          <a:p>
            <a:pPr lvl="2"/>
            <a:r>
              <a:rPr lang="en-AU" dirty="0"/>
              <a:t>And further simulation work </a:t>
            </a:r>
            <a:r>
              <a:rPr lang="en-AU" dirty="0" smtClean="0"/>
              <a:t>…</a:t>
            </a:r>
          </a:p>
          <a:p>
            <a:pPr lvl="2"/>
            <a:r>
              <a:rPr lang="en-AU" dirty="0" smtClean="0"/>
              <a:t>… does anyone have any additional tasks?</a:t>
            </a:r>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smtClean="0"/>
              <a:t>At the Monday opening plenary of IEEE 802.11 WG, Adrian Stephens asked about the expected life of the PDED ad hoc</a:t>
            </a:r>
          </a:p>
          <a:p>
            <a:pPr lvl="2"/>
            <a:r>
              <a:rPr lang="en-AU" dirty="0" smtClean="0"/>
              <a:t>He noted that a SC structure might be more appropriate</a:t>
            </a:r>
          </a:p>
          <a:p>
            <a:pPr lvl="2"/>
            <a:r>
              <a:rPr lang="en-AU" dirty="0" smtClean="0"/>
              <a:t>A proposal to create an SC will require an agreed scope and a success metric</a:t>
            </a:r>
          </a:p>
          <a:p>
            <a:pPr lvl="1"/>
            <a:r>
              <a:rPr lang="en-AU" dirty="0" smtClean="0"/>
              <a:t>What is a reasonable scope for an SC?</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p:txBody>
          <a:bodyPr/>
          <a:lstStyle/>
          <a:p>
            <a:r>
              <a:rPr lang="en-AU" dirty="0" smtClean="0"/>
              <a:t>A scope for an SC could include:</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allows 802.11ax fair access to unlicensed spectrum in Europe</a:t>
            </a:r>
            <a:r>
              <a:rPr lang="en-AU" dirty="0" smtClean="0"/>
              <a:t> </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There is/was an interesting and relevant PAR being considered by </a:t>
            </a:r>
            <a:r>
              <a:rPr lang="en-AU" dirty="0" err="1" smtClean="0"/>
              <a:t>NesCom</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AU" dirty="0" smtClean="0"/>
              <a:t>It has come to the Chair’s attention that an</a:t>
            </a:r>
            <a:r>
              <a:rPr lang="en-AU" dirty="0"/>
              <a:t> </a:t>
            </a:r>
            <a:r>
              <a:rPr lang="en-AU" dirty="0" smtClean="0"/>
              <a:t>interesting </a:t>
            </a:r>
            <a:r>
              <a:rPr lang="en-AU" dirty="0"/>
              <a:t>and relevant</a:t>
            </a:r>
            <a:r>
              <a:rPr lang="en-AU" dirty="0" smtClean="0"/>
              <a:t> PAR (IEEE 1932.1) has been proposed to </a:t>
            </a:r>
            <a:r>
              <a:rPr lang="en-AU" dirty="0" err="1" smtClean="0"/>
              <a:t>NesCom</a:t>
            </a:r>
            <a:endParaRPr lang="en-AU" dirty="0" smtClean="0"/>
          </a:p>
          <a:p>
            <a:pPr lvl="2"/>
            <a:r>
              <a:rPr lang="en-AU" b="1" i="1" dirty="0"/>
              <a:t>Scope</a:t>
            </a:r>
            <a:r>
              <a:rPr lang="en-AU" i="1" dirty="0"/>
              <a:t>: </a:t>
            </a:r>
            <a:r>
              <a:rPr lang="en-AU" b="0" i="1" dirty="0"/>
              <a:t>This standard defines a mechanism for </a:t>
            </a:r>
            <a:r>
              <a:rPr lang="en-AU" b="0" i="1" dirty="0" smtClean="0"/>
              <a:t>communications</a:t>
            </a:r>
            <a:br>
              <a:rPr lang="en-AU" b="0" i="1" dirty="0" smtClean="0"/>
            </a:br>
            <a:r>
              <a:rPr lang="en-AU" b="0" i="1" dirty="0" smtClean="0"/>
              <a:t>among </a:t>
            </a:r>
            <a:r>
              <a:rPr lang="en-AU" b="0" i="1" dirty="0"/>
              <a:t>entities operating in licensed and unlicensed spectrum. </a:t>
            </a:r>
            <a:r>
              <a:rPr lang="en-AU" b="0" i="1" dirty="0" smtClean="0"/>
              <a:t>The</a:t>
            </a:r>
            <a:br>
              <a:rPr lang="en-AU" b="0" i="1" dirty="0" smtClean="0"/>
            </a:br>
            <a:r>
              <a:rPr lang="en-AU" b="0" i="1" dirty="0" smtClean="0"/>
              <a:t>mechanism </a:t>
            </a:r>
            <a:r>
              <a:rPr lang="en-AU" b="0" i="1" dirty="0"/>
              <a:t>includes interoperation among MAC/PHY </a:t>
            </a:r>
            <a:r>
              <a:rPr lang="en-AU" b="0" i="1" dirty="0" smtClean="0"/>
              <a:t>protocols</a:t>
            </a:r>
            <a:br>
              <a:rPr lang="en-AU" b="0" i="1" dirty="0" smtClean="0"/>
            </a:br>
            <a:r>
              <a:rPr lang="en-AU" b="0" i="1" dirty="0" smtClean="0"/>
              <a:t>designed </a:t>
            </a:r>
            <a:r>
              <a:rPr lang="en-AU" b="0" i="1" dirty="0"/>
              <a:t>for unlicensed and licensed spectrum operations and </a:t>
            </a:r>
            <a:r>
              <a:rPr lang="en-AU" b="0" i="1" dirty="0" smtClean="0"/>
              <a:t>a</a:t>
            </a:r>
            <a:br>
              <a:rPr lang="en-AU" b="0" i="1" dirty="0" smtClean="0"/>
            </a:br>
            <a:r>
              <a:rPr lang="en-AU" b="0" i="1" dirty="0" smtClean="0"/>
              <a:t>controller for coordination </a:t>
            </a:r>
            <a:r>
              <a:rPr lang="en-AU" b="0" i="1" dirty="0"/>
              <a:t>among communicating entities.</a:t>
            </a:r>
          </a:p>
          <a:p>
            <a:pPr lvl="2"/>
            <a:r>
              <a:rPr lang="en-AU" b="1" i="1" dirty="0" smtClean="0"/>
              <a:t>Need </a:t>
            </a:r>
            <a:r>
              <a:rPr lang="en-AU" b="1" i="1" dirty="0"/>
              <a:t>for the Project</a:t>
            </a:r>
            <a:r>
              <a:rPr lang="en-AU" i="1" dirty="0"/>
              <a:t>: </a:t>
            </a:r>
            <a:r>
              <a:rPr lang="en-AU" b="0" i="1" dirty="0"/>
              <a:t>This standard is needed to enable interoperability among devices designed for licensed and unlicensed </a:t>
            </a:r>
            <a:r>
              <a:rPr lang="en-AU" b="0" i="1" dirty="0" smtClean="0"/>
              <a:t>frequency spectrum</a:t>
            </a:r>
            <a:r>
              <a:rPr lang="en-AU" b="0" i="1" dirty="0"/>
              <a:t>, including </a:t>
            </a:r>
            <a:r>
              <a:rPr lang="en-AU" b="0" i="1" dirty="0" err="1" smtClean="0"/>
              <a:t>WiFi</a:t>
            </a:r>
            <a:r>
              <a:rPr lang="en-AU" b="0" i="1" dirty="0" smtClean="0"/>
              <a:t> (sic) and </a:t>
            </a:r>
            <a:r>
              <a:rPr lang="en-AU" b="0" i="1" dirty="0"/>
              <a:t>LTE devices, which currently there is no such mechanisms</a:t>
            </a:r>
            <a:r>
              <a:rPr lang="en-AU" b="0" dirty="0" smtClean="0"/>
              <a:t>.</a:t>
            </a:r>
          </a:p>
          <a:p>
            <a:pPr lvl="1"/>
            <a:r>
              <a:rPr lang="en-AU" dirty="0" smtClean="0"/>
              <a:t>Does IEEE 802 need to do anything about this?</a:t>
            </a:r>
          </a:p>
          <a:p>
            <a:pPr lvl="2"/>
            <a:r>
              <a:rPr lang="en-AU" dirty="0" smtClean="0"/>
              <a:t>Reach out to proposers?</a:t>
            </a:r>
          </a:p>
          <a:p>
            <a:pPr lvl="2"/>
            <a:r>
              <a:rPr lang="en-AU" dirty="0" smtClean="0"/>
              <a:t>Object to </a:t>
            </a:r>
            <a:r>
              <a:rPr lang="en-AU" dirty="0" err="1" smtClean="0"/>
              <a:t>NesCom</a:t>
            </a:r>
            <a:r>
              <a:rPr lang="en-AU" dirty="0" smtClean="0"/>
              <a:t>? </a:t>
            </a:r>
          </a:p>
          <a:p>
            <a:pPr lvl="2"/>
            <a:r>
              <a:rPr lang="en-AU" dirty="0" smtClean="0"/>
              <a:t>It is probably up for approval next week at </a:t>
            </a:r>
            <a:r>
              <a:rPr lang="en-AU" dirty="0" err="1" smtClean="0"/>
              <a:t>NesCom</a:t>
            </a:r>
            <a:r>
              <a:rPr lang="en-AU" dirty="0" smtClean="0"/>
              <a:t> in </a:t>
            </a:r>
            <a:r>
              <a:rPr lang="en-AU" dirty="0" err="1" smtClean="0"/>
              <a:t>Shenzen</a:t>
            </a:r>
            <a:endParaRPr lang="en-AU" dirty="0" smtClean="0"/>
          </a:p>
          <a:p>
            <a:pPr lvl="2"/>
            <a:r>
              <a:rPr lang="en-AU" dirty="0" smtClean="0"/>
              <a:t>…</a:t>
            </a:r>
            <a:endParaRPr lang="en-AU" dirty="0"/>
          </a:p>
        </p:txBody>
      </p:sp>
      <p:sp>
        <p:nvSpPr>
          <p:cNvPr id="2" name="Title 1"/>
          <p:cNvSpPr>
            <a:spLocks noGrp="1"/>
          </p:cNvSpPr>
          <p:nvPr>
            <p:ph type="title"/>
          </p:nvPr>
        </p:nvSpPr>
        <p:spPr/>
        <p:txBody>
          <a:bodyPr/>
          <a:lstStyle/>
          <a:p>
            <a:pPr lvl="1"/>
            <a:r>
              <a:rPr lang="en-AU" dirty="0"/>
              <a:t>There </a:t>
            </a:r>
            <a:r>
              <a:rPr lang="en-AU" dirty="0" smtClean="0"/>
              <a:t>is/was </a:t>
            </a:r>
            <a:r>
              <a:rPr lang="en-AU" dirty="0"/>
              <a:t>an interesting and relevant PAR being considered by </a:t>
            </a:r>
            <a:r>
              <a:rPr lang="en-AU" dirty="0" err="1" smtClean="0"/>
              <a:t>NesCom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359978"/>
              </p:ext>
            </p:extLst>
          </p:nvPr>
        </p:nvGraphicFramePr>
        <p:xfrm>
          <a:off x="7391400" y="2886075"/>
          <a:ext cx="914400" cy="771525"/>
        </p:xfrm>
        <a:graphic>
          <a:graphicData uri="http://schemas.openxmlformats.org/presentationml/2006/ole">
            <mc:AlternateContent xmlns:mc="http://schemas.openxmlformats.org/markup-compatibility/2006">
              <mc:Choice xmlns:v="urn:schemas-microsoft-com:vml" Requires="v">
                <p:oleObj spid="_x0000_s1070"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7391400" y="28860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292934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There has been further clarification for the scope of </a:t>
            </a:r>
            <a:r>
              <a:rPr lang="en-AU" dirty="0"/>
              <a:t>IEEE </a:t>
            </a:r>
            <a:r>
              <a:rPr lang="en-AU" dirty="0" smtClean="0"/>
              <a:t>1932.1 suggesting it is outside ad </a:t>
            </a:r>
            <a:r>
              <a:rPr lang="en-AU" dirty="0" err="1" smtClean="0"/>
              <a:t>hoc’s</a:t>
            </a:r>
            <a:r>
              <a:rPr lang="en-AU" dirty="0" smtClean="0"/>
              <a:t> scope</a:t>
            </a:r>
            <a:endParaRPr lang="en-AU" dirty="0"/>
          </a:p>
        </p:txBody>
      </p:sp>
      <p:sp>
        <p:nvSpPr>
          <p:cNvPr id="3" name="Content Placeholder 2"/>
          <p:cNvSpPr>
            <a:spLocks noGrp="1"/>
          </p:cNvSpPr>
          <p:nvPr>
            <p:ph idx="1"/>
          </p:nvPr>
        </p:nvSpPr>
        <p:spPr/>
        <p:txBody>
          <a:bodyPr/>
          <a:lstStyle/>
          <a:p>
            <a:pPr lvl="1"/>
            <a:r>
              <a:rPr lang="en-AU" dirty="0" smtClean="0"/>
              <a:t>Clarification from proponents of IEEE 1932.1 asserts it will require no changes to IEEE 802.11</a:t>
            </a:r>
          </a:p>
          <a:p>
            <a:pPr lvl="2"/>
            <a:r>
              <a:rPr lang="en-AU" i="1" dirty="0" smtClean="0"/>
              <a:t>Our </a:t>
            </a:r>
            <a:r>
              <a:rPr lang="en-AU" i="1" dirty="0"/>
              <a:t>project focuses on developing new management schemes/entities that can provide time alignment for dual transmissions conducted by distributed LTE and </a:t>
            </a:r>
            <a:r>
              <a:rPr lang="en-AU" i="1" dirty="0" err="1"/>
              <a:t>WiFi</a:t>
            </a:r>
            <a:r>
              <a:rPr lang="en-AU" i="1" dirty="0"/>
              <a:t> units. This project will also identify a mechanism to retrieve not transmitted packets from </a:t>
            </a:r>
            <a:r>
              <a:rPr lang="en-AU" i="1" dirty="0" err="1"/>
              <a:t>WiFi</a:t>
            </a:r>
            <a:r>
              <a:rPr lang="en-AU" i="1" dirty="0"/>
              <a:t> to the LTE-A base station to be retransmitted over licensed band. The </a:t>
            </a:r>
            <a:r>
              <a:rPr lang="en-AU" i="1" dirty="0" smtClean="0"/>
              <a:t>project </a:t>
            </a:r>
            <a:r>
              <a:rPr lang="en-AU" i="1" dirty="0"/>
              <a:t>will not change LTE and </a:t>
            </a:r>
            <a:r>
              <a:rPr lang="en-AU" i="1" dirty="0" err="1"/>
              <a:t>WiFi</a:t>
            </a:r>
            <a:r>
              <a:rPr lang="en-AU" i="1" dirty="0"/>
              <a:t> standards</a:t>
            </a:r>
            <a:r>
              <a:rPr lang="en-AU" i="1" dirty="0" smtClean="0"/>
              <a:t>.</a:t>
            </a:r>
          </a:p>
          <a:p>
            <a:pPr lvl="1"/>
            <a:r>
              <a:rPr lang="en-AU" dirty="0"/>
              <a:t>T</a:t>
            </a:r>
            <a:r>
              <a:rPr lang="en-AU" dirty="0" smtClean="0"/>
              <a:t>his clarification raises further question about what this group is doing, but probably takes it outside the scope of </a:t>
            </a:r>
            <a:r>
              <a:rPr lang="en-AU" i="1" dirty="0" smtClean="0"/>
              <a:t>PDED ad hoc</a:t>
            </a:r>
          </a:p>
          <a:p>
            <a:pPr lvl="1"/>
            <a:r>
              <a:rPr lang="en-AU" dirty="0" smtClean="0"/>
              <a:t>It is proposed we no longer consider the previously proposed LS to the IEEE-SA SB</a:t>
            </a:r>
          </a:p>
          <a:p>
            <a:pPr lvl="2"/>
            <a:r>
              <a:rPr lang="en-AU" dirty="0"/>
              <a:t>See </a:t>
            </a:r>
            <a:r>
              <a:rPr lang="en-AU" dirty="0" smtClean="0">
                <a:hlinkClick r:id="rId2"/>
              </a:rPr>
              <a:t>11-17-0394-00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28328968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activities in 3GPP RAN4 related to testing</a:t>
            </a:r>
          </a:p>
          <a:p>
            <a:pPr lvl="2"/>
            <a:r>
              <a:rPr lang="en-AU" dirty="0"/>
              <a:t>Review </a:t>
            </a:r>
            <a:r>
              <a:rPr lang="en-AU" dirty="0" smtClean="0"/>
              <a:t>what has happened so far on the PDED issue</a:t>
            </a:r>
          </a:p>
          <a:p>
            <a:pPr lvl="2"/>
            <a:r>
              <a:rPr lang="en-AU" dirty="0" smtClean="0"/>
              <a:t>Develop a response to 3GPP RAN1 on the  PDED issue</a:t>
            </a:r>
          </a:p>
          <a:p>
            <a:pPr lvl="2"/>
            <a:r>
              <a:rPr lang="en-AU" dirty="0" smtClean="0"/>
              <a:t>Consider further data (based on simulation and testing?) for future LS’s </a:t>
            </a:r>
          </a:p>
          <a:p>
            <a:pPr lvl="2"/>
            <a:r>
              <a:rPr lang="en-AU" dirty="0" smtClean="0"/>
              <a:t>Review any relevant comments on the question of ED threshold in EN 301 893</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Atlanta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Atlanta meeting in Jan 2017</a:t>
            </a:r>
          </a:p>
          <a:p>
            <a:pPr lvl="1"/>
            <a:r>
              <a:rPr lang="en-AU" dirty="0" smtClean="0"/>
              <a:t>The notes are available on Mentor:</a:t>
            </a:r>
          </a:p>
          <a:p>
            <a:pPr lvl="2"/>
            <a:r>
              <a:rPr lang="en-AU" dirty="0" smtClean="0">
                <a:hlinkClick r:id="rId2"/>
              </a:rPr>
              <a:t>11-17-0152-00</a:t>
            </a:r>
            <a:r>
              <a:rPr lang="en-AU" dirty="0" smtClean="0"/>
              <a:t>: Minutes </a:t>
            </a:r>
            <a:r>
              <a:rPr lang="en-AU" dirty="0"/>
              <a:t>of the Tuesday </a:t>
            </a:r>
            <a:r>
              <a:rPr lang="en-AU" i="1" dirty="0"/>
              <a:t>PDED ad hoc </a:t>
            </a:r>
            <a:r>
              <a:rPr lang="en-AU" dirty="0" smtClean="0"/>
              <a:t>meeting</a:t>
            </a:r>
          </a:p>
          <a:p>
            <a:pPr lvl="2"/>
            <a:r>
              <a:rPr lang="en-AU" dirty="0" smtClean="0">
                <a:hlinkClick r:id="rId3"/>
              </a:rPr>
              <a:t>11-17-0162-00</a:t>
            </a:r>
            <a:r>
              <a:rPr lang="en-AU" dirty="0" smtClean="0"/>
              <a:t>: Minutes </a:t>
            </a:r>
            <a:r>
              <a:rPr lang="en-AU" dirty="0"/>
              <a:t>of the Wednesday </a:t>
            </a:r>
            <a:r>
              <a:rPr lang="en-AU" i="1" dirty="0"/>
              <a:t>PDED ad hoc </a:t>
            </a:r>
            <a:r>
              <a:rPr lang="en-AU" dirty="0" smtClean="0"/>
              <a:t>meeting</a:t>
            </a: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7387</Words>
  <Application>Microsoft Office PowerPoint</Application>
  <PresentationFormat>On-screen Show (4:3)</PresentationFormat>
  <Paragraphs>688</Paragraphs>
  <Slides>69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1" baseType="lpstr">
      <vt:lpstr>802-11-Submission</vt:lpstr>
      <vt:lpstr>Acrobat Document</vt:lpstr>
      <vt:lpstr>Agenda for IEEE 802.11 PDED ad hoc meeting in Vancouver in March 2017</vt:lpstr>
      <vt:lpstr>Welcome to the third F2F meeting of the IEEE 802.11 PDED ad hoc in Vancouver</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Atlanta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has determined there is a need for ongoing work</vt:lpstr>
      <vt:lpstr>PowerPoint Presentation</vt:lpstr>
      <vt:lpstr>The PDED ad hoc will hear a summary of discussions at the recent 3GPP RAN4 meeting</vt:lpstr>
      <vt:lpstr>The PDED ad hoc will hear a summary of discussions at the recent 3GPP RAN4 meeting</vt:lpstr>
      <vt:lpstr>Purpose &amp; Scope of 3GPP RAN4 Multi-node Testing </vt:lpstr>
      <vt:lpstr>Testbed Topology</vt:lpstr>
      <vt:lpstr>Agreements Reached and Open Issues (prior to RAN4#82)[4]</vt:lpstr>
      <vt:lpstr>Agreements Reached and Open Issues (prior to RAN4#82)[4]</vt:lpstr>
      <vt:lpstr>Agreements Reached and Open Issues (prior to RAN4#82)[4]</vt:lpstr>
      <vt:lpstr>Agreements Reached and Open Issues (prior to RAN4#82)[4]</vt:lpstr>
      <vt:lpstr>Outcome of RAN4#82 Meeting[6]</vt:lpstr>
      <vt:lpstr>Outcome of RAN4#82 Meeting[6]</vt:lpstr>
      <vt:lpstr>Outcome of RAN4#82 Meeting[6]</vt:lpstr>
      <vt:lpstr>Outcome of RAN4#82 Meeting (continued)[6]</vt:lpstr>
      <vt:lpstr>Outcome of RAN4#82 Meeting (continued)[6]</vt:lpstr>
      <vt:lpstr>Outcome of RAN4#82 Meeting (continued)[6]</vt:lpstr>
      <vt:lpstr>Outcome of RAN4#82 Meeting (continued)[6]</vt:lpstr>
      <vt:lpstr>Comparison of Test Level Proposals</vt:lpstr>
      <vt:lpstr>References</vt:lpstr>
      <vt:lpstr>References</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The PDED ad hoc discussed a possible response to 3GPP RAN1 on the PDED issue in Jan 2017</vt:lpstr>
      <vt:lpstr>The PDED ad hoc agreed in Jan 2017 to consider a “agree to disagree” response to RAN1 in Mar 2017</vt:lpstr>
      <vt:lpstr>PowerPoint Presentation</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consider approving a liaison to statement to 3GPP RAN/RAN1/RA4</vt:lpstr>
      <vt:lpstr>PowerPoint Presentation</vt:lpstr>
      <vt:lpstr>Simulations provided one basis of the IEEE 802.11 PDED ad hoc recommendation in Nov 2016</vt:lpstr>
      <vt:lpstr>The PDED ad hoc considered another simulation presentation in Jan 2017 from the same authors</vt:lpstr>
      <vt:lpstr>The PDED ad hoc will consider a refinement of the work presented in Atlanta in Jan 2017</vt:lpstr>
      <vt:lpstr>PowerPoint Presentation</vt:lpstr>
      <vt:lpstr>In Atlanta, the PDED ad hoc discussed a proposal to maintain the 802.11 exception in EN 301 893</vt:lpstr>
      <vt:lpstr>In Vancouver, the PDED ad hoc will consider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PowerPoint Presentation</vt:lpstr>
      <vt:lpstr>Any other business?</vt:lpstr>
      <vt:lpstr>There is/was an interesting and relevant PAR being considered by NesCom</vt:lpstr>
      <vt:lpstr>There has been further clarification for the scope of IEEE 1932.1 suggesting it is outside ad hoc’s scope</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2017-03-15T16:30:30Z</dcterms:modified>
</cp:coreProperties>
</file>