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70"/>
  </p:notesMasterIdLst>
  <p:handoutMasterIdLst>
    <p:handoutMasterId r:id="rId71"/>
  </p:handoutMasterIdLst>
  <p:sldIdLst>
    <p:sldId id="269" r:id="rId2"/>
    <p:sldId id="302" r:id="rId3"/>
    <p:sldId id="300" r:id="rId4"/>
    <p:sldId id="295" r:id="rId5"/>
    <p:sldId id="296" r:id="rId6"/>
    <p:sldId id="297" r:id="rId7"/>
    <p:sldId id="298" r:id="rId8"/>
    <p:sldId id="301" r:id="rId9"/>
    <p:sldId id="416" r:id="rId10"/>
    <p:sldId id="306" r:id="rId11"/>
    <p:sldId id="270" r:id="rId12"/>
    <p:sldId id="397" r:id="rId13"/>
    <p:sldId id="400" r:id="rId14"/>
    <p:sldId id="401" r:id="rId15"/>
    <p:sldId id="467" r:id="rId16"/>
    <p:sldId id="450" r:id="rId17"/>
    <p:sldId id="451" r:id="rId18"/>
    <p:sldId id="452" r:id="rId19"/>
    <p:sldId id="453" r:id="rId20"/>
    <p:sldId id="454" r:id="rId21"/>
    <p:sldId id="455" r:id="rId22"/>
    <p:sldId id="456" r:id="rId23"/>
    <p:sldId id="457" r:id="rId24"/>
    <p:sldId id="458" r:id="rId25"/>
    <p:sldId id="459" r:id="rId26"/>
    <p:sldId id="460" r:id="rId27"/>
    <p:sldId id="461" r:id="rId28"/>
    <p:sldId id="462" r:id="rId29"/>
    <p:sldId id="463" r:id="rId30"/>
    <p:sldId id="464" r:id="rId31"/>
    <p:sldId id="465" r:id="rId32"/>
    <p:sldId id="466" r:id="rId33"/>
    <p:sldId id="405" r:id="rId34"/>
    <p:sldId id="398" r:id="rId35"/>
    <p:sldId id="399" r:id="rId36"/>
    <p:sldId id="407" r:id="rId37"/>
    <p:sldId id="409" r:id="rId38"/>
    <p:sldId id="411" r:id="rId39"/>
    <p:sldId id="412" r:id="rId40"/>
    <p:sldId id="404" r:id="rId41"/>
    <p:sldId id="413" r:id="rId42"/>
    <p:sldId id="377" r:id="rId43"/>
    <p:sldId id="419" r:id="rId44"/>
    <p:sldId id="441" r:id="rId45"/>
    <p:sldId id="442" r:id="rId46"/>
    <p:sldId id="443" r:id="rId47"/>
    <p:sldId id="444" r:id="rId48"/>
    <p:sldId id="445" r:id="rId49"/>
    <p:sldId id="378" r:id="rId50"/>
    <p:sldId id="367" r:id="rId51"/>
    <p:sldId id="371" r:id="rId52"/>
    <p:sldId id="375" r:id="rId53"/>
    <p:sldId id="379" r:id="rId54"/>
    <p:sldId id="417" r:id="rId55"/>
    <p:sldId id="382" r:id="rId56"/>
    <p:sldId id="418" r:id="rId57"/>
    <p:sldId id="449" r:id="rId58"/>
    <p:sldId id="448" r:id="rId59"/>
    <p:sldId id="447" r:id="rId60"/>
    <p:sldId id="328" r:id="rId61"/>
    <p:sldId id="366" r:id="rId62"/>
    <p:sldId id="469" r:id="rId63"/>
    <p:sldId id="470" r:id="rId64"/>
    <p:sldId id="342" r:id="rId65"/>
    <p:sldId id="388" r:id="rId66"/>
    <p:sldId id="439" r:id="rId67"/>
    <p:sldId id="468" r:id="rId68"/>
    <p:sldId id="305" r:id="rId6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B2B2B2"/>
    <a:srgbClr val="FF9999"/>
    <a:srgbClr val="FF66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8" autoAdjust="0"/>
    <p:restoredTop sz="71403" autoAdjust="0"/>
  </p:normalViewPr>
  <p:slideViewPr>
    <p:cSldViewPr>
      <p:cViewPr varScale="1">
        <p:scale>
          <a:sx n="100" d="100"/>
          <a:sy n="100" d="100"/>
        </p:scale>
        <p:origin x="-151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48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47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7348" name="Rectangle 6"/>
          <p:cNvSpPr>
            <a:spLocks noGrp="1" noChangeArrowheads="1"/>
          </p:cNvSpPr>
          <p:nvPr>
            <p:ph type="ftr" sz="quarter" idx="4"/>
          </p:nvPr>
        </p:nvSpPr>
        <p:spPr/>
        <p:txBody>
          <a:bodyPr/>
          <a:lstStyle/>
          <a:p>
            <a:pPr lvl="4">
              <a:defRPr/>
            </a:pPr>
            <a:r>
              <a:rPr lang="en-US" smtClean="0"/>
              <a:t>Andrew Myles, Cisco</a:t>
            </a:r>
          </a:p>
        </p:txBody>
      </p:sp>
      <p:sp>
        <p:nvSpPr>
          <p:cNvPr id="57349" name="Rectangle 7"/>
          <p:cNvSpPr>
            <a:spLocks noGrp="1" noChangeArrowheads="1"/>
          </p:cNvSpPr>
          <p:nvPr>
            <p:ph type="sldNum" sz="quarter" idx="5"/>
          </p:nvPr>
        </p:nvSpPr>
        <p:spPr/>
        <p:txBody>
          <a:bodyPr/>
          <a:lstStyle/>
          <a:p>
            <a:pPr>
              <a:defRPr/>
            </a:pPr>
            <a:r>
              <a:rPr lang="en-US" smtClean="0"/>
              <a:t>Page </a:t>
            </a:r>
            <a:fld id="{2F2DCEF6-C877-4C89-94C1-267D9DBAA387}" type="slidenum">
              <a:rPr lang="en-US" smtClean="0"/>
              <a:pPr>
                <a:defRPr/>
              </a:pPr>
              <a:t>6</a:t>
            </a:fld>
            <a:endParaRPr lang="en-US" smtClean="0"/>
          </a:p>
        </p:txBody>
      </p:sp>
      <p:sp>
        <p:nvSpPr>
          <p:cNvPr id="74758" name="Rectangle 2"/>
          <p:cNvSpPr>
            <a:spLocks noGrp="1" noRot="1" noChangeAspect="1" noChangeArrowheads="1" noTextEdit="1"/>
          </p:cNvSpPr>
          <p:nvPr>
            <p:ph type="sldImg"/>
          </p:nvPr>
        </p:nvSpPr>
        <p:spPr>
          <a:xfrm>
            <a:off x="1146175" y="695325"/>
            <a:ext cx="4641850" cy="3481388"/>
          </a:xfrm>
          <a:ln/>
        </p:spPr>
      </p:sp>
      <p:sp>
        <p:nvSpPr>
          <p:cNvPr id="74759"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7</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802.11-17/0291r4</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2017</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0" r:id="rId3"/>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263-00-0000-what-should-802-11-wg-do-about-the-ed-related-request-from-3gpp-ran1.pptx" TargetMode="External"/><Relationship Id="rId2" Type="http://schemas.openxmlformats.org/officeDocument/2006/relationships/hyperlink" Target="https://mentor.ieee.org/802.19/dcn/16/19-16-0110-00-0000-a-discussion-of-ed-pd.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Communications/16_06/R1-166040.zip" TargetMode="External"/><Relationship Id="rId2" Type="http://schemas.openxmlformats.org/officeDocument/2006/relationships/hyperlink" Target="https://mentor.ieee.org/802.19/dcn/16/19-16-0037-09-0000-laa-comments.pdf" TargetMode="External"/><Relationship Id="rId1" Type="http://schemas.openxmlformats.org/officeDocument/2006/relationships/slideLayout" Target="../slideLayouts/slideLayout2.xml"/><Relationship Id="rId4" Type="http://schemas.openxmlformats.org/officeDocument/2006/relationships/hyperlink" Target="http://grouper.ieee.org/groups/802/Communications/16_08/802_to_3GPP_01AUG_2016_Liaison_r01.pdf"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ec/dcn/16/ec-16-0203-00-00EC-802-to-3gpp-ran1-liaison-14nov2016.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grouper.ieee.org/groups/802/Communications/16_08/802_to_3GPP_01AUG_2016_Liaison_r01.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grouper.ieee.org/groups/802/Communications/16_11/R1-1613770.zip"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7/11-17-0292-00-0000-draft-ls-to-3gpp-ran1-for-pded-ad-hoc.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7/11-17-0292-01-0000-draft-ls-to-3gpp-ran1-for-pded-ad-hoc.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standards.ieee.org/about/sasb/patcom/index.html" TargetMode="External"/><Relationship Id="rId2" Type="http://schemas.openxmlformats.org/officeDocument/2006/relationships/hyperlink" Target="mailto:patcom@ieee.org" TargetMode="External"/><Relationship Id="rId1" Type="http://schemas.openxmlformats.org/officeDocument/2006/relationships/slideLayout" Target="../slideLayouts/slideLayout2.xml"/><Relationship Id="rId4" Type="http://schemas.openxmlformats.org/officeDocument/2006/relationships/hyperlink" Target="development.standards.ieee.org/myproject/Public/mytools/mob/slideset.ppt"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6/11-16-1451-00-0000-simulation-analysis-of-ed-threshold-levels.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7/11-17-0062-00-0000-simulation-analysis-of-ed-threshold-levels-in-wlan-and-laa-coexistence-scenario.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7/11-17-0348-00-0000-coexistence-analysis-of-ed-threshold.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6/11-16-1602-02-0000-ieee-802-11-pded-ad-hoc-agenda-for-jan-2017-in-atlanta.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17/11-17-0394-00-0000-proposed-ls-to-sb-about-ieee-1932-1.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7/11-17-0162-00-0000-minutes-of-the-wednesday-pded-ad-hoc-meeting.docx" TargetMode="External"/><Relationship Id="rId2" Type="http://schemas.openxmlformats.org/officeDocument/2006/relationships/hyperlink" Target="https://mentor.ieee.org/802.11/dcn/17/11-17-0152-00-0000-minutes-of-the-tuesday-pded-ad-hoc-meeting.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Agenda for </a:t>
            </a:r>
            <a:r>
              <a:rPr lang="en-US" i="1" dirty="0" smtClean="0">
                <a:solidFill>
                  <a:schemeClr val="accent2">
                    <a:lumMod val="75000"/>
                  </a:schemeClr>
                </a:solidFill>
              </a:rPr>
              <a:t>IEEE 802.11 PDED ad hoc </a:t>
            </a:r>
            <a:r>
              <a:rPr lang="en-US" dirty="0" smtClean="0">
                <a:solidFill>
                  <a:schemeClr val="accent2">
                    <a:lumMod val="75000"/>
                  </a:schemeClr>
                </a:solidFill>
              </a:rPr>
              <a:t>meeting</a:t>
            </a:r>
            <a:br>
              <a:rPr lang="en-US" dirty="0" smtClean="0">
                <a:solidFill>
                  <a:schemeClr val="accent2">
                    <a:lumMod val="75000"/>
                  </a:schemeClr>
                </a:solidFill>
              </a:rPr>
            </a:br>
            <a:r>
              <a:rPr lang="en-US" dirty="0" smtClean="0">
                <a:solidFill>
                  <a:schemeClr val="accent2">
                    <a:lumMod val="75000"/>
                  </a:schemeClr>
                </a:solidFill>
              </a:rPr>
              <a:t>in Vancouver in March 2017</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14 March </a:t>
            </a:r>
            <a:r>
              <a:rPr lang="en-US" b="0" dirty="0" smtClean="0">
                <a:solidFill>
                  <a:schemeClr val="accent2">
                    <a:lumMod val="50000"/>
                  </a:schemeClr>
                </a:solidFill>
              </a:rPr>
              <a:t>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Why was the </a:t>
            </a:r>
            <a:r>
              <a:rPr lang="en-AU" sz="2400" b="1" i="1" dirty="0">
                <a:solidFill>
                  <a:schemeClr val="accent2"/>
                </a:solidFill>
              </a:rPr>
              <a:t>PDED ad hoc </a:t>
            </a:r>
            <a:r>
              <a:rPr lang="en-AU" sz="2400" b="1" dirty="0">
                <a:solidFill>
                  <a:schemeClr val="accent2"/>
                </a:solidFill>
              </a:rPr>
              <a:t>formed … </a:t>
            </a:r>
            <a:r>
              <a:rPr lang="en-AU" sz="2400" b="1" dirty="0" smtClean="0">
                <a:solidFill>
                  <a:schemeClr val="accent2"/>
                </a:solidFill>
              </a:rPr>
              <a:t/>
            </a:r>
            <a:br>
              <a:rPr lang="en-AU" sz="2400" b="1" dirty="0" smtClean="0">
                <a:solidFill>
                  <a:schemeClr val="accent2"/>
                </a:solidFill>
              </a:rPr>
            </a:br>
            <a:r>
              <a:rPr lang="en-AU" sz="2400" b="1" dirty="0" smtClean="0">
                <a:solidFill>
                  <a:schemeClr val="accent2"/>
                </a:solidFill>
              </a:rPr>
              <a:t>… and </a:t>
            </a:r>
            <a:r>
              <a:rPr lang="en-AU" sz="2400" b="1" dirty="0">
                <a:solidFill>
                  <a:schemeClr val="accent2"/>
                </a:solidFill>
              </a:rPr>
              <a:t>why is it continuing?</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a:t>was formed based on several presentations to 802.11 WG and 802.19 </a:t>
            </a:r>
            <a:r>
              <a:rPr lang="en-AU" dirty="0" smtClean="0"/>
              <a:t>WG</a:t>
            </a:r>
            <a:endParaRPr lang="en-AU" dirty="0"/>
          </a:p>
        </p:txBody>
      </p:sp>
      <p:sp>
        <p:nvSpPr>
          <p:cNvPr id="3" name="Content Placeholder 2"/>
          <p:cNvSpPr>
            <a:spLocks noGrp="1"/>
          </p:cNvSpPr>
          <p:nvPr>
            <p:ph idx="1"/>
          </p:nvPr>
        </p:nvSpPr>
        <p:spPr/>
        <p:txBody>
          <a:bodyPr/>
          <a:lstStyle/>
          <a:p>
            <a:r>
              <a:rPr lang="en-AU" dirty="0" smtClean="0"/>
              <a:t>Formation documents from Sept 2016</a:t>
            </a:r>
            <a:endParaRPr lang="en-AU" dirty="0">
              <a:hlinkClick r:id="rId2"/>
            </a:endParaRPr>
          </a:p>
          <a:p>
            <a:pPr lvl="1"/>
            <a:r>
              <a:rPr lang="en-AU" dirty="0" smtClean="0">
                <a:hlinkClick r:id="rId2"/>
              </a:rPr>
              <a:t>19-16-0110-00</a:t>
            </a:r>
            <a:r>
              <a:rPr lang="en-AU" dirty="0" smtClean="0"/>
              <a:t> described the </a:t>
            </a:r>
            <a:r>
              <a:rPr lang="en-AU" i="1" dirty="0" smtClean="0"/>
              <a:t>PDED issue </a:t>
            </a:r>
            <a:r>
              <a:rPr lang="en-AU" dirty="0"/>
              <a:t>for IEEE 802.19 WG </a:t>
            </a:r>
            <a:r>
              <a:rPr lang="en-AU" dirty="0" smtClean="0"/>
              <a:t>and </a:t>
            </a:r>
            <a:r>
              <a:rPr lang="en-AU" dirty="0"/>
              <a:t>a variety of possible responses </a:t>
            </a:r>
          </a:p>
          <a:p>
            <a:pPr lvl="1"/>
            <a:r>
              <a:rPr lang="en-AU" dirty="0">
                <a:hlinkClick r:id="rId3"/>
              </a:rPr>
              <a:t>11-16-1263-00</a:t>
            </a:r>
            <a:r>
              <a:rPr lang="en-AU" dirty="0"/>
              <a:t> </a:t>
            </a:r>
            <a:r>
              <a:rPr lang="en-AU" dirty="0" smtClean="0"/>
              <a:t>summarised </a:t>
            </a:r>
            <a:r>
              <a:rPr lang="en-AU" i="1" dirty="0" smtClean="0"/>
              <a:t>the PDED issue </a:t>
            </a:r>
            <a:r>
              <a:rPr lang="en-AU" dirty="0" smtClean="0"/>
              <a:t>for the IEEE </a:t>
            </a:r>
            <a:r>
              <a:rPr lang="en-AU" dirty="0"/>
              <a:t>802.11 WG </a:t>
            </a:r>
            <a:r>
              <a:rPr lang="en-AU" dirty="0" smtClean="0"/>
              <a:t>and this directly led to the </a:t>
            </a:r>
            <a:r>
              <a:rPr lang="en-AU" i="1" dirty="0" smtClean="0"/>
              <a:t>PDED </a:t>
            </a:r>
            <a:r>
              <a:rPr lang="en-AU" i="1" dirty="0"/>
              <a:t>ad </a:t>
            </a:r>
            <a:r>
              <a:rPr lang="en-AU" i="1" dirty="0" smtClean="0"/>
              <a:t>hoc </a:t>
            </a:r>
            <a:r>
              <a:rPr lang="en-AU" dirty="0" smtClean="0"/>
              <a:t>formation</a:t>
            </a:r>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25631608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dirty="0"/>
              <a:t>The </a:t>
            </a:r>
            <a:r>
              <a:rPr lang="en-AU" i="1" dirty="0"/>
              <a:t>PDED ad hoc </a:t>
            </a:r>
            <a:r>
              <a:rPr lang="en-AU" dirty="0" smtClean="0"/>
              <a:t>was formed to respond to 3GPP RAN1 in relation to the </a:t>
            </a:r>
            <a:r>
              <a:rPr lang="en-AU" i="1" dirty="0" smtClean="0"/>
              <a:t>PDED issue</a:t>
            </a:r>
            <a:endParaRPr lang="en-AU" i="1" dirty="0"/>
          </a:p>
        </p:txBody>
      </p:sp>
      <p:sp>
        <p:nvSpPr>
          <p:cNvPr id="3" name="Content Placeholder 2"/>
          <p:cNvSpPr>
            <a:spLocks noGrp="1"/>
          </p:cNvSpPr>
          <p:nvPr>
            <p:ph idx="1"/>
          </p:nvPr>
        </p:nvSpPr>
        <p:spPr/>
        <p:txBody>
          <a:bodyPr/>
          <a:lstStyle/>
          <a:p>
            <a:pPr lvl="1"/>
            <a:r>
              <a:rPr lang="en-GB" dirty="0" smtClean="0"/>
              <a:t>A numbe</a:t>
            </a:r>
            <a:r>
              <a:rPr lang="en-GB" dirty="0"/>
              <a:t>r</a:t>
            </a:r>
            <a:r>
              <a:rPr lang="en-GB" dirty="0" smtClean="0"/>
              <a:t> of liaisons between IEEE 802 and 3GPP left the </a:t>
            </a:r>
            <a:r>
              <a:rPr lang="en-GB" i="1" dirty="0" smtClean="0"/>
              <a:t>PDED issue </a:t>
            </a:r>
            <a:r>
              <a:rPr lang="en-GB" dirty="0" smtClean="0"/>
              <a:t>open as of September 2016</a:t>
            </a:r>
          </a:p>
          <a:p>
            <a:pPr lvl="2"/>
            <a:r>
              <a:rPr lang="en-GB" dirty="0" smtClean="0"/>
              <a:t>Mar 2016: IEEE 802 requested (</a:t>
            </a:r>
            <a:r>
              <a:rPr lang="en-GB" dirty="0" smtClean="0">
                <a:hlinkClick r:id="rId2"/>
              </a:rPr>
              <a:t>19-16-0037-09</a:t>
            </a:r>
            <a:r>
              <a:rPr lang="en-GB" dirty="0" smtClean="0"/>
              <a:t> ) that 3GPP RAN1 make LAA more sensitive to 802.11 transmissions, using either PD/ED similar to IEEE 802.11ac or ED of -77dBm</a:t>
            </a:r>
          </a:p>
          <a:p>
            <a:pPr lvl="2"/>
            <a:r>
              <a:rPr lang="en-GB" dirty="0" smtClean="0"/>
              <a:t>Jun 2016: 3GPP RAN1 rejected (</a:t>
            </a:r>
            <a:r>
              <a:rPr lang="en-AU" dirty="0" smtClean="0">
                <a:hlinkClick r:id="rId3"/>
              </a:rPr>
              <a:t>R1-166040</a:t>
            </a:r>
            <a:r>
              <a:rPr lang="en-AU" dirty="0" smtClean="0"/>
              <a:t>)</a:t>
            </a:r>
            <a:r>
              <a:rPr lang="en-GB" dirty="0" smtClean="0"/>
              <a:t> IEEE 802’s  request on the basis that they had considerable debate and decided there was not a problem with an ED of -72dBm; they also requested that IEEE 802.11ax adopt the same</a:t>
            </a:r>
          </a:p>
          <a:p>
            <a:pPr lvl="2"/>
            <a:r>
              <a:rPr lang="en-AU" dirty="0" smtClean="0"/>
              <a:t>Aug 2016: IEEE 802 noted (</a:t>
            </a:r>
            <a:r>
              <a:rPr lang="en-AU" dirty="0">
                <a:hlinkClick r:id="rId4"/>
              </a:rPr>
              <a:t>IEEE 802 liaison to 3GPP </a:t>
            </a:r>
            <a:r>
              <a:rPr lang="en-AU" dirty="0" smtClean="0">
                <a:hlinkClick r:id="rId4"/>
              </a:rPr>
              <a:t>RAN</a:t>
            </a:r>
            <a:r>
              <a:rPr lang="en-AU" dirty="0" smtClean="0"/>
              <a:t>) 3GPP RAN1’s simulations (issue 3) were based on invalid assumptions </a:t>
            </a:r>
            <a:r>
              <a:rPr lang="en-AU" dirty="0"/>
              <a:t>&amp;</a:t>
            </a:r>
            <a:r>
              <a:rPr lang="en-AU" dirty="0" smtClean="0"/>
              <a:t> asked them to use more realistic assumptions; but did not respond to request that </a:t>
            </a:r>
            <a:r>
              <a:rPr lang="en-GB" dirty="0"/>
              <a:t>802.11ax adopt </a:t>
            </a:r>
            <a:r>
              <a:rPr lang="en-GB" dirty="0" smtClean="0"/>
              <a:t>an ED </a:t>
            </a:r>
            <a:r>
              <a:rPr lang="en-GB" dirty="0"/>
              <a:t>of -</a:t>
            </a:r>
            <a:r>
              <a:rPr lang="en-GB" dirty="0" smtClean="0"/>
              <a:t>72dBm </a:t>
            </a:r>
            <a:endParaRPr lang="en-AU" dirty="0" smtClean="0"/>
          </a:p>
          <a:p>
            <a:pPr lvl="1"/>
            <a:r>
              <a:rPr lang="en-AU" dirty="0" smtClean="0"/>
              <a:t>The </a:t>
            </a:r>
            <a:r>
              <a:rPr lang="en-AU" i="1" dirty="0" smtClean="0"/>
              <a:t>PDED ad hoc </a:t>
            </a:r>
            <a:r>
              <a:rPr lang="en-AU" dirty="0" smtClean="0"/>
              <a:t>was formed in September 2016 primarily to respond to the 3GPP RAN1 request </a:t>
            </a:r>
            <a:r>
              <a:rPr lang="en-AU" dirty="0"/>
              <a:t>that </a:t>
            </a:r>
            <a:r>
              <a:rPr lang="en-GB" dirty="0"/>
              <a:t>802.11ax adopt an ED of -72dBm</a:t>
            </a:r>
            <a:endParaRPr lang="en-AU" i="1" dirty="0" smtClean="0"/>
          </a:p>
          <a:p>
            <a:pPr lvl="2"/>
            <a:endParaRPr lang="en-AU" dirty="0" smtClean="0"/>
          </a:p>
          <a:p>
            <a:pPr lvl="1"/>
            <a:endParaRPr lang="en-GB"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12</a:t>
            </a:fld>
            <a:endParaRPr lang="en-US"/>
          </a:p>
        </p:txBody>
      </p:sp>
    </p:spTree>
    <p:extLst>
      <p:ext uri="{BB962C8B-B14F-4D97-AF65-F5344CB8AC3E}">
        <p14:creationId xmlns:p14="http://schemas.microsoft.com/office/powerpoint/2010/main" val="370671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a:t>
            </a:r>
            <a:r>
              <a:rPr lang="en-AU" i="1" dirty="0" smtClean="0"/>
              <a:t>PDED </a:t>
            </a:r>
            <a:r>
              <a:rPr lang="en-AU" i="1" dirty="0"/>
              <a:t>ad hoc </a:t>
            </a:r>
            <a:r>
              <a:rPr lang="en-AU" dirty="0" smtClean="0"/>
              <a:t>has determined there is a need for ongoing work</a:t>
            </a:r>
            <a:endParaRPr lang="en-AU" dirty="0"/>
          </a:p>
        </p:txBody>
      </p:sp>
      <p:sp>
        <p:nvSpPr>
          <p:cNvPr id="6" name="Content Placeholder 5"/>
          <p:cNvSpPr>
            <a:spLocks noGrp="1"/>
          </p:cNvSpPr>
          <p:nvPr>
            <p:ph idx="1"/>
          </p:nvPr>
        </p:nvSpPr>
        <p:spPr/>
        <p:txBody>
          <a:bodyPr/>
          <a:lstStyle/>
          <a:p>
            <a:pPr lvl="1"/>
            <a:r>
              <a:rPr lang="en-AU" dirty="0" smtClean="0"/>
              <a:t>In Nov 2016, after sending a </a:t>
            </a:r>
            <a:r>
              <a:rPr lang="en-AU" dirty="0" smtClean="0">
                <a:hlinkClick r:id="rId2"/>
              </a:rPr>
              <a:t>response</a:t>
            </a:r>
            <a:r>
              <a:rPr lang="en-AU" dirty="0" smtClean="0"/>
              <a:t> explaining </a:t>
            </a:r>
            <a:r>
              <a:rPr lang="en-AU" dirty="0"/>
              <a:t>why the 3GPP RAN1 request that 802.11ax adopt ED = -72dBm does not make sense</a:t>
            </a:r>
            <a:endParaRPr lang="en-AU" dirty="0" smtClean="0"/>
          </a:p>
          <a:p>
            <a:pPr lvl="1"/>
            <a:r>
              <a:rPr lang="en-AU" dirty="0" smtClean="0"/>
              <a:t>… it was agreed </a:t>
            </a:r>
            <a:r>
              <a:rPr lang="en-AU" dirty="0"/>
              <a:t>to continue </a:t>
            </a:r>
            <a:r>
              <a:rPr lang="en-AU" i="1" dirty="0" smtClean="0"/>
              <a:t>PDED </a:t>
            </a:r>
            <a:r>
              <a:rPr lang="en-AU" i="1" dirty="0"/>
              <a:t>ad hoc </a:t>
            </a:r>
            <a:r>
              <a:rPr lang="en-AU" dirty="0"/>
              <a:t>in </a:t>
            </a:r>
            <a:r>
              <a:rPr lang="en-AU" dirty="0" smtClean="0"/>
              <a:t>the short term, with the following goals:</a:t>
            </a:r>
          </a:p>
          <a:p>
            <a:pPr lvl="2"/>
            <a:r>
              <a:rPr lang="en-AU" dirty="0" smtClean="0"/>
              <a:t>Address </a:t>
            </a:r>
            <a:r>
              <a:rPr lang="en-AU" dirty="0"/>
              <a:t>any </a:t>
            </a:r>
            <a:r>
              <a:rPr lang="en-AU" dirty="0" smtClean="0"/>
              <a:t>future reply </a:t>
            </a:r>
            <a:r>
              <a:rPr lang="en-AU" dirty="0"/>
              <a:t>from 3GPP RAN1</a:t>
            </a:r>
          </a:p>
          <a:p>
            <a:pPr lvl="2"/>
            <a:r>
              <a:rPr lang="en-AU" dirty="0"/>
              <a:t>Develop further data (based on simulation and testing?) for future LS’s</a:t>
            </a:r>
          </a:p>
          <a:p>
            <a:pPr lvl="2"/>
            <a:r>
              <a:rPr lang="en-AU" dirty="0"/>
              <a:t>Address the question of ED threshold in EN 301 893 that applies to 802.11ax </a:t>
            </a:r>
            <a:endParaRPr lang="en-AU" dirty="0" smtClean="0"/>
          </a:p>
          <a:p>
            <a:pPr lvl="1"/>
            <a:r>
              <a:rPr lang="en-AU" dirty="0" smtClean="0"/>
              <a:t>In Jan 2017, these goals were confirmed by the </a:t>
            </a:r>
            <a:r>
              <a:rPr lang="en-AU" i="1" dirty="0"/>
              <a:t>PDED ad hoc </a:t>
            </a:r>
            <a:endParaRPr lang="en-AU" i="1" dirty="0" smtClean="0"/>
          </a:p>
          <a:p>
            <a:pPr lvl="2"/>
            <a:r>
              <a:rPr lang="en-AU" dirty="0" smtClean="0"/>
              <a:t>Note: a reply had been received from 3GPP RAN1 at this time</a:t>
            </a:r>
          </a:p>
          <a:p>
            <a:pPr lvl="1"/>
            <a:r>
              <a:rPr lang="en-AU" dirty="0" smtClean="0"/>
              <a:t>The IEEE 802.11 WG Chair agreed in Nov 2016 to authorise the continuation of the </a:t>
            </a:r>
            <a:r>
              <a:rPr lang="en-AU" i="1" dirty="0" smtClean="0"/>
              <a:t>PDED ad hoc </a:t>
            </a:r>
            <a:r>
              <a:rPr lang="en-AU" dirty="0" smtClean="0"/>
              <a:t>until we “cancelled too many sessions”</a:t>
            </a:r>
            <a:endParaRPr lang="en-AU" dirty="0"/>
          </a:p>
          <a:p>
            <a:endParaRPr lang="en-AU" dirty="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2187341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endParaRPr lang="en-AU" sz="2400" b="1" dirty="0" smtClean="0">
              <a:solidFill>
                <a:schemeClr val="accent2"/>
              </a:solidFill>
            </a:endParaRPr>
          </a:p>
          <a:p>
            <a:pPr marL="342900" lvl="1" indent="-342900" algn="ctr">
              <a:buNone/>
            </a:pPr>
            <a:r>
              <a:rPr lang="en-AU" sz="2400" b="1" dirty="0" smtClean="0">
                <a:solidFill>
                  <a:schemeClr val="accent2"/>
                </a:solidFill>
              </a:rPr>
              <a:t>Review </a:t>
            </a:r>
            <a:r>
              <a:rPr lang="en-AU" sz="2400" b="1" dirty="0">
                <a:solidFill>
                  <a:schemeClr val="accent2"/>
                </a:solidFill>
              </a:rPr>
              <a:t>activities </a:t>
            </a:r>
            <a:r>
              <a:rPr lang="en-AU" sz="2400" b="1" dirty="0" smtClean="0">
                <a:solidFill>
                  <a:schemeClr val="accent2"/>
                </a:solidFill>
              </a:rPr>
              <a:t>in 3GPP </a:t>
            </a:r>
            <a:r>
              <a:rPr lang="en-AU" sz="2400" b="1" dirty="0">
                <a:solidFill>
                  <a:schemeClr val="accent2"/>
                </a:solidFill>
              </a:rPr>
              <a:t>RAN4 related to </a:t>
            </a:r>
            <a:r>
              <a:rPr lang="en-AU" sz="2400" b="1" dirty="0" smtClean="0">
                <a:solidFill>
                  <a:schemeClr val="accent2"/>
                </a:solidFill>
              </a:rPr>
              <a:t>testing</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277356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hear a summary of discussions at the recent 3GPP RAN4 meeting</a:t>
            </a:r>
            <a:endParaRPr lang="en-AU" dirty="0"/>
          </a:p>
        </p:txBody>
      </p:sp>
      <p:sp>
        <p:nvSpPr>
          <p:cNvPr id="3" name="Content Placeholder 2"/>
          <p:cNvSpPr>
            <a:spLocks noGrp="1"/>
          </p:cNvSpPr>
          <p:nvPr>
            <p:ph idx="1"/>
          </p:nvPr>
        </p:nvSpPr>
        <p:spPr/>
        <p:txBody>
          <a:bodyPr/>
          <a:lstStyle/>
          <a:p>
            <a:pPr lvl="1"/>
            <a:r>
              <a:rPr lang="en-AU" dirty="0" smtClean="0"/>
              <a:t>3GPP RAN4 is undertaking important work to validate the 3GPP RAN1 assertions about LAA coexistence with 802.11 </a:t>
            </a:r>
          </a:p>
          <a:p>
            <a:pPr lvl="2"/>
            <a:r>
              <a:rPr lang="en-AU" dirty="0" smtClean="0"/>
              <a:t>3GPP RAN1 noted in a </a:t>
            </a:r>
            <a:r>
              <a:rPr lang="en-AU" dirty="0" smtClean="0">
                <a:hlinkClick r:id="rId2"/>
              </a:rPr>
              <a:t>liaison </a:t>
            </a:r>
            <a:r>
              <a:rPr lang="en-AU" dirty="0" smtClean="0"/>
              <a:t>in Nov 2016 that 3GPP RAN4 </a:t>
            </a:r>
            <a:r>
              <a:rPr lang="en-GB" i="1" dirty="0" smtClean="0"/>
              <a:t>as </a:t>
            </a:r>
            <a:r>
              <a:rPr lang="en-GB" i="1" dirty="0"/>
              <a:t>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A number of IEEE 802 participants attended the 3GPP RAN4 meeting in Athens the week of 13 February </a:t>
            </a:r>
            <a:r>
              <a:rPr lang="en-AU" dirty="0" smtClean="0"/>
              <a:t>2017</a:t>
            </a:r>
            <a:endParaRPr lang="en-AU" dirty="0"/>
          </a:p>
          <a:p>
            <a:pPr lvl="1"/>
            <a:r>
              <a:rPr lang="en-US" dirty="0"/>
              <a:t>Stuart Strickland </a:t>
            </a:r>
            <a:r>
              <a:rPr lang="en-US" dirty="0" smtClean="0"/>
              <a:t>(HPE) </a:t>
            </a:r>
            <a:r>
              <a:rPr lang="en-AU" dirty="0" smtClean="0"/>
              <a:t>has provided the following slides as a report in the conclusions (none!) of the discussions and next steps (unclear!)</a:t>
            </a:r>
          </a:p>
          <a:p>
            <a:pPr lvl="1"/>
            <a:r>
              <a:rPr lang="en-AU" dirty="0" smtClean="0"/>
              <a:t>The report will provide context for the </a:t>
            </a:r>
            <a:r>
              <a:rPr lang="en-AU" i="1" dirty="0" smtClean="0"/>
              <a:t>PDED ad hoc </a:t>
            </a:r>
            <a:r>
              <a:rPr lang="en-AU" dirty="0" smtClean="0"/>
              <a:t>discussion on how to respond to 3GPP RAN1’s </a:t>
            </a:r>
            <a:r>
              <a:rPr lang="en-AU" dirty="0" smtClean="0">
                <a:hlinkClick r:id="rId2"/>
              </a:rPr>
              <a:t>liaison </a:t>
            </a:r>
            <a:r>
              <a:rPr lang="en-AU" dirty="0" smtClean="0"/>
              <a:t>to IEEE 802 in Nov 2016</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15</a:t>
            </a:fld>
            <a:endParaRPr lang="en-US"/>
          </a:p>
        </p:txBody>
      </p:sp>
    </p:spTree>
    <p:extLst>
      <p:ext uri="{BB962C8B-B14F-4D97-AF65-F5344CB8AC3E}">
        <p14:creationId xmlns:p14="http://schemas.microsoft.com/office/powerpoint/2010/main" val="4080807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hear a summary of discussions at the recent 3GPP RAN4 meeting</a:t>
            </a:r>
          </a:p>
        </p:txBody>
      </p:sp>
      <p:sp>
        <p:nvSpPr>
          <p:cNvPr id="3" name="Content Placeholder 2"/>
          <p:cNvSpPr>
            <a:spLocks noGrp="1"/>
          </p:cNvSpPr>
          <p:nvPr>
            <p:ph idx="1"/>
          </p:nvPr>
        </p:nvSpPr>
        <p:spPr/>
        <p:txBody>
          <a:bodyPr/>
          <a:lstStyle/>
          <a:p>
            <a:pPr lvl="1"/>
            <a:r>
              <a:rPr lang="en-US" dirty="0" smtClean="0"/>
              <a:t>The following pages are a “</a:t>
            </a:r>
            <a:r>
              <a:rPr lang="en-US" i="1" dirty="0" smtClean="0"/>
              <a:t>3GPP </a:t>
            </a:r>
            <a:r>
              <a:rPr lang="en-US" i="1" dirty="0"/>
              <a:t>RAN 4 LAA Coexistence </a:t>
            </a:r>
            <a:r>
              <a:rPr lang="en-US" i="1" dirty="0" smtClean="0"/>
              <a:t>Status</a:t>
            </a:r>
            <a:r>
              <a:rPr lang="en-US" dirty="0" smtClean="0"/>
              <a:t>” report supplied by Stuart Strickland (</a:t>
            </a:r>
            <a:r>
              <a:rPr lang="en-US" dirty="0"/>
              <a:t>Distinguished </a:t>
            </a:r>
            <a:r>
              <a:rPr lang="en-US" dirty="0" smtClean="0"/>
              <a:t>Technologist, HPE)</a:t>
            </a:r>
          </a:p>
          <a:p>
            <a:pPr lvl="2"/>
            <a:r>
              <a:rPr lang="en-US" dirty="0" smtClean="0"/>
              <a:t>Dated 27 Feb 2017 and updated on 12 Mar 2017, following RAN Plenary #75</a:t>
            </a:r>
          </a:p>
          <a:p>
            <a:pPr lvl="1"/>
            <a:r>
              <a:rPr lang="en-US" dirty="0" smtClean="0"/>
              <a:t>Stuart is not in attendance this week and so will be presented by an alternate or the Chair</a:t>
            </a:r>
            <a:endParaRPr lang="en-US" dirty="0"/>
          </a:p>
          <a:p>
            <a:pPr lvl="2"/>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407621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&amp; Scope of 3GPP RAN4 Multi-node Testing </a:t>
            </a:r>
            <a:endParaRPr lang="en-US" dirty="0"/>
          </a:p>
        </p:txBody>
      </p:sp>
      <p:sp>
        <p:nvSpPr>
          <p:cNvPr id="3" name="Content Placeholder 2"/>
          <p:cNvSpPr>
            <a:spLocks noGrp="1"/>
          </p:cNvSpPr>
          <p:nvPr>
            <p:ph idx="1"/>
          </p:nvPr>
        </p:nvSpPr>
        <p:spPr>
          <a:xfrm>
            <a:off x="685800" y="1905000"/>
            <a:ext cx="7772400" cy="4114800"/>
          </a:xfrm>
        </p:spPr>
        <p:txBody>
          <a:bodyPr/>
          <a:lstStyle/>
          <a:p>
            <a:pPr lvl="1"/>
            <a:r>
              <a:rPr lang="en-US" dirty="0" smtClean="0"/>
              <a:t>Procedures for testing coexistence of LAA with other systems operating in the same band are described in 3GPP TR 36.789 [1]</a:t>
            </a:r>
          </a:p>
          <a:p>
            <a:pPr lvl="1"/>
            <a:r>
              <a:rPr lang="en-US" dirty="0" smtClean="0"/>
              <a:t>The purpose of these tests are “to verify that the two systems can coexist when operating in the same unlicensed spectrum.”</a:t>
            </a:r>
          </a:p>
          <a:p>
            <a:pPr lvl="1"/>
            <a:r>
              <a:rPr lang="en-US" dirty="0" smtClean="0"/>
              <a:t>The 3GPP WI description that introduced LAA (RP-141664) defined fair coexistence as meaning “that LAA should not impact Wi-Fi services (data, video &amp; voice services) more than an additional Wi-Fi network on the same carrier” [2]</a:t>
            </a:r>
          </a:p>
          <a:p>
            <a:pPr lvl="2"/>
            <a:r>
              <a:rPr lang="en-US" dirty="0" smtClean="0"/>
              <a:t>Pass/fail criteria will therefore be based upon a comparison the results of tests of the impact of LAA on Wi-Fi with baseline measurements of the impact of Wi-Fi on Wi-Fi </a:t>
            </a:r>
          </a:p>
          <a:p>
            <a:pPr lvl="1"/>
            <a:r>
              <a:rPr lang="en-US" dirty="0" smtClean="0"/>
              <a:t>Functional testing of the LBT coexistence mechanisms specific to LAA, including adherence to the specified ED threshold, maximum channel occupancy time, &amp; minimum idle time, are described elsewhere in 3GPP TR 36.141 [3]</a:t>
            </a:r>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a:t>
            </a:r>
            <a:r>
              <a:rPr lang="en-US" dirty="0" smtClean="0"/>
              <a:t>Strickland, HPE</a:t>
            </a:r>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17</a:t>
            </a:fld>
            <a:endParaRPr lang="en-US"/>
          </a:p>
        </p:txBody>
      </p:sp>
    </p:spTree>
    <p:extLst>
      <p:ext uri="{BB962C8B-B14F-4D97-AF65-F5344CB8AC3E}">
        <p14:creationId xmlns:p14="http://schemas.microsoft.com/office/powerpoint/2010/main" val="3624089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Testbed Topology</a:t>
            </a:r>
            <a:endParaRPr lang="en-US" dirty="0"/>
          </a:p>
        </p:txBody>
      </p:sp>
      <p:sp>
        <p:nvSpPr>
          <p:cNvPr id="3" name="Content Placeholder 2"/>
          <p:cNvSpPr>
            <a:spLocks noGrp="1"/>
          </p:cNvSpPr>
          <p:nvPr>
            <p:ph idx="1"/>
          </p:nvPr>
        </p:nvSpPr>
        <p:spPr>
          <a:xfrm>
            <a:off x="685800" y="1981200"/>
            <a:ext cx="4114800" cy="4114800"/>
          </a:xfrm>
        </p:spPr>
        <p:txBody>
          <a:bodyPr/>
          <a:lstStyle/>
          <a:p>
            <a:pPr lvl="1"/>
            <a:r>
              <a:rPr lang="en-US" dirty="0" smtClean="0"/>
              <a:t>All tests will be performed using a relatively simple network topology</a:t>
            </a:r>
          </a:p>
          <a:p>
            <a:pPr lvl="1"/>
            <a:r>
              <a:rPr lang="en-US" dirty="0" smtClean="0"/>
              <a:t>It uses two pairs of network and user equipment devices, where:</a:t>
            </a:r>
          </a:p>
          <a:p>
            <a:pPr lvl="2"/>
            <a:r>
              <a:rPr lang="en-US" dirty="0" smtClean="0"/>
              <a:t>Nodes A and C represent the “victim system”</a:t>
            </a:r>
          </a:p>
          <a:p>
            <a:pPr lvl="2"/>
            <a:r>
              <a:rPr lang="en-US" dirty="0" smtClean="0"/>
              <a:t>Nodes B and D represent the “aggressor system.”</a:t>
            </a:r>
            <a:endParaRPr lang="en-US" dirty="0"/>
          </a:p>
        </p:txBody>
      </p:sp>
      <p:sp>
        <p:nvSpPr>
          <p:cNvPr id="6" name="Date Placeholder 5"/>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4" name="Slide Number Placeholder 3"/>
          <p:cNvSpPr>
            <a:spLocks noGrp="1"/>
          </p:cNvSpPr>
          <p:nvPr>
            <p:ph type="sldNum" sz="quarter" idx="11"/>
          </p:nvPr>
        </p:nvSpPr>
        <p:spPr/>
        <p:txBody>
          <a:bodyPr/>
          <a:lstStyle/>
          <a:p>
            <a:fld id="{B016F8AB-BCEA-4347-8BA6-BE776009BC89}" type="slidenum">
              <a:rPr lang="en-US" smtClean="0"/>
              <a:pPr/>
              <a:t>18</a:t>
            </a:fld>
            <a:endParaRPr lang="en-US"/>
          </a:p>
        </p:txBody>
      </p:sp>
      <p:grpSp>
        <p:nvGrpSpPr>
          <p:cNvPr id="7" name="Group 6"/>
          <p:cNvGrpSpPr/>
          <p:nvPr/>
        </p:nvGrpSpPr>
        <p:grpSpPr>
          <a:xfrm>
            <a:off x="5056547" y="2027987"/>
            <a:ext cx="3403148" cy="3580700"/>
            <a:chOff x="2306807" y="2387217"/>
            <a:chExt cx="4537531" cy="3580700"/>
          </a:xfrm>
        </p:grpSpPr>
        <p:grpSp>
          <p:nvGrpSpPr>
            <p:cNvPr id="8" name="Group 7"/>
            <p:cNvGrpSpPr/>
            <p:nvPr/>
          </p:nvGrpSpPr>
          <p:grpSpPr>
            <a:xfrm>
              <a:off x="2306807" y="2387217"/>
              <a:ext cx="4537531" cy="3580700"/>
              <a:chOff x="1309491" y="2476427"/>
              <a:chExt cx="4537531" cy="3580700"/>
            </a:xfrm>
          </p:grpSpPr>
          <p:sp>
            <p:nvSpPr>
              <p:cNvPr id="10" name="TextBox 9"/>
              <p:cNvSpPr txBox="1"/>
              <p:nvPr/>
            </p:nvSpPr>
            <p:spPr>
              <a:xfrm>
                <a:off x="2130136"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A</a:t>
                </a:r>
              </a:p>
            </p:txBody>
          </p:sp>
          <p:sp>
            <p:nvSpPr>
              <p:cNvPr id="11" name="TextBox 10"/>
              <p:cNvSpPr txBox="1"/>
              <p:nvPr/>
            </p:nvSpPr>
            <p:spPr>
              <a:xfrm>
                <a:off x="4218212" y="2708360"/>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B</a:t>
                </a:r>
              </a:p>
            </p:txBody>
          </p:sp>
          <p:sp>
            <p:nvSpPr>
              <p:cNvPr id="12" name="TextBox 11"/>
              <p:cNvSpPr txBox="1"/>
              <p:nvPr/>
            </p:nvSpPr>
            <p:spPr>
              <a:xfrm>
                <a:off x="2130135"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C</a:t>
                </a:r>
              </a:p>
            </p:txBody>
          </p:sp>
          <p:sp>
            <p:nvSpPr>
              <p:cNvPr id="13" name="TextBox 12"/>
              <p:cNvSpPr txBox="1"/>
              <p:nvPr/>
            </p:nvSpPr>
            <p:spPr>
              <a:xfrm>
                <a:off x="4218213" y="5164574"/>
                <a:ext cx="803069" cy="584775"/>
              </a:xfrm>
              <a:prstGeom prst="rect">
                <a:avLst/>
              </a:prstGeom>
              <a:noFill/>
              <a:ln>
                <a:solidFill>
                  <a:srgbClr val="5B9BD5"/>
                </a:solidFill>
              </a:ln>
            </p:spPr>
            <p:txBody>
              <a:bodyPr wrap="squar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Node D</a:t>
                </a:r>
              </a:p>
            </p:txBody>
          </p:sp>
          <p:cxnSp>
            <p:nvCxnSpPr>
              <p:cNvPr id="14" name="Straight Connector 13"/>
              <p:cNvCxnSpPr>
                <a:stCxn id="10" idx="2"/>
                <a:endCxn id="12" idx="0"/>
              </p:cNvCxnSpPr>
              <p:nvPr/>
            </p:nvCxnSpPr>
            <p:spPr>
              <a:xfrm flipH="1">
                <a:off x="2531670"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5" name="Straight Connector 14"/>
              <p:cNvCxnSpPr>
                <a:stCxn id="11" idx="2"/>
                <a:endCxn id="13" idx="0"/>
              </p:cNvCxnSpPr>
              <p:nvPr/>
            </p:nvCxnSpPr>
            <p:spPr>
              <a:xfrm>
                <a:off x="4619747" y="3293135"/>
                <a:ext cx="1" cy="1871439"/>
              </a:xfrm>
              <a:prstGeom prst="line">
                <a:avLst/>
              </a:prstGeom>
              <a:noFill/>
              <a:ln w="6350" cap="flat" cmpd="sng" algn="ctr">
                <a:solidFill>
                  <a:srgbClr val="5B9BD5"/>
                </a:solidFill>
                <a:prstDash val="solid"/>
                <a:miter lim="800000"/>
                <a:headEnd type="arrow"/>
                <a:tailEnd type="arrow"/>
              </a:ln>
              <a:effectLst/>
            </p:spPr>
          </p:cxnSp>
          <p:cxnSp>
            <p:nvCxnSpPr>
              <p:cNvPr id="16" name="Straight Connector 15"/>
              <p:cNvCxnSpPr>
                <a:stCxn id="12" idx="3"/>
                <a:endCxn id="13" idx="1"/>
              </p:cNvCxnSpPr>
              <p:nvPr/>
            </p:nvCxnSpPr>
            <p:spPr>
              <a:xfrm>
                <a:off x="2933204" y="5456962"/>
                <a:ext cx="1285009" cy="0"/>
              </a:xfrm>
              <a:prstGeom prst="line">
                <a:avLst/>
              </a:prstGeom>
              <a:noFill/>
              <a:ln w="6350" cap="flat" cmpd="sng" algn="ctr">
                <a:solidFill>
                  <a:srgbClr val="5B9BD5"/>
                </a:solidFill>
                <a:prstDash val="solid"/>
                <a:miter lim="800000"/>
                <a:headEnd type="arrow"/>
                <a:tailEnd type="arrow"/>
              </a:ln>
              <a:effectLst/>
            </p:spPr>
          </p:cxnSp>
          <p:cxnSp>
            <p:nvCxnSpPr>
              <p:cNvPr id="17" name="Straight Connector 16"/>
              <p:cNvCxnSpPr/>
              <p:nvPr/>
            </p:nvCxnSpPr>
            <p:spPr>
              <a:xfrm>
                <a:off x="2933204" y="3185413"/>
                <a:ext cx="1285008" cy="2086882"/>
              </a:xfrm>
              <a:prstGeom prst="line">
                <a:avLst/>
              </a:prstGeom>
              <a:noFill/>
              <a:ln w="6350" cap="flat" cmpd="sng" algn="ctr">
                <a:solidFill>
                  <a:srgbClr val="5B9BD5"/>
                </a:solidFill>
                <a:prstDash val="solid"/>
                <a:miter lim="800000"/>
                <a:headEnd type="arrow"/>
                <a:tailEnd type="arrow"/>
              </a:ln>
              <a:effectLst/>
            </p:spPr>
          </p:cxnSp>
          <p:sp>
            <p:nvSpPr>
              <p:cNvPr id="18" name="TextBox 17"/>
              <p:cNvSpPr txBox="1"/>
              <p:nvPr/>
            </p:nvSpPr>
            <p:spPr>
              <a:xfrm>
                <a:off x="1309491" y="3967242"/>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(S1)</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19" name="TextBox 18"/>
              <p:cNvSpPr txBox="1"/>
              <p:nvPr/>
            </p:nvSpPr>
            <p:spPr>
              <a:xfrm>
                <a:off x="4455186" y="396896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(S2)</a:t>
                </a:r>
              </a:p>
            </p:txBody>
          </p:sp>
          <p:cxnSp>
            <p:nvCxnSpPr>
              <p:cNvPr id="20" name="Straight Connector 19"/>
              <p:cNvCxnSpPr>
                <a:stCxn id="10" idx="3"/>
                <a:endCxn id="11" idx="1"/>
              </p:cNvCxnSpPr>
              <p:nvPr/>
            </p:nvCxnSpPr>
            <p:spPr>
              <a:xfrm>
                <a:off x="2933205" y="3000748"/>
                <a:ext cx="1285007" cy="0"/>
              </a:xfrm>
              <a:prstGeom prst="line">
                <a:avLst/>
              </a:prstGeom>
              <a:noFill/>
              <a:ln w="6350" cap="flat" cmpd="sng" algn="ctr">
                <a:solidFill>
                  <a:srgbClr val="5B9BD5"/>
                </a:solidFill>
                <a:prstDash val="solid"/>
                <a:miter lim="800000"/>
                <a:headEnd type="arrow"/>
                <a:tailEnd type="arrow"/>
              </a:ln>
              <a:effectLst/>
            </p:spPr>
          </p:cxnSp>
          <p:cxnSp>
            <p:nvCxnSpPr>
              <p:cNvPr id="21" name="Straight Connector 20"/>
              <p:cNvCxnSpPr/>
              <p:nvPr/>
            </p:nvCxnSpPr>
            <p:spPr>
              <a:xfrm flipV="1">
                <a:off x="2927148" y="3185413"/>
                <a:ext cx="1291064" cy="2086882"/>
              </a:xfrm>
              <a:prstGeom prst="line">
                <a:avLst/>
              </a:prstGeom>
              <a:noFill/>
              <a:ln w="6350" cap="flat" cmpd="sng" algn="ctr">
                <a:solidFill>
                  <a:srgbClr val="5B9BD5"/>
                </a:solidFill>
                <a:prstDash val="solid"/>
                <a:miter lim="800000"/>
                <a:headEnd type="arrow"/>
                <a:tailEnd type="arrow"/>
              </a:ln>
              <a:effectLst/>
            </p:spPr>
          </p:cxnSp>
          <p:sp>
            <p:nvSpPr>
              <p:cNvPr id="22" name="TextBox 21"/>
              <p:cNvSpPr txBox="1"/>
              <p:nvPr/>
            </p:nvSpPr>
            <p:spPr>
              <a:xfrm>
                <a:off x="2864403" y="553390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C-D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(I4)</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3" name="TextBox 22"/>
              <p:cNvSpPr txBox="1"/>
              <p:nvPr/>
            </p:nvSpPr>
            <p:spPr>
              <a:xfrm rot="18114765">
                <a:off x="2602270" y="4199498"/>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Link B-C</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(I2)</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sp>
            <p:nvSpPr>
              <p:cNvPr id="24" name="TextBox 23"/>
              <p:cNvSpPr txBox="1"/>
              <p:nvPr/>
            </p:nvSpPr>
            <p:spPr>
              <a:xfrm>
                <a:off x="2876767" y="2476427"/>
                <a:ext cx="1391836" cy="523220"/>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A-B</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(I1)</a:t>
                </a:r>
                <a:endParaRPr kumimoji="0" lang="en-US" sz="1400" b="0" i="0" u="none" strike="noStrike" kern="0" cap="none" spc="0" normalizeH="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9" name="TextBox 8"/>
            <p:cNvSpPr txBox="1"/>
            <p:nvPr/>
          </p:nvSpPr>
          <p:spPr>
            <a:xfrm rot="3491543">
              <a:off x="4465527" y="4086079"/>
              <a:ext cx="1043876" cy="697627"/>
            </a:xfrm>
            <a:prstGeom prst="rect">
              <a:avLst/>
            </a:prstGeom>
            <a:noFill/>
          </p:spPr>
          <p:txBody>
            <a:bodyPr wrap="none" rtlCol="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rPr>
                <a:t>Link A-D</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kern="0" dirty="0" smtClean="0">
                  <a:solidFill>
                    <a:prstClr val="black"/>
                  </a:solidFill>
                  <a:latin typeface="Courier New" panose="02070309020205020404" pitchFamily="49" charset="0"/>
                  <a:cs typeface="Courier New" panose="02070309020205020404" pitchFamily="49" charset="0"/>
                </a:rPr>
                <a:t>(I3)</a:t>
              </a:r>
              <a:endParaRPr kumimoji="0" lang="en-US" sz="1400" b="0" i="0" u="none" strike="noStrike" kern="0" cap="none" spc="0" normalizeH="0" baseline="0" noProof="0" dirty="0" smtClean="0">
                <a:ln>
                  <a:noFill/>
                </a:ln>
                <a:solidFill>
                  <a:prstClr val="black"/>
                </a:solidFill>
                <a:effectLst/>
                <a:uLnTx/>
                <a:uFillTx/>
                <a:latin typeface="Courier New" panose="02070309020205020404" pitchFamily="49" charset="0"/>
                <a:cs typeface="Courier New" panose="02070309020205020404" pitchFamily="49" charset="0"/>
              </a:endParaRPr>
            </a:p>
          </p:txBody>
        </p:sp>
      </p:grpSp>
      <p:sp>
        <p:nvSpPr>
          <p:cNvPr id="5" name="TextBox 4"/>
          <p:cNvSpPr txBox="1"/>
          <p:nvPr/>
        </p:nvSpPr>
        <p:spPr>
          <a:xfrm>
            <a:off x="3491248" y="5715224"/>
            <a:ext cx="5500352" cy="332399"/>
          </a:xfrm>
          <a:prstGeom prst="rect">
            <a:avLst/>
          </a:prstGeom>
          <a:noFill/>
        </p:spPr>
        <p:txBody>
          <a:bodyPr wrap="none" lIns="0" tIns="0" rIns="0" bIns="0" rtlCol="0">
            <a:spAutoFit/>
          </a:bodyPr>
          <a:lstStyle/>
          <a:p>
            <a:pPr>
              <a:lnSpc>
                <a:spcPct val="90000"/>
              </a:lnSpc>
            </a:pPr>
            <a:r>
              <a:rPr lang="en-US" dirty="0"/>
              <a:t>Note: </a:t>
            </a:r>
            <a:r>
              <a:rPr lang="en-US" dirty="0">
                <a:latin typeface="Courier New" panose="02070309020205020404" pitchFamily="49" charset="0"/>
                <a:cs typeface="Courier New" panose="02070309020205020404" pitchFamily="49" charset="0"/>
              </a:rPr>
              <a:t>Link C-D (I4),</a:t>
            </a:r>
            <a:r>
              <a:rPr lang="en-US" dirty="0">
                <a:cs typeface="Courier New" panose="02070309020205020404" pitchFamily="49" charset="0"/>
              </a:rPr>
              <a:t> </a:t>
            </a:r>
            <a:r>
              <a:rPr lang="en-US" dirty="0"/>
              <a:t>shown above, is not defined in the current draft of TR </a:t>
            </a:r>
            <a:r>
              <a:rPr lang="en-US" dirty="0" smtClean="0"/>
              <a:t>36.789</a:t>
            </a:r>
            <a:endParaRPr lang="en-US" dirty="0"/>
          </a:p>
          <a:p>
            <a:pPr>
              <a:lnSpc>
                <a:spcPct val="90000"/>
              </a:lnSpc>
            </a:pPr>
            <a:endParaRPr lang="en-US" dirty="0"/>
          </a:p>
        </p:txBody>
      </p:sp>
    </p:spTree>
    <p:extLst>
      <p:ext uri="{BB962C8B-B14F-4D97-AF65-F5344CB8AC3E}">
        <p14:creationId xmlns:p14="http://schemas.microsoft.com/office/powerpoint/2010/main" val="3145683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t>Modifications to default settings to ensure repeatability and representative behavior may be needed; </a:t>
            </a:r>
            <a:r>
              <a:rPr lang="en-US" dirty="0" smtClean="0">
                <a:solidFill>
                  <a:srgbClr val="FF0000"/>
                </a:solidFill>
              </a:rPr>
              <a:t>specific modifications remained an item for further study</a:t>
            </a:r>
          </a:p>
          <a:p>
            <a:r>
              <a:rPr lang="en-US" dirty="0" smtClean="0"/>
              <a:t>Purpose of Testing Wi-Fi as Aggressor System</a:t>
            </a:r>
          </a:p>
          <a:p>
            <a:pPr lvl="1"/>
            <a:r>
              <a:rPr lang="en-US" dirty="0" smtClean="0"/>
              <a:t>To help 3GPP validate LAA and enhancements of system performance; no pass/fail criteria shall be applied for Wi-Fi</a:t>
            </a:r>
          </a:p>
          <a:p>
            <a:r>
              <a:rPr lang="en-US" dirty="0" smtClean="0"/>
              <a:t>…</a:t>
            </a:r>
          </a:p>
          <a:p>
            <a:endParaRPr lang="en-US" dirty="0" smtClean="0"/>
          </a:p>
          <a:p>
            <a:endParaRPr lang="en-US" dirty="0"/>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19</a:t>
            </a:fld>
            <a:endParaRPr lang="en-US"/>
          </a:p>
        </p:txBody>
      </p:sp>
    </p:spTree>
    <p:extLst>
      <p:ext uri="{BB962C8B-B14F-4D97-AF65-F5344CB8AC3E}">
        <p14:creationId xmlns:p14="http://schemas.microsoft.com/office/powerpoint/2010/main" val="278464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third F2F meeting of the </a:t>
            </a:r>
            <a:r>
              <a:rPr lang="en-AU" i="1" dirty="0" smtClean="0"/>
              <a:t>IEEE 802.11 PDED ad hoc </a:t>
            </a:r>
            <a:r>
              <a:rPr lang="en-AU" dirty="0" smtClean="0"/>
              <a:t>in Vancouver</a:t>
            </a:r>
            <a:endParaRPr lang="en-AU" dirty="0"/>
          </a:p>
        </p:txBody>
      </p:sp>
      <p:sp>
        <p:nvSpPr>
          <p:cNvPr id="3" name="Content Placeholder 2"/>
          <p:cNvSpPr>
            <a:spLocks noGrp="1"/>
          </p:cNvSpPr>
          <p:nvPr>
            <p:ph idx="1"/>
          </p:nvPr>
        </p:nvSpPr>
        <p:spPr/>
        <p:txBody>
          <a:bodyPr/>
          <a:lstStyle/>
          <a:p>
            <a:pPr lvl="1"/>
            <a:r>
              <a:rPr lang="en-AU" dirty="0" smtClean="0"/>
              <a:t>PDED stands for Preamble Detect Energy Detect </a:t>
            </a:r>
          </a:p>
          <a:p>
            <a:pPr lvl="2"/>
            <a:r>
              <a:rPr lang="en-AU" dirty="0" smtClean="0"/>
              <a:t>PDED is an attempt to encapsulate the goal of the group …</a:t>
            </a:r>
          </a:p>
          <a:p>
            <a:pPr lvl="2"/>
            <a:r>
              <a:rPr lang="en-AU" dirty="0" smtClean="0"/>
              <a:t>… which is to discuss issues related to the 3GPP RAN1 request to IEEE 802.11 WG to adopt an ED of -72dBm</a:t>
            </a:r>
          </a:p>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Andrew Myles was appointed as Chair</a:t>
            </a:r>
          </a:p>
          <a:p>
            <a:pPr lvl="1"/>
            <a:r>
              <a:rPr lang="en-AU" dirty="0" smtClean="0"/>
              <a:t>It met in San Antonio (Nov 2016) and Atlanta (Jan 2017)</a:t>
            </a:r>
          </a:p>
          <a:p>
            <a:pPr lvl="1"/>
            <a:r>
              <a:rPr lang="en-AU" dirty="0" smtClean="0"/>
              <a:t>We will be meeting twice this week in Vancouver (Mar 2017)</a:t>
            </a:r>
          </a:p>
          <a:p>
            <a:pPr lvl="2"/>
            <a:r>
              <a:rPr lang="en-AU" dirty="0" smtClean="0"/>
              <a:t>Tuesday AM2</a:t>
            </a:r>
          </a:p>
          <a:p>
            <a:pPr lvl="2"/>
            <a:r>
              <a:rPr lang="en-AU" dirty="0" smtClean="0"/>
              <a:t>Wednesday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Traffic Types</a:t>
            </a:r>
          </a:p>
          <a:p>
            <a:pPr lvl="1"/>
            <a:r>
              <a:rPr lang="en-US" dirty="0" smtClean="0"/>
              <a:t>Aggressor system shall carry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in every test scenario</a:t>
            </a:r>
          </a:p>
          <a:p>
            <a:pPr lvl="1"/>
            <a:r>
              <a:rPr lang="en-US" dirty="0" smtClean="0"/>
              <a:t>Test scenarios shall be defined in which the victim system carries best effort downlink UDP traffic (</a:t>
            </a:r>
            <a:r>
              <a:rPr lang="en-US" dirty="0" smtClean="0">
                <a:solidFill>
                  <a:srgbClr val="FF0000"/>
                </a:solidFill>
              </a:rPr>
              <a:t>full buffer or finite load, </a:t>
            </a:r>
            <a:r>
              <a:rPr lang="en-US" dirty="0" err="1" smtClean="0">
                <a:solidFill>
                  <a:srgbClr val="FF0000"/>
                </a:solidFill>
              </a:rPr>
              <a:t>tbd</a:t>
            </a:r>
            <a:r>
              <a:rPr lang="en-US" dirty="0" smtClean="0"/>
              <a:t>) and bidirectional voice traffic</a:t>
            </a:r>
          </a:p>
          <a:p>
            <a:pPr lvl="1"/>
            <a:r>
              <a:rPr lang="en-US" dirty="0" smtClean="0">
                <a:solidFill>
                  <a:srgbClr val="FF0000"/>
                </a:solidFill>
              </a:rPr>
              <a:t>Whether tests should be defined in which the aggressor system carries mixed voice and best effort traffic remained unresolved</a:t>
            </a:r>
          </a:p>
          <a:p>
            <a:r>
              <a:rPr lang="en-US" dirty="0" smtClean="0"/>
              <a:t>…</a:t>
            </a:r>
          </a:p>
        </p:txBody>
      </p:sp>
      <p:sp>
        <p:nvSpPr>
          <p:cNvPr id="4" name="Date Placeholder 3"/>
          <p:cNvSpPr>
            <a:spLocks noGrp="1"/>
          </p:cNvSpPr>
          <p:nvPr>
            <p:ph type="dt" sz="half" idx="10"/>
          </p:nvPr>
        </p:nvSpPr>
        <p:spPr>
          <a:xfrm>
            <a:off x="7014660" y="6475413"/>
            <a:ext cx="1529265" cy="166199"/>
          </a:xfrm>
        </p:spPr>
        <p:txBody>
          <a:bodyPr/>
          <a:lstStyle/>
          <a:p>
            <a:pPr>
              <a:lnSpc>
                <a:spcPct val="90000"/>
              </a:lnSpc>
            </a:pPr>
            <a:r>
              <a:rPr lang="en-US" dirty="0"/>
              <a:t>Stuart Strickland, HPE</a:t>
            </a:r>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20</a:t>
            </a:fld>
            <a:endParaRPr lang="en-US"/>
          </a:p>
        </p:txBody>
      </p:sp>
    </p:spTree>
    <p:extLst>
      <p:ext uri="{BB962C8B-B14F-4D97-AF65-F5344CB8AC3E}">
        <p14:creationId xmlns:p14="http://schemas.microsoft.com/office/powerpoint/2010/main" val="1781705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Pass/Fail Criteria:</a:t>
            </a:r>
          </a:p>
          <a:p>
            <a:pPr lvl="1"/>
            <a:r>
              <a:rPr lang="en-US" dirty="0" smtClean="0"/>
              <a:t>Various proposals have been made to compare test results to the mean, median, or 25/50/75%ile of the baseline CDF, with 10% tolerance or possibly further relaxation at lower signals levels; </a:t>
            </a:r>
            <a:r>
              <a:rPr lang="en-US" dirty="0" smtClean="0">
                <a:solidFill>
                  <a:srgbClr val="FF0000"/>
                </a:solidFill>
              </a:rPr>
              <a:t>no agreement had been reached</a:t>
            </a:r>
          </a:p>
          <a:p>
            <a:r>
              <a:rPr lang="en-US" dirty="0" smtClean="0"/>
              <a:t>Test Levels:</a:t>
            </a:r>
          </a:p>
          <a:p>
            <a:pPr lvl="1"/>
            <a:r>
              <a:rPr lang="en-US" dirty="0" smtClean="0"/>
              <a:t>Each test scenario shall be tested at two signal levels, one above and one below the LAA ED threshold of -72dBm (20MHz)</a:t>
            </a:r>
          </a:p>
          <a:p>
            <a:pPr lvl="1"/>
            <a:r>
              <a:rPr lang="en-US" dirty="0" smtClean="0">
                <a:solidFill>
                  <a:srgbClr val="FF0000"/>
                </a:solidFill>
              </a:rPr>
              <a:t>Specific test levels, whether these apply to wanted traffic (S1 &amp; S2), interfering signals (I1, I2, I3 &amp; I4), or both, and how to determine an appropriate relationship between wanted traffic and interfering signals remained unresolved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21</a:t>
            </a:fld>
            <a:endParaRPr lang="en-US"/>
          </a:p>
        </p:txBody>
      </p:sp>
    </p:spTree>
    <p:extLst>
      <p:ext uri="{BB962C8B-B14F-4D97-AF65-F5344CB8AC3E}">
        <p14:creationId xmlns:p14="http://schemas.microsoft.com/office/powerpoint/2010/main" val="3597664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Agreements Reached and Open Issues (prior to RAN4#82)[4]</a:t>
            </a:r>
            <a:endParaRPr lang="en-US" dirty="0"/>
          </a:p>
        </p:txBody>
      </p:sp>
      <p:sp>
        <p:nvSpPr>
          <p:cNvPr id="3" name="Content Placeholder 2"/>
          <p:cNvSpPr>
            <a:spLocks noGrp="1"/>
          </p:cNvSpPr>
          <p:nvPr>
            <p:ph idx="1"/>
          </p:nvPr>
        </p:nvSpPr>
        <p:spPr/>
        <p:txBody>
          <a:bodyPr/>
          <a:lstStyle/>
          <a:p>
            <a:r>
              <a:rPr lang="en-US" dirty="0" smtClean="0"/>
              <a:t>…</a:t>
            </a:r>
          </a:p>
          <a:p>
            <a:r>
              <a:rPr lang="en-US" dirty="0" smtClean="0"/>
              <a:t>Timeframe for Completion of Study Item:</a:t>
            </a:r>
          </a:p>
          <a:p>
            <a:pPr lvl="1"/>
            <a:r>
              <a:rPr lang="en-US" dirty="0" smtClean="0"/>
              <a:t>Decision taken in 3GPP RAN Plenary in December to extend the deadline for completion of the LAA Coexistence Test Specification until the next RAN Plenary in March 2017 with expectation that all open issues would be resolved at RAN4#82 in February 2017. [5]</a:t>
            </a:r>
          </a:p>
          <a:p>
            <a:pPr lvl="1"/>
            <a:r>
              <a:rPr lang="en-US" dirty="0"/>
              <a:t>A</a:t>
            </a:r>
            <a:r>
              <a:rPr lang="en-US" dirty="0" smtClean="0"/>
              <a:t>t the 3GPP RAN Plenary in March, the RAN4 chair reported that the study item was 30% complete, the deadline was again extended until June 2017, and one hour was allocated at each of the next two RAN4 WG meetings in April and May 2017. If, in the judgement of the RAN4 chair, sufficient progress has not been made after the April meeting, an additional ad hoc meeting may be scheduled [16]</a:t>
            </a:r>
            <a:r>
              <a:rPr lang="en-US" dirty="0"/>
              <a:t> </a:t>
            </a:r>
            <a:r>
              <a:rPr lang="en-US" dirty="0" smtClean="0"/>
              <a:t>[17] [18] [19]</a:t>
            </a:r>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22</a:t>
            </a:fld>
            <a:endParaRPr lang="en-US"/>
          </a:p>
        </p:txBody>
      </p:sp>
    </p:spTree>
    <p:extLst>
      <p:ext uri="{BB962C8B-B14F-4D97-AF65-F5344CB8AC3E}">
        <p14:creationId xmlns:p14="http://schemas.microsoft.com/office/powerpoint/2010/main" val="1440097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Device Parameter Setting</a:t>
            </a:r>
          </a:p>
          <a:p>
            <a:pPr lvl="1"/>
            <a:r>
              <a:rPr lang="en-US" dirty="0" smtClean="0">
                <a:solidFill>
                  <a:srgbClr val="FF0000"/>
                </a:solidFill>
              </a:rPr>
              <a:t>No discussion. Specific modifications to default settings to ensure repeatability and representative behavior remain an item for further study</a:t>
            </a:r>
            <a:r>
              <a:rPr lang="en-US" dirty="0" smtClean="0"/>
              <a:t>.</a:t>
            </a:r>
          </a:p>
          <a:p>
            <a:r>
              <a:rPr lang="en-US" dirty="0" smtClean="0">
                <a:solidFill>
                  <a:srgbClr val="FF0000"/>
                </a:solidFill>
              </a:rPr>
              <a:t>Purpose of Testing Wi-Fi as Aggressor System</a:t>
            </a:r>
          </a:p>
          <a:p>
            <a:pPr lvl="1"/>
            <a:r>
              <a:rPr lang="en-US" dirty="0" smtClean="0"/>
              <a:t>Huawei, Ericsson, Qualcomm, and Nokia proposed that future consideration be given to applying pass/fail criteria IEEE 802.11ax devices. [7]</a:t>
            </a:r>
          </a:p>
          <a:p>
            <a:pPr lvl="1"/>
            <a:r>
              <a:rPr lang="en-US" dirty="0" smtClean="0"/>
              <a:t>HPE reiterated previous objections that 3GPP RAN was not the proper forum in which to propose conformance tests for IEEE 802.11 equipment.</a:t>
            </a:r>
          </a:p>
          <a:p>
            <a:pPr lvl="1"/>
            <a:r>
              <a:rPr lang="en-US" dirty="0" smtClean="0"/>
              <a:t>Huawei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23</a:t>
            </a:fld>
            <a:endParaRPr lang="en-US"/>
          </a:p>
        </p:txBody>
      </p:sp>
    </p:spTree>
    <p:extLst>
      <p:ext uri="{BB962C8B-B14F-4D97-AF65-F5344CB8AC3E}">
        <p14:creationId xmlns:p14="http://schemas.microsoft.com/office/powerpoint/2010/main" val="587534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Traffic Types</a:t>
            </a:r>
          </a:p>
          <a:p>
            <a:pPr lvl="1"/>
            <a:r>
              <a:rPr lang="en-US" dirty="0" smtClean="0"/>
              <a:t>Ericsson, Qualcomm, Huawei, Nokia, Alcatel-Lucent Shanghai Bell, Skyworks, AT&amp;T, and Verizon proposed specific scenarios in which the aggressor system would carry aggressor and victim systems would carry voice or best effort traffic. [8]</a:t>
            </a:r>
          </a:p>
          <a:p>
            <a:pPr lvl="1"/>
            <a:r>
              <a:rPr lang="en-US" dirty="0" smtClean="0"/>
              <a:t>Broadcom suggested that scenarios in which the aggressor system carried mixed voice and best effort traffic also be included.</a:t>
            </a:r>
          </a:p>
          <a:p>
            <a:pPr lvl="1"/>
            <a:r>
              <a:rPr lang="en-US" dirty="0" smtClean="0"/>
              <a:t>Ericsson withdrew the proposal.</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24</a:t>
            </a:fld>
            <a:endParaRPr lang="en-US"/>
          </a:p>
        </p:txBody>
      </p:sp>
    </p:spTree>
    <p:extLst>
      <p:ext uri="{BB962C8B-B14F-4D97-AF65-F5344CB8AC3E}">
        <p14:creationId xmlns:p14="http://schemas.microsoft.com/office/powerpoint/2010/main" val="376228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Pass/Fail Criteria</a:t>
            </a:r>
          </a:p>
          <a:p>
            <a:pPr lvl="1"/>
            <a:r>
              <a:rPr lang="en-US" dirty="0" smtClean="0"/>
              <a:t>Huawei, Qualcomm, Ericsson, Nokia, and Skyworks proposed that the median baseline throughput with 10% tolerance be adopted as the pass/fail criteria for throughput tests. [9]</a:t>
            </a:r>
          </a:p>
          <a:p>
            <a:pPr lvl="1"/>
            <a:r>
              <a:rPr lang="en-US" dirty="0" smtClean="0"/>
              <a:t>HPE reminded participants of the rationale for comparing normalized baseline performance with test results at several points and offered text adapted from the WFA LTE-U coexistence test plan to describe how such comparisons could be made without increasing test time or complexity.</a:t>
            </a:r>
          </a:p>
          <a:p>
            <a:pPr lvl="1"/>
            <a:r>
              <a:rPr lang="en-US" dirty="0" smtClean="0"/>
              <a:t>Huawei withdrew the proposal</a:t>
            </a:r>
          </a:p>
          <a:p>
            <a:r>
              <a:rPr lang="en-US" dirty="0" smtClean="0"/>
              <a:t>…</a:t>
            </a:r>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25</a:t>
            </a:fld>
            <a:endParaRPr lang="en-US"/>
          </a:p>
        </p:txBody>
      </p:sp>
    </p:spTree>
    <p:extLst>
      <p:ext uri="{BB962C8B-B14F-4D97-AF65-F5344CB8AC3E}">
        <p14:creationId xmlns:p14="http://schemas.microsoft.com/office/powerpoint/2010/main" val="27483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Levels</a:t>
            </a:r>
          </a:p>
          <a:p>
            <a:pPr lvl="1"/>
            <a:r>
              <a:rPr lang="en-US" dirty="0" smtClean="0"/>
              <a:t>Qualcomm, Ericsson, and Verizon reiterated previous proposals to set interfering signals (I1 &amp; I2) 15dB lower than wanted traffic (S1) at all test levels. [10]</a:t>
            </a:r>
          </a:p>
          <a:p>
            <a:pPr lvl="1"/>
            <a:r>
              <a:rPr lang="en-US" dirty="0" smtClean="0"/>
              <a:t>Nokia, Alcatel-Lucent Shanghai Bell, Skyworks, and Verizon presented a simulation study in support of this position. [11]</a:t>
            </a:r>
          </a:p>
          <a:p>
            <a:pPr lvl="1"/>
            <a:r>
              <a:rPr lang="en-US" dirty="0" smtClean="0"/>
              <a:t>Broadcom, Cable Labs, HPE, and Marvell presented simulation studies supporting an alternative proposal to conduct below-ED tests with all signals at the same level and above-ED tests with interfering signals 10dB lower than wanted traffic. [12]</a:t>
            </a:r>
          </a:p>
          <a:p>
            <a:pPr lvl="1"/>
            <a:r>
              <a:rPr lang="en-US" dirty="0" smtClean="0"/>
              <a:t>HPE presented results of field studies in support of this position. [13]</a:t>
            </a:r>
          </a:p>
          <a:p>
            <a:pPr lvl="1"/>
            <a:r>
              <a:rPr lang="en-US" dirty="0" smtClean="0">
                <a:solidFill>
                  <a:srgbClr val="FF0000"/>
                </a:solidFill>
              </a:rPr>
              <a:t>No agreement reached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26</a:t>
            </a:fld>
            <a:endParaRPr lang="en-US"/>
          </a:p>
        </p:txBody>
      </p:sp>
    </p:spTree>
    <p:extLst>
      <p:ext uri="{BB962C8B-B14F-4D97-AF65-F5344CB8AC3E}">
        <p14:creationId xmlns:p14="http://schemas.microsoft.com/office/powerpoint/2010/main" val="220101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a:xfrm>
            <a:off x="685800" y="1524000"/>
            <a:ext cx="7772400" cy="4114800"/>
          </a:xfrm>
        </p:spPr>
        <p:txBody>
          <a:bodyPr/>
          <a:lstStyle/>
          <a:p>
            <a:r>
              <a:rPr lang="en-US" dirty="0" smtClean="0"/>
              <a:t>…</a:t>
            </a:r>
          </a:p>
          <a:p>
            <a:r>
              <a:rPr lang="en-US" dirty="0" smtClean="0"/>
              <a:t>Test Time &amp; Complexity:</a:t>
            </a:r>
          </a:p>
          <a:p>
            <a:pPr lvl="1"/>
            <a:r>
              <a:rPr lang="en-US" dirty="0" smtClean="0"/>
              <a:t>Ericsson, Nokia, Alcatel-Lucent Shanghai Bell, Qualcomm &amp; Huawei asserted that RSSI measurement uncertainty and variations among equipment vendors would make it difficult to obtain repeatable results, particularly at lower signal levels, that automation would be impossible in some cases, that test would be time consuming and that, therefore, “</a:t>
            </a:r>
            <a:r>
              <a:rPr lang="en-US" i="1" dirty="0" smtClean="0"/>
              <a:t>RAN4 coexistence tests should focus on compliance to the channel access mechanism (LBT parameters) defined in functional testing of LBT coexistence mechanisms</a:t>
            </a:r>
            <a:r>
              <a:rPr lang="en-US" dirty="0" smtClean="0"/>
              <a:t>”. [14]</a:t>
            </a:r>
          </a:p>
          <a:p>
            <a:pPr lvl="1"/>
            <a:r>
              <a:rPr lang="en-US" dirty="0" smtClean="0"/>
              <a:t>WFA presented data from the execution of its Wi-Fi/LTE-U coexistence test plan, including the initial commissioning of coexistence test beds at CETECOM &amp; AT4 Wireless, generation of Wi-Fi baseline reference data, and coexistence testing of LTE-U equipment.  </a:t>
            </a:r>
          </a:p>
          <a:p>
            <a:pPr lvl="1"/>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27</a:t>
            </a:fld>
            <a:endParaRPr lang="en-US"/>
          </a:p>
        </p:txBody>
      </p:sp>
    </p:spTree>
    <p:extLst>
      <p:ext uri="{BB962C8B-B14F-4D97-AF65-F5344CB8AC3E}">
        <p14:creationId xmlns:p14="http://schemas.microsoft.com/office/powerpoint/2010/main" val="3963786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pPr lvl="1"/>
            <a:r>
              <a:rPr lang="en-US" dirty="0" smtClean="0"/>
              <a:t>…</a:t>
            </a:r>
          </a:p>
          <a:p>
            <a:pPr lvl="1"/>
            <a:r>
              <a:rPr lang="en-US" dirty="0" smtClean="0"/>
              <a:t>Based on this experience,  WFA concluded that full testing could be completed in approximately one week and that additional optimization was possible to further reduce test time. [15]</a:t>
            </a:r>
          </a:p>
          <a:p>
            <a:pPr lvl="1"/>
            <a:r>
              <a:rPr lang="en-US" dirty="0" smtClean="0"/>
              <a:t>General agreement that test time and complexity should be considered in specifying multi-node tests, but no specific proposals considered or adopted.</a:t>
            </a:r>
          </a:p>
          <a:p>
            <a:r>
              <a:rPr lang="en-US"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28</a:t>
            </a:fld>
            <a:endParaRPr lang="en-US"/>
          </a:p>
        </p:txBody>
      </p:sp>
    </p:spTree>
    <p:extLst>
      <p:ext uri="{BB962C8B-B14F-4D97-AF65-F5344CB8AC3E}">
        <p14:creationId xmlns:p14="http://schemas.microsoft.com/office/powerpoint/2010/main" val="3190618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Outcome of RAN4#82 Meeting (continued)[6]</a:t>
            </a:r>
            <a:endParaRPr lang="en-US" dirty="0"/>
          </a:p>
        </p:txBody>
      </p:sp>
      <p:sp>
        <p:nvSpPr>
          <p:cNvPr id="3" name="Content Placeholder 2"/>
          <p:cNvSpPr>
            <a:spLocks noGrp="1"/>
          </p:cNvSpPr>
          <p:nvPr>
            <p:ph idx="1"/>
          </p:nvPr>
        </p:nvSpPr>
        <p:spPr/>
        <p:txBody>
          <a:bodyPr/>
          <a:lstStyle/>
          <a:p>
            <a:r>
              <a:rPr lang="en-US" dirty="0" smtClean="0"/>
              <a:t>…</a:t>
            </a:r>
          </a:p>
          <a:p>
            <a:r>
              <a:rPr lang="en-US" dirty="0" smtClean="0">
                <a:solidFill>
                  <a:srgbClr val="FF0000"/>
                </a:solidFill>
              </a:rPr>
              <a:t>Outlook</a:t>
            </a:r>
          </a:p>
          <a:p>
            <a:pPr lvl="1"/>
            <a:r>
              <a:rPr lang="en-US" dirty="0" smtClean="0">
                <a:solidFill>
                  <a:srgbClr val="FF0000"/>
                </a:solidFill>
              </a:rPr>
              <a:t>Time previously allocated for completion of the LAA coexistence test plan has been consumed</a:t>
            </a:r>
          </a:p>
          <a:p>
            <a:pPr lvl="1"/>
            <a:r>
              <a:rPr lang="en-US" dirty="0" smtClean="0">
                <a:solidFill>
                  <a:srgbClr val="FF0000"/>
                </a:solidFill>
              </a:rPr>
              <a:t>No agreement has been reached on any open issue</a:t>
            </a:r>
          </a:p>
          <a:p>
            <a:pPr lvl="1"/>
            <a:r>
              <a:rPr lang="en-US" dirty="0" smtClean="0">
                <a:solidFill>
                  <a:srgbClr val="FF0000"/>
                </a:solidFill>
              </a:rPr>
              <a:t>All text proposals introduced in RAN4#82 were withdrawn</a:t>
            </a:r>
          </a:p>
          <a:p>
            <a:pPr lvl="1"/>
            <a:r>
              <a:rPr lang="en-US" dirty="0" smtClean="0">
                <a:solidFill>
                  <a:srgbClr val="FF0000"/>
                </a:solidFill>
              </a:rPr>
              <a:t>No “Way Forward” agreed</a:t>
            </a:r>
          </a:p>
          <a:p>
            <a:pPr lvl="1"/>
            <a:r>
              <a:rPr lang="en-US" dirty="0" smtClean="0">
                <a:solidFill>
                  <a:srgbClr val="FF0000"/>
                </a:solidFill>
              </a:rPr>
              <a:t>RAN has extended the deadline until June 2017 and allocated one hour for discussion at each of the next two RAN4 WG meetings</a:t>
            </a:r>
          </a:p>
          <a:p>
            <a:endParaRPr lang="en-US" dirty="0" smtClean="0"/>
          </a:p>
          <a:p>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p:txBody>
          <a:bodyPr/>
          <a:lstStyle/>
          <a:p>
            <a:fld id="{B016F8AB-BCEA-4347-8BA6-BE776009BC89}" type="slidenum">
              <a:rPr lang="en-US" smtClean="0"/>
              <a:pPr/>
              <a:t>29</a:t>
            </a:fld>
            <a:endParaRPr lang="en-US"/>
          </a:p>
        </p:txBody>
      </p:sp>
    </p:spTree>
    <p:extLst>
      <p:ext uri="{BB962C8B-B14F-4D97-AF65-F5344CB8AC3E}">
        <p14:creationId xmlns:p14="http://schemas.microsoft.com/office/powerpoint/2010/main" val="171606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smtClean="0"/>
              <a:t>PDED ad hoc </a:t>
            </a:r>
            <a:r>
              <a:rPr lang="en-AU" dirty="0" smtClean="0"/>
              <a:t>today is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PDED meetings</a:t>
            </a:r>
          </a:p>
          <a:p>
            <a:pPr lvl="1"/>
            <a:r>
              <a:rPr lang="en-AU" dirty="0" smtClean="0"/>
              <a:t>However, it is generally not practical to Chair a meeting and take minutes at the same time</a:t>
            </a:r>
          </a:p>
          <a:p>
            <a:pPr lvl="2"/>
            <a:r>
              <a:rPr lang="en-AU" dirty="0" smtClean="0"/>
              <a:t>Especially without a recording </a:t>
            </a:r>
            <a:r>
              <a:rPr lang="en-AU" dirty="0" smtClean="0">
                <a:sym typeface="Wingdings" panose="05000000000000000000" pitchFamily="2" charset="2"/>
              </a:rPr>
              <a:t></a:t>
            </a:r>
          </a:p>
          <a:p>
            <a:pPr lvl="1"/>
            <a:r>
              <a:rPr lang="en-AU" dirty="0" smtClean="0">
                <a:sym typeface="Wingdings" panose="05000000000000000000" pitchFamily="2" charset="2"/>
              </a:rPr>
              <a:t>Therefore we need a volunteer for a Secretary</a:t>
            </a:r>
          </a:p>
          <a:p>
            <a:pPr lvl="2"/>
            <a:r>
              <a:rPr lang="en-AU" dirty="0" smtClean="0">
                <a:sym typeface="Wingdings" panose="05000000000000000000" pitchFamily="2" charset="2"/>
              </a:rPr>
              <a:t>At least for this session …</a:t>
            </a:r>
          </a:p>
          <a:p>
            <a:pPr lvl="2"/>
            <a:r>
              <a:rPr lang="en-AU" dirty="0" smtClean="0">
                <a:sym typeface="Wingdings" panose="05000000000000000000" pitchFamily="2" charset="2"/>
              </a:rPr>
              <a:t>… and thanks to Thomas </a:t>
            </a:r>
            <a:r>
              <a:rPr lang="en-AU" dirty="0" err="1" smtClean="0">
                <a:sym typeface="Wingdings" panose="05000000000000000000" pitchFamily="2" charset="2"/>
              </a:rPr>
              <a:t>Derham</a:t>
            </a:r>
            <a:r>
              <a:rPr lang="en-AU" dirty="0" smtClean="0">
                <a:sym typeface="Wingdings" panose="05000000000000000000" pitchFamily="2" charset="2"/>
              </a:rPr>
              <a:t>, Dick Roy, Graham Smith &amp; Guido Hiertz for volunteering previously </a:t>
            </a:r>
          </a:p>
          <a:p>
            <a:pPr lvl="1"/>
            <a:r>
              <a:rPr lang="en-AU" dirty="0" smtClean="0">
                <a:sym typeface="Wingdings" panose="05000000000000000000" pitchFamily="2" charset="2"/>
              </a:rPr>
              <a:t>The rewards for the Secretary are numerous</a:t>
            </a:r>
          </a:p>
          <a:p>
            <a:pPr lvl="2"/>
            <a:r>
              <a:rPr lang="en-AU" dirty="0" smtClean="0">
                <a:sym typeface="Wingdings" panose="05000000000000000000" pitchFamily="2" charset="2"/>
              </a:rPr>
              <a:t>Power over the ad hoc</a:t>
            </a:r>
          </a:p>
          <a:p>
            <a:pPr lvl="2"/>
            <a:r>
              <a:rPr lang="en-AU" dirty="0" smtClean="0">
                <a:sym typeface="Wingdings" panose="05000000000000000000" pitchFamily="2" charset="2"/>
              </a:rPr>
              <a:t>Respect from your peers</a:t>
            </a:r>
          </a:p>
          <a:p>
            <a:pPr lvl="2"/>
            <a:r>
              <a:rPr lang="en-AU" dirty="0" smtClean="0">
                <a:sym typeface="Wingdings" panose="05000000000000000000" pitchFamily="2" charset="2"/>
              </a:rPr>
              <a:t>… and a cold beverage from the Chair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412203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Test Level Proposals</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solidFill>
                <a:prstClr val="black"/>
              </a:solidFill>
            </a:endParaRPr>
          </a:p>
        </p:txBody>
      </p:sp>
      <p:sp>
        <p:nvSpPr>
          <p:cNvPr id="5" name="Slide Number Placeholder 4"/>
          <p:cNvSpPr>
            <a:spLocks noGrp="1"/>
          </p:cNvSpPr>
          <p:nvPr>
            <p:ph type="sldNum" sz="quarter" idx="4294967295"/>
          </p:nvPr>
        </p:nvSpPr>
        <p:spPr>
          <a:xfrm>
            <a:off x="8286752" y="6430871"/>
            <a:ext cx="400049" cy="232147"/>
          </a:xfrm>
          <a:prstGeom prst="rect">
            <a:avLst/>
          </a:prstGeom>
        </p:spPr>
        <p:txBody>
          <a:bodyPr/>
          <a:lstStyle/>
          <a:p>
            <a:fld id="{B016F8AB-BCEA-4347-8BA6-BE776009BC89}" type="slidenum">
              <a:rPr lang="en-US" smtClean="0">
                <a:solidFill>
                  <a:srgbClr val="617D78"/>
                </a:solidFill>
              </a:rPr>
              <a:pPr/>
              <a:t>30</a:t>
            </a:fld>
            <a:endParaRPr lang="en-US">
              <a:solidFill>
                <a:srgbClr val="617D78"/>
              </a:solidFill>
            </a:endParaRPr>
          </a:p>
        </p:txBody>
      </p:sp>
      <p:graphicFrame>
        <p:nvGraphicFramePr>
          <p:cNvPr id="7" name="Content Placeholder 2"/>
          <p:cNvGraphicFramePr>
            <a:graphicFrameLocks noGrp="1"/>
          </p:cNvGraphicFramePr>
          <p:nvPr>
            <p:ph idx="1"/>
            <p:extLst>
              <p:ext uri="{D42A27DB-BD31-4B8C-83A1-F6EECF244321}">
                <p14:modId xmlns:p14="http://schemas.microsoft.com/office/powerpoint/2010/main" val="3971864950"/>
              </p:ext>
            </p:extLst>
          </p:nvPr>
        </p:nvGraphicFramePr>
        <p:xfrm>
          <a:off x="755521" y="2261096"/>
          <a:ext cx="7778879" cy="3169920"/>
        </p:xfrm>
        <a:graphic>
          <a:graphicData uri="http://schemas.openxmlformats.org/drawingml/2006/table">
            <a:tbl>
              <a:tblPr firstRow="1" bandRow="1"/>
              <a:tblGrid>
                <a:gridCol w="3003432"/>
                <a:gridCol w="1606855"/>
                <a:gridCol w="1481659"/>
                <a:gridCol w="1686933"/>
              </a:tblGrid>
              <a:tr h="37084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Test Level 1 (Above LAA</a:t>
                      </a:r>
                      <a:r>
                        <a:rPr lang="en-US" sz="1600" b="1" baseline="0" dirty="0" smtClean="0">
                          <a:solidFill>
                            <a:schemeClr val="bg1"/>
                          </a:solidFill>
                          <a:latin typeface="Calibri" panose="020F0502020204030204" pitchFamily="34" charset="0"/>
                        </a:rPr>
                        <a:t> ED)</a:t>
                      </a:r>
                    </a:p>
                    <a:p>
                      <a:pPr marL="0" marR="0" indent="0" algn="r" defTabSz="914400" rtl="0" eaLnBrk="1" fontAlgn="auto" latinLnBrk="0" hangingPunct="1">
                        <a:lnSpc>
                          <a:spcPct val="100000"/>
                        </a:lnSpc>
                        <a:spcBef>
                          <a:spcPts val="0"/>
                        </a:spcBef>
                        <a:spcAft>
                          <a:spcPts val="0"/>
                        </a:spcAft>
                        <a:buClrTx/>
                        <a:buSzTx/>
                        <a:buFontTx/>
                        <a:buNone/>
                        <a:tabLst/>
                        <a:defRPr/>
                      </a:pPr>
                      <a:r>
                        <a:rPr lang="en-US" sz="1600" b="1" baseline="0" dirty="0" smtClean="0">
                          <a:solidFill>
                            <a:schemeClr val="bg1"/>
                          </a:solidFill>
                          <a:latin typeface="Calibri" panose="020F0502020204030204" pitchFamily="34" charset="0"/>
                        </a:rPr>
                        <a:t>S/I:</a:t>
                      </a:r>
                      <a:endParaRPr lang="en-US" sz="1600" b="1" dirty="0" smtClean="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WFA </a:t>
                      </a:r>
                      <a:r>
                        <a:rPr lang="en-US" sz="1600" b="1" dirty="0" err="1" smtClean="0">
                          <a:solidFill>
                            <a:schemeClr val="bg1"/>
                          </a:solidFill>
                          <a:latin typeface="Calibri" panose="020F0502020204030204" pitchFamily="34" charset="0"/>
                        </a:rPr>
                        <a:t>Testplan</a:t>
                      </a:r>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-67/-67dBm</a:t>
                      </a:r>
                      <a:endParaRPr lang="en-US" sz="1600" b="1" dirty="0">
                        <a:solidFill>
                          <a:schemeClr val="bg1"/>
                        </a:solidFill>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BRCM, et al.</a:t>
                      </a:r>
                    </a:p>
                    <a:p>
                      <a:r>
                        <a:rPr lang="en-US" sz="1600" b="1" dirty="0" smtClean="0">
                          <a:solidFill>
                            <a:schemeClr val="bg1"/>
                          </a:solidFill>
                          <a:latin typeface="Calibri" panose="020F0502020204030204" pitchFamily="34" charset="0"/>
                        </a:rPr>
                        <a:t>-57/-67dBm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US" sz="1600" b="1" dirty="0" smtClean="0">
                          <a:solidFill>
                            <a:schemeClr val="bg1"/>
                          </a:solidFill>
                          <a:latin typeface="Calibri" panose="020F0502020204030204" pitchFamily="34" charset="0"/>
                        </a:rPr>
                        <a:t>Ericsson, et al.</a:t>
                      </a:r>
                    </a:p>
                    <a:p>
                      <a:r>
                        <a:rPr lang="en-US" sz="1600" b="1" dirty="0" smtClean="0">
                          <a:solidFill>
                            <a:schemeClr val="bg1"/>
                          </a:solidFill>
                          <a:latin typeface="Calibri" panose="020F0502020204030204" pitchFamily="34" charset="0"/>
                        </a:rPr>
                        <a:t>-52/-67dBm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31446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a:t>
                      </a:r>
                      <a:r>
                        <a:rPr lang="en-US" sz="1600" baseline="0" dirty="0" err="1" smtClean="0">
                          <a:latin typeface="Calibri" panose="020F0502020204030204" pitchFamily="34" charset="0"/>
                        </a:rPr>
                        <a:t>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aseline="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13687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LAA</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ED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19644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b="1" dirty="0" smtClean="0">
                          <a:solidFill>
                            <a:schemeClr val="bg1"/>
                          </a:solidFill>
                          <a:latin typeface="Calibri" panose="020F0502020204030204" pitchFamily="34" charset="0"/>
                        </a:rPr>
                        <a:t>Test Level 2 (Below</a:t>
                      </a:r>
                      <a:r>
                        <a:rPr lang="en-US" sz="1600" b="1" baseline="0" dirty="0" smtClean="0">
                          <a:solidFill>
                            <a:schemeClr val="bg1"/>
                          </a:solidFill>
                          <a:latin typeface="Calibri" panose="020F0502020204030204" pitchFamily="34" charset="0"/>
                        </a:rPr>
                        <a:t> LAA ED)</a:t>
                      </a:r>
                    </a:p>
                    <a:p>
                      <a:pPr algn="r"/>
                      <a:r>
                        <a:rPr lang="en-US" sz="1600" b="1" baseline="0" dirty="0" smtClean="0">
                          <a:solidFill>
                            <a:schemeClr val="bg1"/>
                          </a:solidFill>
                          <a:latin typeface="Calibri" panose="020F0502020204030204" pitchFamily="34" charset="0"/>
                        </a:rPr>
                        <a:t>S/I:</a:t>
                      </a:r>
                      <a:endParaRPr lang="en-US" sz="1600" b="1" dirty="0">
                        <a:solidFill>
                          <a:schemeClr val="bg1"/>
                        </a:solidFill>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-82/-82dBm</a:t>
                      </a: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b="1" dirty="0" smtClean="0">
                        <a:solidFill>
                          <a:schemeClr val="bg1"/>
                        </a:solidFill>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bg1"/>
                          </a:solidFill>
                          <a:latin typeface="Calibri" panose="020F0502020204030204" pitchFamily="34" charset="0"/>
                        </a:rPr>
                        <a:t>-80/-80dBm</a:t>
                      </a: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1600" b="1" dirty="0" smtClean="0">
                        <a:solidFill>
                          <a:schemeClr val="bg1"/>
                        </a:solidFill>
                        <a:latin typeface="Calibri" panose="020F0502020204030204" pitchFamily="34" charset="0"/>
                      </a:endParaRPr>
                    </a:p>
                    <a:p>
                      <a:r>
                        <a:rPr lang="en-US" sz="1600" b="1" dirty="0" smtClean="0">
                          <a:solidFill>
                            <a:schemeClr val="bg1"/>
                          </a:solidFill>
                          <a:latin typeface="Calibri" panose="020F0502020204030204" pitchFamily="34" charset="0"/>
                        </a:rPr>
                        <a:t>-67/-82dBm</a:t>
                      </a:r>
                      <a:endParaRPr lang="en-US" sz="1600" b="1" dirty="0">
                        <a:solidFill>
                          <a:schemeClr val="bg1"/>
                        </a:solidFill>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r>
              <a:tr h="17358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Wi-Fi</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PD deferral</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r h="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r>
                        <a:rPr lang="en-US" sz="1600" dirty="0" smtClean="0">
                          <a:latin typeface="Calibri" panose="020F0502020204030204" pitchFamily="34" charset="0"/>
                        </a:rPr>
                        <a:t>Wi-Fi</a:t>
                      </a:r>
                      <a:r>
                        <a:rPr lang="en-US" sz="1600" baseline="0" dirty="0" smtClean="0">
                          <a:latin typeface="Calibri" panose="020F0502020204030204" pitchFamily="34" charset="0"/>
                        </a:rPr>
                        <a:t> impact on LAA</a:t>
                      </a:r>
                      <a:endParaRPr lang="en-US" sz="1600" dirty="0">
                        <a:latin typeface="Calibri" panose="020F0502020204030204" pitchFamily="34" charset="0"/>
                      </a:endParaRPr>
                    </a:p>
                  </a:txBody>
                  <a:tcPr marL="68580" marR="68580">
                    <a:lnL w="12700" cap="flat" cmpd="sng" algn="ctr">
                      <a:solidFill>
                        <a:sysClr val="windowText" lastClr="000000"/>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r>
              <a:tr h="23289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457200" marR="0" lvl="1"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alibri" panose="020F0502020204030204" pitchFamily="34" charset="0"/>
                        </a:rPr>
                        <a:t>LAA impact on Wi-Fi</a:t>
                      </a:r>
                    </a:p>
                  </a:txBody>
                  <a:tcPr marL="68580" marR="68580">
                    <a:lnL w="12700" cap="flat" cmpd="sng" algn="ctr">
                      <a:solidFill>
                        <a:sysClr val="windowText" lastClr="000000"/>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a:t>
                      </a:r>
                      <a:r>
                        <a:rPr lang="en-US" sz="1600" baseline="0" dirty="0" smtClean="0">
                          <a:latin typeface="Calibri" panose="020F0502020204030204" pitchFamily="34" charset="0"/>
                        </a:rPr>
                        <a:t> 0dB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600" dirty="0" smtClean="0">
                          <a:latin typeface="Calibri" panose="020F0502020204030204" pitchFamily="34" charset="0"/>
                        </a:rPr>
                        <a:t>SINR +15dB</a:t>
                      </a:r>
                      <a:endParaRPr lang="en-US" sz="1600" dirty="0">
                        <a:latin typeface="Calibri" panose="020F0502020204030204" pitchFamily="34" charset="0"/>
                      </a:endParaRPr>
                    </a:p>
                  </a:txBody>
                  <a:tcPr marL="68580" marR="68580">
                    <a:lnL w="12700" cap="flat" cmpd="sng" algn="ctr">
                      <a:solidFill>
                        <a:sysClr val="window" lastClr="FFFFFF"/>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r>
            </a:tbl>
          </a:graphicData>
        </a:graphic>
      </p:graphicFrame>
    </p:spTree>
    <p:extLst>
      <p:ext uri="{BB962C8B-B14F-4D97-AF65-F5344CB8AC3E}">
        <p14:creationId xmlns:p14="http://schemas.microsoft.com/office/powerpoint/2010/main" val="1959295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dirty="0"/>
          </a:p>
        </p:txBody>
      </p:sp>
      <p:sp>
        <p:nvSpPr>
          <p:cNvPr id="3" name="Content Placeholder 2"/>
          <p:cNvSpPr>
            <a:spLocks noGrp="1"/>
          </p:cNvSpPr>
          <p:nvPr>
            <p:ph idx="1"/>
          </p:nvPr>
        </p:nvSpPr>
        <p:spPr>
          <a:xfrm>
            <a:off x="685800" y="1223817"/>
            <a:ext cx="7772400" cy="5251595"/>
          </a:xfrm>
        </p:spPr>
        <p:txBody>
          <a:bodyPr/>
          <a:lstStyle/>
          <a:p>
            <a:pPr lvl="1"/>
            <a:r>
              <a:rPr lang="en-US" dirty="0" smtClean="0"/>
              <a:t>[1] 3GPP TR 36.789 v0.0.3,  “Multi-node tests for Licensed-Assisted Access (LAA)”</a:t>
            </a:r>
          </a:p>
          <a:p>
            <a:pPr lvl="1"/>
            <a:r>
              <a:rPr lang="en-US" dirty="0" smtClean="0"/>
              <a:t>[2] 3GPP RP-141664, “Study on Licensed-Assisted Access using LTE”</a:t>
            </a:r>
          </a:p>
          <a:p>
            <a:pPr lvl="1"/>
            <a:r>
              <a:rPr lang="en-US" dirty="0" smtClean="0"/>
              <a:t>[3] 3GPP TR 36.141, “E-UTRA BS conformance testing,” Release 13 (Chapter 9)</a:t>
            </a:r>
          </a:p>
          <a:p>
            <a:pPr lvl="1"/>
            <a:r>
              <a:rPr lang="en-US" dirty="0" smtClean="0"/>
              <a:t>[4] 3GPP R4-1610947, “Ad-hoc minutes: Rel-13 LAA co-existence testing”</a:t>
            </a:r>
          </a:p>
          <a:p>
            <a:pPr lvl="1"/>
            <a:r>
              <a:rPr lang="en-US" dirty="0" smtClean="0"/>
              <a:t>[5] 3GPP RP-162143, “TSG RAN WG4 Status Report: Study on multi-node testing for LAA”</a:t>
            </a:r>
          </a:p>
          <a:p>
            <a:pPr lvl="1"/>
            <a:r>
              <a:rPr lang="en-US" dirty="0" smtClean="0"/>
              <a:t>[6] 3GPP R4-1702300, “RAN4#82 Evening Ad Hoc Meeting Report”</a:t>
            </a:r>
          </a:p>
          <a:p>
            <a:pPr lvl="1"/>
            <a:r>
              <a:rPr lang="en-US" dirty="0" smtClean="0"/>
              <a:t>[7] 3GPP R4-1701227, “</a:t>
            </a:r>
            <a:r>
              <a:rPr lang="en-GB" dirty="0" smtClean="0"/>
              <a:t>On the need for inclusion of future Wi-Fi system”</a:t>
            </a:r>
          </a:p>
          <a:p>
            <a:pPr lvl="1"/>
            <a:r>
              <a:rPr lang="en-GB" dirty="0"/>
              <a:t>[8] 3GPP R4-1701625, “</a:t>
            </a:r>
            <a:r>
              <a:rPr lang="en-US" dirty="0"/>
              <a:t>Traffic test cases related to multi-node tests for Rel-13 LAA”</a:t>
            </a:r>
          </a:p>
          <a:p>
            <a:pPr lvl="1"/>
            <a:r>
              <a:rPr lang="en-US" dirty="0"/>
              <a:t>[9] 3GPP R4-1701228, “</a:t>
            </a:r>
            <a:r>
              <a:rPr lang="en-GB" dirty="0"/>
              <a:t>On pass/fail criterion</a:t>
            </a:r>
            <a:r>
              <a:rPr lang="en-GB" dirty="0" smtClean="0"/>
              <a:t>”</a:t>
            </a:r>
          </a:p>
          <a:p>
            <a:pPr lvl="1"/>
            <a:r>
              <a:rPr lang="en-GB" dirty="0" smtClean="0"/>
              <a:t>…</a:t>
            </a:r>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31</a:t>
            </a:fld>
            <a:endParaRPr lang="en-US"/>
          </a:p>
        </p:txBody>
      </p:sp>
    </p:spTree>
    <p:extLst>
      <p:ext uri="{BB962C8B-B14F-4D97-AF65-F5344CB8AC3E}">
        <p14:creationId xmlns:p14="http://schemas.microsoft.com/office/powerpoint/2010/main" val="21249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685800" y="914400"/>
            <a:ext cx="7772400" cy="5223886"/>
          </a:xfrm>
        </p:spPr>
        <p:txBody>
          <a:bodyPr/>
          <a:lstStyle/>
          <a:p>
            <a:pPr lvl="1"/>
            <a:r>
              <a:rPr lang="en-US" dirty="0" smtClean="0"/>
              <a:t>…</a:t>
            </a:r>
          </a:p>
          <a:p>
            <a:pPr lvl="1"/>
            <a:r>
              <a:rPr lang="en-GB" dirty="0" smtClean="0"/>
              <a:t>[10] 3GPP R4-1701607, “</a:t>
            </a:r>
            <a:r>
              <a:rPr lang="en-US" dirty="0" smtClean="0"/>
              <a:t>SIR operating point for multi-node tests”</a:t>
            </a:r>
          </a:p>
          <a:p>
            <a:pPr lvl="1"/>
            <a:r>
              <a:rPr lang="en-US" dirty="0" smtClean="0"/>
              <a:t>[11] 3GPP R4-1701766, “SIR simulation results”</a:t>
            </a:r>
          </a:p>
          <a:p>
            <a:pPr lvl="1"/>
            <a:r>
              <a:rPr lang="en-US" dirty="0" smtClean="0"/>
              <a:t>[12] 3GPP R4-1701862, “SIR proposals for multi-node tests”</a:t>
            </a:r>
          </a:p>
          <a:p>
            <a:pPr lvl="1"/>
            <a:r>
              <a:rPr lang="en-US" dirty="0" smtClean="0"/>
              <a:t>[13] 3GPP R4-1701879, “Further Implications of Wi-Fi Field Measurements for Multi-Node Testing”</a:t>
            </a:r>
          </a:p>
          <a:p>
            <a:pPr lvl="1"/>
            <a:r>
              <a:rPr lang="en-US" dirty="0" smtClean="0"/>
              <a:t>[14] 3GPP R4-1701628, “On test complexity and time requirements for multi-node tests in Rel-13 LAA”</a:t>
            </a:r>
          </a:p>
          <a:p>
            <a:pPr lvl="1"/>
            <a:r>
              <a:rPr lang="en-US" dirty="0" smtClean="0"/>
              <a:t>[15] 3GPP R4-1700841, “Wi-Fi / LTE Coexistence Testing Effort”</a:t>
            </a:r>
          </a:p>
          <a:p>
            <a:pPr lvl="1"/>
            <a:r>
              <a:rPr lang="en-US" dirty="0" smtClean="0"/>
              <a:t>[16] 3GPP RP-170009, “Status Report RAN4 WG to TSG-RAN#75”</a:t>
            </a:r>
          </a:p>
          <a:p>
            <a:pPr lvl="1"/>
            <a:r>
              <a:rPr lang="en-US" dirty="0" smtClean="0"/>
              <a:t>[17] </a:t>
            </a:r>
            <a:r>
              <a:rPr lang="en-US" dirty="0"/>
              <a:t>3GPP </a:t>
            </a:r>
            <a:r>
              <a:rPr lang="en-US" dirty="0" smtClean="0"/>
              <a:t>RP-170301</a:t>
            </a:r>
            <a:r>
              <a:rPr lang="en-US" dirty="0"/>
              <a:t>, “Status Report to TSG on study on multi-node testing for LAA</a:t>
            </a:r>
            <a:r>
              <a:rPr lang="en-US" dirty="0" smtClean="0"/>
              <a:t>”</a:t>
            </a:r>
          </a:p>
          <a:p>
            <a:pPr lvl="1"/>
            <a:r>
              <a:rPr lang="en-US" dirty="0" smtClean="0"/>
              <a:t>[18] 3GPP RP170721, “Way Forward on RAN4 Multi-node tests SI”</a:t>
            </a:r>
          </a:p>
          <a:p>
            <a:pPr lvl="1"/>
            <a:r>
              <a:rPr lang="en-US" dirty="0" smtClean="0"/>
              <a:t>[18] 3GPP RP-170726, “Comments on RAN4 Multi-Node Test for LAA Status”</a:t>
            </a:r>
          </a:p>
          <a:p>
            <a:endParaRPr lang="en-US" dirty="0" smtClean="0"/>
          </a:p>
          <a:p>
            <a:pPr lvl="0"/>
            <a:endParaRPr lang="en-US" dirty="0"/>
          </a:p>
        </p:txBody>
      </p:sp>
      <p:sp>
        <p:nvSpPr>
          <p:cNvPr id="4" name="Date Placeholder 3"/>
          <p:cNvSpPr>
            <a:spLocks noGrp="1"/>
          </p:cNvSpPr>
          <p:nvPr>
            <p:ph type="dt" sz="half" idx="10"/>
          </p:nvPr>
        </p:nvSpPr>
        <p:spPr>
          <a:xfrm>
            <a:off x="7014596" y="6475413"/>
            <a:ext cx="1529329" cy="369332"/>
          </a:xfrm>
        </p:spPr>
        <p:txBody>
          <a:bodyPr/>
          <a:lstStyle/>
          <a:p>
            <a:r>
              <a:rPr lang="en-US" dirty="0"/>
              <a:t>Stuart Strickland, HPE</a:t>
            </a:r>
          </a:p>
          <a:p>
            <a:endParaRPr lang="en-US" dirty="0"/>
          </a:p>
        </p:txBody>
      </p:sp>
      <p:sp>
        <p:nvSpPr>
          <p:cNvPr id="5" name="Slide Number Placeholder 4"/>
          <p:cNvSpPr>
            <a:spLocks noGrp="1"/>
          </p:cNvSpPr>
          <p:nvPr>
            <p:ph type="sldNum" sz="quarter" idx="11"/>
          </p:nvPr>
        </p:nvSpPr>
        <p:spPr>
          <a:xfrm>
            <a:off x="4327525" y="6475413"/>
            <a:ext cx="565150" cy="182562"/>
          </a:xfrm>
        </p:spPr>
        <p:txBody>
          <a:bodyPr/>
          <a:lstStyle/>
          <a:p>
            <a:fld id="{B016F8AB-BCEA-4347-8BA6-BE776009BC89}" type="slidenum">
              <a:rPr lang="en-US" smtClean="0"/>
              <a:pPr/>
              <a:t>32</a:t>
            </a:fld>
            <a:endParaRPr lang="en-US"/>
          </a:p>
        </p:txBody>
      </p:sp>
    </p:spTree>
    <p:extLst>
      <p:ext uri="{BB962C8B-B14F-4D97-AF65-F5344CB8AC3E}">
        <p14:creationId xmlns:p14="http://schemas.microsoft.com/office/powerpoint/2010/main" val="2233798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342900" lvl="1" indent="-342900" algn="ctr">
              <a:buNone/>
            </a:pPr>
            <a:r>
              <a:rPr lang="en-AU" sz="2400" b="1" dirty="0" smtClean="0">
                <a:solidFill>
                  <a:schemeClr val="accent2"/>
                </a:solidFill>
              </a:rPr>
              <a:t>Review </a:t>
            </a:r>
            <a:r>
              <a:rPr lang="en-AU" sz="2400" b="1" dirty="0">
                <a:solidFill>
                  <a:schemeClr val="accent2"/>
                </a:solidFill>
              </a:rPr>
              <a:t>what has happened so far </a:t>
            </a:r>
            <a:r>
              <a:rPr lang="en-AU" sz="2400" b="1" dirty="0" smtClean="0">
                <a:solidFill>
                  <a:schemeClr val="accent2"/>
                </a:solidFill>
              </a:rPr>
              <a:t>on </a:t>
            </a:r>
            <a:r>
              <a:rPr lang="en-AU" sz="2400" b="1" dirty="0">
                <a:solidFill>
                  <a:schemeClr val="accent2"/>
                </a:solidFill>
              </a:rPr>
              <a:t>the PDED issue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4528772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IEEE 802 responded to 3GPP RAN1 in Nov 2016, rejecting its ED request &amp; making a PD request </a:t>
            </a:r>
            <a:endParaRPr lang="en-AU" dirty="0"/>
          </a:p>
        </p:txBody>
      </p:sp>
      <p:sp>
        <p:nvSpPr>
          <p:cNvPr id="3" name="Content Placeholder 2"/>
          <p:cNvSpPr>
            <a:spLocks noGrp="1"/>
          </p:cNvSpPr>
          <p:nvPr>
            <p:ph idx="1"/>
          </p:nvPr>
        </p:nvSpPr>
        <p:spPr/>
        <p:txBody>
          <a:bodyPr/>
          <a:lstStyle/>
          <a:p>
            <a:pPr lvl="1"/>
            <a:r>
              <a:rPr lang="en-AU" dirty="0"/>
              <a:t>IEEE 802’s </a:t>
            </a:r>
            <a:r>
              <a:rPr lang="en-AU" dirty="0">
                <a:hlinkClick r:id="rId2"/>
              </a:rPr>
              <a:t>liaison</a:t>
            </a:r>
            <a:r>
              <a:rPr lang="en-AU" dirty="0"/>
              <a:t> in November 2016 </a:t>
            </a:r>
            <a:r>
              <a:rPr lang="en-AU" dirty="0" smtClean="0"/>
              <a:t>(developed by the </a:t>
            </a:r>
            <a:r>
              <a:rPr lang="en-AU" i="1" dirty="0" smtClean="0"/>
              <a:t>PDED ad hoc</a:t>
            </a:r>
            <a:r>
              <a:rPr lang="en-AU" dirty="0" smtClean="0"/>
              <a:t>) explained </a:t>
            </a:r>
            <a:r>
              <a:rPr lang="en-AU" dirty="0"/>
              <a:t>why the 3GPP RAN1 request that 802.11ax adopt ED = -72dBm does not make sense</a:t>
            </a:r>
          </a:p>
          <a:p>
            <a:pPr lvl="1"/>
            <a:r>
              <a:rPr lang="en-AU" dirty="0"/>
              <a:t>In particular, IEEE 802’s liaison noted such a change would cause 802.11ax devices to have a channel access disadvantage relative to:</a:t>
            </a:r>
          </a:p>
          <a:p>
            <a:pPr lvl="2"/>
            <a:r>
              <a:rPr lang="en-AU" dirty="0"/>
              <a:t>Deployed 802.11a/n/ac devices using ED = -62dBm</a:t>
            </a:r>
          </a:p>
          <a:p>
            <a:pPr lvl="2"/>
            <a:r>
              <a:rPr lang="en-AU" dirty="0"/>
              <a:t>LAA devices not using PD = -82dBm</a:t>
            </a:r>
          </a:p>
          <a:p>
            <a:pPr lvl="1"/>
            <a:r>
              <a:rPr lang="en-AU" dirty="0"/>
              <a:t>The IEEE 802 liaison concluded by requesting that 3GPP RAN1 </a:t>
            </a:r>
          </a:p>
          <a:p>
            <a:pPr lvl="2"/>
            <a:r>
              <a:rPr lang="en-AU" dirty="0"/>
              <a:t>Consider </a:t>
            </a:r>
            <a:r>
              <a:rPr lang="en-AU" i="1" dirty="0"/>
              <a:t>explicitly defining support for PD-based channel access in a future release of LAA specification</a:t>
            </a:r>
          </a:p>
          <a:p>
            <a:pPr lvl="1"/>
            <a:r>
              <a:rPr lang="en-AU" dirty="0"/>
              <a:t>The IEEE 802 liaison also asked 3GPP RAN1 to</a:t>
            </a:r>
          </a:p>
          <a:p>
            <a:pPr lvl="2"/>
            <a:r>
              <a:rPr lang="en-AU" dirty="0"/>
              <a:t>Indicate </a:t>
            </a:r>
            <a:r>
              <a:rPr lang="en-AU" i="1" dirty="0"/>
              <a:t>its interest in a continued dialog towards a future framework for efficient sharing of the 5 GHz band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182701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a:t>3GPP RAN1 </a:t>
            </a:r>
            <a:r>
              <a:rPr lang="en-AU" dirty="0" smtClean="0"/>
              <a:t>replied to IEEE </a:t>
            </a:r>
            <a:r>
              <a:rPr lang="en-AU" dirty="0"/>
              <a:t>802 </a:t>
            </a:r>
            <a:r>
              <a:rPr lang="en-AU" dirty="0" smtClean="0"/>
              <a:t>in </a:t>
            </a:r>
            <a:r>
              <a:rPr lang="en-AU" dirty="0"/>
              <a:t>Nov 2016, rejecting </a:t>
            </a:r>
            <a:r>
              <a:rPr lang="en-AU" dirty="0" smtClean="0"/>
              <a:t>the IEEE 802 request that LAA use PD in the future </a:t>
            </a:r>
            <a:endParaRPr lang="en-AU" dirty="0"/>
          </a:p>
        </p:txBody>
      </p:sp>
      <p:sp>
        <p:nvSpPr>
          <p:cNvPr id="3" name="Content Placeholder 2"/>
          <p:cNvSpPr>
            <a:spLocks noGrp="1"/>
          </p:cNvSpPr>
          <p:nvPr>
            <p:ph idx="1"/>
          </p:nvPr>
        </p:nvSpPr>
        <p:spPr/>
        <p:txBody>
          <a:bodyPr/>
          <a:lstStyle/>
          <a:p>
            <a:pPr lvl="1"/>
            <a:r>
              <a:rPr lang="en-AU" dirty="0" smtClean="0"/>
              <a:t>After the IEEE 802’s meeting in Nov 2016, 3GPP RAN1 provided a </a:t>
            </a:r>
            <a:r>
              <a:rPr lang="en-AU" dirty="0" smtClean="0">
                <a:hlinkClick r:id="rId2"/>
              </a:rPr>
              <a:t>response</a:t>
            </a:r>
            <a:r>
              <a:rPr lang="en-AU" dirty="0" smtClean="0"/>
              <a:t> (see issues 13 &amp; 14) to </a:t>
            </a:r>
            <a:r>
              <a:rPr lang="en-AU" i="1" dirty="0" smtClean="0"/>
              <a:t>PDED ad </a:t>
            </a:r>
            <a:r>
              <a:rPr lang="en-AU" i="1" dirty="0" err="1" smtClean="0"/>
              <a:t>hoc</a:t>
            </a:r>
            <a:r>
              <a:rPr lang="en-AU" dirty="0" err="1" smtClean="0"/>
              <a:t>’s</a:t>
            </a:r>
            <a:r>
              <a:rPr lang="en-AU" dirty="0"/>
              <a:t> </a:t>
            </a:r>
            <a:r>
              <a:rPr lang="en-AU" dirty="0" smtClean="0"/>
              <a:t>liaison that:</a:t>
            </a:r>
          </a:p>
          <a:p>
            <a:pPr lvl="2"/>
            <a:r>
              <a:rPr lang="en-GB" dirty="0" smtClean="0"/>
              <a:t>Rejected </a:t>
            </a:r>
            <a:r>
              <a:rPr lang="en-AU" dirty="0" smtClean="0"/>
              <a:t>the request  </a:t>
            </a:r>
            <a:r>
              <a:rPr lang="en-GB" dirty="0" smtClean="0"/>
              <a:t>to </a:t>
            </a:r>
            <a:r>
              <a:rPr lang="en-AU" dirty="0"/>
              <a:t>consider use of PD in LAA in the </a:t>
            </a:r>
            <a:r>
              <a:rPr lang="en-AU" dirty="0" smtClean="0"/>
              <a:t>future</a:t>
            </a:r>
          </a:p>
          <a:p>
            <a:pPr lvl="2"/>
            <a:r>
              <a:rPr lang="en-GB" dirty="0" smtClean="0"/>
              <a:t>Deferred the </a:t>
            </a:r>
            <a:r>
              <a:rPr lang="en-AU" dirty="0" smtClean="0"/>
              <a:t>request  </a:t>
            </a:r>
            <a:r>
              <a:rPr lang="en-GB" dirty="0" smtClean="0"/>
              <a:t>to </a:t>
            </a:r>
            <a:r>
              <a:rPr lang="en-AU" dirty="0"/>
              <a:t>continue </a:t>
            </a:r>
            <a:r>
              <a:rPr lang="en-AU" dirty="0" smtClean="0"/>
              <a:t>a dialog </a:t>
            </a:r>
            <a:r>
              <a:rPr lang="en-AU" dirty="0"/>
              <a:t>on coexistence issues</a:t>
            </a:r>
            <a:endParaRPr lang="en-AU" dirty="0" smtClean="0"/>
          </a:p>
          <a:p>
            <a:pPr lvl="1"/>
            <a:r>
              <a:rPr lang="en-AU" dirty="0" smtClean="0"/>
              <a:t>3GPP RAN1 did not respond to the material in the IEEE 802 liaison explaining why the use of ED of -72dBm would </a:t>
            </a:r>
            <a:r>
              <a:rPr lang="en-AU" dirty="0"/>
              <a:t>cause </a:t>
            </a:r>
            <a:r>
              <a:rPr lang="en-AU" dirty="0" smtClean="0"/>
              <a:t>IEEE 802.11ax </a:t>
            </a:r>
            <a:r>
              <a:rPr lang="en-AU" dirty="0"/>
              <a:t>devices to have a channel access disadvantage relative </a:t>
            </a:r>
            <a:r>
              <a:rPr lang="en-AU" dirty="0" smtClean="0"/>
              <a:t>to:</a:t>
            </a:r>
          </a:p>
          <a:p>
            <a:pPr lvl="2"/>
            <a:r>
              <a:rPr lang="en-AU" dirty="0"/>
              <a:t>D</a:t>
            </a:r>
            <a:r>
              <a:rPr lang="en-AU" dirty="0" smtClean="0"/>
              <a:t>eployed </a:t>
            </a:r>
            <a:r>
              <a:rPr lang="en-AU" dirty="0"/>
              <a:t>802.11a/n/ac </a:t>
            </a:r>
            <a:r>
              <a:rPr lang="en-AU" dirty="0" smtClean="0"/>
              <a:t>devices</a:t>
            </a:r>
          </a:p>
          <a:p>
            <a:pPr lvl="2"/>
            <a:r>
              <a:rPr lang="en-AU" dirty="0" smtClean="0"/>
              <a:t>Future LAA devices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8531029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8229600" cy="1066800"/>
          </a:xfrm>
        </p:spPr>
        <p:txBody>
          <a:bodyPr/>
          <a:lstStyle/>
          <a:p>
            <a:pPr lvl="1"/>
            <a:r>
              <a:rPr lang="en-AU" dirty="0"/>
              <a:t>In parallel to </a:t>
            </a:r>
            <a:r>
              <a:rPr lang="en-AU" dirty="0" smtClean="0"/>
              <a:t>the </a:t>
            </a:r>
            <a:r>
              <a:rPr lang="en-AU" dirty="0"/>
              <a:t>PDED </a:t>
            </a:r>
            <a:r>
              <a:rPr lang="en-AU" dirty="0" smtClean="0"/>
              <a:t>discussion, </a:t>
            </a:r>
            <a:r>
              <a:rPr lang="en-AU" dirty="0"/>
              <a:t>in July 2016 </a:t>
            </a:r>
            <a:r>
              <a:rPr lang="en-AU" dirty="0" smtClean="0"/>
              <a:t>IEEE 802 expressed a concern about LAA simulation validity</a:t>
            </a:r>
            <a:r>
              <a:rPr lang="en-AU" dirty="0"/>
              <a:t/>
            </a:r>
            <a:br>
              <a:rPr lang="en-AU" dirty="0"/>
            </a:br>
            <a:endParaRPr lang="en-AU" dirty="0"/>
          </a:p>
        </p:txBody>
      </p:sp>
      <p:sp>
        <p:nvSpPr>
          <p:cNvPr id="6" name="Content Placeholder 5"/>
          <p:cNvSpPr>
            <a:spLocks noGrp="1"/>
          </p:cNvSpPr>
          <p:nvPr>
            <p:ph idx="1"/>
          </p:nvPr>
        </p:nvSpPr>
        <p:spPr/>
        <p:txBody>
          <a:bodyPr/>
          <a:lstStyle/>
          <a:p>
            <a:r>
              <a:rPr lang="en-AU" dirty="0" smtClean="0"/>
              <a:t>Summary </a:t>
            </a:r>
            <a:r>
              <a:rPr lang="en-AU" dirty="0"/>
              <a:t>of IEEE 802 </a:t>
            </a:r>
            <a:r>
              <a:rPr lang="en-AU" dirty="0" err="1" smtClean="0">
                <a:hlinkClick r:id="rId2"/>
              </a:rPr>
              <a:t>liaision</a:t>
            </a:r>
            <a:r>
              <a:rPr lang="en-AU" dirty="0" smtClean="0"/>
              <a:t> (issue 3) to </a:t>
            </a:r>
            <a:r>
              <a:rPr lang="en-AU" dirty="0"/>
              <a:t>3GPP RAN1 in Jul 2016</a:t>
            </a:r>
          </a:p>
          <a:p>
            <a:pPr lvl="1"/>
            <a:r>
              <a:rPr lang="en-AU" dirty="0"/>
              <a:t>IEEE 802 noted their March 2016 suggestion that </a:t>
            </a:r>
            <a:r>
              <a:rPr lang="en-US" dirty="0"/>
              <a:t>the LAA either detect 802.11 networks with a similar level of sensitivity to that with which 802.11 devices can detect each other or use an ED of -77dBm or lower</a:t>
            </a:r>
          </a:p>
          <a:p>
            <a:pPr lvl="1"/>
            <a:r>
              <a:rPr lang="en-US" dirty="0"/>
              <a:t>IEEE 802 noted that 3GPP RAN1 responded in June 2016 to the March 2016 LS by asserting simulations showed that ED of -72dBm </a:t>
            </a:r>
            <a:r>
              <a:rPr lang="en-US" i="1" dirty="0"/>
              <a:t>will ensure fair coexistence </a:t>
            </a:r>
            <a:r>
              <a:rPr lang="en-US" dirty="0"/>
              <a:t>between LAA and Wi-Fi </a:t>
            </a:r>
            <a:endParaRPr lang="en-US" i="1" dirty="0"/>
          </a:p>
          <a:p>
            <a:pPr lvl="1"/>
            <a:r>
              <a:rPr lang="en-US" dirty="0"/>
              <a:t>IEEE 802 expressed a concern in their July 2016 that the assertion relied upon simulations  are not realistic because they used median RSSIs higher than typically found in actual indoor deployments</a:t>
            </a:r>
          </a:p>
          <a:p>
            <a:pPr lvl="1"/>
            <a:r>
              <a:rPr lang="en-US" dirty="0"/>
              <a:t>IEEE 802 went on to request that 3GPP RAN1 reconsider its assertion about fair coexistence between LAA and Wi-Fi </a:t>
            </a:r>
            <a:r>
              <a:rPr lang="en-US" i="1" dirty="0"/>
              <a:t>in a configuration that has a larger percentage of weak 802.11 links than what is currently assumed in the 3GPP indoor model</a:t>
            </a:r>
            <a:endParaRPr lang="en-AU" i="1" dirty="0"/>
          </a:p>
          <a:p>
            <a:pPr lvl="1"/>
            <a:endParaRPr lang="en-AU" dirty="0" smtClean="0"/>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628405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3GPP RAN1 reiterated that ED based coexistence using a level of -72 </a:t>
            </a:r>
            <a:r>
              <a:rPr lang="en-AU" dirty="0" err="1" smtClean="0"/>
              <a:t>dBm</a:t>
            </a:r>
            <a:r>
              <a:rPr lang="en-AU" dirty="0" smtClean="0"/>
              <a:t> was agreed in 3GPP </a:t>
            </a:r>
            <a:r>
              <a:rPr lang="en-US" i="1" dirty="0"/>
              <a:t>after considerable debate and with wide participation of stakeholders of both LAA and IEEE 802.11 technologies</a:t>
            </a:r>
            <a:endParaRPr lang="en-AU" i="1" dirty="0" smtClean="0"/>
          </a:p>
          <a:p>
            <a:pPr lvl="1"/>
            <a:r>
              <a:rPr lang="en-AU" dirty="0" smtClean="0"/>
              <a:t>3GPP RAN1 noted that the use of PD was considered</a:t>
            </a:r>
          </a:p>
          <a:p>
            <a:pPr lvl="2"/>
            <a:r>
              <a:rPr lang="en-AU" dirty="0" smtClean="0"/>
              <a:t>Note: … and rejected</a:t>
            </a:r>
          </a:p>
          <a:p>
            <a:pPr lvl="1"/>
            <a:r>
              <a:rPr lang="en-AU" dirty="0" smtClean="0"/>
              <a:t>3GPP RAN1 asserted that discussions considered both indoor and outdoor scenarios</a:t>
            </a:r>
          </a:p>
          <a:p>
            <a:pPr lvl="2"/>
            <a:r>
              <a:rPr lang="en-AU" dirty="0" smtClean="0"/>
              <a:t>Note: … in simulations</a:t>
            </a:r>
          </a:p>
          <a:p>
            <a:pPr lvl="1"/>
            <a:r>
              <a:rPr lang="en-AU" dirty="0"/>
              <a:t>3GPP </a:t>
            </a:r>
            <a:r>
              <a:rPr lang="en-AU" dirty="0" smtClean="0"/>
              <a:t>RAN1 noted while default ED in LAA is -72dBm (UE with max </a:t>
            </a:r>
            <a:r>
              <a:rPr lang="en-AU" dirty="0" err="1" smtClean="0"/>
              <a:t>tx</a:t>
            </a:r>
            <a:r>
              <a:rPr lang="en-AU" dirty="0" smtClean="0"/>
              <a:t> power of 23dBm), a mechanism has been defined to allow the eNB to configure a different value in UE, and appropriate values will be studied in RAN4</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01730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ETSI BRAN had agreed on the same ED threshold of -72dBm in the draft of EN 301 893</a:t>
            </a:r>
          </a:p>
          <a:p>
            <a:pPr lvl="2"/>
            <a:r>
              <a:rPr lang="en-AU" dirty="0" smtClean="0"/>
              <a:t>Aside: this is only max value for regulatory purposes, not necessarily the “right” value</a:t>
            </a:r>
          </a:p>
          <a:p>
            <a:pPr lvl="1"/>
            <a:r>
              <a:rPr lang="en-AU" dirty="0"/>
              <a:t>3GPP RAN1 </a:t>
            </a:r>
            <a:r>
              <a:rPr lang="en-AU" dirty="0" smtClean="0"/>
              <a:t>stated that it was undesirable to widen the asymmetry between the ED threshold of LAA (-72dBm) and 802.11 (-62dBm)</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1610386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Nov 2017, 3GPP RAN1 reiterated their confidence in the use of ED using a threshold of -72 </a:t>
            </a:r>
            <a:r>
              <a:rPr lang="en-AU" dirty="0" err="1" smtClean="0"/>
              <a:t>dBm</a:t>
            </a:r>
            <a:r>
              <a:rPr lang="en-AU" dirty="0" smtClean="0"/>
              <a:t> </a:t>
            </a:r>
            <a:endParaRPr lang="en-AU" dirty="0"/>
          </a:p>
        </p:txBody>
      </p:sp>
      <p:sp>
        <p:nvSpPr>
          <p:cNvPr id="3" name="Content Placeholder 2"/>
          <p:cNvSpPr>
            <a:spLocks noGrp="1"/>
          </p:cNvSpPr>
          <p:nvPr>
            <p:ph idx="1"/>
          </p:nvPr>
        </p:nvSpPr>
        <p:spPr/>
        <p:txBody>
          <a:bodyPr/>
          <a:lstStyle/>
          <a:p>
            <a:r>
              <a:rPr lang="en-AU" dirty="0"/>
              <a:t>Summary of </a:t>
            </a:r>
            <a:r>
              <a:rPr lang="en-AU" dirty="0" smtClean="0"/>
              <a:t>3GPP RAN1 response 3 </a:t>
            </a:r>
            <a:r>
              <a:rPr lang="en-AU" dirty="0" smtClean="0">
                <a:hlinkClick r:id="rId2"/>
              </a:rPr>
              <a:t>liaised</a:t>
            </a:r>
            <a:r>
              <a:rPr lang="en-AU" dirty="0" smtClean="0"/>
              <a:t> </a:t>
            </a:r>
            <a:r>
              <a:rPr lang="en-AU" dirty="0"/>
              <a:t>to </a:t>
            </a:r>
            <a:r>
              <a:rPr lang="en-AU" dirty="0" smtClean="0"/>
              <a:t>IEEE 802 in Nov 2016</a:t>
            </a:r>
            <a:endParaRPr lang="en-AU" dirty="0"/>
          </a:p>
          <a:p>
            <a:pPr lvl="1"/>
            <a:r>
              <a:rPr lang="en-AU" dirty="0" smtClean="0"/>
              <a:t>…</a:t>
            </a:r>
          </a:p>
          <a:p>
            <a:pPr lvl="1"/>
            <a:r>
              <a:rPr lang="en-AU" dirty="0" smtClean="0"/>
              <a:t>3GPP RAN1 noted that 3GPP RAN4 </a:t>
            </a:r>
            <a:r>
              <a:rPr lang="en-GB" i="1" dirty="0"/>
              <a:t>has decided on the development of a set of coexistence test cases including multi-node tests to verify the coexistence between LAA and IEEE 802.11 devices in various scenarios including testing above and below an ED threshold of -72dBm for LAA devices</a:t>
            </a:r>
            <a:endParaRPr lang="en-AU" i="1" dirty="0"/>
          </a:p>
          <a:p>
            <a:pPr lvl="1"/>
            <a:r>
              <a:rPr lang="en-AU" dirty="0"/>
              <a:t>3GPP RAN1 </a:t>
            </a:r>
            <a:r>
              <a:rPr lang="en-AU" dirty="0" smtClean="0"/>
              <a:t>noted LAA device may use mechanisms in addition to ED</a:t>
            </a:r>
          </a:p>
          <a:p>
            <a:pPr lvl="2"/>
            <a:r>
              <a:rPr lang="en-AU" dirty="0" smtClean="0"/>
              <a:t>Note: it is rumoured at least one vendor is implementing PD</a:t>
            </a:r>
          </a:p>
          <a:p>
            <a:pPr lvl="1"/>
            <a:r>
              <a:rPr lang="en-AU" dirty="0"/>
              <a:t>3GPP RAN1 noted </a:t>
            </a:r>
            <a:r>
              <a:rPr lang="en-GB" i="1" dirty="0"/>
              <a:t>equipment would be tested to ensure fair coexistence between LAA and 802.11 </a:t>
            </a:r>
            <a:r>
              <a:rPr lang="en-GB" i="1" dirty="0" smtClean="0"/>
              <a:t>systems</a:t>
            </a:r>
          </a:p>
          <a:p>
            <a:pPr lvl="2"/>
            <a:r>
              <a:rPr lang="en-GB" dirty="0" smtClean="0"/>
              <a:t>Note: it is not clear who will do the testing, or if it will be mandatory</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97605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smtClean="0"/>
              <a:t>PDED ad hoc </a:t>
            </a:r>
            <a:r>
              <a:rPr lang="en-AU" dirty="0" smtClean="0"/>
              <a:t>will review the official IEEE-SA patent material for pre-PAR groups</a:t>
            </a:r>
            <a:endParaRPr lang="en-AU" dirty="0"/>
          </a:p>
        </p:txBody>
      </p:sp>
      <p:sp>
        <p:nvSpPr>
          <p:cNvPr id="3" name="Content Placeholder 2"/>
          <p:cNvSpPr>
            <a:spLocks noGrp="1"/>
          </p:cNvSpPr>
          <p:nvPr>
            <p:ph idx="1"/>
          </p:nvPr>
        </p:nvSpPr>
        <p:spPr/>
        <p:txBody>
          <a:bodyPr/>
          <a:lstStyle/>
          <a:p>
            <a:pPr lvl="1"/>
            <a:r>
              <a:rPr lang="en-US" altLang="en-US" dirty="0" smtClean="0"/>
              <a:t>All IEEE-SA standards meetings shall be conducted in compliance with all applicable laws, including antitrust and competition laws.</a:t>
            </a:r>
          </a:p>
          <a:p>
            <a:pPr lvl="1"/>
            <a:r>
              <a:rPr lang="en-US" altLang="en-US" dirty="0" smtClean="0"/>
              <a:t>Don’t discuss the interpretation, validity, or essentiality of patents/patent claims. </a:t>
            </a:r>
          </a:p>
          <a:p>
            <a:pPr lvl="1"/>
            <a:r>
              <a:rPr lang="en-US" altLang="en-US" dirty="0" smtClean="0"/>
              <a:t>Don’t discuss specific license rates, terms, or conditions.</a:t>
            </a:r>
          </a:p>
          <a:p>
            <a:pPr lvl="2"/>
            <a:r>
              <a:rPr lang="en-US" altLang="en-US" dirty="0" smtClean="0"/>
              <a:t>Relative costs, including licensing costs of essential patent claims, of different technical approaches may be discussed in standards development meetings. </a:t>
            </a:r>
          </a:p>
          <a:p>
            <a:pPr lvl="3"/>
            <a:r>
              <a:rPr lang="en-GB" altLang="en-US" dirty="0" smtClean="0"/>
              <a:t>Technical considerations remain primary focus</a:t>
            </a:r>
            <a:endParaRPr lang="en-US" altLang="en-US" dirty="0" smtClean="0"/>
          </a:p>
          <a:p>
            <a:pPr lvl="1"/>
            <a:r>
              <a:rPr lang="en-US" altLang="en-US" dirty="0" smtClean="0"/>
              <a:t>Don’t discuss or engage in the fixing of product prices, allocation of customers, or division of sales markets.</a:t>
            </a:r>
          </a:p>
          <a:p>
            <a:pPr lvl="1"/>
            <a:r>
              <a:rPr lang="en-US" altLang="en-US" dirty="0" smtClean="0"/>
              <a:t>Don’t discuss the status or substance of ongoing or threatened litigation.</a:t>
            </a:r>
          </a:p>
          <a:p>
            <a:pPr lvl="1"/>
            <a:r>
              <a:rPr lang="en-US" altLang="en-US" dirty="0" smtClean="0"/>
              <a:t>Don’t be silent if inappropriate topics are discussed… do formally object.</a:t>
            </a:r>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discussed a possible response to 3GPP RAN1 on the PDED issue in Jan 2017</a:t>
            </a:r>
            <a:endParaRPr lang="en-AU" dirty="0"/>
          </a:p>
        </p:txBody>
      </p:sp>
      <p:sp>
        <p:nvSpPr>
          <p:cNvPr id="3" name="Content Placeholder 2"/>
          <p:cNvSpPr>
            <a:spLocks noGrp="1"/>
          </p:cNvSpPr>
          <p:nvPr>
            <p:ph idx="1"/>
          </p:nvPr>
        </p:nvSpPr>
        <p:spPr/>
        <p:txBody>
          <a:bodyPr/>
          <a:lstStyle/>
          <a:p>
            <a:pPr lvl="1"/>
            <a:r>
              <a:rPr lang="en-AU" dirty="0" smtClean="0"/>
              <a:t>In Jan 2017, the </a:t>
            </a:r>
            <a:r>
              <a:rPr lang="en-AU" i="1" dirty="0" smtClean="0"/>
              <a:t>PDED ad hoc </a:t>
            </a:r>
            <a:r>
              <a:rPr lang="en-AU" dirty="0" smtClean="0"/>
              <a:t>reviewed 3GPP RAN1’s </a:t>
            </a:r>
            <a:r>
              <a:rPr lang="en-AU" dirty="0" smtClean="0">
                <a:hlinkClick r:id="rId2"/>
              </a:rPr>
              <a:t>response</a:t>
            </a:r>
            <a:r>
              <a:rPr lang="en-AU" dirty="0" smtClean="0"/>
              <a:t> to both issue 3 and issue13 and three options were discussed for next steps</a:t>
            </a:r>
          </a:p>
          <a:p>
            <a:pPr marL="527050" lvl="2" indent="-342900">
              <a:buFont typeface="+mj-lt"/>
              <a:buAutoNum type="arabicPeriod"/>
            </a:pPr>
            <a:r>
              <a:rPr lang="en-AU" dirty="0" smtClean="0"/>
              <a:t>Continue disagreeing via “liaison ping pong”</a:t>
            </a:r>
          </a:p>
          <a:p>
            <a:pPr marL="527050" lvl="2" indent="-342900">
              <a:buFont typeface="+mj-lt"/>
              <a:buAutoNum type="arabicPeriod"/>
            </a:pPr>
            <a:r>
              <a:rPr lang="en-AU" dirty="0" smtClean="0"/>
              <a:t>Ignore the response and don’t send anything</a:t>
            </a:r>
          </a:p>
          <a:p>
            <a:pPr marL="527050" lvl="2" indent="-342900">
              <a:buFont typeface="+mj-lt"/>
              <a:buAutoNum type="arabicPeriod"/>
            </a:pPr>
            <a:r>
              <a:rPr lang="en-AU" dirty="0" smtClean="0"/>
              <a:t>Agree to disagree in a final note</a:t>
            </a:r>
          </a:p>
          <a:p>
            <a:pPr lvl="1"/>
            <a:r>
              <a:rPr lang="en-AU" dirty="0" smtClean="0"/>
              <a:t>Some argued for option 2 …</a:t>
            </a:r>
          </a:p>
          <a:p>
            <a:pPr lvl="2"/>
            <a:r>
              <a:rPr lang="en-AU" dirty="0" smtClean="0"/>
              <a:t>“</a:t>
            </a:r>
            <a:r>
              <a:rPr lang="en-GB" i="1" dirty="0"/>
              <a:t>We should stop this. We should focus on improving our technology. We are wasting time for things that we could spend improving </a:t>
            </a:r>
            <a:r>
              <a:rPr lang="en-GB" i="1" dirty="0" smtClean="0"/>
              <a:t>802.11</a:t>
            </a:r>
            <a:r>
              <a:rPr lang="en-GB" dirty="0" smtClean="0"/>
              <a:t>” (from minutes)</a:t>
            </a:r>
          </a:p>
          <a:p>
            <a:pPr lvl="1"/>
            <a:r>
              <a:rPr lang="en-AU" dirty="0" smtClean="0"/>
              <a:t>… while others argued for option 3</a:t>
            </a:r>
          </a:p>
          <a:p>
            <a:pPr lvl="2"/>
            <a:r>
              <a:rPr lang="en-AU" dirty="0" smtClean="0"/>
              <a:t>Ignoring may suggest we accept all aspects of the response</a:t>
            </a:r>
          </a:p>
          <a:p>
            <a:pPr lvl="2"/>
            <a:r>
              <a:rPr lang="en-AU" dirty="0" smtClean="0"/>
              <a:t>It is important to document the disagreement for possible future use in other forums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41137670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i="1" dirty="0"/>
              <a:t>PDED ad hoc </a:t>
            </a:r>
            <a:r>
              <a:rPr lang="en-AU" dirty="0" smtClean="0"/>
              <a:t>agreed in Jan 2017 to consider a “agree to disagree” response to RAN1 in Mar 2017</a:t>
            </a:r>
            <a:endParaRPr lang="en-AU" dirty="0"/>
          </a:p>
        </p:txBody>
      </p:sp>
      <p:sp>
        <p:nvSpPr>
          <p:cNvPr id="3" name="Content Placeholder 2"/>
          <p:cNvSpPr>
            <a:spLocks noGrp="1"/>
          </p:cNvSpPr>
          <p:nvPr>
            <p:ph idx="1"/>
          </p:nvPr>
        </p:nvSpPr>
        <p:spPr/>
        <p:txBody>
          <a:bodyPr/>
          <a:lstStyle/>
          <a:p>
            <a:pPr lvl="1"/>
            <a:r>
              <a:rPr lang="en-AU" dirty="0"/>
              <a:t>A straw poll narrowly gave a preference to option </a:t>
            </a:r>
            <a:r>
              <a:rPr lang="en-AU" dirty="0" smtClean="0"/>
              <a:t>3 (“agree to disagree”)</a:t>
            </a:r>
            <a:endParaRPr lang="en-AU" dirty="0"/>
          </a:p>
          <a:p>
            <a:pPr lvl="2"/>
            <a:r>
              <a:rPr lang="en-AU" dirty="0"/>
              <a:t>Straw poll result: 0/6/7</a:t>
            </a:r>
          </a:p>
          <a:p>
            <a:pPr lvl="1"/>
            <a:r>
              <a:rPr lang="en-AU" dirty="0" smtClean="0"/>
              <a:t>The Chair volunteered to draft a possible liaison based on a very rough  draft shown in Jan 2017</a:t>
            </a:r>
          </a:p>
          <a:p>
            <a:pPr lvl="2"/>
            <a:r>
              <a:rPr lang="en-AU" i="1" dirty="0"/>
              <a:t>Acknowledge that 3GPP RAN1 are committed to coexistence based on LAA using an ED threshold of -72dBm</a:t>
            </a:r>
          </a:p>
          <a:p>
            <a:pPr lvl="2"/>
            <a:r>
              <a:rPr lang="en-AU" i="1" dirty="0"/>
              <a:t>Reiterate that IEEE 802 intend to base coexistence on an ED threshold of -62dBm  and a PD threshold of -82dBm, based on current practice</a:t>
            </a:r>
          </a:p>
          <a:p>
            <a:pPr lvl="2"/>
            <a:r>
              <a:rPr lang="en-AU" i="1" dirty="0"/>
              <a:t>Note that while IEEE 802 would prefer LAA used a similar mechanism, IEEE 802 will at this time accept 3GPP RAN1 assertions  in multiple LS’s that fair coexistence can be achieved with LAA &amp; Wi-Fi using differing mechanisms</a:t>
            </a:r>
          </a:p>
          <a:p>
            <a:pPr lvl="2"/>
            <a:r>
              <a:rPr lang="en-AU" i="1" dirty="0" smtClean="0"/>
              <a:t>Note </a:t>
            </a:r>
            <a:r>
              <a:rPr lang="en-AU" i="1" dirty="0"/>
              <a:t>that IEEE 802 will interpret 3GPP RANs lack of objection to the reasons Wi-Fi can’t use an ED of -72dBm as acceptance of IEEE 802’s position</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8553472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a:solidFill>
                  <a:schemeClr val="accent2"/>
                </a:solidFill>
              </a:rPr>
              <a:t>What is happening this week</a:t>
            </a:r>
            <a:r>
              <a:rPr lang="en-AU" sz="2400" b="1" dirty="0" smtClean="0">
                <a:solidFill>
                  <a:schemeClr val="accent2"/>
                </a:solidFill>
              </a:rPr>
              <a:t>?</a:t>
            </a:r>
          </a:p>
          <a:p>
            <a:pPr marL="1588" lvl="1" indent="0" algn="ctr">
              <a:buNone/>
            </a:pPr>
            <a:r>
              <a:rPr lang="en-AU" sz="2400" b="1" dirty="0" smtClean="0">
                <a:solidFill>
                  <a:schemeClr val="accent2"/>
                </a:solidFill>
              </a:rPr>
              <a:t>Develop </a:t>
            </a:r>
            <a:r>
              <a:rPr lang="en-AU" sz="2400" b="1" dirty="0">
                <a:solidFill>
                  <a:schemeClr val="accent2"/>
                </a:solidFill>
              </a:rPr>
              <a:t>a response to 3GPP RAN1 </a:t>
            </a:r>
            <a:r>
              <a:rPr lang="en-AU" sz="2400" b="1" dirty="0" smtClean="0">
                <a:solidFill>
                  <a:schemeClr val="accent2"/>
                </a:solidFill>
              </a:rPr>
              <a:t>on </a:t>
            </a:r>
            <a:r>
              <a:rPr lang="en-AU" sz="2400" b="1" dirty="0">
                <a:solidFill>
                  <a:schemeClr val="accent2"/>
                </a:solidFill>
              </a:rPr>
              <a:t>the  PDED issue</a:t>
            </a:r>
          </a:p>
          <a:p>
            <a:pPr marL="1588" lvl="1" indent="0" algn="ctr">
              <a:buNone/>
            </a:pP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4244403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PDED ad hoc will review a proposed “agree to disagree” liaison to 3GPP RAN1</a:t>
            </a:r>
            <a:endParaRPr lang="en-AU" dirty="0"/>
          </a:p>
        </p:txBody>
      </p:sp>
      <p:sp>
        <p:nvSpPr>
          <p:cNvPr id="3" name="Content Placeholder 2"/>
          <p:cNvSpPr>
            <a:spLocks noGrp="1"/>
          </p:cNvSpPr>
          <p:nvPr>
            <p:ph idx="1"/>
          </p:nvPr>
        </p:nvSpPr>
        <p:spPr/>
        <p:txBody>
          <a:bodyPr/>
          <a:lstStyle/>
          <a:p>
            <a:pPr lvl="1"/>
            <a:r>
              <a:rPr lang="en-AU" dirty="0" smtClean="0"/>
              <a:t>A proposed “agree to disagree” liaison has been developed off line</a:t>
            </a:r>
          </a:p>
          <a:p>
            <a:pPr lvl="2"/>
            <a:r>
              <a:rPr lang="en-AU" dirty="0" smtClean="0"/>
              <a:t>Proposed text is in separate Word file see </a:t>
            </a:r>
            <a:r>
              <a:rPr lang="en-AU" dirty="0" smtClean="0">
                <a:hlinkClick r:id="rId2"/>
              </a:rPr>
              <a:t>11-17-0292-00</a:t>
            </a:r>
            <a:endParaRPr lang="en-AU" dirty="0" smtClean="0"/>
          </a:p>
          <a:p>
            <a:pPr lvl="2"/>
            <a:r>
              <a:rPr lang="en-AU" dirty="0" smtClean="0"/>
              <a:t>It does not actually use the “agree to disagree” language</a:t>
            </a:r>
          </a:p>
          <a:p>
            <a:pPr lvl="1"/>
            <a:r>
              <a:rPr lang="en-AU" dirty="0" smtClean="0"/>
              <a:t>The proposed liaison covers issues 3 and 13</a:t>
            </a:r>
          </a:p>
          <a:p>
            <a:pPr lvl="2"/>
            <a:r>
              <a:rPr lang="en-AU" dirty="0" smtClean="0"/>
              <a:t>The ad hoc should tell IEEE 802.19 WG that they do not need to cover these issues in any response from them</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43</a:t>
            </a:fld>
            <a:endParaRPr lang="en-US"/>
          </a:p>
        </p:txBody>
      </p:sp>
    </p:spTree>
    <p:extLst>
      <p:ext uri="{BB962C8B-B14F-4D97-AF65-F5344CB8AC3E}">
        <p14:creationId xmlns:p14="http://schemas.microsoft.com/office/powerpoint/2010/main" val="27877540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GB" i="1" dirty="0" smtClean="0"/>
              <a:t>IEEE </a:t>
            </a:r>
            <a:r>
              <a:rPr lang="en-GB" i="1" dirty="0"/>
              <a:t>802 &amp; 3GPP RAN1 have continued to disagree on various issues related to LAA’s ED threshold and its effect on LAA/802.11 </a:t>
            </a:r>
            <a:r>
              <a:rPr lang="en-GB" i="1" dirty="0" smtClean="0"/>
              <a:t>coexistence</a:t>
            </a:r>
          </a:p>
          <a:p>
            <a:pPr lvl="2"/>
            <a:r>
              <a:rPr lang="en-GB" dirty="0" smtClean="0"/>
              <a:t>Summarises the various liaisons on the topic</a:t>
            </a:r>
          </a:p>
          <a:p>
            <a:pPr lvl="2"/>
            <a:r>
              <a:rPr lang="en-GB" dirty="0" smtClean="0"/>
              <a:t>This section is quite long (but factual) but the timeline summary will make it easier for all stakeholders (IEEE 802, 3GPP and others) to understand the historical context without ploughing through multiple documents</a:t>
            </a:r>
            <a:endParaRPr lang="en-AU" dirty="0"/>
          </a:p>
          <a:p>
            <a:pPr lvl="1"/>
            <a:r>
              <a:rPr lang="en-GB" i="1" dirty="0"/>
              <a:t>In the interest of resolving these outstanding issues, IEEE 802 requests that 3GPP continue to work with IEEE 802 to gather additional evidence relating to LAA/802.11 coexistence  </a:t>
            </a:r>
            <a:endParaRPr lang="en-GB" i="1" dirty="0" smtClean="0"/>
          </a:p>
          <a:p>
            <a:pPr lvl="2"/>
            <a:r>
              <a:rPr lang="en-GB" dirty="0" smtClean="0"/>
              <a:t>Summarises the outstanding issues at a very high level</a:t>
            </a:r>
          </a:p>
          <a:p>
            <a:pPr lvl="2"/>
            <a:r>
              <a:rPr lang="en-GB" dirty="0" smtClean="0"/>
              <a:t>Focuses on the need to gather new evidence</a:t>
            </a:r>
          </a:p>
          <a:p>
            <a:pPr lvl="2"/>
            <a:r>
              <a:rPr lang="en-GB" dirty="0" smtClean="0"/>
              <a:t>Asks 3GPP to continue working with IEEE 802 </a:t>
            </a:r>
            <a:r>
              <a:rPr lang="en-GB" dirty="0"/>
              <a:t>to gather new evidence</a:t>
            </a:r>
            <a:endParaRPr lang="en-AU" dirty="0"/>
          </a:p>
          <a:p>
            <a:pPr lvl="1"/>
            <a:r>
              <a:rPr lang="en-AU"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7674997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AU" i="1" dirty="0" smtClean="0"/>
              <a:t>…</a:t>
            </a:r>
            <a:endParaRPr lang="en-AU" dirty="0"/>
          </a:p>
          <a:p>
            <a:pPr lvl="1"/>
            <a:r>
              <a:rPr lang="en-GB" i="1" dirty="0"/>
              <a:t>IEEE 802 was encouraged by 3GPP’s commitment to gather additional evidence by validating LAA/802.11 coexistence characteristics using test plans developed by 3GPP </a:t>
            </a:r>
            <a:r>
              <a:rPr lang="en-GB" i="1" dirty="0" smtClean="0"/>
              <a:t>RAN4</a:t>
            </a:r>
          </a:p>
          <a:p>
            <a:pPr lvl="2"/>
            <a:r>
              <a:rPr lang="en-GB" dirty="0" smtClean="0"/>
              <a:t>Highlights RAN1 commitment to do testing in RAN4 </a:t>
            </a:r>
            <a:r>
              <a:rPr lang="en-GB" dirty="0"/>
              <a:t>to gather new evidence</a:t>
            </a:r>
            <a:r>
              <a:rPr lang="en-GB" dirty="0" smtClean="0"/>
              <a:t>, particularly both above and below LAA ED threshold of -72dBm</a:t>
            </a:r>
            <a:endParaRPr lang="en-AU" dirty="0"/>
          </a:p>
          <a:p>
            <a:pPr lvl="1"/>
            <a:r>
              <a:rPr lang="en-GB" i="1" dirty="0"/>
              <a:t>IEEE 802 is now concerned that 3GPP may not undertake the promised LAA/802.11 coexistence tests before LAA’s </a:t>
            </a:r>
            <a:r>
              <a:rPr lang="en-GB" i="1" dirty="0" smtClean="0"/>
              <a:t>deployment</a:t>
            </a:r>
            <a:endParaRPr lang="en-AU" i="1" dirty="0" smtClean="0"/>
          </a:p>
          <a:p>
            <a:pPr lvl="2"/>
            <a:r>
              <a:rPr lang="en-AU" dirty="0" smtClean="0"/>
              <a:t>Highlights the lack of progress in RAN4</a:t>
            </a:r>
          </a:p>
          <a:p>
            <a:pPr lvl="2"/>
            <a:r>
              <a:rPr lang="en-AU" dirty="0" smtClean="0"/>
              <a:t>Notes the risks if tests are not completed and executed</a:t>
            </a:r>
            <a:endParaRPr lang="en-AU" dirty="0"/>
          </a:p>
          <a:p>
            <a:pPr lvl="1"/>
            <a:r>
              <a:rPr lang="en-AU"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5184838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AU" i="1" dirty="0" smtClean="0"/>
              <a:t>…</a:t>
            </a:r>
            <a:endParaRPr lang="en-AU" dirty="0"/>
          </a:p>
          <a:p>
            <a:pPr lvl="1"/>
            <a:r>
              <a:rPr lang="en-GB" i="1" dirty="0" smtClean="0"/>
              <a:t>IEEE </a:t>
            </a:r>
            <a:r>
              <a:rPr lang="en-GB" i="1" dirty="0"/>
              <a:t>802 therefore requests that 3GPP reconfirm its previous commitment to validate LAA/ 802.11 coexistence using tests developed in 3GPP RAN4 before LAA’s </a:t>
            </a:r>
            <a:r>
              <a:rPr lang="en-GB" i="1" dirty="0" smtClean="0"/>
              <a:t>deployment</a:t>
            </a:r>
            <a:endParaRPr lang="en-AU" i="1" dirty="0" smtClean="0"/>
          </a:p>
          <a:p>
            <a:pPr lvl="2"/>
            <a:r>
              <a:rPr lang="en-AU" dirty="0" smtClean="0"/>
              <a:t>Requests a reconfirmation of the commitment</a:t>
            </a:r>
          </a:p>
          <a:p>
            <a:pPr lvl="2"/>
            <a:r>
              <a:rPr lang="en-AU" dirty="0" smtClean="0"/>
              <a:t>Asks some practical questions about the testing, such as:</a:t>
            </a:r>
          </a:p>
          <a:p>
            <a:pPr lvl="3"/>
            <a:r>
              <a:rPr lang="en-AU" dirty="0"/>
              <a:t>D</a:t>
            </a:r>
            <a:r>
              <a:rPr lang="en-AU" dirty="0" smtClean="0"/>
              <a:t>ate of completion of test plans</a:t>
            </a:r>
          </a:p>
          <a:p>
            <a:pPr lvl="3"/>
            <a:r>
              <a:rPr lang="en-AU" dirty="0" smtClean="0"/>
              <a:t>Plans for execution of tests</a:t>
            </a:r>
          </a:p>
          <a:p>
            <a:pPr lvl="3"/>
            <a:r>
              <a:rPr lang="en-AU" dirty="0"/>
              <a:t>P</a:t>
            </a:r>
            <a:r>
              <a:rPr lang="en-AU" dirty="0" smtClean="0"/>
              <a:t>rocess of review of results</a:t>
            </a:r>
          </a:p>
          <a:p>
            <a:pPr lvl="3"/>
            <a:r>
              <a:rPr lang="en-AU" dirty="0" smtClean="0"/>
              <a:t>Process for subsequent spec changes?</a:t>
            </a:r>
            <a:endParaRPr lang="en-AU" dirty="0"/>
          </a:p>
          <a:p>
            <a:pPr lvl="1"/>
            <a:r>
              <a:rPr lang="en-GB" i="1"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8267763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r>
              <a:rPr lang="en-GB" dirty="0" smtClean="0"/>
              <a:t>Main messages in proposed LS to 3GPP</a:t>
            </a:r>
          </a:p>
          <a:p>
            <a:pPr lvl="1"/>
            <a:r>
              <a:rPr lang="en-GB" i="1" dirty="0" smtClean="0"/>
              <a:t>…</a:t>
            </a:r>
          </a:p>
          <a:p>
            <a:pPr lvl="1"/>
            <a:r>
              <a:rPr lang="en-GB" i="1" dirty="0" smtClean="0"/>
              <a:t>IEEE </a:t>
            </a:r>
            <a:r>
              <a:rPr lang="en-GB" i="1" dirty="0"/>
              <a:t>802 also requests that 3GPP clarify its plans for other testing of LAA’s channel access mechanisms that may be relevant to LAA/802.11 </a:t>
            </a:r>
            <a:r>
              <a:rPr lang="en-GB" i="1" dirty="0" smtClean="0"/>
              <a:t>coexistence</a:t>
            </a:r>
          </a:p>
          <a:p>
            <a:pPr lvl="2"/>
            <a:r>
              <a:rPr lang="en-GB" dirty="0" smtClean="0"/>
              <a:t>Asks 3GPP to describe the scope of its other testing in the context of 802.11  coexistence</a:t>
            </a:r>
            <a:endParaRPr lang="en-AU" dirty="0"/>
          </a:p>
          <a:p>
            <a:pPr lvl="1"/>
            <a:r>
              <a:rPr lang="en-GB" i="1" dirty="0"/>
              <a:t>Alternatively, in the absence of availability of timely 3GPP RAN4 testing, IEEE 802 requests 3GPP provide its perspective on extending the Wi-Fi Alliance LTE-U tests to </a:t>
            </a:r>
            <a:r>
              <a:rPr lang="en-GB" i="1" dirty="0" smtClean="0"/>
              <a:t>LAA</a:t>
            </a:r>
          </a:p>
          <a:p>
            <a:pPr lvl="2"/>
            <a:r>
              <a:rPr lang="en-GB" dirty="0" smtClean="0"/>
              <a:t>Raises the possibility of extending (without supporting it) the WFA LTE-U/802.11 coexistence testing to cover LAA</a:t>
            </a:r>
          </a:p>
          <a:p>
            <a:pPr lvl="2"/>
            <a:r>
              <a:rPr lang="en-GB" dirty="0" smtClean="0"/>
              <a:t>Note that it is legitimate to discuss this because the WFA test plan is public </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10575296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PDED ad hoc will review a proposed “agree to disagree” liaison to 3GPP RAN1</a:t>
            </a:r>
          </a:p>
        </p:txBody>
      </p:sp>
      <p:sp>
        <p:nvSpPr>
          <p:cNvPr id="3" name="Content Placeholder 2"/>
          <p:cNvSpPr>
            <a:spLocks noGrp="1"/>
          </p:cNvSpPr>
          <p:nvPr>
            <p:ph idx="1"/>
          </p:nvPr>
        </p:nvSpPr>
        <p:spPr/>
        <p:txBody>
          <a:bodyPr/>
          <a:lstStyle/>
          <a:p>
            <a:pPr lvl="1"/>
            <a:r>
              <a:rPr lang="en-AU" dirty="0" smtClean="0"/>
              <a:t>See proposed liaison </a:t>
            </a:r>
            <a:r>
              <a:rPr lang="en-AU" dirty="0"/>
              <a:t>in </a:t>
            </a:r>
            <a:r>
              <a:rPr lang="en-AU" dirty="0" smtClean="0">
                <a:hlinkClick r:id="rId2"/>
              </a:rPr>
              <a:t>11-17-0292-01-0000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191949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Consider </a:t>
            </a:r>
            <a:r>
              <a:rPr lang="en-AU" sz="2400" b="1" dirty="0">
                <a:solidFill>
                  <a:schemeClr val="accent2"/>
                </a:solidFill>
              </a:rPr>
              <a:t>further </a:t>
            </a:r>
            <a:r>
              <a:rPr lang="en-AU" sz="2400" b="1" dirty="0" smtClean="0">
                <a:solidFill>
                  <a:schemeClr val="accent2"/>
                </a:solidFill>
              </a:rPr>
              <a:t>data</a:t>
            </a:r>
            <a:br>
              <a:rPr lang="en-AU" sz="2400" b="1" dirty="0" smtClean="0">
                <a:solidFill>
                  <a:schemeClr val="accent2"/>
                </a:solidFill>
              </a:rPr>
            </a:br>
            <a:r>
              <a:rPr lang="en-AU" sz="2400" b="1" dirty="0" smtClean="0">
                <a:solidFill>
                  <a:schemeClr val="accent2"/>
                </a:solidFill>
              </a:rPr>
              <a:t>(based </a:t>
            </a:r>
            <a:r>
              <a:rPr lang="en-AU" sz="2400" b="1" dirty="0">
                <a:solidFill>
                  <a:schemeClr val="accent2"/>
                </a:solidFill>
              </a:rPr>
              <a:t>on simulation </a:t>
            </a:r>
            <a:r>
              <a:rPr lang="en-AU" sz="2400" b="1" dirty="0" smtClean="0">
                <a:solidFill>
                  <a:schemeClr val="accent2"/>
                </a:solidFill>
              </a:rPr>
              <a:t>&amp; testing?)</a:t>
            </a:r>
            <a:br>
              <a:rPr lang="en-AU" sz="2400" b="1" dirty="0" smtClean="0">
                <a:solidFill>
                  <a:schemeClr val="accent2"/>
                </a:solidFill>
              </a:rPr>
            </a:br>
            <a:r>
              <a:rPr lang="en-AU" sz="2400" b="1" dirty="0" smtClean="0">
                <a:solidFill>
                  <a:schemeClr val="accent2"/>
                </a:solidFill>
              </a:rPr>
              <a:t>for </a:t>
            </a:r>
            <a:r>
              <a:rPr lang="en-AU" sz="2400" b="1" dirty="0">
                <a:solidFill>
                  <a:schemeClr val="accent2"/>
                </a:solidFill>
              </a:rPr>
              <a:t>future LS’s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424440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The </a:t>
            </a:r>
            <a:r>
              <a:rPr lang="en-AU" i="1" dirty="0"/>
              <a:t>PDED ad hoc </a:t>
            </a:r>
            <a:r>
              <a:rPr lang="en-AU" dirty="0" smtClean="0"/>
              <a:t>will </a:t>
            </a:r>
            <a:r>
              <a:rPr lang="en-AU" dirty="0"/>
              <a:t>review the official IEEE-SA patent material for pre-PAR groups</a:t>
            </a:r>
          </a:p>
        </p:txBody>
      </p:sp>
      <p:sp>
        <p:nvSpPr>
          <p:cNvPr id="3" name="Content Placeholder 2"/>
          <p:cNvSpPr>
            <a:spLocks noGrp="1"/>
          </p:cNvSpPr>
          <p:nvPr>
            <p:ph idx="1"/>
          </p:nvPr>
        </p:nvSpPr>
        <p:spPr/>
        <p:txBody>
          <a:bodyPr/>
          <a:lstStyle/>
          <a:p>
            <a:pPr lvl="1"/>
            <a:r>
              <a:rPr lang="en-US" altLang="en-US" dirty="0" smtClean="0"/>
              <a:t>If you have questions:</a:t>
            </a:r>
          </a:p>
          <a:p>
            <a:pPr lvl="2"/>
            <a:r>
              <a:rPr lang="en-US" altLang="en-US" dirty="0" smtClean="0"/>
              <a:t>Contact the IEEE-SA Standards Board Patent Committee Administrator at </a:t>
            </a:r>
            <a:r>
              <a:rPr lang="en-US" altLang="en-US" dirty="0" smtClean="0">
                <a:hlinkClick r:id="rId2"/>
              </a:rPr>
              <a:t>patcom@ieee.org</a:t>
            </a:r>
            <a:endParaRPr lang="en-US" altLang="en-US" dirty="0" smtClean="0"/>
          </a:p>
          <a:p>
            <a:pPr lvl="2"/>
            <a:r>
              <a:rPr lang="en-US" altLang="en-US" dirty="0" smtClean="0"/>
              <a:t>Visit </a:t>
            </a:r>
            <a:r>
              <a:rPr lang="en-US" altLang="en-US" dirty="0" smtClean="0">
                <a:hlinkClick r:id="rId3" action="ppaction://hlinkfile"/>
              </a:rPr>
              <a:t>standards.ieee.org/about/</a:t>
            </a:r>
            <a:r>
              <a:rPr lang="en-US" altLang="en-US" dirty="0" err="1" smtClean="0">
                <a:hlinkClick r:id="rId3" action="ppaction://hlinkfile"/>
              </a:rPr>
              <a:t>sasb</a:t>
            </a:r>
            <a:r>
              <a:rPr lang="en-US" altLang="en-US" dirty="0" smtClean="0">
                <a:hlinkClick r:id="rId3" action="ppaction://hlinkfile"/>
              </a:rPr>
              <a:t>/</a:t>
            </a:r>
            <a:r>
              <a:rPr lang="en-US" altLang="en-US" dirty="0" err="1" smtClean="0">
                <a:hlinkClick r:id="rId3" action="ppaction://hlinkfile"/>
              </a:rPr>
              <a:t>patcom</a:t>
            </a:r>
            <a:r>
              <a:rPr lang="en-US" altLang="en-US" dirty="0" smtClean="0">
                <a:hlinkClick r:id="rId3" action="ppaction://hlinkfile"/>
              </a:rPr>
              <a:t>/index.html </a:t>
            </a:r>
            <a:endParaRPr lang="en-US" altLang="en-US" dirty="0" smtClean="0"/>
          </a:p>
          <a:p>
            <a:pPr lvl="1"/>
            <a:r>
              <a:rPr lang="en-US" altLang="en-US" dirty="0" smtClean="0"/>
              <a:t>See IEEE-SA Standards Board Operations Manual, clause 5.3.10 and </a:t>
            </a:r>
            <a:r>
              <a:rPr lang="en-GB" altLang="en-US" dirty="0" smtClean="0"/>
              <a:t>“</a:t>
            </a:r>
            <a:r>
              <a:rPr lang="en-GB" altLang="en-US" i="1" dirty="0" smtClean="0"/>
              <a:t>Promoting Competition and Innovation: What You Need to Know about the IEEE Standards Association's Antitrust and Competition Policy</a:t>
            </a:r>
            <a:r>
              <a:rPr lang="en-GB" altLang="en-US" dirty="0" smtClean="0"/>
              <a:t>”</a:t>
            </a:r>
            <a:r>
              <a:rPr lang="en-US" altLang="en-US" dirty="0" smtClean="0"/>
              <a:t> for more details.</a:t>
            </a:r>
          </a:p>
          <a:p>
            <a:pPr lvl="1"/>
            <a:r>
              <a:rPr lang="en-US" altLang="en-US" dirty="0" smtClean="0"/>
              <a:t>This slide set is available at:</a:t>
            </a:r>
          </a:p>
          <a:p>
            <a:pPr lvl="2"/>
            <a:r>
              <a:rPr lang="en-US" altLang="en-US" dirty="0" smtClean="0">
                <a:hlinkClick r:id="rId4" action="ppaction://hlinkpres?slideindex=1&amp;slidetitle="/>
              </a:rPr>
              <a:t>development.standards.ieee.org/</a:t>
            </a:r>
            <a:r>
              <a:rPr lang="en-US" altLang="en-US" dirty="0" err="1" smtClean="0">
                <a:hlinkClick r:id="rId4" action="ppaction://hlinkpres?slideindex=1&amp;slidetitle="/>
              </a:rPr>
              <a:t>myproject</a:t>
            </a:r>
            <a:r>
              <a:rPr lang="en-US" altLang="en-US" dirty="0" smtClean="0">
                <a:hlinkClick r:id="rId4" action="ppaction://hlinkpres?slideindex=1&amp;slidetitle="/>
              </a:rPr>
              <a:t>/Public/</a:t>
            </a:r>
            <a:r>
              <a:rPr lang="en-US" altLang="en-US" dirty="0" err="1" smtClean="0">
                <a:hlinkClick r:id="rId4" action="ppaction://hlinkpres?slideindex=1&amp;slidetitle="/>
              </a:rPr>
              <a:t>mytools</a:t>
            </a:r>
            <a:r>
              <a:rPr lang="en-US" altLang="en-US" dirty="0" smtClean="0">
                <a:hlinkClick r:id="rId4" action="ppaction://hlinkpres?slideindex=1&amp;slidetitle="/>
              </a:rPr>
              <a:t>/mob/slideset.ppt</a:t>
            </a:r>
            <a:endParaRPr lang="en-US" altLang="en-US" dirty="0" smtClean="0"/>
          </a:p>
          <a:p>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6694937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AU" dirty="0" smtClean="0"/>
              <a:t>Simulations provided one basis of the IEEE 802.11 </a:t>
            </a:r>
            <a:r>
              <a:rPr lang="en-AU" i="1" dirty="0" smtClean="0"/>
              <a:t>PDED ad hoc </a:t>
            </a:r>
            <a:r>
              <a:rPr lang="en-AU" dirty="0" smtClean="0"/>
              <a:t>recommendation in Nov 2016</a:t>
            </a:r>
            <a:endParaRPr lang="en-AU" dirty="0"/>
          </a:p>
        </p:txBody>
      </p:sp>
      <p:sp>
        <p:nvSpPr>
          <p:cNvPr id="3" name="Content Placeholder 2"/>
          <p:cNvSpPr>
            <a:spLocks noGrp="1"/>
          </p:cNvSpPr>
          <p:nvPr>
            <p:ph idx="1"/>
          </p:nvPr>
        </p:nvSpPr>
        <p:spPr/>
        <p:txBody>
          <a:bodyPr/>
          <a:lstStyle/>
          <a:p>
            <a:pPr lvl="1"/>
            <a:r>
              <a:rPr lang="en-US" dirty="0" smtClean="0"/>
              <a:t>During the teleconferences in late 2016 it was suggested that IEEE 802.11 PDED should undertake its own simulations</a:t>
            </a:r>
          </a:p>
          <a:p>
            <a:pPr lvl="1"/>
            <a:r>
              <a:rPr lang="en-US" dirty="0"/>
              <a:t>Yuichi Morioka (Sony</a:t>
            </a:r>
            <a:r>
              <a:rPr lang="en-US" dirty="0" smtClean="0"/>
              <a:t>) responded to this suggestion at the San Antonio meeting in Nov 2016 by simulating the case of 802.11ax using an ED of -72dBm and legacy 802.11 using an ED of -62dBm</a:t>
            </a:r>
          </a:p>
          <a:p>
            <a:pPr lvl="2"/>
            <a:r>
              <a:rPr lang="en-US" dirty="0" smtClean="0"/>
              <a:t>Title: “</a:t>
            </a:r>
            <a:r>
              <a:rPr lang="en-US" i="1" dirty="0" smtClean="0"/>
              <a:t>Simulations </a:t>
            </a:r>
            <a:r>
              <a:rPr lang="en-US" i="1" dirty="0"/>
              <a:t>on the effects of changing the ED threshold from a system performance </a:t>
            </a:r>
            <a:r>
              <a:rPr lang="en-US" i="1" dirty="0" smtClean="0"/>
              <a:t>perspective</a:t>
            </a:r>
            <a:r>
              <a:rPr lang="en-US" dirty="0" smtClean="0"/>
              <a:t>” - </a:t>
            </a:r>
            <a:r>
              <a:rPr lang="en-US" dirty="0" smtClean="0">
                <a:hlinkClick r:id="rId2"/>
              </a:rPr>
              <a:t>11-16-1451-00</a:t>
            </a:r>
            <a:endParaRPr lang="en-US" dirty="0" smtClean="0"/>
          </a:p>
          <a:p>
            <a:pPr lvl="1"/>
            <a:r>
              <a:rPr lang="en-US" dirty="0"/>
              <a:t>Yuichi </a:t>
            </a:r>
            <a:r>
              <a:rPr lang="en-US" dirty="0" smtClean="0"/>
              <a:t> </a:t>
            </a:r>
            <a:r>
              <a:rPr lang="en-AU" i="1" dirty="0" smtClean="0"/>
              <a:t>proposed </a:t>
            </a:r>
            <a:r>
              <a:rPr lang="en-AU" i="1" dirty="0"/>
              <a:t>to reject 3GPP RAN1’s request  to change 802.11’s ED threshold from -62dBm to -72dBm</a:t>
            </a:r>
          </a:p>
          <a:p>
            <a:pPr lvl="2"/>
            <a:r>
              <a:rPr lang="en-AU" i="1" dirty="0"/>
              <a:t>As it is not realistic to change legacy STAs </a:t>
            </a:r>
            <a:r>
              <a:rPr lang="en-AU" i="1" dirty="0" smtClean="0"/>
              <a:t>behaviour, </a:t>
            </a:r>
            <a:r>
              <a:rPr lang="en-AU" i="1" dirty="0"/>
              <a:t>we </a:t>
            </a:r>
            <a:r>
              <a:rPr lang="en-AU" i="1" dirty="0" smtClean="0"/>
              <a:t>analysed </a:t>
            </a:r>
            <a:r>
              <a:rPr lang="en-AU" i="1" dirty="0"/>
              <a:t>case B) “some 802.11 STA uses ED of -72dBm”, where 802.11ax STAs use the new </a:t>
            </a:r>
            <a:r>
              <a:rPr lang="en-AU" i="1" dirty="0" smtClean="0"/>
              <a:t>threshold”</a:t>
            </a:r>
            <a:endParaRPr lang="en-AU" i="1" dirty="0"/>
          </a:p>
          <a:p>
            <a:pPr lvl="2"/>
            <a:r>
              <a:rPr lang="en-AU" i="1" dirty="0"/>
              <a:t>In this coexistence scenario, performance of 802.11ax STAs significantly degrade, hence the request to change all new 802.11 STAs to adopt the new threshold should be rejected</a:t>
            </a:r>
          </a:p>
          <a:p>
            <a:pPr lvl="2"/>
            <a:endParaRPr lang="en-US"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50</a:t>
            </a:fld>
            <a:endParaRPr lang="en-US"/>
          </a:p>
        </p:txBody>
      </p:sp>
    </p:spTree>
    <p:extLst>
      <p:ext uri="{BB962C8B-B14F-4D97-AF65-F5344CB8AC3E}">
        <p14:creationId xmlns:p14="http://schemas.microsoft.com/office/powerpoint/2010/main" val="30401529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i="1" dirty="0" smtClean="0"/>
              <a:t>PDED ad hoc </a:t>
            </a:r>
            <a:r>
              <a:rPr lang="en-US" dirty="0" smtClean="0"/>
              <a:t>considered another simulation presentation in Jan 2017 from the same authors</a:t>
            </a:r>
            <a:endParaRPr lang="en-AU" dirty="0"/>
          </a:p>
        </p:txBody>
      </p:sp>
      <p:sp>
        <p:nvSpPr>
          <p:cNvPr id="3" name="Content Placeholder 2"/>
          <p:cNvSpPr>
            <a:spLocks noGrp="1"/>
          </p:cNvSpPr>
          <p:nvPr>
            <p:ph idx="1"/>
          </p:nvPr>
        </p:nvSpPr>
        <p:spPr/>
        <p:txBody>
          <a:bodyPr/>
          <a:lstStyle/>
          <a:p>
            <a:pPr lvl="1" eaLnBrk="1" fontAlgn="t" hangingPunct="1"/>
            <a:r>
              <a:rPr lang="en-US" b="0" dirty="0" smtClean="0"/>
              <a:t>In a presentation in Jan 2017, </a:t>
            </a:r>
            <a:r>
              <a:rPr lang="en-US" b="0" dirty="0" err="1" smtClean="0"/>
              <a:t>Kosuke</a:t>
            </a:r>
            <a:r>
              <a:rPr lang="en-US" b="0" dirty="0" smtClean="0"/>
              <a:t> </a:t>
            </a:r>
            <a:r>
              <a:rPr lang="en-US" b="0" dirty="0" err="1" smtClean="0"/>
              <a:t>Aio</a:t>
            </a:r>
            <a:r>
              <a:rPr lang="en-US" b="0" dirty="0" smtClean="0"/>
              <a:t> </a:t>
            </a:r>
            <a:r>
              <a:rPr lang="en-US" dirty="0" smtClean="0"/>
              <a:t>(Sony) asked “</a:t>
            </a:r>
            <a:r>
              <a:rPr lang="en-US" altLang="ja-JP" i="1" dirty="0" smtClean="0"/>
              <a:t>What </a:t>
            </a:r>
            <a:r>
              <a:rPr lang="en-US" altLang="ja-JP" i="1" dirty="0"/>
              <a:t>happens if both LAA and Wi-Fi operate at ED of -72dBm but with no PD </a:t>
            </a:r>
            <a:r>
              <a:rPr lang="en-US" altLang="ja-JP" i="1" dirty="0" smtClean="0"/>
              <a:t>communication?</a:t>
            </a:r>
            <a:r>
              <a:rPr lang="en-US" altLang="ja-JP" dirty="0" smtClean="0"/>
              <a:t>”</a:t>
            </a:r>
          </a:p>
          <a:p>
            <a:pPr lvl="2" eaLnBrk="1" fontAlgn="t" hangingPunct="1"/>
            <a:r>
              <a:rPr lang="en-US" altLang="ja-JP" dirty="0" smtClean="0"/>
              <a:t>See </a:t>
            </a:r>
            <a:r>
              <a:rPr lang="en-AU" dirty="0" smtClean="0">
                <a:hlinkClick r:id="rId2"/>
              </a:rPr>
              <a:t>11-17-0062-00</a:t>
            </a:r>
            <a:endParaRPr lang="en-AU" dirty="0"/>
          </a:p>
          <a:p>
            <a:pPr lvl="1" eaLnBrk="1" fontAlgn="t" hangingPunct="1"/>
            <a:r>
              <a:rPr lang="en-US" b="0" dirty="0" smtClean="0"/>
              <a:t>He </a:t>
            </a:r>
            <a:r>
              <a:rPr lang="en-US" dirty="0"/>
              <a:t>concluded </a:t>
            </a:r>
            <a:r>
              <a:rPr lang="en-US" dirty="0" smtClean="0"/>
              <a:t>in relation to the 3GPP RAN1 request for 802.11ax to adopt ED of -72dBm that “</a:t>
            </a:r>
            <a:r>
              <a:rPr lang="en-US" i="1" dirty="0" smtClean="0"/>
              <a:t>From </a:t>
            </a:r>
            <a:r>
              <a:rPr lang="en-US" i="1" dirty="0"/>
              <a:t>these simulation results, it can be observed that meeting 3GPP request </a:t>
            </a:r>
            <a:r>
              <a:rPr lang="en-US" altLang="ja-JP" i="1" dirty="0"/>
              <a:t>is not a way to provide fair coexistence between LAA and WLAN especially in heavy </a:t>
            </a:r>
            <a:r>
              <a:rPr lang="en-US" altLang="ja-JP" i="1" dirty="0" smtClean="0"/>
              <a:t>networks</a:t>
            </a:r>
            <a:r>
              <a:rPr lang="en-US" altLang="ja-JP" dirty="0" smtClean="0"/>
              <a:t>”</a:t>
            </a:r>
          </a:p>
          <a:p>
            <a:pPr lvl="1" eaLnBrk="1" fontAlgn="t" hangingPunct="1"/>
            <a:r>
              <a:rPr lang="en-US" altLang="ja-JP" dirty="0" smtClean="0"/>
              <a:t>The presentation proposed that dynamic</a:t>
            </a:r>
            <a:r>
              <a:rPr lang="en-US" dirty="0" smtClean="0"/>
              <a:t> </a:t>
            </a:r>
            <a:r>
              <a:rPr lang="en-US" dirty="0"/>
              <a:t>TX power </a:t>
            </a:r>
            <a:r>
              <a:rPr lang="en-US" dirty="0" smtClean="0"/>
              <a:t>&amp; ED </a:t>
            </a:r>
            <a:r>
              <a:rPr lang="en-US" dirty="0"/>
              <a:t>threshold </a:t>
            </a:r>
            <a:r>
              <a:rPr lang="en-US" dirty="0" smtClean="0"/>
              <a:t>control is </a:t>
            </a:r>
            <a:r>
              <a:rPr lang="en-US" dirty="0"/>
              <a:t>the best solution to provide fairness </a:t>
            </a:r>
            <a:endParaRPr lang="en-US" altLang="ja-JP" dirty="0" smtClean="0"/>
          </a:p>
          <a:p>
            <a:pPr lvl="1" eaLnBrk="1" fontAlgn="t" hangingPunct="1"/>
            <a:r>
              <a:rPr lang="en-US" dirty="0" smtClean="0"/>
              <a:t>However, discussion in Atlanta in January 2017 suggested some participants had concerns about various aspects of the simulations and thus the conclusions</a:t>
            </a:r>
          </a:p>
          <a:p>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26810547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refinement of the work presented in Atlanta in Jan 2017</a:t>
            </a:r>
            <a:endParaRPr lang="en-AU" dirty="0"/>
          </a:p>
        </p:txBody>
      </p:sp>
      <p:sp>
        <p:nvSpPr>
          <p:cNvPr id="3" name="Content Placeholder 2"/>
          <p:cNvSpPr>
            <a:spLocks noGrp="1"/>
          </p:cNvSpPr>
          <p:nvPr>
            <p:ph idx="1"/>
          </p:nvPr>
        </p:nvSpPr>
        <p:spPr/>
        <p:txBody>
          <a:bodyPr/>
          <a:lstStyle/>
          <a:p>
            <a:pPr lvl="1"/>
            <a:r>
              <a:rPr lang="en-US" dirty="0" err="1"/>
              <a:t>Kosuke</a:t>
            </a:r>
            <a:r>
              <a:rPr lang="en-US" dirty="0"/>
              <a:t> </a:t>
            </a:r>
            <a:r>
              <a:rPr lang="en-US" dirty="0" err="1"/>
              <a:t>Aio</a:t>
            </a:r>
            <a:r>
              <a:rPr lang="en-US" dirty="0"/>
              <a:t> agreed in Atlanta to refine the work for this meeting</a:t>
            </a:r>
          </a:p>
          <a:p>
            <a:pPr lvl="2"/>
            <a:r>
              <a:rPr lang="en-US" dirty="0"/>
              <a:t>The refined presentation is </a:t>
            </a:r>
            <a:r>
              <a:rPr lang="en-US" dirty="0">
                <a:hlinkClick r:id="rId2"/>
              </a:rPr>
              <a:t>11-17-0348-00</a:t>
            </a:r>
            <a:endParaRPr lang="en-US" dirty="0"/>
          </a:p>
          <a:p>
            <a:pPr lvl="1"/>
            <a:r>
              <a:rPr lang="en-US" dirty="0"/>
              <a:t>The conclusions are:</a:t>
            </a:r>
          </a:p>
          <a:p>
            <a:pPr lvl="2"/>
            <a:r>
              <a:rPr lang="en-US" i="1" dirty="0"/>
              <a:t>We confirmed the simulation results incorporating feedbacks and updated simulation scenario and parameters</a:t>
            </a:r>
          </a:p>
          <a:p>
            <a:pPr lvl="2"/>
            <a:r>
              <a:rPr lang="en-US" i="1"/>
              <a:t>We updated simulation results that confirm that changing the ED threshold to -72dBm makes ax WLAN performance worse</a:t>
            </a:r>
            <a:endParaRPr lang="en-US"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4915590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is happening this week?</a:t>
            </a:r>
          </a:p>
          <a:p>
            <a:pPr marL="1588" lvl="1" indent="0" algn="ctr">
              <a:buNone/>
            </a:pPr>
            <a:r>
              <a:rPr lang="en-AU" sz="2400" b="1" dirty="0" smtClean="0">
                <a:solidFill>
                  <a:schemeClr val="accent2"/>
                </a:solidFill>
              </a:rPr>
              <a:t>Address </a:t>
            </a:r>
            <a:r>
              <a:rPr lang="en-AU" sz="2400" b="1" dirty="0">
                <a:solidFill>
                  <a:schemeClr val="accent2"/>
                </a:solidFill>
              </a:rPr>
              <a:t>the question of ED threshold in EN 301 893 that applies to 802.11ax </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4244403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In Atlanta, the </a:t>
            </a:r>
            <a:r>
              <a:rPr lang="en-AU" i="1" dirty="0" smtClean="0"/>
              <a:t>PDED ad hoc </a:t>
            </a:r>
            <a:r>
              <a:rPr lang="en-AU" dirty="0" smtClean="0"/>
              <a:t>discussed a proposal to maintain the 802.11 exception in EN 301 893</a:t>
            </a:r>
            <a:endParaRPr lang="en-AU" dirty="0"/>
          </a:p>
        </p:txBody>
      </p:sp>
      <p:sp>
        <p:nvSpPr>
          <p:cNvPr id="3" name="Content Placeholder 2"/>
          <p:cNvSpPr>
            <a:spLocks noGrp="1"/>
          </p:cNvSpPr>
          <p:nvPr>
            <p:ph idx="1"/>
          </p:nvPr>
        </p:nvSpPr>
        <p:spPr/>
        <p:txBody>
          <a:bodyPr/>
          <a:lstStyle/>
          <a:p>
            <a:pPr lvl="1"/>
            <a:r>
              <a:rPr lang="en-AU" dirty="0" smtClean="0"/>
              <a:t>In Jan 2017, the </a:t>
            </a:r>
            <a:r>
              <a:rPr lang="en-AU" i="1" dirty="0" smtClean="0"/>
              <a:t>PDED ad hoc </a:t>
            </a:r>
            <a:r>
              <a:rPr lang="en-AU" dirty="0" smtClean="0"/>
              <a:t>discussed the possibility of advocating that the next revision of EN 301 893 maintain the “802.11 exception”</a:t>
            </a:r>
          </a:p>
          <a:p>
            <a:pPr lvl="2"/>
            <a:r>
              <a:rPr lang="en-AU" dirty="0" smtClean="0"/>
              <a:t>The exception allows any device to use ED of -62dBnm and a PD of  -82 </a:t>
            </a:r>
            <a:r>
              <a:rPr lang="en-AU" dirty="0" err="1" smtClean="0"/>
              <a:t>dBm</a:t>
            </a:r>
            <a:r>
              <a:rPr lang="en-AU" dirty="0" smtClean="0"/>
              <a:t>, instead of an ED of -72dBm</a:t>
            </a:r>
          </a:p>
          <a:p>
            <a:pPr lvl="2"/>
            <a:r>
              <a:rPr lang="en-AU" dirty="0" smtClean="0"/>
              <a:t>While the PD mechanism is defined in IEEE 802.11a/n/ac amendments, it is available for use by any technology </a:t>
            </a:r>
          </a:p>
          <a:p>
            <a:pPr lvl="2"/>
            <a:r>
              <a:rPr lang="en-AU" dirty="0" smtClean="0"/>
              <a:t>Note: the next revision refers to the version beyond the version that just completed ENAP ballot</a:t>
            </a:r>
          </a:p>
          <a:p>
            <a:pPr lvl="1"/>
            <a:r>
              <a:rPr lang="en-AU" dirty="0" smtClean="0"/>
              <a:t>This option was justified during discussion on the basis that </a:t>
            </a:r>
            <a:r>
              <a:rPr lang="en-AU" dirty="0"/>
              <a:t>the “802.11 </a:t>
            </a:r>
            <a:r>
              <a:rPr lang="en-AU" dirty="0" smtClean="0"/>
              <a:t>exception”:</a:t>
            </a:r>
          </a:p>
          <a:p>
            <a:pPr lvl="2"/>
            <a:r>
              <a:rPr lang="en-AU" dirty="0" smtClean="0"/>
              <a:t>Enhanced “fair use” of the 5GHz spectrum</a:t>
            </a:r>
          </a:p>
          <a:p>
            <a:pPr lvl="2"/>
            <a:r>
              <a:rPr lang="en-AU" dirty="0" smtClean="0"/>
              <a:t>Was more “technology neutral” than a mechanism relying solely on ED</a:t>
            </a:r>
          </a:p>
          <a:p>
            <a:pPr lvl="1"/>
            <a:r>
              <a:rPr lang="en-AU" dirty="0" smtClean="0"/>
              <a:t>There was no consensus on the proposal, with strong comments made both for and against</a:t>
            </a:r>
            <a:endParaRPr lang="en-AU"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19044848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In Vancouver, the </a:t>
            </a:r>
            <a:r>
              <a:rPr lang="en-AU" i="1" dirty="0"/>
              <a:t>PDED ad hoc </a:t>
            </a:r>
            <a:r>
              <a:rPr lang="en-AU" dirty="0"/>
              <a:t>will consider </a:t>
            </a:r>
            <a:r>
              <a:rPr lang="en-AU" dirty="0" smtClean="0"/>
              <a:t>comments </a:t>
            </a:r>
            <a:r>
              <a:rPr lang="en-AU" dirty="0"/>
              <a:t>relevant to the PDED issues in the ENAP ballot </a:t>
            </a:r>
          </a:p>
        </p:txBody>
      </p:sp>
      <p:sp>
        <p:nvSpPr>
          <p:cNvPr id="3" name="Content Placeholder 2"/>
          <p:cNvSpPr>
            <a:spLocks noGrp="1"/>
          </p:cNvSpPr>
          <p:nvPr>
            <p:ph idx="1"/>
          </p:nvPr>
        </p:nvSpPr>
        <p:spPr/>
        <p:txBody>
          <a:bodyPr/>
          <a:lstStyle/>
          <a:p>
            <a:pPr lvl="1"/>
            <a:r>
              <a:rPr lang="en-AU" dirty="0" smtClean="0"/>
              <a:t>The issue of an “802.11 exception” in the next revision will need to be considered again soon …</a:t>
            </a:r>
          </a:p>
          <a:p>
            <a:pPr lvl="1"/>
            <a:r>
              <a:rPr lang="en-AU" dirty="0" smtClean="0"/>
              <a:t>… because it might be a key factor in the success or otherwise of 802.11ax in Europe (and anywhere using European regulations)</a:t>
            </a:r>
          </a:p>
          <a:p>
            <a:pPr lvl="1"/>
            <a:r>
              <a:rPr lang="en-AU" dirty="0" smtClean="0"/>
              <a:t>However, there is no proposal to discuss the </a:t>
            </a:r>
            <a:r>
              <a:rPr lang="en-AU" dirty="0"/>
              <a:t>exception </a:t>
            </a:r>
            <a:r>
              <a:rPr lang="en-AU" dirty="0" smtClean="0"/>
              <a:t>this week …</a:t>
            </a:r>
          </a:p>
          <a:p>
            <a:pPr lvl="1"/>
            <a:r>
              <a:rPr lang="en-AU" dirty="0" smtClean="0"/>
              <a:t>… at least partially because the revision of EN 301 893 has not started</a:t>
            </a:r>
          </a:p>
          <a:p>
            <a:pPr lvl="1"/>
            <a:r>
              <a:rPr lang="en-AU" dirty="0" smtClean="0"/>
              <a:t>It is proposed that the </a:t>
            </a:r>
            <a:r>
              <a:rPr lang="en-AU" i="1" dirty="0" smtClean="0"/>
              <a:t>PDED ad hoc </a:t>
            </a:r>
            <a:r>
              <a:rPr lang="en-AU" dirty="0" smtClean="0"/>
              <a:t>instead consider any comments relevant to the PDED issues in the ENAP ballot just completed</a:t>
            </a:r>
            <a:endParaRPr lang="en-AU" dirty="0"/>
          </a:p>
          <a:p>
            <a:pPr lvl="2"/>
            <a:r>
              <a:rPr lang="en-AU" dirty="0" smtClean="0"/>
              <a:t>Comments became available on the 27 February</a:t>
            </a:r>
          </a:p>
          <a:p>
            <a:pPr lvl="2"/>
            <a:r>
              <a:rPr lang="en-AU" dirty="0" smtClean="0"/>
              <a:t>ETSI BRAN met 6-10 March in France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24942383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EN 301 893 did not change substantially after comment resolution</a:t>
            </a:r>
          </a:p>
          <a:p>
            <a:pPr lvl="1"/>
            <a:r>
              <a:rPr lang="en-AU" dirty="0" smtClean="0"/>
              <a:t>Most interesting comment relevant to PDED was:</a:t>
            </a:r>
          </a:p>
          <a:p>
            <a:pPr lvl="2"/>
            <a:r>
              <a:rPr lang="en-AU" dirty="0" smtClean="0"/>
              <a:t>DE07: </a:t>
            </a:r>
            <a:r>
              <a:rPr lang="en-AU" i="1" dirty="0"/>
              <a:t>In order to meet the principle of technology neutrality one limit value for the ED threshold for all technologies should be introduced</a:t>
            </a:r>
            <a:r>
              <a:rPr lang="en-AU" dirty="0" smtClean="0"/>
              <a:t>.</a:t>
            </a:r>
            <a:endParaRPr lang="en-AU" i="1" dirty="0"/>
          </a:p>
          <a:p>
            <a:pPr lvl="1"/>
            <a:r>
              <a:rPr lang="en-AU" dirty="0" smtClean="0"/>
              <a:t>As expected the issue of “technology neutrality” is going to be a key issue in the next revision of EN 301 893</a:t>
            </a:r>
          </a:p>
          <a:p>
            <a:pPr lvl="1"/>
            <a:r>
              <a:rPr lang="en-AU" dirty="0" smtClean="0"/>
              <a:t>IEEE 802 will need to argue that extending the “802.11a/n/ac exception” and expanding its scope to include 802.11ax is actually more </a:t>
            </a:r>
            <a:r>
              <a:rPr lang="en-AU" dirty="0"/>
              <a:t>“technology neutrality” </a:t>
            </a:r>
            <a:endParaRPr lang="en-AU" dirty="0" smtClean="0"/>
          </a:p>
          <a:p>
            <a:pPr lvl="2"/>
            <a:r>
              <a:rPr lang="en-AU" dirty="0" smtClean="0"/>
              <a:t>See slides 47-62 in </a:t>
            </a:r>
            <a:r>
              <a:rPr lang="en-AU" dirty="0" smtClean="0">
                <a:hlinkClick r:id="rId2"/>
              </a:rPr>
              <a:t>11-16-1602-02</a:t>
            </a:r>
            <a:r>
              <a:rPr lang="en-AU" dirty="0" smtClean="0"/>
              <a:t> from the Atlanta meeting </a:t>
            </a:r>
            <a:r>
              <a:rPr lang="en-AU" dirty="0"/>
              <a:t>for </a:t>
            </a:r>
            <a:r>
              <a:rPr lang="en-AU" dirty="0" smtClean="0"/>
              <a:t>discussion</a:t>
            </a:r>
          </a:p>
          <a:p>
            <a:pPr lvl="2"/>
            <a:r>
              <a:rPr lang="en-AU" dirty="0" smtClean="0"/>
              <a:t>It appears we may have some supporters among EC officials (see later in this deck)</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14853928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1"/>
            <a:r>
              <a:rPr lang="en-AU" dirty="0" smtClean="0"/>
              <a:t>A number of more controversial items were agreed to be part of  the next revision on EN 301 893</a:t>
            </a:r>
          </a:p>
          <a:p>
            <a:pPr lvl="2"/>
            <a:r>
              <a:rPr lang="en-AU" dirty="0" smtClean="0"/>
              <a:t>A work item that defines the next revision of EN 301 893 can only be submitted once the current work item is complete and voted on by the National Bodies</a:t>
            </a:r>
          </a:p>
          <a:p>
            <a:pPr lvl="2"/>
            <a:r>
              <a:rPr lang="en-AU" dirty="0" smtClean="0"/>
              <a:t>This is likely to be in about May 2017</a:t>
            </a:r>
          </a:p>
          <a:p>
            <a:pPr lvl="1"/>
            <a:r>
              <a:rPr lang="en-AU" dirty="0" smtClean="0"/>
              <a:t>The list of item include:</a:t>
            </a:r>
          </a:p>
          <a:p>
            <a:pPr lvl="2"/>
            <a:r>
              <a:rPr lang="en-US" i="1" dirty="0"/>
              <a:t>Possible inclusion of additional receiver parameters besides “blocking” </a:t>
            </a:r>
            <a:endParaRPr lang="en-AU" i="1" dirty="0"/>
          </a:p>
          <a:p>
            <a:pPr lvl="2"/>
            <a:r>
              <a:rPr lang="en-US" i="1" dirty="0"/>
              <a:t>Consider the possibility of allowing other channel bandwidths in the standard (e.g. 30 MHz, 50 MHz</a:t>
            </a:r>
            <a:r>
              <a:rPr lang="en-US" i="1" dirty="0" smtClean="0"/>
              <a:t>)</a:t>
            </a:r>
            <a:endParaRPr lang="en-AU" i="1" dirty="0"/>
          </a:p>
          <a:p>
            <a:pPr lvl="2"/>
            <a:r>
              <a:rPr lang="en-US" i="1" dirty="0"/>
              <a:t>Possible deletion or clarification of the wording “temporarily” in section 4.2.2.2 </a:t>
            </a:r>
            <a:endParaRPr lang="en-AU" i="1" dirty="0"/>
          </a:p>
          <a:p>
            <a:pPr lvl="2"/>
            <a:r>
              <a:rPr lang="en-US" i="1" dirty="0"/>
              <a:t>Consider alignment with ERC/REC 74-01 on spurious emissions where necessary (in band</a:t>
            </a:r>
            <a:r>
              <a:rPr lang="en-US" i="1" dirty="0" smtClean="0"/>
              <a:t>)</a:t>
            </a:r>
          </a:p>
          <a:p>
            <a:pPr lvl="2"/>
            <a:r>
              <a:rPr lang="en-US"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26282910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t>
            </a:r>
            <a:r>
              <a:rPr lang="en-AU" dirty="0"/>
              <a:t>any comments relevant to the PDED issues in the ENAP ballot </a:t>
            </a:r>
          </a:p>
        </p:txBody>
      </p:sp>
      <p:sp>
        <p:nvSpPr>
          <p:cNvPr id="3" name="Content Placeholder 2"/>
          <p:cNvSpPr>
            <a:spLocks noGrp="1"/>
          </p:cNvSpPr>
          <p:nvPr>
            <p:ph idx="1"/>
          </p:nvPr>
        </p:nvSpPr>
        <p:spPr/>
        <p:txBody>
          <a:bodyPr/>
          <a:lstStyle/>
          <a:p>
            <a:r>
              <a:rPr lang="en-AU" dirty="0" smtClean="0"/>
              <a:t>Notes on ETSI BRAN meeting 7-9 March 2017</a:t>
            </a:r>
          </a:p>
          <a:p>
            <a:pPr lvl="2"/>
            <a:r>
              <a:rPr lang="en-US" dirty="0" smtClean="0"/>
              <a:t>…</a:t>
            </a:r>
            <a:endParaRPr lang="en-AU" dirty="0"/>
          </a:p>
          <a:p>
            <a:pPr lvl="2"/>
            <a:r>
              <a:rPr lang="en-US" i="1" dirty="0"/>
              <a:t>Consider  to make clear in the standard that transmissions, which have the purpose of preventing others to have access to the channel, are not allowed </a:t>
            </a:r>
            <a:endParaRPr lang="en-AU" i="1" dirty="0"/>
          </a:p>
          <a:p>
            <a:pPr lvl="2"/>
            <a:r>
              <a:rPr lang="en-US" b="1" i="1" dirty="0"/>
              <a:t>Consider a single ED threshold limit value applicable to all </a:t>
            </a:r>
            <a:r>
              <a:rPr lang="en-US" b="1" i="1" dirty="0" smtClean="0"/>
              <a:t>technologies</a:t>
            </a:r>
            <a:endParaRPr lang="en-AU" b="1" i="1" dirty="0"/>
          </a:p>
          <a:p>
            <a:pPr lvl="2"/>
            <a:r>
              <a:rPr lang="en-US" b="1" i="1" dirty="0"/>
              <a:t>Consider a general review of the adaptivity </a:t>
            </a:r>
            <a:r>
              <a:rPr lang="en-US" b="1" i="1" dirty="0" smtClean="0"/>
              <a:t>section (including </a:t>
            </a:r>
            <a:r>
              <a:rPr lang="en-US" b="1" i="1" dirty="0"/>
              <a:t>ED threshold) in light of new technologies. </a:t>
            </a:r>
            <a:endParaRPr lang="en-AU" b="1" i="1" dirty="0"/>
          </a:p>
          <a:p>
            <a:pPr lvl="2"/>
            <a:r>
              <a:rPr lang="en-US" b="1" i="1" dirty="0"/>
              <a:t>Consider definition of the threshold </a:t>
            </a:r>
            <a:r>
              <a:rPr lang="en-US" b="1" i="1" dirty="0" smtClean="0"/>
              <a:t>level (e.g</a:t>
            </a:r>
            <a:r>
              <a:rPr lang="en-US" b="1" i="1" dirty="0"/>
              <a:t>. -30dBm/MHz) applicable to Short Control Signaling Transmissions </a:t>
            </a:r>
            <a:endParaRPr lang="en-AU" b="1" i="1" dirty="0"/>
          </a:p>
          <a:p>
            <a:pPr lvl="2"/>
            <a:r>
              <a:rPr lang="en-US" i="1" dirty="0"/>
              <a:t>Review of receiver blocking levels </a:t>
            </a:r>
            <a:endParaRPr lang="en-AU" i="1" dirty="0"/>
          </a:p>
          <a:p>
            <a:pPr lvl="2"/>
            <a:r>
              <a:rPr lang="en-US" i="1" dirty="0"/>
              <a:t>Consider improving the </a:t>
            </a:r>
            <a:r>
              <a:rPr lang="en-US" i="1" dirty="0" smtClean="0"/>
              <a:t>description of </a:t>
            </a:r>
            <a:r>
              <a:rPr lang="en-US" i="1" dirty="0"/>
              <a:t>the test condition in 5.4.9 (Adaptivity) that enables the longest Channel Occupancy Time to be tested.  </a:t>
            </a:r>
            <a:endParaRPr lang="en-AU" i="1" dirty="0"/>
          </a:p>
          <a:p>
            <a:pPr lvl="2"/>
            <a:r>
              <a:rPr lang="en-US" i="1" dirty="0"/>
              <a:t>Consider the removal of the option to allow manufacturers to declare compliance (i.e. Option B) with the Medium Access Mechanism and Maximum Channel Occupancy Time requirements (5.4.9.3.2.4.2 and 5.4.9.3.2.5.2) </a:t>
            </a:r>
            <a:endParaRPr lang="en-AU" i="1" dirty="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
        <p:nvSpPr>
          <p:cNvPr id="9" name="Rounded Rectangular Callout 8"/>
          <p:cNvSpPr/>
          <p:nvPr/>
        </p:nvSpPr>
        <p:spPr bwMode="auto">
          <a:xfrm>
            <a:off x="6705600" y="1612669"/>
            <a:ext cx="2362200" cy="685800"/>
          </a:xfrm>
          <a:prstGeom prst="wedgeRoundRectCallout">
            <a:avLst>
              <a:gd name="adj1" fmla="val 7129"/>
              <a:gd name="adj2" fmla="val 191631"/>
              <a:gd name="adj3" fmla="val 16667"/>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j-lt"/>
              </a:rPr>
              <a:t>C</a:t>
            </a:r>
            <a:r>
              <a:rPr kumimoji="0" lang="en-AU" sz="1600" b="0" i="0" u="none" strike="noStrike" cap="none" normalizeH="0" dirty="0" smtClean="0">
                <a:ln>
                  <a:noFill/>
                </a:ln>
                <a:solidFill>
                  <a:schemeClr val="tx1"/>
                </a:solidFill>
                <a:effectLst/>
                <a:latin typeface="+mj-lt"/>
              </a:rPr>
              <a:t>omments in </a:t>
            </a:r>
            <a:r>
              <a:rPr kumimoji="0" lang="en-AU" sz="1600" b="1" i="0" u="none" strike="noStrike" cap="none" normalizeH="0" dirty="0" smtClean="0">
                <a:ln>
                  <a:noFill/>
                </a:ln>
                <a:solidFill>
                  <a:schemeClr val="tx1"/>
                </a:solidFill>
                <a:effectLst/>
                <a:latin typeface="+mj-lt"/>
              </a:rPr>
              <a:t>bold</a:t>
            </a:r>
            <a:r>
              <a:rPr kumimoji="0" lang="en-AU" sz="1600" b="0" i="0" u="none" strike="noStrike" cap="none" normalizeH="0" dirty="0" smtClean="0">
                <a:ln>
                  <a:noFill/>
                </a:ln>
                <a:solidFill>
                  <a:schemeClr val="tx1"/>
                </a:solidFill>
                <a:effectLst/>
                <a:latin typeface="+mj-lt"/>
              </a:rPr>
              <a:t> m</a:t>
            </a:r>
            <a:r>
              <a:rPr kumimoji="0" lang="en-AU" sz="1600" b="0" i="0" u="none" strike="noStrike" cap="none" normalizeH="0" baseline="0" dirty="0" smtClean="0">
                <a:ln>
                  <a:noFill/>
                </a:ln>
                <a:solidFill>
                  <a:schemeClr val="tx1"/>
                </a:solidFill>
                <a:effectLst/>
                <a:latin typeface="+mj-lt"/>
              </a:rPr>
              <a:t>ost relevant</a:t>
            </a:r>
            <a:r>
              <a:rPr kumimoji="0" lang="en-AU" sz="1600" b="0" i="0" u="none" strike="noStrike" cap="none" normalizeH="0" dirty="0" smtClean="0">
                <a:ln>
                  <a:noFill/>
                </a:ln>
                <a:solidFill>
                  <a:schemeClr val="tx1"/>
                </a:solidFill>
                <a:effectLst/>
                <a:latin typeface="+mj-lt"/>
              </a:rPr>
              <a:t> to PDED</a:t>
            </a:r>
            <a:endParaRPr kumimoji="0" lang="en-AU" sz="16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6595968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PDED ad hoc will consider any comments relevant to the PDED issues in the ENAP ballot </a:t>
            </a:r>
            <a:endParaRPr lang="en-AU" dirty="0"/>
          </a:p>
        </p:txBody>
      </p:sp>
      <p:sp>
        <p:nvSpPr>
          <p:cNvPr id="3" name="Content Placeholder 2"/>
          <p:cNvSpPr>
            <a:spLocks noGrp="1"/>
          </p:cNvSpPr>
          <p:nvPr>
            <p:ph idx="1"/>
          </p:nvPr>
        </p:nvSpPr>
        <p:spPr/>
        <p:txBody>
          <a:bodyPr/>
          <a:lstStyle/>
          <a:p>
            <a:r>
              <a:rPr lang="en-AU" dirty="0" smtClean="0"/>
              <a:t>Other notes</a:t>
            </a:r>
          </a:p>
          <a:p>
            <a:pPr lvl="1"/>
            <a:r>
              <a:rPr lang="en-AU" dirty="0" smtClean="0"/>
              <a:t>There were some rumours of additional comments that did not occur but may come up later</a:t>
            </a:r>
          </a:p>
          <a:p>
            <a:pPr lvl="2"/>
            <a:r>
              <a:rPr lang="en-AU" dirty="0" smtClean="0"/>
              <a:t>Apparently some NATO officials are concerned about ED of -72dB raising the noise floor compared to the status quo (effectively -82dBm with Wi-Fi)</a:t>
            </a:r>
          </a:p>
          <a:p>
            <a:pPr lvl="3"/>
            <a:r>
              <a:rPr lang="en-AU" dirty="0" smtClean="0"/>
              <a:t>Only of relevance in 5GHz DFS channels</a:t>
            </a:r>
          </a:p>
          <a:p>
            <a:pPr lvl="3"/>
            <a:r>
              <a:rPr lang="en-AU" dirty="0" smtClean="0"/>
              <a:t>Concern mitigated because they understand they ae able to direct LAA SPs to desist if LAA using ED of -72dBm is causing interference to  secret radar</a:t>
            </a:r>
          </a:p>
          <a:p>
            <a:pPr lvl="3"/>
            <a:r>
              <a:rPr lang="en-AU" dirty="0" smtClean="0"/>
              <a:t>Of course this mechanism will be ineffective in the case of MulteFire</a:t>
            </a:r>
          </a:p>
          <a:p>
            <a:pPr lvl="2"/>
            <a:r>
              <a:rPr lang="en-AU" dirty="0" smtClean="0"/>
              <a:t>Apparently some EC officials are concerned that that ED is a backward technology step compared to PD/ED</a:t>
            </a:r>
          </a:p>
          <a:p>
            <a:pPr lvl="3"/>
            <a:r>
              <a:rPr lang="en-AU" dirty="0" smtClean="0"/>
              <a:t>ETSI BRAN standards ae supposed to encapsulate the most up to date technology</a:t>
            </a:r>
          </a:p>
          <a:p>
            <a:pPr lvl="3"/>
            <a:r>
              <a:rPr lang="en-AU" dirty="0" smtClean="0"/>
              <a:t>This is exactly what IEEE 802 have been telling 3GPP RAN1 for two years!</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59</a:t>
            </a:fld>
            <a:endParaRPr lang="en-US"/>
          </a:p>
        </p:txBody>
      </p:sp>
    </p:spTree>
    <p:extLst>
      <p:ext uri="{BB962C8B-B14F-4D97-AF65-F5344CB8AC3E}">
        <p14:creationId xmlns:p14="http://schemas.microsoft.com/office/powerpoint/2010/main" val="2926359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37B97089-911D-4B51-9A41-20DA9337DAE6}" type="slidenum">
              <a:rPr lang="en-US" smtClean="0"/>
              <a:pPr>
                <a:defRPr/>
              </a:pPr>
              <a:t>6</a:t>
            </a:fld>
            <a:endParaRPr lang="en-US"/>
          </a:p>
        </p:txBody>
      </p:sp>
      <p:sp>
        <p:nvSpPr>
          <p:cNvPr id="8196" name="Rectangle 6"/>
          <p:cNvSpPr>
            <a:spLocks noGrp="1" noChangeArrowheads="1"/>
          </p:cNvSpPr>
          <p:nvPr>
            <p:ph type="title"/>
          </p:nvPr>
        </p:nvSpPr>
        <p:spPr/>
        <p:txBody>
          <a:bodyPr/>
          <a:lstStyle/>
          <a:p>
            <a:r>
              <a:rPr lang="en-US" dirty="0" smtClean="0"/>
              <a:t>Links are available to a variety of other useful resources</a:t>
            </a:r>
          </a:p>
        </p:txBody>
      </p:sp>
      <p:sp>
        <p:nvSpPr>
          <p:cNvPr id="8197" name="Rectangle 7"/>
          <p:cNvSpPr>
            <a:spLocks noGrp="1" noChangeArrowheads="1"/>
          </p:cNvSpPr>
          <p:nvPr>
            <p:ph type="body" idx="1"/>
          </p:nvPr>
        </p:nvSpPr>
        <p:spPr/>
        <p:txBody>
          <a:bodyPr/>
          <a:lstStyle/>
          <a:p>
            <a:pPr lvl="1"/>
            <a:r>
              <a:rPr lang="en-US" smtClean="0"/>
              <a:t>Link to IEEE Disclosure of Affiliation </a:t>
            </a:r>
          </a:p>
          <a:p>
            <a:pPr lvl="2"/>
            <a:r>
              <a:rPr lang="en-US" smtClean="0">
                <a:hlinkClick r:id="rId3"/>
              </a:rPr>
              <a:t>http://standards.ieee.org/faqs/affiliationFAQ.html</a:t>
            </a:r>
            <a:endParaRPr lang="en-US" smtClean="0"/>
          </a:p>
          <a:p>
            <a:pPr lvl="1"/>
            <a:r>
              <a:rPr lang="en-US" smtClean="0"/>
              <a:t>Links to IEEE Antitrust Guidelines</a:t>
            </a:r>
          </a:p>
          <a:p>
            <a:pPr lvl="2"/>
            <a:r>
              <a:rPr lang="en-US" smtClean="0">
                <a:hlinkClick r:id="rId4"/>
              </a:rPr>
              <a:t>http://standards.ieee.org/resources/antitrust-guidelines.pdf</a:t>
            </a:r>
            <a:endParaRPr lang="en-US" smtClean="0"/>
          </a:p>
          <a:p>
            <a:pPr lvl="1"/>
            <a:r>
              <a:rPr lang="en-US" smtClean="0"/>
              <a:t>Link to IEEE Code of Ethics</a:t>
            </a:r>
          </a:p>
          <a:p>
            <a:pPr lvl="2"/>
            <a:r>
              <a:rPr lang="en-US" smtClean="0">
                <a:hlinkClick r:id="rId5"/>
              </a:rPr>
              <a:t>http://www.ieee.org/web/membership/ethics/code_ethics.html</a:t>
            </a:r>
            <a:endParaRPr lang="en-US" smtClean="0"/>
          </a:p>
          <a:p>
            <a:pPr lvl="1"/>
            <a:r>
              <a:rPr lang="en-US" smtClean="0"/>
              <a:t>Link to IEEE Patent Policy</a:t>
            </a:r>
          </a:p>
          <a:p>
            <a:pPr lvl="2"/>
            <a:r>
              <a:rPr lang="en-US" smtClean="0">
                <a:hlinkClick r:id="rId6"/>
              </a:rPr>
              <a:t>http://standards.ieee.org/board/pat/pat-slideset.ppt</a:t>
            </a:r>
            <a:endParaRPr lang="en-US" smtClean="0"/>
          </a:p>
        </p:txBody>
      </p:sp>
    </p:spTree>
    <p:extLst>
      <p:ext uri="{BB962C8B-B14F-4D97-AF65-F5344CB8AC3E}">
        <p14:creationId xmlns:p14="http://schemas.microsoft.com/office/powerpoint/2010/main" val="132548608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What are the next steps?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65306643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because previous tasks incomplete</a:t>
            </a:r>
            <a:endParaRPr lang="en-AU" dirty="0"/>
          </a:p>
        </p:txBody>
      </p:sp>
      <p:sp>
        <p:nvSpPr>
          <p:cNvPr id="3" name="Content Placeholder 2"/>
          <p:cNvSpPr>
            <a:spLocks noGrp="1"/>
          </p:cNvSpPr>
          <p:nvPr>
            <p:ph idx="1"/>
          </p:nvPr>
        </p:nvSpPr>
        <p:spPr/>
        <p:txBody>
          <a:bodyPr/>
          <a:lstStyle/>
          <a:p>
            <a:pPr lvl="1"/>
            <a:r>
              <a:rPr lang="en-AU" dirty="0" smtClean="0"/>
              <a:t>At the Jan 2017 meeting it was decided to continue with tasks to:</a:t>
            </a:r>
          </a:p>
          <a:p>
            <a:pPr lvl="2"/>
            <a:r>
              <a:rPr lang="en-AU" dirty="0"/>
              <a:t>Address </a:t>
            </a:r>
            <a:r>
              <a:rPr lang="en-AU" dirty="0" smtClean="0"/>
              <a:t>the reply </a:t>
            </a:r>
            <a:r>
              <a:rPr lang="en-AU" dirty="0"/>
              <a:t>from 3GPP RAN1</a:t>
            </a:r>
          </a:p>
          <a:p>
            <a:pPr lvl="2"/>
            <a:r>
              <a:rPr lang="en-AU" dirty="0"/>
              <a:t>Develop further data (based on simulation and testing?) for future LS’s</a:t>
            </a:r>
          </a:p>
          <a:p>
            <a:pPr lvl="2"/>
            <a:r>
              <a:rPr lang="en-AU" dirty="0"/>
              <a:t>Address the question of ED threshold in </a:t>
            </a:r>
            <a:r>
              <a:rPr lang="en-AU" dirty="0" smtClean="0"/>
              <a:t>net revision EN </a:t>
            </a:r>
            <a:r>
              <a:rPr lang="en-AU" dirty="0"/>
              <a:t>301 893 that applies to 802.11ax </a:t>
            </a:r>
            <a:endParaRPr lang="en-AU" dirty="0" smtClean="0"/>
          </a:p>
          <a:p>
            <a:pPr lvl="1"/>
            <a:r>
              <a:rPr lang="en-AU" dirty="0" smtClean="0"/>
              <a:t>For May 2017 meeting, it is likely we will still be completing these tasks</a:t>
            </a:r>
          </a:p>
          <a:p>
            <a:pPr lvl="2"/>
            <a:r>
              <a:rPr lang="en-AU" dirty="0"/>
              <a:t>At the very least will need to deal with ETSI BRAN issue, </a:t>
            </a:r>
            <a:r>
              <a:rPr lang="en-AU" dirty="0" err="1"/>
              <a:t>ie</a:t>
            </a:r>
            <a:r>
              <a:rPr lang="en-AU" dirty="0"/>
              <a:t> ED for 802.11ax</a:t>
            </a:r>
          </a:p>
          <a:p>
            <a:pPr lvl="2"/>
            <a:r>
              <a:rPr lang="en-AU" dirty="0"/>
              <a:t>May also need to deal with 3GPP response to liaison statement </a:t>
            </a:r>
          </a:p>
          <a:p>
            <a:pPr lvl="2"/>
            <a:r>
              <a:rPr lang="en-AU" dirty="0"/>
              <a:t>And further simulation work </a:t>
            </a:r>
            <a:r>
              <a:rPr lang="en-AU" dirty="0" smtClean="0"/>
              <a:t>…</a:t>
            </a:r>
          </a:p>
          <a:p>
            <a:pPr lvl="2"/>
            <a:r>
              <a:rPr lang="en-AU" dirty="0" smtClean="0"/>
              <a:t>… does anyone have any additional tasks?</a:t>
            </a:r>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27400492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i="1" dirty="0" smtClean="0"/>
              <a:t>PDED ad hoc </a:t>
            </a:r>
            <a:r>
              <a:rPr lang="en-AU" dirty="0" smtClean="0"/>
              <a:t>continue? Probably yes but maybe under an SC structure</a:t>
            </a:r>
            <a:endParaRPr lang="en-AU" dirty="0"/>
          </a:p>
        </p:txBody>
      </p:sp>
      <p:sp>
        <p:nvSpPr>
          <p:cNvPr id="3" name="Content Placeholder 2"/>
          <p:cNvSpPr>
            <a:spLocks noGrp="1"/>
          </p:cNvSpPr>
          <p:nvPr>
            <p:ph idx="1"/>
          </p:nvPr>
        </p:nvSpPr>
        <p:spPr/>
        <p:txBody>
          <a:bodyPr/>
          <a:lstStyle/>
          <a:p>
            <a:pPr lvl="1"/>
            <a:r>
              <a:rPr lang="en-AU" dirty="0" smtClean="0"/>
              <a:t>At the Monday opening plenary of IEEE 802.11 WG, Adrian Stephens asked about the expected life of the PDED ad hoc</a:t>
            </a:r>
          </a:p>
          <a:p>
            <a:pPr lvl="2"/>
            <a:r>
              <a:rPr lang="en-AU" dirty="0" smtClean="0"/>
              <a:t>He noted that a SC structure might be more appropriate</a:t>
            </a:r>
          </a:p>
          <a:p>
            <a:pPr lvl="2"/>
            <a:r>
              <a:rPr lang="en-AU" dirty="0" smtClean="0"/>
              <a:t>A proposal to create an SC will require an agreed scope and a success metric</a:t>
            </a:r>
          </a:p>
          <a:p>
            <a:pPr lvl="1"/>
            <a:r>
              <a:rPr lang="en-AU" dirty="0" smtClean="0"/>
              <a:t>What is a reasonable scope for an SC?</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1517631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i="1" dirty="0"/>
              <a:t>PDED ad hoc </a:t>
            </a:r>
            <a:r>
              <a:rPr lang="en-AU" dirty="0"/>
              <a:t>continue? Probably yes but maybe under an SC structure</a:t>
            </a:r>
          </a:p>
        </p:txBody>
      </p:sp>
      <p:sp>
        <p:nvSpPr>
          <p:cNvPr id="3" name="Content Placeholder 2"/>
          <p:cNvSpPr>
            <a:spLocks noGrp="1"/>
          </p:cNvSpPr>
          <p:nvPr>
            <p:ph idx="1"/>
          </p:nvPr>
        </p:nvSpPr>
        <p:spPr/>
        <p:txBody>
          <a:bodyPr/>
          <a:lstStyle/>
          <a:p>
            <a:r>
              <a:rPr lang="en-AU" dirty="0" smtClean="0"/>
              <a:t>A scope for an SC could include:</a:t>
            </a:r>
            <a:endParaRPr lang="en-AU" i="1" dirty="0" smtClean="0"/>
          </a:p>
          <a:p>
            <a:pPr lvl="1"/>
            <a:r>
              <a:rPr lang="en-AU" i="1" dirty="0" smtClean="0"/>
              <a:t>Discuss the use of PD, ED or other LAA/802.11 coexistence mechanisms with the goal of promoting “fair” use of unlicensed spectrum</a:t>
            </a:r>
          </a:p>
          <a:p>
            <a:pPr lvl="2"/>
            <a:r>
              <a:rPr lang="en-AU" i="1" dirty="0" smtClean="0"/>
              <a:t>Will initially focus on liaising with 3GPP RAN/RAN1/RAN4 but may also lead to interactions with regulators and other stakeholders</a:t>
            </a:r>
          </a:p>
          <a:p>
            <a:pPr lvl="2"/>
            <a:r>
              <a:rPr lang="en-AU" i="1" dirty="0" smtClean="0"/>
              <a:t>Will probably not conclude at least until RAN4’s 802.11/LAA coexistence testing is defined and successfully executed</a:t>
            </a:r>
          </a:p>
          <a:p>
            <a:pPr lvl="2"/>
            <a:r>
              <a:rPr lang="en-AU" i="1" dirty="0" smtClean="0"/>
              <a:t>May require the SC to consider other simulations and tests of potential LAA/802.11 coexistence mechanisms</a:t>
            </a:r>
          </a:p>
          <a:p>
            <a:pPr lvl="1"/>
            <a:r>
              <a:rPr lang="en-AU" i="1" dirty="0" smtClean="0"/>
              <a:t>Promote the definition of regulations that allows IEEE 802.11ax “fair access” to global unlicensed spectrum </a:t>
            </a:r>
          </a:p>
          <a:p>
            <a:pPr lvl="2"/>
            <a:r>
              <a:rPr lang="en-AU" i="1" dirty="0" smtClean="0"/>
              <a:t>Will initially focus on ensuring a “technology neutral” solution in the next revision of EN 301 893 allows 802.11ax fair access to unlicensed spectrum in Europe</a:t>
            </a:r>
            <a:r>
              <a:rPr lang="en-AU" dirty="0" smtClean="0"/>
              <a:t> </a:t>
            </a:r>
          </a:p>
          <a:p>
            <a:pPr lvl="2"/>
            <a:endParaRPr lang="en-AU" dirty="0" smtClean="0"/>
          </a:p>
          <a:p>
            <a:pPr lvl="2"/>
            <a:endParaRPr lang="en-AU" dirty="0" smtClean="0"/>
          </a:p>
          <a:p>
            <a:pPr lvl="1"/>
            <a:endParaRPr lang="en-AU" dirty="0"/>
          </a:p>
          <a:p>
            <a:r>
              <a:rPr lang="en-AU" dirty="0" smtClean="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35572609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588" lvl="1" indent="0" algn="ctr">
              <a:buNone/>
            </a:pPr>
            <a:r>
              <a:rPr lang="en-AU" sz="2400" b="1" dirty="0" smtClean="0">
                <a:solidFill>
                  <a:schemeClr val="accent2"/>
                </a:solidFill>
              </a:rPr>
              <a:t>Other business?</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8350761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other business?</a:t>
            </a:r>
            <a:endParaRPr lang="en-AU" dirty="0"/>
          </a:p>
        </p:txBody>
      </p:sp>
      <p:sp>
        <p:nvSpPr>
          <p:cNvPr id="3" name="Content Placeholder 2"/>
          <p:cNvSpPr>
            <a:spLocks noGrp="1"/>
          </p:cNvSpPr>
          <p:nvPr>
            <p:ph idx="1"/>
          </p:nvPr>
        </p:nvSpPr>
        <p:spPr/>
        <p:txBody>
          <a:bodyPr/>
          <a:lstStyle/>
          <a:p>
            <a:r>
              <a:rPr lang="en-AU" dirty="0" smtClean="0"/>
              <a:t>Other business</a:t>
            </a:r>
          </a:p>
          <a:p>
            <a:pPr lvl="1"/>
            <a:r>
              <a:rPr lang="en-AU" dirty="0" smtClean="0"/>
              <a:t>There is/was an interesting and relevant PAR being considered by </a:t>
            </a:r>
            <a:r>
              <a:rPr lang="en-AU" dirty="0" err="1" smtClean="0"/>
              <a:t>NesCom</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4875343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r>
              <a:rPr lang="en-AU" dirty="0" smtClean="0"/>
              <a:t>It has come to the Chair’s attention that an</a:t>
            </a:r>
            <a:r>
              <a:rPr lang="en-AU" dirty="0"/>
              <a:t> </a:t>
            </a:r>
            <a:r>
              <a:rPr lang="en-AU" dirty="0" smtClean="0"/>
              <a:t>interesting </a:t>
            </a:r>
            <a:r>
              <a:rPr lang="en-AU" dirty="0"/>
              <a:t>and relevant</a:t>
            </a:r>
            <a:r>
              <a:rPr lang="en-AU" dirty="0" smtClean="0"/>
              <a:t> PAR (IEEE 1932.1) has been proposed to </a:t>
            </a:r>
            <a:r>
              <a:rPr lang="en-AU" dirty="0" err="1" smtClean="0"/>
              <a:t>NesCom</a:t>
            </a:r>
            <a:endParaRPr lang="en-AU" dirty="0" smtClean="0"/>
          </a:p>
          <a:p>
            <a:pPr lvl="2"/>
            <a:r>
              <a:rPr lang="en-AU" b="1" i="1" dirty="0"/>
              <a:t>Scope</a:t>
            </a:r>
            <a:r>
              <a:rPr lang="en-AU" i="1" dirty="0"/>
              <a:t>: </a:t>
            </a:r>
            <a:r>
              <a:rPr lang="en-AU" b="0" i="1" dirty="0"/>
              <a:t>This standard defines a mechanism for </a:t>
            </a:r>
            <a:r>
              <a:rPr lang="en-AU" b="0" i="1" dirty="0" smtClean="0"/>
              <a:t>communications</a:t>
            </a:r>
            <a:br>
              <a:rPr lang="en-AU" b="0" i="1" dirty="0" smtClean="0"/>
            </a:br>
            <a:r>
              <a:rPr lang="en-AU" b="0" i="1" dirty="0" smtClean="0"/>
              <a:t>among </a:t>
            </a:r>
            <a:r>
              <a:rPr lang="en-AU" b="0" i="1" dirty="0"/>
              <a:t>entities operating in licensed and unlicensed spectrum. </a:t>
            </a:r>
            <a:r>
              <a:rPr lang="en-AU" b="0" i="1" dirty="0" smtClean="0"/>
              <a:t>The</a:t>
            </a:r>
            <a:br>
              <a:rPr lang="en-AU" b="0" i="1" dirty="0" smtClean="0"/>
            </a:br>
            <a:r>
              <a:rPr lang="en-AU" b="0" i="1" dirty="0" smtClean="0"/>
              <a:t>mechanism </a:t>
            </a:r>
            <a:r>
              <a:rPr lang="en-AU" b="0" i="1" dirty="0"/>
              <a:t>includes interoperation among MAC/PHY </a:t>
            </a:r>
            <a:r>
              <a:rPr lang="en-AU" b="0" i="1" dirty="0" smtClean="0"/>
              <a:t>protocols</a:t>
            </a:r>
            <a:br>
              <a:rPr lang="en-AU" b="0" i="1" dirty="0" smtClean="0"/>
            </a:br>
            <a:r>
              <a:rPr lang="en-AU" b="0" i="1" dirty="0" smtClean="0"/>
              <a:t>designed </a:t>
            </a:r>
            <a:r>
              <a:rPr lang="en-AU" b="0" i="1" dirty="0"/>
              <a:t>for unlicensed and licensed spectrum operations and </a:t>
            </a:r>
            <a:r>
              <a:rPr lang="en-AU" b="0" i="1" dirty="0" smtClean="0"/>
              <a:t>a</a:t>
            </a:r>
            <a:br>
              <a:rPr lang="en-AU" b="0" i="1" dirty="0" smtClean="0"/>
            </a:br>
            <a:r>
              <a:rPr lang="en-AU" b="0" i="1" dirty="0" smtClean="0"/>
              <a:t>controller for coordination </a:t>
            </a:r>
            <a:r>
              <a:rPr lang="en-AU" b="0" i="1" dirty="0"/>
              <a:t>among communicating entities.</a:t>
            </a:r>
          </a:p>
          <a:p>
            <a:pPr lvl="2"/>
            <a:r>
              <a:rPr lang="en-AU" b="1" i="1" dirty="0" smtClean="0"/>
              <a:t>Need </a:t>
            </a:r>
            <a:r>
              <a:rPr lang="en-AU" b="1" i="1" dirty="0"/>
              <a:t>for the Project</a:t>
            </a:r>
            <a:r>
              <a:rPr lang="en-AU" i="1" dirty="0"/>
              <a:t>: </a:t>
            </a:r>
            <a:r>
              <a:rPr lang="en-AU" b="0" i="1" dirty="0"/>
              <a:t>This standard is needed to enable interoperability among devices designed for licensed and unlicensed </a:t>
            </a:r>
            <a:r>
              <a:rPr lang="en-AU" b="0" i="1" dirty="0" smtClean="0"/>
              <a:t>frequency spectrum</a:t>
            </a:r>
            <a:r>
              <a:rPr lang="en-AU" b="0" i="1" dirty="0"/>
              <a:t>, including </a:t>
            </a:r>
            <a:r>
              <a:rPr lang="en-AU" b="0" i="1" dirty="0" err="1" smtClean="0"/>
              <a:t>WiFi</a:t>
            </a:r>
            <a:r>
              <a:rPr lang="en-AU" b="0" i="1" dirty="0" smtClean="0"/>
              <a:t> (sic) and </a:t>
            </a:r>
            <a:r>
              <a:rPr lang="en-AU" b="0" i="1" dirty="0"/>
              <a:t>LTE devices, which currently there is no such mechanisms</a:t>
            </a:r>
            <a:r>
              <a:rPr lang="en-AU" b="0" dirty="0" smtClean="0"/>
              <a:t>.</a:t>
            </a:r>
          </a:p>
          <a:p>
            <a:pPr lvl="1"/>
            <a:r>
              <a:rPr lang="en-AU" dirty="0" smtClean="0"/>
              <a:t>Does IEEE 802 need to do anything about this?</a:t>
            </a:r>
          </a:p>
          <a:p>
            <a:pPr lvl="2"/>
            <a:r>
              <a:rPr lang="en-AU" dirty="0" smtClean="0"/>
              <a:t>Reach out to proposers?</a:t>
            </a:r>
          </a:p>
          <a:p>
            <a:pPr lvl="2"/>
            <a:r>
              <a:rPr lang="en-AU" dirty="0" smtClean="0"/>
              <a:t>Object to </a:t>
            </a:r>
            <a:r>
              <a:rPr lang="en-AU" dirty="0" err="1" smtClean="0"/>
              <a:t>NesCom</a:t>
            </a:r>
            <a:r>
              <a:rPr lang="en-AU" dirty="0" smtClean="0"/>
              <a:t>? </a:t>
            </a:r>
          </a:p>
          <a:p>
            <a:pPr lvl="2"/>
            <a:r>
              <a:rPr lang="en-AU" dirty="0" smtClean="0"/>
              <a:t>It is probably up for approval next week at </a:t>
            </a:r>
            <a:r>
              <a:rPr lang="en-AU" dirty="0" err="1" smtClean="0"/>
              <a:t>NesCom</a:t>
            </a:r>
            <a:r>
              <a:rPr lang="en-AU" dirty="0" smtClean="0"/>
              <a:t> in </a:t>
            </a:r>
            <a:r>
              <a:rPr lang="en-AU" dirty="0" err="1" smtClean="0"/>
              <a:t>Shenzen</a:t>
            </a:r>
            <a:endParaRPr lang="en-AU" dirty="0" smtClean="0"/>
          </a:p>
          <a:p>
            <a:pPr lvl="2"/>
            <a:r>
              <a:rPr lang="en-AU" dirty="0" smtClean="0"/>
              <a:t>…</a:t>
            </a:r>
            <a:endParaRPr lang="en-AU" dirty="0"/>
          </a:p>
        </p:txBody>
      </p:sp>
      <p:sp>
        <p:nvSpPr>
          <p:cNvPr id="2" name="Title 1"/>
          <p:cNvSpPr>
            <a:spLocks noGrp="1"/>
          </p:cNvSpPr>
          <p:nvPr>
            <p:ph type="title"/>
          </p:nvPr>
        </p:nvSpPr>
        <p:spPr/>
        <p:txBody>
          <a:bodyPr/>
          <a:lstStyle/>
          <a:p>
            <a:pPr lvl="1"/>
            <a:r>
              <a:rPr lang="en-AU" dirty="0"/>
              <a:t>There </a:t>
            </a:r>
            <a:r>
              <a:rPr lang="en-AU" dirty="0" smtClean="0"/>
              <a:t>is/was </a:t>
            </a:r>
            <a:r>
              <a:rPr lang="en-AU" dirty="0"/>
              <a:t>an interesting and relevant PAR being considered by </a:t>
            </a:r>
            <a:r>
              <a:rPr lang="en-AU" dirty="0" err="1" smtClean="0"/>
              <a:t>NesCom</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48359978"/>
              </p:ext>
            </p:extLst>
          </p:nvPr>
        </p:nvGraphicFramePr>
        <p:xfrm>
          <a:off x="7391400" y="2886075"/>
          <a:ext cx="914400" cy="771525"/>
        </p:xfrm>
        <a:graphic>
          <a:graphicData uri="http://schemas.openxmlformats.org/presentationml/2006/ole">
            <mc:AlternateContent xmlns:mc="http://schemas.openxmlformats.org/markup-compatibility/2006">
              <mc:Choice xmlns:v="urn:schemas-microsoft-com:vml" Requires="v">
                <p:oleObj spid="_x0000_s1062" name="Acrobat Document" showAsIcon="1" r:id="rId3" imgW="914400" imgH="771480" progId="AcroExch.Document.DC">
                  <p:embed/>
                </p:oleObj>
              </mc:Choice>
              <mc:Fallback>
                <p:oleObj name="Acrobat Document" showAsIcon="1" r:id="rId3" imgW="914400" imgH="771480" progId="AcroExch.Document.DC">
                  <p:embed/>
                  <p:pic>
                    <p:nvPicPr>
                      <p:cNvPr id="0" name=""/>
                      <p:cNvPicPr/>
                      <p:nvPr/>
                    </p:nvPicPr>
                    <p:blipFill>
                      <a:blip r:embed="rId4"/>
                      <a:stretch>
                        <a:fillRect/>
                      </a:stretch>
                    </p:blipFill>
                    <p:spPr>
                      <a:xfrm>
                        <a:off x="7391400" y="2886075"/>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92929341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There has been further clarification for the scope of </a:t>
            </a:r>
            <a:r>
              <a:rPr lang="en-AU" dirty="0"/>
              <a:t>IEEE </a:t>
            </a:r>
            <a:r>
              <a:rPr lang="en-AU" dirty="0" smtClean="0"/>
              <a:t>1932.1 suggesting it is outside ad </a:t>
            </a:r>
            <a:r>
              <a:rPr lang="en-AU" dirty="0" err="1" smtClean="0"/>
              <a:t>hoc’s</a:t>
            </a:r>
            <a:r>
              <a:rPr lang="en-AU" dirty="0" smtClean="0"/>
              <a:t> scope</a:t>
            </a:r>
            <a:endParaRPr lang="en-AU" dirty="0"/>
          </a:p>
        </p:txBody>
      </p:sp>
      <p:sp>
        <p:nvSpPr>
          <p:cNvPr id="3" name="Content Placeholder 2"/>
          <p:cNvSpPr>
            <a:spLocks noGrp="1"/>
          </p:cNvSpPr>
          <p:nvPr>
            <p:ph idx="1"/>
          </p:nvPr>
        </p:nvSpPr>
        <p:spPr/>
        <p:txBody>
          <a:bodyPr/>
          <a:lstStyle/>
          <a:p>
            <a:pPr lvl="1"/>
            <a:r>
              <a:rPr lang="en-AU" dirty="0" smtClean="0"/>
              <a:t>Clarification from proponents of IEEE 1932.1 asserts it will require no changes to IEEE 802.11</a:t>
            </a:r>
          </a:p>
          <a:p>
            <a:pPr lvl="2"/>
            <a:r>
              <a:rPr lang="en-AU" i="1" dirty="0" smtClean="0"/>
              <a:t>Our </a:t>
            </a:r>
            <a:r>
              <a:rPr lang="en-AU" i="1" dirty="0"/>
              <a:t>project focuses on developing new management schemes/entities that can provide time alignment for dual transmissions conducted by distributed LTE and </a:t>
            </a:r>
            <a:r>
              <a:rPr lang="en-AU" i="1" dirty="0" err="1"/>
              <a:t>WiFi</a:t>
            </a:r>
            <a:r>
              <a:rPr lang="en-AU" i="1" dirty="0"/>
              <a:t> units. This project will also identify a mechanism to retrieve not transmitted packets from </a:t>
            </a:r>
            <a:r>
              <a:rPr lang="en-AU" i="1" dirty="0" err="1"/>
              <a:t>WiFi</a:t>
            </a:r>
            <a:r>
              <a:rPr lang="en-AU" i="1" dirty="0"/>
              <a:t> to the LTE-A base station to be retransmitted over licensed band. The </a:t>
            </a:r>
            <a:r>
              <a:rPr lang="en-AU" i="1" dirty="0" smtClean="0"/>
              <a:t>project </a:t>
            </a:r>
            <a:r>
              <a:rPr lang="en-AU" i="1" dirty="0"/>
              <a:t>will not change LTE and </a:t>
            </a:r>
            <a:r>
              <a:rPr lang="en-AU" i="1" dirty="0" err="1"/>
              <a:t>WiFi</a:t>
            </a:r>
            <a:r>
              <a:rPr lang="en-AU" i="1" dirty="0"/>
              <a:t> standards</a:t>
            </a:r>
            <a:r>
              <a:rPr lang="en-AU" i="1" dirty="0" smtClean="0"/>
              <a:t>.</a:t>
            </a:r>
          </a:p>
          <a:p>
            <a:pPr lvl="1"/>
            <a:r>
              <a:rPr lang="en-AU" dirty="0"/>
              <a:t>T</a:t>
            </a:r>
            <a:r>
              <a:rPr lang="en-AU" dirty="0" smtClean="0"/>
              <a:t>his clarification raises further question about what this group is doing, but probably takes it outside the scope of </a:t>
            </a:r>
            <a:r>
              <a:rPr lang="en-AU" i="1" dirty="0" smtClean="0"/>
              <a:t>PDED ad hoc</a:t>
            </a:r>
          </a:p>
          <a:p>
            <a:pPr lvl="1"/>
            <a:r>
              <a:rPr lang="en-AU" dirty="0" smtClean="0"/>
              <a:t>It is proposed we no longer consider the previously proposed LS to the IEEE-SA SB</a:t>
            </a:r>
          </a:p>
          <a:p>
            <a:pPr lvl="2"/>
            <a:r>
              <a:rPr lang="en-AU" dirty="0"/>
              <a:t>See </a:t>
            </a:r>
            <a:r>
              <a:rPr lang="en-AU" dirty="0" smtClean="0">
                <a:hlinkClick r:id="rId2"/>
              </a:rPr>
              <a:t>11-17-0394-00</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32832896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 .11 PDED ad hoc </a:t>
            </a:r>
            <a:r>
              <a:rPr lang="en-AU" dirty="0" smtClean="0"/>
              <a:t>meeting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56215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7</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PDED ad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1"/>
            <a:r>
              <a:rPr lang="en-AU" dirty="0" smtClean="0"/>
              <a:t>Bureaucratic stuff, including approving minutes</a:t>
            </a:r>
          </a:p>
          <a:p>
            <a:pPr lvl="1"/>
            <a:r>
              <a:rPr lang="en-AU" dirty="0" smtClean="0"/>
              <a:t>Why was the PDED ad hoc formed … and why is it continuing?</a:t>
            </a:r>
          </a:p>
          <a:p>
            <a:pPr lvl="1"/>
            <a:r>
              <a:rPr lang="en-AU" dirty="0" smtClean="0"/>
              <a:t>What is happening this week? (in no particular order)</a:t>
            </a:r>
          </a:p>
          <a:p>
            <a:pPr lvl="2"/>
            <a:r>
              <a:rPr lang="en-AU" dirty="0" smtClean="0"/>
              <a:t>Review activities in 3GPP RAN4 related to testing</a:t>
            </a:r>
          </a:p>
          <a:p>
            <a:pPr lvl="2"/>
            <a:r>
              <a:rPr lang="en-AU" dirty="0"/>
              <a:t>Review </a:t>
            </a:r>
            <a:r>
              <a:rPr lang="en-AU" dirty="0" smtClean="0"/>
              <a:t>what has happened so far on the PDED issue</a:t>
            </a:r>
          </a:p>
          <a:p>
            <a:pPr lvl="2"/>
            <a:r>
              <a:rPr lang="en-AU" dirty="0" smtClean="0"/>
              <a:t>Develop a response to 3GPP RAN1 on the  PDED issue</a:t>
            </a:r>
          </a:p>
          <a:p>
            <a:pPr lvl="2"/>
            <a:r>
              <a:rPr lang="en-AU" dirty="0" smtClean="0"/>
              <a:t>Consider further data (based on simulation and testing?) for future LS’s </a:t>
            </a:r>
          </a:p>
          <a:p>
            <a:pPr lvl="2"/>
            <a:r>
              <a:rPr lang="en-AU" dirty="0" smtClean="0"/>
              <a:t>Review any relevant comments on the question of ED threshold in EN 301 893</a:t>
            </a:r>
          </a:p>
          <a:p>
            <a:pPr lvl="1"/>
            <a:r>
              <a:rPr lang="en-AU" dirty="0" smtClean="0"/>
              <a:t>What are the next steps?</a:t>
            </a:r>
          </a:p>
          <a:p>
            <a:pPr lvl="1"/>
            <a:r>
              <a:rPr lang="en-AU" dirty="0" smtClean="0"/>
              <a:t>Other business</a:t>
            </a:r>
          </a:p>
          <a:p>
            <a:r>
              <a:rPr lang="en-AU" dirty="0" smtClean="0"/>
              <a:t>Any objections to this agenda?</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Tree>
    <p:extLst>
      <p:ext uri="{BB962C8B-B14F-4D97-AF65-F5344CB8AC3E}">
        <p14:creationId xmlns:p14="http://schemas.microsoft.com/office/powerpoint/2010/main" val="1549631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PDED ad hoc </a:t>
            </a:r>
            <a:r>
              <a:rPr lang="en-AU" dirty="0" smtClean="0"/>
              <a:t>will consider approval of the notes of Atlanta meeting as the minutes</a:t>
            </a:r>
            <a:endParaRPr lang="en-AU" dirty="0"/>
          </a:p>
        </p:txBody>
      </p:sp>
      <p:sp>
        <p:nvSpPr>
          <p:cNvPr id="3" name="Content Placeholder 2"/>
          <p:cNvSpPr>
            <a:spLocks noGrp="1"/>
          </p:cNvSpPr>
          <p:nvPr>
            <p:ph idx="1"/>
          </p:nvPr>
        </p:nvSpPr>
        <p:spPr/>
        <p:txBody>
          <a:bodyPr/>
          <a:lstStyle/>
          <a:p>
            <a:pPr lvl="1"/>
            <a:r>
              <a:rPr lang="en-AU" dirty="0" smtClean="0"/>
              <a:t>Guido Hiertz (</a:t>
            </a:r>
            <a:r>
              <a:rPr lang="en-AU" dirty="0"/>
              <a:t>E</a:t>
            </a:r>
            <a:r>
              <a:rPr lang="en-AU" dirty="0" smtClean="0"/>
              <a:t>ricsson) kindly took notes for the </a:t>
            </a:r>
            <a:r>
              <a:rPr lang="en-AU" i="1" dirty="0" smtClean="0"/>
              <a:t>PDED ad hoc </a:t>
            </a:r>
            <a:r>
              <a:rPr lang="en-AU" dirty="0" smtClean="0"/>
              <a:t>at the Atlanta meeting in Jan 2017</a:t>
            </a:r>
          </a:p>
          <a:p>
            <a:pPr lvl="1"/>
            <a:r>
              <a:rPr lang="en-AU" dirty="0" smtClean="0"/>
              <a:t>The notes are available on Mentor:</a:t>
            </a:r>
          </a:p>
          <a:p>
            <a:pPr lvl="2"/>
            <a:r>
              <a:rPr lang="en-AU" dirty="0" smtClean="0">
                <a:hlinkClick r:id="rId2"/>
              </a:rPr>
              <a:t>11-17-0152-00</a:t>
            </a:r>
            <a:r>
              <a:rPr lang="en-AU" dirty="0" smtClean="0"/>
              <a:t>: Minutes </a:t>
            </a:r>
            <a:r>
              <a:rPr lang="en-AU" dirty="0"/>
              <a:t>of the Tuesday </a:t>
            </a:r>
            <a:r>
              <a:rPr lang="en-AU" i="1" dirty="0"/>
              <a:t>PDED ad hoc </a:t>
            </a:r>
            <a:r>
              <a:rPr lang="en-AU" dirty="0" smtClean="0"/>
              <a:t>meeting</a:t>
            </a:r>
          </a:p>
          <a:p>
            <a:pPr lvl="2"/>
            <a:r>
              <a:rPr lang="en-AU" dirty="0" smtClean="0">
                <a:hlinkClick r:id="rId3"/>
              </a:rPr>
              <a:t>11-17-0162-00</a:t>
            </a:r>
            <a:r>
              <a:rPr lang="en-AU" dirty="0" smtClean="0"/>
              <a:t>: Minutes </a:t>
            </a:r>
            <a:r>
              <a:rPr lang="en-AU" dirty="0"/>
              <a:t>of the Wednesday </a:t>
            </a:r>
            <a:r>
              <a:rPr lang="en-AU" i="1" dirty="0"/>
              <a:t>PDED ad hoc </a:t>
            </a:r>
            <a:r>
              <a:rPr lang="en-AU" dirty="0" smtClean="0"/>
              <a:t>meeting</a:t>
            </a:r>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343457886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7218</Words>
  <Application>Microsoft Office PowerPoint</Application>
  <PresentationFormat>On-screen Show (4:3)</PresentationFormat>
  <Paragraphs>675</Paragraphs>
  <Slides>68</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0" baseType="lpstr">
      <vt:lpstr>802-11-Submission</vt:lpstr>
      <vt:lpstr>Acrobat Document</vt:lpstr>
      <vt:lpstr>Agenda for IEEE 802.11 PDED ad hoc meeting in Vancouver in March 2017</vt:lpstr>
      <vt:lpstr>Welcome to the third F2F meeting of the IEEE 802.11 PDED ad hoc in Vancouver</vt:lpstr>
      <vt:lpstr>The first task for the PDED ad hoc today is to appoint a secretary</vt:lpstr>
      <vt:lpstr>The PDED ad hoc will review the official IEEE-SA patent material for pre-PAR groups</vt:lpstr>
      <vt:lpstr>The PDED ad hoc will review the official IEEE-SA patent material for pre-PAR groups</vt:lpstr>
      <vt:lpstr>Links are available to a variety of other useful resources</vt:lpstr>
      <vt:lpstr>The PDED ad hoc will operate using accepted principles of meeting etiquette</vt:lpstr>
      <vt:lpstr>The PDED ad hoc will consider a proposed agenda</vt:lpstr>
      <vt:lpstr>The PDED ad hoc will consider approval of the notes of Atlanta meeting as the minutes</vt:lpstr>
      <vt:lpstr>PowerPoint Presentation</vt:lpstr>
      <vt:lpstr>The PDED ad hoc was formed based on several presentations to 802.11 WG and 802.19 WG</vt:lpstr>
      <vt:lpstr>The PDED ad hoc was formed to respond to 3GPP RAN1 in relation to the PDED issue</vt:lpstr>
      <vt:lpstr>The PDED ad hoc has determined there is a need for ongoing work</vt:lpstr>
      <vt:lpstr>PowerPoint Presentation</vt:lpstr>
      <vt:lpstr>The PDED ad hoc will hear a summary of discussions at the recent 3GPP RAN4 meeting</vt:lpstr>
      <vt:lpstr>The PDED ad hoc will hear a summary of discussions at the recent 3GPP RAN4 meeting</vt:lpstr>
      <vt:lpstr>Purpose &amp; Scope of 3GPP RAN4 Multi-node Testing </vt:lpstr>
      <vt:lpstr>Testbed Topology</vt:lpstr>
      <vt:lpstr>Agreements Reached and Open Issues (prior to RAN4#82)[4]</vt:lpstr>
      <vt:lpstr>Agreements Reached and Open Issues (prior to RAN4#82)[4]</vt:lpstr>
      <vt:lpstr>Agreements Reached and Open Issues (prior to RAN4#82)[4]</vt:lpstr>
      <vt:lpstr>Agreements Reached and Open Issues (prior to RAN4#82)[4]</vt:lpstr>
      <vt:lpstr>Outcome of RAN4#82 Meeting[6]</vt:lpstr>
      <vt:lpstr>Outcome of RAN4#82 Meeting[6]</vt:lpstr>
      <vt:lpstr>Outcome of RAN4#82 Meeting[6]</vt:lpstr>
      <vt:lpstr>Outcome of RAN4#82 Meeting (continued)[6]</vt:lpstr>
      <vt:lpstr>Outcome of RAN4#82 Meeting (continued)[6]</vt:lpstr>
      <vt:lpstr>Outcome of RAN4#82 Meeting (continued)[6]</vt:lpstr>
      <vt:lpstr>Outcome of RAN4#82 Meeting (continued)[6]</vt:lpstr>
      <vt:lpstr>Comparison of Test Level Proposals</vt:lpstr>
      <vt:lpstr>References</vt:lpstr>
      <vt:lpstr>References</vt:lpstr>
      <vt:lpstr>PowerPoint Presentation</vt:lpstr>
      <vt:lpstr>IEEE 802 responded to 3GPP RAN1 in Nov 2016, rejecting its ED request &amp; making a PD request </vt:lpstr>
      <vt:lpstr>3GPP RAN1 replied to IEEE 802 in Nov 2016, rejecting the IEEE 802 request that LAA use PD in the future </vt:lpstr>
      <vt:lpstr>In parallel to the PDED discussion, in July 2016 IEEE 802 expressed a concern about LAA simulation validity </vt:lpstr>
      <vt:lpstr>In Nov 2017, 3GPP RAN1 reiterated their confidence in the use of ED using a threshold of -72 dBm </vt:lpstr>
      <vt:lpstr>In Nov 2017, 3GPP RAN1 reiterated their confidence in the use of ED using a threshold of -72 dBm </vt:lpstr>
      <vt:lpstr>In Nov 2017, 3GPP RAN1 reiterated their confidence in the use of ED using a threshold of -72 dBm </vt:lpstr>
      <vt:lpstr>The PDED ad hoc discussed a possible response to 3GPP RAN1 on the PDED issue in Jan 2017</vt:lpstr>
      <vt:lpstr>The PDED ad hoc agreed in Jan 2017 to consider a “agree to disagree” response to RAN1 in Mar 2017</vt:lpstr>
      <vt:lpstr>PowerPoint Presentation</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The PDED ad hoc will review a proposed “agree to disagree” liaison to 3GPP RAN1</vt:lpstr>
      <vt:lpstr>PowerPoint Presentation</vt:lpstr>
      <vt:lpstr>Simulations provided one basis of the IEEE 802.11 PDED ad hoc recommendation in Nov 2016</vt:lpstr>
      <vt:lpstr>The PDED ad hoc considered another simulation presentation in Jan 2017 from the same authors</vt:lpstr>
      <vt:lpstr>The PDED ad hoc will consider a refinement of the work presented in Atlanta in Jan 2017</vt:lpstr>
      <vt:lpstr>PowerPoint Presentation</vt:lpstr>
      <vt:lpstr>In Atlanta, the PDED ad hoc discussed a proposal to maintain the 802.11 exception in EN 301 893</vt:lpstr>
      <vt:lpstr>In Vancouver, the PDED ad hoc will consider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The PDED ad hoc will consider any comments relevant to the PDED issues in the ENAP ballot </vt:lpstr>
      <vt:lpstr>PowerPoint Presentation</vt:lpstr>
      <vt:lpstr>Should the PDED ad hoc continue? Probably yes because previous tasks incomplete</vt:lpstr>
      <vt:lpstr>Should the PDED ad hoc continue? Probably yes but maybe under an SC structure</vt:lpstr>
      <vt:lpstr>Should the PDED ad hoc continue? Probably yes but maybe under an SC structure</vt:lpstr>
      <vt:lpstr>PowerPoint Presentation</vt:lpstr>
      <vt:lpstr>Any other business?</vt:lpstr>
      <vt:lpstr>There is/was an interesting and relevant PAR being considered by NesCom</vt:lpstr>
      <vt:lpstr>There has been further clarification for the scope of IEEE 1932.1 suggesting it is outside ad hoc’s scope</vt:lpstr>
      <vt:lpstr>The IEEE 802 .11 PDED ad hoc meeting is adjourned!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2017-03-14T15:05:52Z</dcterms:modified>
</cp:coreProperties>
</file>