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69" r:id="rId2"/>
    <p:sldId id="302" r:id="rId3"/>
    <p:sldId id="300" r:id="rId4"/>
    <p:sldId id="295" r:id="rId5"/>
    <p:sldId id="296" r:id="rId6"/>
    <p:sldId id="297" r:id="rId7"/>
    <p:sldId id="298" r:id="rId8"/>
    <p:sldId id="301" r:id="rId9"/>
    <p:sldId id="416" r:id="rId10"/>
    <p:sldId id="306" r:id="rId11"/>
    <p:sldId id="270" r:id="rId12"/>
    <p:sldId id="397" r:id="rId13"/>
    <p:sldId id="400" r:id="rId14"/>
    <p:sldId id="401" r:id="rId15"/>
    <p:sldId id="406" r:id="rId16"/>
    <p:sldId id="415" r:id="rId17"/>
    <p:sldId id="405" r:id="rId18"/>
    <p:sldId id="398" r:id="rId19"/>
    <p:sldId id="399" r:id="rId20"/>
    <p:sldId id="407" r:id="rId21"/>
    <p:sldId id="409" r:id="rId22"/>
    <p:sldId id="411" r:id="rId23"/>
    <p:sldId id="412" r:id="rId24"/>
    <p:sldId id="404" r:id="rId25"/>
    <p:sldId id="413" r:id="rId26"/>
    <p:sldId id="377" r:id="rId27"/>
    <p:sldId id="419" r:id="rId28"/>
    <p:sldId id="378" r:id="rId29"/>
    <p:sldId id="367" r:id="rId30"/>
    <p:sldId id="371" r:id="rId31"/>
    <p:sldId id="375" r:id="rId32"/>
    <p:sldId id="379" r:id="rId33"/>
    <p:sldId id="417" r:id="rId34"/>
    <p:sldId id="382" r:id="rId35"/>
    <p:sldId id="418" r:id="rId36"/>
    <p:sldId id="328" r:id="rId37"/>
    <p:sldId id="366" r:id="rId38"/>
    <p:sldId id="342" r:id="rId39"/>
    <p:sldId id="388" r:id="rId40"/>
    <p:sldId id="305" r:id="rId4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18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884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F2DCEF6-C877-4C89-94C1-267D9DBAA38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B0B235-776B-46DB-AFBD-00C2043514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254500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smtClean="0"/>
          </a:p>
        </p:txBody>
      </p:sp>
      <p:sp>
        <p:nvSpPr>
          <p:cNvPr id="757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802.11-17/0291r0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63-00-0000-what-should-802-11-wg-do-about-the-ed-related-request-from-3gpp-ran1.pptx" TargetMode="External"/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6/R1-166040.zip" TargetMode="External"/><Relationship Id="rId2" Type="http://schemas.openxmlformats.org/officeDocument/2006/relationships/hyperlink" Target="https://mentor.ieee.org/802.19/dcn/16/19-16-0037-09-0000-laa-comment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08/802_to_3GPP_01AUG_2016_Liaison_r01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6/ec-16-0203-00-00EC-802-to-3gpp-ran1-liaison-14nov2016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6/ec-16-0203-00-00EC-802-to-3gpp-ran1-liaison-14nov2016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8/802_to_3GPP_01AUG_2016_Liaison_r01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51-00-0000-simulation-analysis-of-ed-threshold-levels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062-00-0000-simulation-analysis-of-ed-threshold-levels-in-wlan-and-laa-coexistence-scenario.ppt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tandards.ieee.org/about/sasb/patcom/index.html" TargetMode="External"/><Relationship Id="rId2" Type="http://schemas.openxmlformats.org/officeDocument/2006/relationships/hyperlink" Target="mailto:patcom@iee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evelopment.standards.ieee.org/myproject/Public/mytools/mob/slideset.pp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162-00-0000-minutes-of-the-wednesday-pded-ad-hoc-meeting.docx" TargetMode="External"/><Relationship Id="rId2" Type="http://schemas.openxmlformats.org/officeDocument/2006/relationships/hyperlink" Target="https://mentor.ieee.org/802.11/dcn/17/11-17-0152-00-0000-minutes-of-the-tuesday-pded-ad-hoc-meeting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Agenda for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PDED ad hoc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Vancouver in March 2017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24 Feb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51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Why was the PDED ad hoc formed … </a:t>
            </a:r>
            <a:r>
              <a:rPr lang="en-AU" sz="2400" b="1" dirty="0" smtClean="0">
                <a:solidFill>
                  <a:schemeClr val="accent2"/>
                </a:solidFill>
              </a:rPr>
              <a:t/>
            </a:r>
            <a:br>
              <a:rPr lang="en-AU" sz="2400" b="1" dirty="0" smtClean="0">
                <a:solidFill>
                  <a:schemeClr val="accent2"/>
                </a:solidFill>
              </a:rPr>
            </a:br>
            <a:r>
              <a:rPr lang="en-AU" sz="2400" b="1" dirty="0" smtClean="0">
                <a:solidFill>
                  <a:schemeClr val="accent2"/>
                </a:solidFill>
              </a:rPr>
              <a:t>… and </a:t>
            </a:r>
            <a:r>
              <a:rPr lang="en-AU" sz="2400" b="1" dirty="0">
                <a:solidFill>
                  <a:schemeClr val="accent2"/>
                </a:solidFill>
              </a:rPr>
              <a:t>why is it continuing?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93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dirty="0"/>
              <a:t>The </a:t>
            </a:r>
            <a:r>
              <a:rPr lang="en-AU" i="1" dirty="0"/>
              <a:t>PDED ad hoc </a:t>
            </a:r>
            <a:r>
              <a:rPr lang="en-AU" dirty="0"/>
              <a:t>was formed based on several presentations to 802.11 WG and 802.19 </a:t>
            </a:r>
            <a:r>
              <a:rPr lang="en-AU" dirty="0" smtClean="0"/>
              <a:t>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Formation documents from Sept 2016</a:t>
            </a:r>
            <a:endParaRPr lang="en-AU" dirty="0">
              <a:hlinkClick r:id="rId2"/>
            </a:endParaRPr>
          </a:p>
          <a:p>
            <a:pPr lvl="1"/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described the </a:t>
            </a:r>
            <a:r>
              <a:rPr lang="en-AU" i="1" dirty="0" smtClean="0"/>
              <a:t>PDED issue </a:t>
            </a:r>
            <a:r>
              <a:rPr lang="en-AU" dirty="0"/>
              <a:t>for IEEE 802.19 WG </a:t>
            </a:r>
            <a:r>
              <a:rPr lang="en-AU" dirty="0" smtClean="0"/>
              <a:t>and </a:t>
            </a:r>
            <a:r>
              <a:rPr lang="en-AU" dirty="0"/>
              <a:t>a variety of possible responses </a:t>
            </a:r>
          </a:p>
          <a:p>
            <a:pPr lvl="1"/>
            <a:r>
              <a:rPr lang="en-AU" dirty="0">
                <a:hlinkClick r:id="rId3"/>
              </a:rPr>
              <a:t>11-16-1263-00</a:t>
            </a:r>
            <a:r>
              <a:rPr lang="en-AU" dirty="0"/>
              <a:t> </a:t>
            </a:r>
            <a:r>
              <a:rPr lang="en-AU" dirty="0" smtClean="0"/>
              <a:t>summarised </a:t>
            </a:r>
            <a:r>
              <a:rPr lang="en-AU" i="1" dirty="0" smtClean="0"/>
              <a:t>the PDED issue </a:t>
            </a:r>
            <a:r>
              <a:rPr lang="en-AU" dirty="0" smtClean="0"/>
              <a:t>for the IEEE </a:t>
            </a:r>
            <a:r>
              <a:rPr lang="en-AU" dirty="0"/>
              <a:t>802.11 WG </a:t>
            </a:r>
            <a:r>
              <a:rPr lang="en-AU" dirty="0" smtClean="0"/>
              <a:t>and this directly led to the </a:t>
            </a:r>
            <a:r>
              <a:rPr lang="en-AU" i="1" dirty="0" smtClean="0"/>
              <a:t>PDED </a:t>
            </a:r>
            <a:r>
              <a:rPr lang="en-AU" i="1" dirty="0"/>
              <a:t>ad </a:t>
            </a:r>
            <a:r>
              <a:rPr lang="en-AU" i="1" dirty="0" smtClean="0"/>
              <a:t>hoc </a:t>
            </a:r>
            <a:r>
              <a:rPr lang="en-AU" dirty="0" smtClean="0"/>
              <a:t>formation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6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was formed to respond to 3GPP RAN1 in relation to the </a:t>
            </a:r>
            <a:r>
              <a:rPr lang="en-AU" i="1" dirty="0" smtClean="0"/>
              <a:t>PDED issue</a:t>
            </a:r>
            <a:endParaRPr lang="en-A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A numbe</a:t>
            </a:r>
            <a:r>
              <a:rPr lang="en-GB" dirty="0"/>
              <a:t>r</a:t>
            </a:r>
            <a:r>
              <a:rPr lang="en-GB" dirty="0" smtClean="0"/>
              <a:t> of liaisons between IEEE 802 and 3GPP left the </a:t>
            </a:r>
            <a:r>
              <a:rPr lang="en-GB" i="1" dirty="0" smtClean="0"/>
              <a:t>PDED issue </a:t>
            </a:r>
            <a:r>
              <a:rPr lang="en-GB" dirty="0" smtClean="0"/>
              <a:t>open as of September 2016</a:t>
            </a:r>
            <a:endParaRPr lang="en-GB" dirty="0" smtClean="0"/>
          </a:p>
          <a:p>
            <a:pPr lvl="2"/>
            <a:r>
              <a:rPr lang="en-GB" dirty="0" smtClean="0"/>
              <a:t>Mar 2016: </a:t>
            </a:r>
            <a:r>
              <a:rPr lang="en-GB" dirty="0" smtClean="0"/>
              <a:t>IEEE 802 requested (</a:t>
            </a:r>
            <a:r>
              <a:rPr lang="en-GB" dirty="0" smtClean="0">
                <a:hlinkClick r:id="rId2"/>
              </a:rPr>
              <a:t>19-16-0037-09</a:t>
            </a:r>
            <a:r>
              <a:rPr lang="en-GB" dirty="0" smtClean="0"/>
              <a:t> ) that 3GPP RAN1 make LAA more sensitive to 802.11 transmissions, using either PD/ED similar to IEEE 802.11ac or ED of -77dBm</a:t>
            </a:r>
            <a:endParaRPr lang="en-GB" dirty="0" smtClean="0"/>
          </a:p>
          <a:p>
            <a:pPr lvl="2"/>
            <a:r>
              <a:rPr lang="en-GB" dirty="0" smtClean="0"/>
              <a:t>Jun 2016: 3GPP RAN1 rejected (</a:t>
            </a:r>
            <a:r>
              <a:rPr lang="en-AU" dirty="0" smtClean="0">
                <a:hlinkClick r:id="rId3"/>
              </a:rPr>
              <a:t>R1-166040</a:t>
            </a:r>
            <a:r>
              <a:rPr lang="en-AU" dirty="0" smtClean="0"/>
              <a:t>)</a:t>
            </a:r>
            <a:r>
              <a:rPr lang="en-GB" dirty="0" smtClean="0"/>
              <a:t> IEEE 802’s  request on the basis that they had considerable debate and decided there was not a problem with an ED of -72dBm; they also requested that IEEE 802.11ax adopt the same</a:t>
            </a:r>
          </a:p>
          <a:p>
            <a:pPr lvl="2"/>
            <a:r>
              <a:rPr lang="en-AU" dirty="0" smtClean="0"/>
              <a:t>Aug 2016: IEEE 802 noted (</a:t>
            </a:r>
            <a:r>
              <a:rPr lang="en-AU" dirty="0">
                <a:hlinkClick r:id="rId4"/>
              </a:rPr>
              <a:t>IEEE 802 liaison to 3GPP </a:t>
            </a:r>
            <a:r>
              <a:rPr lang="en-AU" dirty="0" smtClean="0">
                <a:hlinkClick r:id="rId4"/>
              </a:rPr>
              <a:t>RAN</a:t>
            </a:r>
            <a:r>
              <a:rPr lang="en-AU" dirty="0" smtClean="0"/>
              <a:t>)</a:t>
            </a:r>
            <a:r>
              <a:rPr lang="en-AU" dirty="0" smtClean="0"/>
              <a:t> </a:t>
            </a:r>
            <a:r>
              <a:rPr lang="en-AU" dirty="0" smtClean="0"/>
              <a:t>3GPP RAN1’s </a:t>
            </a:r>
            <a:r>
              <a:rPr lang="en-AU" dirty="0" smtClean="0"/>
              <a:t>simulations (issue 3) were based </a:t>
            </a:r>
            <a:r>
              <a:rPr lang="en-AU" dirty="0" smtClean="0"/>
              <a:t>on invalid assumptions </a:t>
            </a:r>
            <a:r>
              <a:rPr lang="en-AU" dirty="0"/>
              <a:t>&amp;</a:t>
            </a:r>
            <a:r>
              <a:rPr lang="en-AU" dirty="0" smtClean="0"/>
              <a:t> asked them to use more </a:t>
            </a:r>
            <a:r>
              <a:rPr lang="en-AU" dirty="0" smtClean="0"/>
              <a:t>realistic </a:t>
            </a:r>
            <a:r>
              <a:rPr lang="en-AU" dirty="0" smtClean="0"/>
              <a:t>assumptions; but did not respond to request that </a:t>
            </a:r>
            <a:r>
              <a:rPr lang="en-GB" dirty="0"/>
              <a:t>802.11ax adopt </a:t>
            </a:r>
            <a:r>
              <a:rPr lang="en-GB" dirty="0" smtClean="0"/>
              <a:t>an ED </a:t>
            </a:r>
            <a:r>
              <a:rPr lang="en-GB" dirty="0"/>
              <a:t>of -</a:t>
            </a:r>
            <a:r>
              <a:rPr lang="en-GB" dirty="0" smtClean="0"/>
              <a:t>72dBm </a:t>
            </a:r>
            <a:endParaRPr lang="en-AU" dirty="0" smtClean="0"/>
          </a:p>
          <a:p>
            <a:pPr lvl="1"/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was formed in September 2016 primarily to respond to the 3GPP RAN1 request </a:t>
            </a:r>
            <a:r>
              <a:rPr lang="en-AU" dirty="0"/>
              <a:t>that </a:t>
            </a:r>
            <a:r>
              <a:rPr lang="en-GB" dirty="0"/>
              <a:t>802.11ax adopt an ED of -72dBm</a:t>
            </a:r>
            <a:endParaRPr lang="en-AU" i="1" dirty="0" smtClean="0"/>
          </a:p>
          <a:p>
            <a:pPr lvl="2"/>
            <a:endParaRPr lang="en-AU" dirty="0" smtClean="0"/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16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</a:t>
            </a:r>
            <a:r>
              <a:rPr lang="en-AU" i="1" dirty="0"/>
              <a:t>ad hoc </a:t>
            </a:r>
            <a:r>
              <a:rPr lang="en-AU" dirty="0" smtClean="0"/>
              <a:t>has determined </a:t>
            </a:r>
            <a:r>
              <a:rPr lang="en-AU" dirty="0" smtClean="0"/>
              <a:t>there </a:t>
            </a:r>
            <a:r>
              <a:rPr lang="en-AU" dirty="0" smtClean="0"/>
              <a:t>is a </a:t>
            </a:r>
            <a:r>
              <a:rPr lang="en-AU" dirty="0" smtClean="0"/>
              <a:t>need for ongoing work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Nov 2016, </a:t>
            </a:r>
            <a:r>
              <a:rPr lang="en-AU" dirty="0" smtClean="0"/>
              <a:t>after sending a </a:t>
            </a:r>
            <a:r>
              <a:rPr lang="en-AU" dirty="0" smtClean="0">
                <a:hlinkClick r:id="rId2"/>
              </a:rPr>
              <a:t>response</a:t>
            </a:r>
            <a:r>
              <a:rPr lang="en-AU" dirty="0" smtClean="0"/>
              <a:t> explaining </a:t>
            </a:r>
            <a:r>
              <a:rPr lang="en-AU" dirty="0"/>
              <a:t>why the 3GPP RAN1 request that 802.11ax adopt ED = -72dBm does not make sense</a:t>
            </a:r>
            <a:endParaRPr lang="en-AU" dirty="0" smtClean="0"/>
          </a:p>
          <a:p>
            <a:pPr lvl="1"/>
            <a:r>
              <a:rPr lang="en-AU" dirty="0" smtClean="0"/>
              <a:t>… it </a:t>
            </a:r>
            <a:r>
              <a:rPr lang="en-AU" dirty="0" smtClean="0"/>
              <a:t>was agreed </a:t>
            </a:r>
            <a:r>
              <a:rPr lang="en-AU" dirty="0"/>
              <a:t>to continue </a:t>
            </a:r>
            <a:r>
              <a:rPr lang="en-AU" i="1" dirty="0" smtClean="0"/>
              <a:t>PDED </a:t>
            </a:r>
            <a:r>
              <a:rPr lang="en-AU" i="1" dirty="0"/>
              <a:t>ad hoc </a:t>
            </a:r>
            <a:r>
              <a:rPr lang="en-AU" dirty="0"/>
              <a:t>in </a:t>
            </a:r>
            <a:r>
              <a:rPr lang="en-AU" dirty="0" smtClean="0"/>
              <a:t>the short </a:t>
            </a:r>
            <a:r>
              <a:rPr lang="en-AU" dirty="0" smtClean="0"/>
              <a:t>term, with the following goals:</a:t>
            </a:r>
            <a:endParaRPr lang="en-AU" dirty="0" smtClean="0"/>
          </a:p>
          <a:p>
            <a:pPr lvl="2"/>
            <a:r>
              <a:rPr lang="en-AU" dirty="0" smtClean="0"/>
              <a:t>Address </a:t>
            </a:r>
            <a:r>
              <a:rPr lang="en-AU" dirty="0"/>
              <a:t>any </a:t>
            </a:r>
            <a:r>
              <a:rPr lang="en-AU" dirty="0" smtClean="0"/>
              <a:t>future reply </a:t>
            </a:r>
            <a:r>
              <a:rPr lang="en-AU" dirty="0"/>
              <a:t>from 3GPP RAN1</a:t>
            </a:r>
          </a:p>
          <a:p>
            <a:pPr lvl="2"/>
            <a:r>
              <a:rPr lang="en-AU" dirty="0"/>
              <a:t>Develop further data (based on simulation and testing?) for future LS’s</a:t>
            </a:r>
          </a:p>
          <a:p>
            <a:pPr lvl="2"/>
            <a:r>
              <a:rPr lang="en-AU" dirty="0"/>
              <a:t>Address the question of ED threshold in EN 301 893 that applies to 802.11ax </a:t>
            </a:r>
            <a:endParaRPr lang="en-AU" dirty="0" smtClean="0"/>
          </a:p>
          <a:p>
            <a:pPr lvl="1"/>
            <a:r>
              <a:rPr lang="en-AU" dirty="0" smtClean="0"/>
              <a:t>In Jan 2017, these goals were confirmed by the </a:t>
            </a:r>
            <a:r>
              <a:rPr lang="en-AU" i="1" dirty="0"/>
              <a:t>PDED ad hoc </a:t>
            </a:r>
            <a:endParaRPr lang="en-AU" i="1" dirty="0" smtClean="0"/>
          </a:p>
          <a:p>
            <a:pPr lvl="2"/>
            <a:r>
              <a:rPr lang="en-AU" dirty="0" smtClean="0"/>
              <a:t>Note: a reply had been received from 3GPP RAN1 at this time</a:t>
            </a:r>
            <a:endParaRPr lang="en-AU" dirty="0" smtClean="0"/>
          </a:p>
          <a:p>
            <a:pPr lvl="1"/>
            <a:r>
              <a:rPr lang="en-AU" dirty="0" smtClean="0"/>
              <a:t>The </a:t>
            </a:r>
            <a:r>
              <a:rPr lang="en-AU" dirty="0" smtClean="0"/>
              <a:t>IEEE 802.11 WG Chair </a:t>
            </a:r>
            <a:r>
              <a:rPr lang="en-AU" dirty="0" smtClean="0"/>
              <a:t>agreed in Nov 2016 to </a:t>
            </a:r>
            <a:r>
              <a:rPr lang="en-AU" dirty="0" smtClean="0"/>
              <a:t>authorise the continuation of the </a:t>
            </a:r>
            <a:r>
              <a:rPr lang="en-AU" i="1" dirty="0" smtClean="0"/>
              <a:t>PDED ad hoc </a:t>
            </a:r>
            <a:r>
              <a:rPr lang="en-AU" dirty="0" smtClean="0"/>
              <a:t>until we “cancelled too many sessions”</a:t>
            </a:r>
            <a:endParaRPr lang="en-AU" dirty="0"/>
          </a:p>
          <a:p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41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What is happening this week? </a:t>
            </a:r>
            <a:endParaRPr lang="en-AU" sz="2400" b="1" dirty="0" smtClean="0">
              <a:solidFill>
                <a:schemeClr val="accent2"/>
              </a:solidFill>
            </a:endParaRPr>
          </a:p>
          <a:p>
            <a:pPr marL="342900" lvl="1" indent="-34290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Review </a:t>
            </a:r>
            <a:r>
              <a:rPr lang="en-AU" sz="2400" b="1" dirty="0">
                <a:solidFill>
                  <a:schemeClr val="accent2"/>
                </a:solidFill>
              </a:rPr>
              <a:t>activities </a:t>
            </a:r>
            <a:r>
              <a:rPr lang="en-AU" sz="2400" b="1" dirty="0" smtClean="0">
                <a:solidFill>
                  <a:schemeClr val="accent2"/>
                </a:solidFill>
              </a:rPr>
              <a:t>in 3GPP </a:t>
            </a:r>
            <a:r>
              <a:rPr lang="en-AU" sz="2400" b="1" dirty="0">
                <a:solidFill>
                  <a:schemeClr val="accent2"/>
                </a:solidFill>
              </a:rPr>
              <a:t>RAN4 related to </a:t>
            </a:r>
            <a:r>
              <a:rPr lang="en-AU" sz="2400" b="1" dirty="0" smtClean="0">
                <a:solidFill>
                  <a:schemeClr val="accent2"/>
                </a:solidFill>
              </a:rPr>
              <a:t>testing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56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PDED ad hoc will hear a summary of discussions at the recent 3GPP RAN4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3GPP RAN4 is undertaking important work to validate the 3GPP RAN1 assertions about LAA coexistence with 802.11 </a:t>
            </a:r>
          </a:p>
          <a:p>
            <a:pPr lvl="2"/>
            <a:r>
              <a:rPr lang="en-AU" dirty="0" smtClean="0"/>
              <a:t>3GPP RAN1 noted in a </a:t>
            </a:r>
            <a:r>
              <a:rPr lang="en-AU" dirty="0" smtClean="0">
                <a:hlinkClick r:id="rId2"/>
              </a:rPr>
              <a:t>liaison</a:t>
            </a:r>
            <a:r>
              <a:rPr lang="en-AU" dirty="0" smtClean="0">
                <a:hlinkClick r:id="rId2"/>
              </a:rPr>
              <a:t> </a:t>
            </a:r>
            <a:r>
              <a:rPr lang="en-AU" dirty="0" smtClean="0"/>
              <a:t>in Nov 2016 that 3GPP RAN4 </a:t>
            </a:r>
            <a:r>
              <a:rPr lang="en-GB" i="1" dirty="0" smtClean="0"/>
              <a:t>as </a:t>
            </a:r>
            <a:r>
              <a:rPr lang="en-GB" i="1" dirty="0"/>
              <a:t>decided on the development of a set of coexistence test cases including multi-node tests to verify the coexistence between LAA and IEEE 802.11 devices in various scenarios including testing above and below an ED threshold of -72dBm for LAA devices</a:t>
            </a:r>
            <a:endParaRPr lang="en-AU" i="1" dirty="0"/>
          </a:p>
          <a:p>
            <a:pPr lvl="1"/>
            <a:r>
              <a:rPr lang="en-AU" dirty="0"/>
              <a:t>A number of IEEE 802 participants attended the 3GPP RAN4 meeting in Athens the week of 13 February </a:t>
            </a:r>
          </a:p>
          <a:p>
            <a:pPr lvl="1"/>
            <a:r>
              <a:rPr lang="en-AU" dirty="0" smtClean="0"/>
              <a:t>A participant has provided the following slides as a report in the conclusions (none!) of the discussions and next steps (unclear!)</a:t>
            </a:r>
          </a:p>
          <a:p>
            <a:pPr lvl="1"/>
            <a:r>
              <a:rPr lang="en-AU" dirty="0" smtClean="0"/>
              <a:t>The report will provide context for the </a:t>
            </a:r>
            <a:r>
              <a:rPr lang="en-AU" i="1" dirty="0" smtClean="0"/>
              <a:t>PDED ad hoc </a:t>
            </a:r>
            <a:r>
              <a:rPr lang="en-AU" dirty="0" smtClean="0"/>
              <a:t>discussion on how to respond to 3GPP RAN1’s </a:t>
            </a:r>
            <a:r>
              <a:rPr lang="en-AU" dirty="0" smtClean="0">
                <a:hlinkClick r:id="rId2"/>
              </a:rPr>
              <a:t>liaison </a:t>
            </a:r>
            <a:r>
              <a:rPr lang="en-AU" dirty="0" smtClean="0"/>
              <a:t>to IEEE 802 in Nov 2016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52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PDED ad hoc will hear a summary of discussions at the recent 3GPP RAN4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&lt;insert report – waiting for input &gt;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38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What is happening this week? </a:t>
            </a:r>
          </a:p>
          <a:p>
            <a:pPr marL="342900" lvl="1" indent="-34290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Review </a:t>
            </a:r>
            <a:r>
              <a:rPr lang="en-AU" sz="2400" b="1" dirty="0">
                <a:solidFill>
                  <a:schemeClr val="accent2"/>
                </a:solidFill>
              </a:rPr>
              <a:t>what has happened so far </a:t>
            </a:r>
            <a:r>
              <a:rPr lang="en-AU" sz="2400" b="1" dirty="0" smtClean="0">
                <a:solidFill>
                  <a:schemeClr val="accent2"/>
                </a:solidFill>
              </a:rPr>
              <a:t>on </a:t>
            </a:r>
            <a:r>
              <a:rPr lang="en-AU" sz="2400" b="1" dirty="0">
                <a:solidFill>
                  <a:schemeClr val="accent2"/>
                </a:solidFill>
              </a:rPr>
              <a:t>the PDED issue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77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IEEE 802 responded to 3GPP RAN1 in Nov 2016, rejecting its ED request &amp; making a PD request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802’s </a:t>
            </a:r>
            <a:r>
              <a:rPr lang="en-AU" dirty="0">
                <a:hlinkClick r:id="rId2"/>
              </a:rPr>
              <a:t>liaison</a:t>
            </a:r>
            <a:r>
              <a:rPr lang="en-AU" dirty="0"/>
              <a:t> in November 2016 </a:t>
            </a:r>
            <a:r>
              <a:rPr lang="en-AU" dirty="0" smtClean="0"/>
              <a:t>(developed by the </a:t>
            </a:r>
            <a:r>
              <a:rPr lang="en-AU" i="1" dirty="0" smtClean="0"/>
              <a:t>PDED ad hoc</a:t>
            </a:r>
            <a:r>
              <a:rPr lang="en-AU" dirty="0" smtClean="0"/>
              <a:t>) explained </a:t>
            </a:r>
            <a:r>
              <a:rPr lang="en-AU" dirty="0"/>
              <a:t>why the 3GPP RAN1 request that 802.11ax adopt ED = -72dBm does not make sense</a:t>
            </a:r>
          </a:p>
          <a:p>
            <a:pPr lvl="1"/>
            <a:r>
              <a:rPr lang="en-AU" dirty="0"/>
              <a:t>In particular, IEEE 802’s liaison noted such a change would cause 802.11ax devices to have a channel access disadvantage relative to:</a:t>
            </a:r>
          </a:p>
          <a:p>
            <a:pPr lvl="2"/>
            <a:r>
              <a:rPr lang="en-AU" dirty="0"/>
              <a:t>Deployed 802.11a/n/ac devices using ED = -62dBm</a:t>
            </a:r>
          </a:p>
          <a:p>
            <a:pPr lvl="2"/>
            <a:r>
              <a:rPr lang="en-AU" dirty="0"/>
              <a:t>LAA devices not using PD = -82dBm</a:t>
            </a:r>
          </a:p>
          <a:p>
            <a:pPr lvl="1"/>
            <a:r>
              <a:rPr lang="en-AU" dirty="0"/>
              <a:t>The IEEE 802 liaison concluded by requesting that 3GPP RAN1 </a:t>
            </a:r>
          </a:p>
          <a:p>
            <a:pPr lvl="2"/>
            <a:r>
              <a:rPr lang="en-AU" dirty="0"/>
              <a:t>Consider </a:t>
            </a:r>
            <a:r>
              <a:rPr lang="en-AU" i="1" dirty="0"/>
              <a:t>explicitly defining support for PD-based channel access in a future release of LAA specification</a:t>
            </a:r>
          </a:p>
          <a:p>
            <a:pPr lvl="1"/>
            <a:r>
              <a:rPr lang="en-AU" dirty="0"/>
              <a:t>The IEEE 802 liaison also asked 3GPP RAN1 to</a:t>
            </a:r>
          </a:p>
          <a:p>
            <a:pPr lvl="2"/>
            <a:r>
              <a:rPr lang="en-AU" dirty="0"/>
              <a:t>Indicate </a:t>
            </a:r>
            <a:r>
              <a:rPr lang="en-AU" i="1" dirty="0"/>
              <a:t>its interest in a continued dialog towards a future framework for efficient sharing of the 5 GHz band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/>
              <a:t>3GPP RAN1 </a:t>
            </a:r>
            <a:r>
              <a:rPr lang="en-AU" dirty="0" smtClean="0"/>
              <a:t>replied to IEEE </a:t>
            </a:r>
            <a:r>
              <a:rPr lang="en-AU" dirty="0"/>
              <a:t>802 </a:t>
            </a:r>
            <a:r>
              <a:rPr lang="en-AU" dirty="0" smtClean="0"/>
              <a:t>in </a:t>
            </a:r>
            <a:r>
              <a:rPr lang="en-AU" dirty="0"/>
              <a:t>Nov 2016, rejecting </a:t>
            </a:r>
            <a:r>
              <a:rPr lang="en-AU" dirty="0" smtClean="0"/>
              <a:t>the IEEE 802 request that LAA use PD in the future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After the IEEE 802’s meeting in Nov 2016, 3GPP RAN1 provided a </a:t>
            </a:r>
            <a:r>
              <a:rPr lang="en-AU" dirty="0" smtClean="0">
                <a:hlinkClick r:id="rId2"/>
              </a:rPr>
              <a:t>response</a:t>
            </a:r>
            <a:r>
              <a:rPr lang="en-AU" dirty="0" smtClean="0"/>
              <a:t> (see issues 13 &amp; 14) to </a:t>
            </a:r>
            <a:r>
              <a:rPr lang="en-AU" i="1" dirty="0" smtClean="0"/>
              <a:t>PDED ad </a:t>
            </a:r>
            <a:r>
              <a:rPr lang="en-AU" i="1" dirty="0" err="1" smtClean="0"/>
              <a:t>hoc</a:t>
            </a:r>
            <a:r>
              <a:rPr lang="en-AU" dirty="0" err="1" smtClean="0"/>
              <a:t>’s</a:t>
            </a:r>
            <a:r>
              <a:rPr lang="en-AU" dirty="0"/>
              <a:t> </a:t>
            </a:r>
            <a:r>
              <a:rPr lang="en-AU" dirty="0" smtClean="0"/>
              <a:t>liaison that:</a:t>
            </a:r>
          </a:p>
          <a:p>
            <a:pPr lvl="2"/>
            <a:r>
              <a:rPr lang="en-GB" dirty="0" smtClean="0"/>
              <a:t>Rejected </a:t>
            </a:r>
            <a:r>
              <a:rPr lang="en-AU" dirty="0" smtClean="0"/>
              <a:t>the request  </a:t>
            </a:r>
            <a:r>
              <a:rPr lang="en-GB" dirty="0" smtClean="0"/>
              <a:t>to </a:t>
            </a:r>
            <a:r>
              <a:rPr lang="en-AU" dirty="0"/>
              <a:t>consider use of PD in LAA in the </a:t>
            </a:r>
            <a:r>
              <a:rPr lang="en-AU" dirty="0" smtClean="0"/>
              <a:t>future</a:t>
            </a:r>
          </a:p>
          <a:p>
            <a:pPr lvl="2"/>
            <a:r>
              <a:rPr lang="en-GB" dirty="0" smtClean="0"/>
              <a:t>Deferred the </a:t>
            </a:r>
            <a:r>
              <a:rPr lang="en-AU" dirty="0" smtClean="0"/>
              <a:t>request  </a:t>
            </a:r>
            <a:r>
              <a:rPr lang="en-GB" dirty="0" smtClean="0"/>
              <a:t>to </a:t>
            </a:r>
            <a:r>
              <a:rPr lang="en-AU" dirty="0"/>
              <a:t>continue </a:t>
            </a:r>
            <a:r>
              <a:rPr lang="en-AU" dirty="0" smtClean="0"/>
              <a:t>a dialog </a:t>
            </a:r>
            <a:r>
              <a:rPr lang="en-AU" dirty="0"/>
              <a:t>on coexistence issues</a:t>
            </a:r>
            <a:endParaRPr lang="en-AU" dirty="0" smtClean="0"/>
          </a:p>
          <a:p>
            <a:pPr lvl="1"/>
            <a:r>
              <a:rPr lang="en-AU" dirty="0" smtClean="0"/>
              <a:t>3GPP RAN1 did not respond to the material in the IEEE 802 liaison explaining why the use of ED of -72dBm would </a:t>
            </a:r>
            <a:r>
              <a:rPr lang="en-AU" dirty="0"/>
              <a:t>cause </a:t>
            </a:r>
            <a:r>
              <a:rPr lang="en-AU" dirty="0" smtClean="0"/>
              <a:t>IEEE 802.11ax </a:t>
            </a:r>
            <a:r>
              <a:rPr lang="en-AU" dirty="0"/>
              <a:t>devices to have a channel access disadvantage relative </a:t>
            </a:r>
            <a:r>
              <a:rPr lang="en-AU" dirty="0" smtClean="0"/>
              <a:t>to:</a:t>
            </a:r>
          </a:p>
          <a:p>
            <a:pPr lvl="2"/>
            <a:r>
              <a:rPr lang="en-AU" dirty="0"/>
              <a:t>D</a:t>
            </a:r>
            <a:r>
              <a:rPr lang="en-AU" dirty="0" smtClean="0"/>
              <a:t>eployed </a:t>
            </a:r>
            <a:r>
              <a:rPr lang="en-AU" dirty="0"/>
              <a:t>802.11a/n/ac </a:t>
            </a:r>
            <a:r>
              <a:rPr lang="en-AU" dirty="0" smtClean="0"/>
              <a:t>devices</a:t>
            </a:r>
          </a:p>
          <a:p>
            <a:pPr lvl="2"/>
            <a:r>
              <a:rPr lang="en-AU" dirty="0" smtClean="0"/>
              <a:t>Future LAA devices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0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Welcome to the </a:t>
            </a:r>
            <a:r>
              <a:rPr lang="en-AU" dirty="0" smtClean="0"/>
              <a:t>third F2F </a:t>
            </a:r>
            <a:r>
              <a:rPr lang="en-AU" dirty="0" smtClean="0"/>
              <a:t>meeting of the </a:t>
            </a:r>
            <a:r>
              <a:rPr lang="en-AU" i="1" dirty="0" smtClean="0"/>
              <a:t>IEEE 802.11 PDED ad </a:t>
            </a:r>
            <a:r>
              <a:rPr lang="en-AU" i="1" dirty="0" smtClean="0"/>
              <a:t>hoc </a:t>
            </a:r>
            <a:r>
              <a:rPr lang="en-AU" dirty="0" smtClean="0"/>
              <a:t>in Vancouver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PDED stands for Preamble Detect Energy Detect </a:t>
            </a:r>
          </a:p>
          <a:p>
            <a:pPr lvl="2"/>
            <a:r>
              <a:rPr lang="en-AU" dirty="0" smtClean="0"/>
              <a:t>PDED is an attempt to encapsulate the goal of the group …</a:t>
            </a:r>
          </a:p>
          <a:p>
            <a:pPr lvl="2"/>
            <a:r>
              <a:rPr lang="en-AU" dirty="0" smtClean="0"/>
              <a:t>… which is to discuss issues related to the 3GPP RAN1 request to IEEE 802.11 WG to adopt an ED of -72dBm</a:t>
            </a:r>
          </a:p>
          <a:p>
            <a:pPr lvl="1"/>
            <a:r>
              <a:rPr lang="en-AU" dirty="0" smtClean="0"/>
              <a:t>The </a:t>
            </a:r>
            <a:r>
              <a:rPr lang="en-AU" i="1" dirty="0" smtClean="0"/>
              <a:t>IEEE 802.11 PDED ad hoc </a:t>
            </a:r>
            <a:r>
              <a:rPr lang="en-AU" dirty="0" smtClean="0"/>
              <a:t>was formed in September 2016 at the Warsaw interim meeting</a:t>
            </a:r>
          </a:p>
          <a:p>
            <a:pPr lvl="2"/>
            <a:r>
              <a:rPr lang="en-AU" dirty="0" smtClean="0"/>
              <a:t>Andrew Myles was appointed as Chair</a:t>
            </a:r>
          </a:p>
          <a:p>
            <a:pPr lvl="1"/>
            <a:r>
              <a:rPr lang="en-AU" dirty="0" smtClean="0"/>
              <a:t>It met in San Antonio (Nov 2016) and Atlanta (Jan 2017)</a:t>
            </a:r>
          </a:p>
          <a:p>
            <a:pPr lvl="1"/>
            <a:r>
              <a:rPr lang="en-AU" dirty="0" smtClean="0"/>
              <a:t>We will be </a:t>
            </a:r>
            <a:r>
              <a:rPr lang="en-AU" dirty="0" smtClean="0"/>
              <a:t>meeting twice this </a:t>
            </a:r>
            <a:r>
              <a:rPr lang="en-AU" dirty="0" smtClean="0"/>
              <a:t>week in Vancouver (Mar 2017)</a:t>
            </a:r>
            <a:endParaRPr lang="en-AU" dirty="0" smtClean="0"/>
          </a:p>
          <a:p>
            <a:pPr lvl="2"/>
            <a:r>
              <a:rPr lang="en-AU" dirty="0" smtClean="0"/>
              <a:t>Tuesday AM2</a:t>
            </a:r>
          </a:p>
          <a:p>
            <a:pPr lvl="2"/>
            <a:r>
              <a:rPr lang="en-AU" dirty="0" smtClean="0"/>
              <a:t>Wednesday </a:t>
            </a:r>
            <a:r>
              <a:rPr lang="en-AU" dirty="0" smtClean="0"/>
              <a:t>PM1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pPr lvl="1"/>
            <a:r>
              <a:rPr lang="en-AU" dirty="0"/>
              <a:t>In parallel to </a:t>
            </a:r>
            <a:r>
              <a:rPr lang="en-AU" dirty="0" smtClean="0"/>
              <a:t>the </a:t>
            </a:r>
            <a:r>
              <a:rPr lang="en-AU" dirty="0"/>
              <a:t>PDED </a:t>
            </a:r>
            <a:r>
              <a:rPr lang="en-AU" dirty="0" smtClean="0"/>
              <a:t>discussion, </a:t>
            </a:r>
            <a:r>
              <a:rPr lang="en-AU" dirty="0"/>
              <a:t>in July 2016 </a:t>
            </a:r>
            <a:r>
              <a:rPr lang="en-AU" dirty="0" smtClean="0"/>
              <a:t>IEEE 802 expressed a concern about LAA simulation validity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Summary </a:t>
            </a:r>
            <a:r>
              <a:rPr lang="en-AU" dirty="0"/>
              <a:t>of IEEE 802 </a:t>
            </a:r>
            <a:r>
              <a:rPr lang="en-AU" dirty="0" err="1" smtClean="0">
                <a:hlinkClick r:id="rId2"/>
              </a:rPr>
              <a:t>liaision</a:t>
            </a:r>
            <a:r>
              <a:rPr lang="en-AU" dirty="0" smtClean="0"/>
              <a:t> (issue 3) to </a:t>
            </a:r>
            <a:r>
              <a:rPr lang="en-AU" dirty="0"/>
              <a:t>3GPP RAN1 in Jul 2016</a:t>
            </a:r>
          </a:p>
          <a:p>
            <a:pPr lvl="1"/>
            <a:r>
              <a:rPr lang="en-AU" dirty="0"/>
              <a:t>IEEE 802 noted their March 2016 suggestion that </a:t>
            </a:r>
            <a:r>
              <a:rPr lang="en-US" dirty="0"/>
              <a:t>the LAA either detect 802.11 networks with a similar level of sensitivity to that with which 802.11 devices can detect each other or use an ED of -77dBm or lower</a:t>
            </a:r>
          </a:p>
          <a:p>
            <a:pPr lvl="1"/>
            <a:r>
              <a:rPr lang="en-US" dirty="0"/>
              <a:t>IEEE 802 noted that 3GPP RAN1 responded in June 2016 to the March 2016 LS by asserting simulations showed that ED of -72dBm </a:t>
            </a:r>
            <a:r>
              <a:rPr lang="en-US" i="1" dirty="0"/>
              <a:t>will ensure fair coexistence </a:t>
            </a:r>
            <a:r>
              <a:rPr lang="en-US" dirty="0"/>
              <a:t>between LAA and Wi-Fi </a:t>
            </a:r>
            <a:endParaRPr lang="en-US" i="1" dirty="0"/>
          </a:p>
          <a:p>
            <a:pPr lvl="1"/>
            <a:r>
              <a:rPr lang="en-US" dirty="0"/>
              <a:t>IEEE 802 expressed a concern in their July 2016 that the assertion relied upon simulations  are not realistic because they used median RSSIs higher than typically found in actual indoor deployments</a:t>
            </a:r>
          </a:p>
          <a:p>
            <a:pPr lvl="1"/>
            <a:r>
              <a:rPr lang="en-US" dirty="0"/>
              <a:t>IEEE 802 went on to request that 3GPP RAN1 reconsider its assertion about fair coexistence between LAA and Wi-Fi </a:t>
            </a:r>
            <a:r>
              <a:rPr lang="en-US" i="1" dirty="0"/>
              <a:t>in a configuration that has a larger percentage of weak 802.11 links than what is currently assumed in the 3GPP indoor model</a:t>
            </a:r>
            <a:endParaRPr lang="en-AU" i="1" dirty="0"/>
          </a:p>
          <a:p>
            <a:pPr lvl="1"/>
            <a:endParaRPr lang="en-AU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0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 Nov 2017, 3GPP RAN1 reiterated their confidence in the use of ED using a threshold of -72 </a:t>
            </a:r>
            <a:r>
              <a:rPr lang="en-AU" dirty="0" err="1" smtClean="0"/>
              <a:t>dBm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Summary of </a:t>
            </a:r>
            <a:r>
              <a:rPr lang="en-AU" dirty="0" smtClean="0"/>
              <a:t>3GPP RAN1 response </a:t>
            </a:r>
            <a:r>
              <a:rPr lang="en-AU" dirty="0" smtClean="0"/>
              <a:t>3 </a:t>
            </a:r>
            <a:r>
              <a:rPr lang="en-AU" dirty="0" smtClean="0">
                <a:hlinkClick r:id="rId2"/>
              </a:rPr>
              <a:t>liaised</a:t>
            </a:r>
            <a:r>
              <a:rPr lang="en-AU" dirty="0" smtClean="0"/>
              <a:t> </a:t>
            </a:r>
            <a:r>
              <a:rPr lang="en-AU" dirty="0"/>
              <a:t>to </a:t>
            </a:r>
            <a:r>
              <a:rPr lang="en-AU" dirty="0" smtClean="0"/>
              <a:t>IEEE 802 in Nov 2016</a:t>
            </a:r>
            <a:endParaRPr lang="en-AU" dirty="0"/>
          </a:p>
          <a:p>
            <a:pPr lvl="1"/>
            <a:r>
              <a:rPr lang="en-AU" dirty="0" smtClean="0"/>
              <a:t>3GPP RAN1 reiterated that ED based coexistence using a level of -72 </a:t>
            </a:r>
            <a:r>
              <a:rPr lang="en-AU" dirty="0" err="1" smtClean="0"/>
              <a:t>dBm</a:t>
            </a:r>
            <a:r>
              <a:rPr lang="en-AU" dirty="0" smtClean="0"/>
              <a:t> was agreed </a:t>
            </a:r>
            <a:r>
              <a:rPr lang="en-AU" dirty="0" smtClean="0"/>
              <a:t>in 3GPP </a:t>
            </a:r>
            <a:r>
              <a:rPr lang="en-US" i="1" dirty="0"/>
              <a:t>after considerable debate and with wide participation of stakeholders of both LAA and IEEE 802.11 technologies</a:t>
            </a:r>
            <a:endParaRPr lang="en-AU" i="1" dirty="0" smtClean="0"/>
          </a:p>
          <a:p>
            <a:pPr lvl="1"/>
            <a:r>
              <a:rPr lang="en-AU" dirty="0" smtClean="0"/>
              <a:t>3GPP RAN1 noted that the use of PD was considered</a:t>
            </a:r>
          </a:p>
          <a:p>
            <a:pPr lvl="2"/>
            <a:r>
              <a:rPr lang="en-AU" dirty="0" smtClean="0"/>
              <a:t>Note: … and rejected</a:t>
            </a:r>
          </a:p>
          <a:p>
            <a:pPr lvl="1"/>
            <a:r>
              <a:rPr lang="en-AU" dirty="0" smtClean="0"/>
              <a:t>3GPP RAN1 asserted that discussions considered both indoor and outdoor scenarios</a:t>
            </a:r>
          </a:p>
          <a:p>
            <a:pPr lvl="2"/>
            <a:r>
              <a:rPr lang="en-AU" dirty="0" smtClean="0"/>
              <a:t>Note: … in simulations</a:t>
            </a:r>
          </a:p>
          <a:p>
            <a:pPr lvl="1"/>
            <a:r>
              <a:rPr lang="en-AU" dirty="0"/>
              <a:t>3GPP </a:t>
            </a:r>
            <a:r>
              <a:rPr lang="en-AU" dirty="0" smtClean="0"/>
              <a:t>RAN1 noted while default ED in LAA is -72dBm (UE with max </a:t>
            </a:r>
            <a:r>
              <a:rPr lang="en-AU" dirty="0" err="1" smtClean="0"/>
              <a:t>tx</a:t>
            </a:r>
            <a:r>
              <a:rPr lang="en-AU" dirty="0" smtClean="0"/>
              <a:t> power of 23dBm), a mechanism has been defined to allow the eNB to configure a different value in UE, and appropriate values will be studied in RAN4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0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 Nov 2017, 3GPP RAN1 reiterated their confidence in the use of ED using a threshold of -72 </a:t>
            </a:r>
            <a:r>
              <a:rPr lang="en-AU" dirty="0" err="1" smtClean="0"/>
              <a:t>dBm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Summary of </a:t>
            </a:r>
            <a:r>
              <a:rPr lang="en-AU" dirty="0" smtClean="0"/>
              <a:t>3GPP RAN1 response 3 </a:t>
            </a:r>
            <a:r>
              <a:rPr lang="en-AU" dirty="0" smtClean="0">
                <a:hlinkClick r:id="rId2"/>
              </a:rPr>
              <a:t>liaised</a:t>
            </a:r>
            <a:r>
              <a:rPr lang="en-AU" dirty="0" smtClean="0"/>
              <a:t> </a:t>
            </a:r>
            <a:r>
              <a:rPr lang="en-AU" dirty="0"/>
              <a:t>to </a:t>
            </a:r>
            <a:r>
              <a:rPr lang="en-AU" dirty="0" smtClean="0"/>
              <a:t>IEEE 802 in Nov 2016</a:t>
            </a:r>
            <a:endParaRPr lang="en-AU" dirty="0"/>
          </a:p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3GPP RAN1 noted that ETSI BRAN had agreed on the same ED threshold of -72dBm in the draft of EN 301 893</a:t>
            </a:r>
          </a:p>
          <a:p>
            <a:pPr lvl="2"/>
            <a:r>
              <a:rPr lang="en-AU" dirty="0" smtClean="0"/>
              <a:t>Aside: this is only max value for regulatory purposes, not necessarily the “right” value</a:t>
            </a:r>
          </a:p>
          <a:p>
            <a:pPr lvl="1"/>
            <a:r>
              <a:rPr lang="en-AU" dirty="0"/>
              <a:t>3GPP RAN1 </a:t>
            </a:r>
            <a:r>
              <a:rPr lang="en-AU" dirty="0" smtClean="0"/>
              <a:t>that it was undesirable to widen the asymmetry between the ED threshold of LAA (-72dBm) and 802.11 (-62dBm)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38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 Nov 2017, 3GPP RAN1 reiterated their confidence in the use of ED using a threshold of -72 </a:t>
            </a:r>
            <a:r>
              <a:rPr lang="en-AU" dirty="0" err="1" smtClean="0"/>
              <a:t>dBm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Summary of </a:t>
            </a:r>
            <a:r>
              <a:rPr lang="en-AU" dirty="0" smtClean="0"/>
              <a:t>3GPP RAN1 response 3 </a:t>
            </a:r>
            <a:r>
              <a:rPr lang="en-AU" dirty="0" smtClean="0">
                <a:hlinkClick r:id="rId2"/>
              </a:rPr>
              <a:t>liaised</a:t>
            </a:r>
            <a:r>
              <a:rPr lang="en-AU" dirty="0" smtClean="0"/>
              <a:t> </a:t>
            </a:r>
            <a:r>
              <a:rPr lang="en-AU" dirty="0"/>
              <a:t>to </a:t>
            </a:r>
            <a:r>
              <a:rPr lang="en-AU" dirty="0" smtClean="0"/>
              <a:t>IEEE 802 in Nov 2016</a:t>
            </a:r>
            <a:endParaRPr lang="en-AU" dirty="0"/>
          </a:p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3GPP RAN1 noted that 3GPP RAN4 </a:t>
            </a:r>
            <a:r>
              <a:rPr lang="en-GB" i="1" dirty="0"/>
              <a:t>has decided on the development of a set of coexistence test cases including multi-node tests to verify the coexistence between LAA and IEEE 802.11 devices in various scenarios including testing above and below an ED threshold of -72dBm for LAA devices</a:t>
            </a:r>
            <a:endParaRPr lang="en-AU" i="1" dirty="0"/>
          </a:p>
          <a:p>
            <a:pPr lvl="1"/>
            <a:r>
              <a:rPr lang="en-AU" dirty="0"/>
              <a:t>3GPP RAN1 </a:t>
            </a:r>
            <a:r>
              <a:rPr lang="en-AU" dirty="0" smtClean="0"/>
              <a:t>noted LAA device may use mechanisms in addition to ED</a:t>
            </a:r>
          </a:p>
          <a:p>
            <a:pPr lvl="2"/>
            <a:r>
              <a:rPr lang="en-AU" dirty="0" smtClean="0"/>
              <a:t>Note: it is rumoured at least one vendor is implementing PD</a:t>
            </a:r>
          </a:p>
          <a:p>
            <a:pPr lvl="1"/>
            <a:r>
              <a:rPr lang="en-AU" dirty="0"/>
              <a:t>3GPP RAN1 noted </a:t>
            </a:r>
            <a:r>
              <a:rPr lang="en-GB" i="1" dirty="0"/>
              <a:t>equipment would be tested to ensure fair coexistence between LAA and 802.11 </a:t>
            </a:r>
            <a:r>
              <a:rPr lang="en-GB" i="1" dirty="0" smtClean="0"/>
              <a:t>systems</a:t>
            </a:r>
          </a:p>
          <a:p>
            <a:pPr lvl="2"/>
            <a:r>
              <a:rPr lang="en-GB" dirty="0" smtClean="0"/>
              <a:t>Note: it is not clear who will do the testing, or if it will be mandatory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56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discussed a possible response to 3GPP RAN1 on the PDED issue in Jan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Jan 2017, the PDED ad hoc reviewed 3GPP RAN1’s </a:t>
            </a:r>
            <a:r>
              <a:rPr lang="en-AU" dirty="0" smtClean="0">
                <a:hlinkClick r:id="rId2"/>
              </a:rPr>
              <a:t>response</a:t>
            </a:r>
            <a:r>
              <a:rPr lang="en-AU" dirty="0" smtClean="0"/>
              <a:t> to both issue 3 and issue13 and three options were discussed for next steps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AU" dirty="0" smtClean="0"/>
              <a:t>Continue disagreeing via “liaison ping pong”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AU" dirty="0" smtClean="0"/>
              <a:t>Ignore the response and don’t send anything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AU" dirty="0" smtClean="0"/>
              <a:t>Agree to disagree in a final note</a:t>
            </a:r>
          </a:p>
          <a:p>
            <a:pPr lvl="1"/>
            <a:r>
              <a:rPr lang="en-AU" dirty="0" smtClean="0"/>
              <a:t>Some argued for option 2 …</a:t>
            </a:r>
          </a:p>
          <a:p>
            <a:pPr lvl="2"/>
            <a:r>
              <a:rPr lang="en-AU" dirty="0" smtClean="0"/>
              <a:t>“</a:t>
            </a:r>
            <a:r>
              <a:rPr lang="en-GB" i="1" dirty="0"/>
              <a:t>We should stop this. We should focus on improving our technology. We are wasting time for things that we could spend improving </a:t>
            </a:r>
            <a:r>
              <a:rPr lang="en-GB" i="1" dirty="0" smtClean="0"/>
              <a:t>802.11</a:t>
            </a:r>
            <a:r>
              <a:rPr lang="en-GB" dirty="0" smtClean="0"/>
              <a:t>” (from minutes)</a:t>
            </a:r>
          </a:p>
          <a:p>
            <a:pPr lvl="1"/>
            <a:r>
              <a:rPr lang="en-AU" dirty="0" smtClean="0"/>
              <a:t>… while others argued for option 3</a:t>
            </a:r>
          </a:p>
          <a:p>
            <a:pPr lvl="2"/>
            <a:r>
              <a:rPr lang="en-AU" dirty="0" smtClean="0"/>
              <a:t>Ignoring may suggest we accept all aspects of the response</a:t>
            </a:r>
          </a:p>
          <a:p>
            <a:pPr lvl="2"/>
            <a:r>
              <a:rPr lang="en-AU" dirty="0" smtClean="0"/>
              <a:t>It is important to document the disagreement for possible future use in other forums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67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agreed in Jan 2017 to consider a “agree to disagree” response to RAN1 in Mar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straw poll narrowly gave a preference to option </a:t>
            </a:r>
            <a:r>
              <a:rPr lang="en-AU" dirty="0" smtClean="0"/>
              <a:t>3 (“agree to disagree”)</a:t>
            </a:r>
            <a:endParaRPr lang="en-AU" dirty="0"/>
          </a:p>
          <a:p>
            <a:pPr lvl="2"/>
            <a:r>
              <a:rPr lang="en-AU" dirty="0"/>
              <a:t>Straw poll result: 0/6/7</a:t>
            </a:r>
          </a:p>
          <a:p>
            <a:pPr lvl="1"/>
            <a:r>
              <a:rPr lang="en-AU" dirty="0" smtClean="0"/>
              <a:t>The Chair volunteered to draft a possible liaison based on a very rough  draft shown in Jan 2017</a:t>
            </a:r>
          </a:p>
          <a:p>
            <a:pPr lvl="2"/>
            <a:r>
              <a:rPr lang="en-AU" i="1" dirty="0"/>
              <a:t>Acknowledge that 3GPP RAN1 are committed to coexistence based on LAA using an ED threshold of -72dBm</a:t>
            </a:r>
          </a:p>
          <a:p>
            <a:pPr lvl="2"/>
            <a:r>
              <a:rPr lang="en-AU" i="1" dirty="0"/>
              <a:t>Reiterate that IEEE 802 intend to base coexistence on an ED threshold of -62dBm  and a PD threshold of -82dBm, based on current practice</a:t>
            </a:r>
          </a:p>
          <a:p>
            <a:pPr lvl="2"/>
            <a:r>
              <a:rPr lang="en-AU" i="1" dirty="0"/>
              <a:t>Note that while IEEE 802 would prefer LAA used a similar mechanism, IEEE 802 will at this time accept 3GPP RAN1 assertions  in multiple LS’s that fair coexistence can be achieved with LAA &amp; Wi-Fi using differing mechanisms</a:t>
            </a:r>
          </a:p>
          <a:p>
            <a:pPr lvl="2"/>
            <a:r>
              <a:rPr lang="en-AU" i="1" dirty="0" smtClean="0"/>
              <a:t>Note </a:t>
            </a:r>
            <a:r>
              <a:rPr lang="en-AU" i="1" dirty="0"/>
              <a:t>that IEEE 802 will interpret 3GPP RANs lack of objection to the reasons Wi-Fi can’t use an ED of -72dBm as acceptance of IEEE 802’s position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472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What is happening this week</a:t>
            </a:r>
            <a:r>
              <a:rPr lang="en-AU" sz="2400" b="1" dirty="0" smtClean="0">
                <a:solidFill>
                  <a:schemeClr val="accent2"/>
                </a:solidFill>
              </a:rPr>
              <a:t>?</a:t>
            </a:r>
          </a:p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Develop </a:t>
            </a:r>
            <a:r>
              <a:rPr lang="en-AU" sz="2400" b="1" dirty="0">
                <a:solidFill>
                  <a:schemeClr val="accent2"/>
                </a:solidFill>
              </a:rPr>
              <a:t>a response to 3GPP RAN1 </a:t>
            </a:r>
            <a:r>
              <a:rPr lang="en-AU" sz="2400" b="1" dirty="0" smtClean="0">
                <a:solidFill>
                  <a:schemeClr val="accent2"/>
                </a:solidFill>
              </a:rPr>
              <a:t>on </a:t>
            </a:r>
            <a:r>
              <a:rPr lang="en-AU" sz="2400" b="1" dirty="0">
                <a:solidFill>
                  <a:schemeClr val="accent2"/>
                </a:solidFill>
              </a:rPr>
              <a:t>the  PDED issue</a:t>
            </a:r>
          </a:p>
          <a:p>
            <a:pPr marL="1588" lvl="1" indent="0" algn="ctr">
              <a:buNone/>
            </a:pP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03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PDED ad hoc will review a proposed “agree to disagree” liaison to 3GPP RAN1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>
                <a:solidFill>
                  <a:srgbClr val="FF0000"/>
                </a:solidFill>
              </a:rPr>
              <a:t>&lt;insert material and references here to proposed liaison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Note: currently text in separate Word file</a:t>
            </a:r>
          </a:p>
          <a:p>
            <a:pPr lvl="2"/>
            <a:r>
              <a:rPr lang="en-AU">
                <a:solidFill>
                  <a:srgbClr val="FF0000"/>
                </a:solidFill>
              </a:rPr>
              <a:t>See </a:t>
            </a:r>
            <a:r>
              <a:rPr lang="en-AU" smtClean="0">
                <a:solidFill>
                  <a:srgbClr val="FF0000"/>
                </a:solidFill>
              </a:rPr>
              <a:t>11-17-0292-00 </a:t>
            </a:r>
            <a:r>
              <a:rPr lang="en-AU" dirty="0">
                <a:solidFill>
                  <a:srgbClr val="FF0000"/>
                </a:solidFill>
              </a:rPr>
              <a:t>&gt;</a:t>
            </a:r>
            <a:endParaRPr lang="en-AU" dirty="0" smtClean="0">
              <a:solidFill>
                <a:srgbClr val="FF0000"/>
              </a:solidFill>
            </a:endParaRPr>
          </a:p>
          <a:p>
            <a:pPr lvl="1"/>
            <a:r>
              <a:rPr lang="en-AU" dirty="0" smtClean="0">
                <a:solidFill>
                  <a:srgbClr val="FF0000"/>
                </a:solidFill>
              </a:rPr>
              <a:t>&lt;the material will explain goals: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Agree to disagree on key issues in past liaisons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Express positive view on the commitment to test in RAN4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Express concern about the backward steps in RAN4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Request 3GPP RAN4 to confirm previous commitments to test with Wi-Fi links under the ED threshold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Raise possibility  of extending WFA tests for LTE-U to LAA&gt;</a:t>
            </a:r>
          </a:p>
          <a:p>
            <a:pPr lvl="1"/>
            <a:r>
              <a:rPr lang="en-AU" dirty="0" smtClean="0">
                <a:solidFill>
                  <a:srgbClr val="FF0000"/>
                </a:solidFill>
              </a:rPr>
              <a:t>&lt;the proposed liaison covers issues 3 and 13; the ad hoc should tell 802.19 that they do not need to cover these issues in any response from them&gt;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54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is happening this week?</a:t>
            </a:r>
          </a:p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Consider </a:t>
            </a:r>
            <a:r>
              <a:rPr lang="en-AU" sz="2400" b="1" dirty="0">
                <a:solidFill>
                  <a:schemeClr val="accent2"/>
                </a:solidFill>
              </a:rPr>
              <a:t>further </a:t>
            </a:r>
            <a:r>
              <a:rPr lang="en-AU" sz="2400" b="1" dirty="0" smtClean="0">
                <a:solidFill>
                  <a:schemeClr val="accent2"/>
                </a:solidFill>
              </a:rPr>
              <a:t>data</a:t>
            </a:r>
            <a:br>
              <a:rPr lang="en-AU" sz="2400" b="1" dirty="0" smtClean="0">
                <a:solidFill>
                  <a:schemeClr val="accent2"/>
                </a:solidFill>
              </a:rPr>
            </a:br>
            <a:r>
              <a:rPr lang="en-AU" sz="2400" b="1" dirty="0" smtClean="0">
                <a:solidFill>
                  <a:schemeClr val="accent2"/>
                </a:solidFill>
              </a:rPr>
              <a:t>(based </a:t>
            </a:r>
            <a:r>
              <a:rPr lang="en-AU" sz="2400" b="1" dirty="0">
                <a:solidFill>
                  <a:schemeClr val="accent2"/>
                </a:solidFill>
              </a:rPr>
              <a:t>on simulation </a:t>
            </a:r>
            <a:r>
              <a:rPr lang="en-AU" sz="2400" b="1" dirty="0" smtClean="0">
                <a:solidFill>
                  <a:schemeClr val="accent2"/>
                </a:solidFill>
              </a:rPr>
              <a:t>&amp; testing?)</a:t>
            </a:r>
            <a:br>
              <a:rPr lang="en-AU" sz="2400" b="1" dirty="0" smtClean="0">
                <a:solidFill>
                  <a:schemeClr val="accent2"/>
                </a:solidFill>
              </a:rPr>
            </a:br>
            <a:r>
              <a:rPr lang="en-AU" sz="2400" b="1" dirty="0" smtClean="0">
                <a:solidFill>
                  <a:schemeClr val="accent2"/>
                </a:solidFill>
              </a:rPr>
              <a:t>for </a:t>
            </a:r>
            <a:r>
              <a:rPr lang="en-AU" sz="2400" b="1" dirty="0">
                <a:solidFill>
                  <a:schemeClr val="accent2"/>
                </a:solidFill>
              </a:rPr>
              <a:t>future LS’s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0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Simulations provided one basis of the IEEE 802.11 PDED ad hoc recommendation in Nov 2016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During the teleconferences </a:t>
            </a:r>
            <a:r>
              <a:rPr lang="en-US" dirty="0" smtClean="0"/>
              <a:t>in late 2016 it </a:t>
            </a:r>
            <a:r>
              <a:rPr lang="en-US" dirty="0" smtClean="0"/>
              <a:t>was suggested that IEEE 802.11 PDED should undertake its own simulations</a:t>
            </a:r>
          </a:p>
          <a:p>
            <a:pPr lvl="1"/>
            <a:r>
              <a:rPr lang="en-US" dirty="0"/>
              <a:t>Yuichi Morioka (Sony</a:t>
            </a:r>
            <a:r>
              <a:rPr lang="en-US" dirty="0" smtClean="0"/>
              <a:t>) responded to this suggestion at the San Antonio meeting </a:t>
            </a:r>
            <a:r>
              <a:rPr lang="en-US" dirty="0" smtClean="0"/>
              <a:t>in Nov 2016 by </a:t>
            </a:r>
            <a:r>
              <a:rPr lang="en-US" dirty="0" smtClean="0"/>
              <a:t>simulating the case of 802.11ax using an ED of -72dBm and legacy 802.11 using an ED of -62dBm</a:t>
            </a:r>
          </a:p>
          <a:p>
            <a:pPr lvl="2"/>
            <a:r>
              <a:rPr lang="en-US" dirty="0" smtClean="0"/>
              <a:t>Title: “</a:t>
            </a:r>
            <a:r>
              <a:rPr lang="en-US" i="1" dirty="0" smtClean="0"/>
              <a:t>Simulations </a:t>
            </a:r>
            <a:r>
              <a:rPr lang="en-US" i="1" dirty="0"/>
              <a:t>on the effects of changing the ED threshold from a system performance </a:t>
            </a:r>
            <a:r>
              <a:rPr lang="en-US" i="1" dirty="0" smtClean="0"/>
              <a:t>perspective</a:t>
            </a:r>
            <a:r>
              <a:rPr lang="en-US" dirty="0" smtClean="0"/>
              <a:t>” - </a:t>
            </a:r>
            <a:r>
              <a:rPr lang="en-US" dirty="0" smtClean="0">
                <a:hlinkClick r:id="rId2"/>
              </a:rPr>
              <a:t>11-16-1451-00</a:t>
            </a:r>
            <a:endParaRPr lang="en-US" dirty="0" smtClean="0"/>
          </a:p>
          <a:p>
            <a:pPr lvl="1"/>
            <a:r>
              <a:rPr lang="en-US" dirty="0"/>
              <a:t>Yuichi </a:t>
            </a:r>
            <a:r>
              <a:rPr lang="en-US" dirty="0" smtClean="0"/>
              <a:t> </a:t>
            </a:r>
            <a:r>
              <a:rPr lang="en-AU" i="1" dirty="0" smtClean="0"/>
              <a:t>proposed </a:t>
            </a:r>
            <a:r>
              <a:rPr lang="en-AU" i="1" dirty="0"/>
              <a:t>to reject 3GPP RAN1’s request  to change 802.11’s ED threshold from -62dBm to -72dBm</a:t>
            </a:r>
          </a:p>
          <a:p>
            <a:pPr lvl="2"/>
            <a:r>
              <a:rPr lang="en-AU" i="1" dirty="0"/>
              <a:t>As it is not realistic to change legacy STAs </a:t>
            </a:r>
            <a:r>
              <a:rPr lang="en-AU" i="1" dirty="0" smtClean="0"/>
              <a:t>behaviour, </a:t>
            </a:r>
            <a:r>
              <a:rPr lang="en-AU" i="1" dirty="0"/>
              <a:t>we </a:t>
            </a:r>
            <a:r>
              <a:rPr lang="en-AU" i="1" dirty="0" smtClean="0"/>
              <a:t>analysed </a:t>
            </a:r>
            <a:r>
              <a:rPr lang="en-AU" i="1" dirty="0"/>
              <a:t>case B) “some 802.11 STA uses ED of -72dBm”, where 802.11ax STAs use the new </a:t>
            </a:r>
            <a:r>
              <a:rPr lang="en-AU" i="1" dirty="0" smtClean="0"/>
              <a:t>threshold”</a:t>
            </a:r>
            <a:endParaRPr lang="en-AU" i="1" dirty="0"/>
          </a:p>
          <a:p>
            <a:pPr lvl="2"/>
            <a:r>
              <a:rPr lang="en-AU" i="1" dirty="0"/>
              <a:t>In this coexistence scenario, performance of 802.11ax STAs significantly degrade, hence the request to change all new 802.11 STAs to adopt the new threshold should be rejected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5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task for the </a:t>
            </a:r>
            <a:r>
              <a:rPr lang="en-AU" i="1" dirty="0" smtClean="0"/>
              <a:t>PDED ad hoc </a:t>
            </a:r>
            <a:r>
              <a:rPr lang="en-AU" dirty="0" smtClean="0"/>
              <a:t>today is to appoint a secretary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important to keep proper minutes of all PDED meetings</a:t>
            </a:r>
          </a:p>
          <a:p>
            <a:pPr lvl="1"/>
            <a:r>
              <a:rPr lang="en-AU" dirty="0" smtClean="0"/>
              <a:t>However, it is generally not practical to Chair a meeting and take minutes at the same time</a:t>
            </a:r>
          </a:p>
          <a:p>
            <a:pPr lvl="2"/>
            <a:r>
              <a:rPr lang="en-AU" dirty="0" smtClean="0"/>
              <a:t>Especially without a recording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Therefore we need a volunteer for a Secretary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At least for this session …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thanks to Thomas </a:t>
            </a:r>
            <a:r>
              <a:rPr lang="en-AU" dirty="0" err="1" smtClean="0">
                <a:sym typeface="Wingdings" panose="05000000000000000000" pitchFamily="2" charset="2"/>
              </a:rPr>
              <a:t>Derham</a:t>
            </a:r>
            <a:r>
              <a:rPr lang="en-AU" dirty="0" smtClean="0">
                <a:sym typeface="Wingdings" panose="05000000000000000000" pitchFamily="2" charset="2"/>
              </a:rPr>
              <a:t>, Dick </a:t>
            </a:r>
            <a:r>
              <a:rPr lang="en-AU" dirty="0" smtClean="0">
                <a:sym typeface="Wingdings" panose="05000000000000000000" pitchFamily="2" charset="2"/>
              </a:rPr>
              <a:t>Roy, Graham </a:t>
            </a:r>
            <a:r>
              <a:rPr lang="en-AU" dirty="0" smtClean="0">
                <a:sym typeface="Wingdings" panose="05000000000000000000" pitchFamily="2" charset="2"/>
              </a:rPr>
              <a:t>Smith </a:t>
            </a:r>
            <a:r>
              <a:rPr lang="en-AU" dirty="0" smtClean="0">
                <a:sym typeface="Wingdings" panose="05000000000000000000" pitchFamily="2" charset="2"/>
              </a:rPr>
              <a:t>&amp; Guido Hiertz for </a:t>
            </a:r>
            <a:r>
              <a:rPr lang="en-AU" dirty="0" smtClean="0">
                <a:sym typeface="Wingdings" panose="05000000000000000000" pitchFamily="2" charset="2"/>
              </a:rPr>
              <a:t>volunteering previously 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 rewards for the Secretary are numerous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Power over the ad hoc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Respect from your peers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a </a:t>
            </a:r>
            <a:r>
              <a:rPr lang="en-AU" dirty="0" smtClean="0">
                <a:sym typeface="Wingdings" panose="05000000000000000000" pitchFamily="2" charset="2"/>
              </a:rPr>
              <a:t>cold beverage </a:t>
            </a:r>
            <a:r>
              <a:rPr lang="en-AU" dirty="0" smtClean="0">
                <a:sym typeface="Wingdings" panose="05000000000000000000" pitchFamily="2" charset="2"/>
              </a:rPr>
              <a:t>from the Chair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PDED ad hoc considered another simulation presentation in Jan 2017 from the same authors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fontAlgn="t" hangingPunct="1"/>
            <a:r>
              <a:rPr lang="en-US" b="0" dirty="0" smtClean="0"/>
              <a:t>In a presentation in Jan 2017, </a:t>
            </a:r>
            <a:r>
              <a:rPr lang="en-US" b="0" dirty="0" err="1" smtClean="0"/>
              <a:t>Kosuke</a:t>
            </a:r>
            <a:r>
              <a:rPr lang="en-US" b="0" dirty="0" smtClean="0"/>
              <a:t> </a:t>
            </a:r>
            <a:r>
              <a:rPr lang="en-US" b="0" dirty="0" err="1" smtClean="0"/>
              <a:t>Aio</a:t>
            </a:r>
            <a:r>
              <a:rPr lang="en-US" b="0" dirty="0" smtClean="0"/>
              <a:t> </a:t>
            </a:r>
            <a:r>
              <a:rPr lang="en-US" dirty="0" smtClean="0"/>
              <a:t>(Sony) asked “</a:t>
            </a:r>
            <a:r>
              <a:rPr lang="en-US" altLang="ja-JP" i="1" dirty="0" smtClean="0"/>
              <a:t>What </a:t>
            </a:r>
            <a:r>
              <a:rPr lang="en-US" altLang="ja-JP" i="1" dirty="0"/>
              <a:t>happens if both LAA and Wi-Fi operate at ED of -72dBm but with no PD </a:t>
            </a:r>
            <a:r>
              <a:rPr lang="en-US" altLang="ja-JP" i="1" dirty="0" smtClean="0"/>
              <a:t>communication?</a:t>
            </a:r>
            <a:r>
              <a:rPr lang="en-US" altLang="ja-JP" dirty="0" smtClean="0"/>
              <a:t>”</a:t>
            </a:r>
          </a:p>
          <a:p>
            <a:pPr lvl="2" eaLnBrk="1" fontAlgn="t" hangingPunct="1"/>
            <a:r>
              <a:rPr lang="en-US" altLang="ja-JP" dirty="0" smtClean="0"/>
              <a:t>See </a:t>
            </a:r>
            <a:r>
              <a:rPr lang="en-AU" dirty="0" smtClean="0">
                <a:hlinkClick r:id="rId2"/>
              </a:rPr>
              <a:t>11-17-0062-00</a:t>
            </a:r>
            <a:endParaRPr lang="en-AU" dirty="0"/>
          </a:p>
          <a:p>
            <a:pPr lvl="1" eaLnBrk="1" fontAlgn="t" hangingPunct="1"/>
            <a:r>
              <a:rPr lang="en-US" b="0" dirty="0" smtClean="0"/>
              <a:t>He </a:t>
            </a:r>
            <a:r>
              <a:rPr lang="en-US" dirty="0"/>
              <a:t>concluded </a:t>
            </a:r>
            <a:r>
              <a:rPr lang="en-US" dirty="0" smtClean="0"/>
              <a:t>in relation to the 3GPP RAN1 request for 802.11ax to adopt ED of -72dBm that “</a:t>
            </a:r>
            <a:r>
              <a:rPr lang="en-US" i="1" dirty="0" smtClean="0"/>
              <a:t>From </a:t>
            </a:r>
            <a:r>
              <a:rPr lang="en-US" i="1" dirty="0"/>
              <a:t>these simulation results, it can be observed that meeting 3GPP request </a:t>
            </a:r>
            <a:r>
              <a:rPr lang="en-US" altLang="ja-JP" i="1" dirty="0"/>
              <a:t>is not a way to provide fair coexistence between LAA and WLAN especially in heavy </a:t>
            </a:r>
            <a:r>
              <a:rPr lang="en-US" altLang="ja-JP" i="1" dirty="0" smtClean="0"/>
              <a:t>networks</a:t>
            </a:r>
            <a:r>
              <a:rPr lang="en-US" altLang="ja-JP" dirty="0" smtClean="0"/>
              <a:t>”</a:t>
            </a:r>
          </a:p>
          <a:p>
            <a:pPr lvl="1" eaLnBrk="1" fontAlgn="t" hangingPunct="1"/>
            <a:r>
              <a:rPr lang="en-US" altLang="ja-JP" dirty="0" smtClean="0"/>
              <a:t>The presentation proposed that dynamic</a:t>
            </a:r>
            <a:r>
              <a:rPr lang="en-US" dirty="0" smtClean="0"/>
              <a:t> </a:t>
            </a:r>
            <a:r>
              <a:rPr lang="en-US" dirty="0"/>
              <a:t>TX power </a:t>
            </a:r>
            <a:r>
              <a:rPr lang="en-US" dirty="0" smtClean="0"/>
              <a:t>&amp; ED </a:t>
            </a:r>
            <a:r>
              <a:rPr lang="en-US" dirty="0"/>
              <a:t>threshold </a:t>
            </a:r>
            <a:r>
              <a:rPr lang="en-US" dirty="0" smtClean="0"/>
              <a:t>control is </a:t>
            </a:r>
            <a:r>
              <a:rPr lang="en-US" dirty="0"/>
              <a:t>the best solution to provide fairness </a:t>
            </a:r>
            <a:endParaRPr lang="en-US" altLang="ja-JP" dirty="0" smtClean="0"/>
          </a:p>
          <a:p>
            <a:pPr lvl="1" eaLnBrk="1" fontAlgn="t" hangingPunct="1"/>
            <a:r>
              <a:rPr lang="en-US" dirty="0" smtClean="0"/>
              <a:t>However, discussion in Atlanta in January 2017 suggested some participants had concerns about various aspects of the simulations and thus the conclusions</a:t>
            </a:r>
          </a:p>
          <a:p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547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PDED ad hoc will consider a refinement of the work presented in Atlanta in Jan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fontAlgn="t" hangingPunct="1"/>
            <a:r>
              <a:rPr lang="en-US" dirty="0" err="1"/>
              <a:t>Kosuke</a:t>
            </a:r>
            <a:r>
              <a:rPr lang="en-US" dirty="0"/>
              <a:t> </a:t>
            </a:r>
            <a:r>
              <a:rPr lang="en-US" dirty="0" err="1"/>
              <a:t>Aio</a:t>
            </a:r>
            <a:r>
              <a:rPr lang="en-US" dirty="0"/>
              <a:t> </a:t>
            </a:r>
            <a:r>
              <a:rPr lang="en-US" dirty="0" smtClean="0"/>
              <a:t>agreed in Atlanta </a:t>
            </a:r>
            <a:r>
              <a:rPr lang="en-US" dirty="0"/>
              <a:t>to refine the work for this </a:t>
            </a:r>
            <a:r>
              <a:rPr lang="en-US" dirty="0" smtClean="0"/>
              <a:t>meeting</a:t>
            </a:r>
          </a:p>
          <a:p>
            <a:pPr lvl="2" eaLnBrk="1" fontAlgn="t" hangingPunct="1"/>
            <a:r>
              <a:rPr lang="en-US" dirty="0" smtClean="0"/>
              <a:t>The refined presentation is </a:t>
            </a:r>
            <a:r>
              <a:rPr lang="en-US" dirty="0" smtClean="0">
                <a:solidFill>
                  <a:srgbClr val="FF0000"/>
                </a:solidFill>
              </a:rPr>
              <a:t>11-17-xxxx-yy</a:t>
            </a:r>
          </a:p>
          <a:p>
            <a:pPr lvl="2" eaLnBrk="1" fontAlgn="t" hangingPunct="1"/>
            <a:r>
              <a:rPr lang="en-US" dirty="0" smtClean="0">
                <a:solidFill>
                  <a:srgbClr val="FF0000"/>
                </a:solidFill>
              </a:rPr>
              <a:t>Note: </a:t>
            </a:r>
            <a:r>
              <a:rPr lang="en-US" dirty="0" err="1" smtClean="0">
                <a:solidFill>
                  <a:srgbClr val="FF0000"/>
                </a:solidFill>
              </a:rPr>
              <a:t>Kosuke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Aio</a:t>
            </a:r>
            <a:r>
              <a:rPr lang="en-US" dirty="0" smtClean="0">
                <a:solidFill>
                  <a:srgbClr val="FF0000"/>
                </a:solidFill>
              </a:rPr>
              <a:t> needs to upload material ASAP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59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is happening this week?</a:t>
            </a:r>
          </a:p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Address </a:t>
            </a:r>
            <a:r>
              <a:rPr lang="en-AU" sz="2400" b="1" dirty="0">
                <a:solidFill>
                  <a:schemeClr val="accent2"/>
                </a:solidFill>
              </a:rPr>
              <a:t>the question of ED threshold in EN 301 893 that applies to 802.11ax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03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In Atlanta</a:t>
            </a:r>
            <a:r>
              <a:rPr lang="en-AU" dirty="0" smtClean="0"/>
              <a:t>, the PDED ad hoc discussed a proposal to maintain the 802.11 exception in EN 301 893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Jan 2017</a:t>
            </a:r>
            <a:r>
              <a:rPr lang="en-AU" dirty="0" smtClean="0"/>
              <a:t>, the PDED ad hoc discussed the possibility of advocating tha</a:t>
            </a:r>
            <a:r>
              <a:rPr lang="en-AU" dirty="0" smtClean="0"/>
              <a:t>t the next revision of EN 301 893 maintain the “802.11 exception”</a:t>
            </a:r>
          </a:p>
          <a:p>
            <a:pPr lvl="2"/>
            <a:r>
              <a:rPr lang="en-AU" dirty="0" smtClean="0"/>
              <a:t>The exception allows any device to use ED of -62dBnm and a PD of  -82 </a:t>
            </a:r>
            <a:r>
              <a:rPr lang="en-AU" dirty="0" err="1" smtClean="0"/>
              <a:t>dBm</a:t>
            </a:r>
            <a:r>
              <a:rPr lang="en-AU" dirty="0" smtClean="0"/>
              <a:t>, instead of an ED of -72dBm</a:t>
            </a:r>
          </a:p>
          <a:p>
            <a:pPr lvl="2"/>
            <a:r>
              <a:rPr lang="en-AU" dirty="0" smtClean="0"/>
              <a:t>While the PD mechanism is defined in IEEE 802.11a/n/ac amendments, it is available for use by any technology </a:t>
            </a:r>
          </a:p>
          <a:p>
            <a:pPr lvl="2"/>
            <a:r>
              <a:rPr lang="en-AU" dirty="0" smtClean="0"/>
              <a:t>Note: the next revision refers to the version beyond the version that just completed ENAP ballot</a:t>
            </a:r>
          </a:p>
          <a:p>
            <a:pPr lvl="1"/>
            <a:r>
              <a:rPr lang="en-AU" dirty="0" smtClean="0"/>
              <a:t>This option was justified during discussion on the basis that </a:t>
            </a:r>
            <a:r>
              <a:rPr lang="en-AU" dirty="0"/>
              <a:t>the “802.11 </a:t>
            </a:r>
            <a:r>
              <a:rPr lang="en-AU" dirty="0" smtClean="0"/>
              <a:t>exception”:</a:t>
            </a:r>
          </a:p>
          <a:p>
            <a:pPr lvl="2"/>
            <a:r>
              <a:rPr lang="en-AU" dirty="0" smtClean="0"/>
              <a:t>Enhanced “fair use” of the 5GHz spectrum</a:t>
            </a:r>
          </a:p>
          <a:p>
            <a:pPr lvl="2"/>
            <a:r>
              <a:rPr lang="en-AU" dirty="0" smtClean="0"/>
              <a:t>Was more “technology neutral” than a mechanism relying solely on ED</a:t>
            </a:r>
          </a:p>
          <a:p>
            <a:pPr lvl="1"/>
            <a:r>
              <a:rPr lang="en-AU" dirty="0" smtClean="0"/>
              <a:t>There was no consensus on the proposal, with strong comments made both for and against</a:t>
            </a:r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48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In Vancouver, the </a:t>
            </a:r>
            <a:r>
              <a:rPr lang="en-AU" dirty="0"/>
              <a:t>PDED ad hoc will consider </a:t>
            </a:r>
            <a:r>
              <a:rPr lang="en-AU" dirty="0" smtClean="0"/>
              <a:t>comments </a:t>
            </a:r>
            <a:r>
              <a:rPr lang="en-AU" dirty="0"/>
              <a:t>relevant to the PDED issues in the ENAP ballot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issue of an “802.11 exception” in the next revision will need to be considered again soon …</a:t>
            </a:r>
          </a:p>
          <a:p>
            <a:pPr lvl="1"/>
            <a:r>
              <a:rPr lang="en-AU" dirty="0" smtClean="0"/>
              <a:t>… because it might be a key factor in the success or otherwise of 802.11ax in Europe (and anywhere using European regulations)</a:t>
            </a:r>
          </a:p>
          <a:p>
            <a:pPr lvl="1"/>
            <a:r>
              <a:rPr lang="en-AU" dirty="0" smtClean="0"/>
              <a:t>However, there is no proposal to discuss the </a:t>
            </a:r>
            <a:r>
              <a:rPr lang="en-AU" dirty="0"/>
              <a:t>exception </a:t>
            </a:r>
            <a:r>
              <a:rPr lang="en-AU" dirty="0" smtClean="0"/>
              <a:t>this week …</a:t>
            </a:r>
          </a:p>
          <a:p>
            <a:pPr lvl="1"/>
            <a:r>
              <a:rPr lang="en-AU" dirty="0" smtClean="0"/>
              <a:t>… at least partially because the revision of EN 301 893 has not started</a:t>
            </a:r>
          </a:p>
          <a:p>
            <a:pPr lvl="1"/>
            <a:r>
              <a:rPr lang="en-AU" dirty="0" smtClean="0"/>
              <a:t>It is proposed that the </a:t>
            </a:r>
            <a:r>
              <a:rPr lang="en-AU" i="1" dirty="0" smtClean="0"/>
              <a:t>PDED ad hoc </a:t>
            </a:r>
            <a:r>
              <a:rPr lang="en-AU" dirty="0" smtClean="0"/>
              <a:t>instead consider any comments relevant to the PDED issues in the ENAP ballot just completed</a:t>
            </a:r>
            <a:endParaRPr lang="en-AU" dirty="0"/>
          </a:p>
          <a:p>
            <a:pPr lvl="2"/>
            <a:r>
              <a:rPr lang="en-AU" dirty="0" smtClean="0"/>
              <a:t>Comments became available on the 27 February</a:t>
            </a:r>
          </a:p>
          <a:p>
            <a:pPr lvl="2"/>
            <a:r>
              <a:rPr lang="en-AU" dirty="0" smtClean="0"/>
              <a:t>ETSI BRAN met 6-10 March in France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383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PDED ad hoc will consider </a:t>
            </a:r>
            <a:r>
              <a:rPr lang="en-AU" dirty="0"/>
              <a:t>any comments relevant to the PDED issues in the ENAP ballot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>
                <a:solidFill>
                  <a:srgbClr val="FF0000"/>
                </a:solidFill>
              </a:rPr>
              <a:t>&lt;insert material on comments here when it becomes available, </a:t>
            </a:r>
            <a:r>
              <a:rPr lang="en-AU" dirty="0" err="1" smtClean="0">
                <a:solidFill>
                  <a:srgbClr val="FF0000"/>
                </a:solidFill>
              </a:rPr>
              <a:t>ie</a:t>
            </a:r>
            <a:r>
              <a:rPr lang="en-AU" dirty="0" smtClean="0">
                <a:solidFill>
                  <a:srgbClr val="FF0000"/>
                </a:solidFill>
              </a:rPr>
              <a:t> ~27 Feb 2017&gt;</a:t>
            </a:r>
          </a:p>
          <a:p>
            <a:pPr lvl="1"/>
            <a:r>
              <a:rPr lang="en-AU" dirty="0" smtClean="0">
                <a:solidFill>
                  <a:srgbClr val="FF0000"/>
                </a:solidFill>
              </a:rPr>
              <a:t>&lt;depending on the comments, this may be where we discuss the rumoured concerns of: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NATO about ED of -72dB raising the noise floor compared to the status quo, which mostly of relevance in DFS channels</a:t>
            </a:r>
          </a:p>
          <a:p>
            <a:pPr lvl="2"/>
            <a:r>
              <a:rPr lang="en-AU" dirty="0" smtClean="0">
                <a:solidFill>
                  <a:srgbClr val="FF0000"/>
                </a:solidFill>
              </a:rPr>
              <a:t>EC that ED is a backward technology step compared to PD/ED&gt;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928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are the next steps?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664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Should the PDED ad hoc continue?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At the </a:t>
            </a:r>
            <a:r>
              <a:rPr lang="en-AU" dirty="0" smtClean="0"/>
              <a:t>Jan 2017 meeting </a:t>
            </a:r>
            <a:r>
              <a:rPr lang="en-AU" dirty="0" smtClean="0"/>
              <a:t>it was decided to continue with tasks to:</a:t>
            </a:r>
          </a:p>
          <a:p>
            <a:pPr lvl="2"/>
            <a:r>
              <a:rPr lang="en-AU" dirty="0"/>
              <a:t>Address </a:t>
            </a:r>
            <a:r>
              <a:rPr lang="en-AU" dirty="0" smtClean="0"/>
              <a:t>the reply </a:t>
            </a:r>
            <a:r>
              <a:rPr lang="en-AU" dirty="0"/>
              <a:t>from 3GPP RAN1</a:t>
            </a:r>
          </a:p>
          <a:p>
            <a:pPr lvl="2"/>
            <a:r>
              <a:rPr lang="en-AU" dirty="0"/>
              <a:t>Develop further data (based on simulation and testing?) for future LS’s</a:t>
            </a:r>
          </a:p>
          <a:p>
            <a:pPr lvl="2"/>
            <a:r>
              <a:rPr lang="en-AU" dirty="0"/>
              <a:t>Address the question of ED threshold in EN 301 893 that applies to 802.11ax </a:t>
            </a:r>
            <a:endParaRPr lang="en-AU" dirty="0" smtClean="0"/>
          </a:p>
          <a:p>
            <a:pPr lvl="1"/>
            <a:r>
              <a:rPr lang="en-AU" dirty="0" smtClean="0"/>
              <a:t>For </a:t>
            </a:r>
            <a:r>
              <a:rPr lang="en-AU" dirty="0" smtClean="0"/>
              <a:t>May 2017</a:t>
            </a:r>
            <a:r>
              <a:rPr lang="en-AU" dirty="0" smtClean="0"/>
              <a:t>:</a:t>
            </a:r>
          </a:p>
          <a:p>
            <a:pPr lvl="2"/>
            <a:r>
              <a:rPr lang="en-AU" dirty="0" smtClean="0"/>
              <a:t>Does anyone have any additional tasks?</a:t>
            </a:r>
          </a:p>
          <a:p>
            <a:pPr lvl="2"/>
            <a:r>
              <a:rPr lang="en-AU" dirty="0" smtClean="0"/>
              <a:t>Does anyone want to volunteer to drive aspects of existing tasks? </a:t>
            </a:r>
          </a:p>
          <a:p>
            <a:pPr lvl="1"/>
            <a:r>
              <a:rPr lang="en-AU" dirty="0" smtClean="0"/>
              <a:t>Should we request the IEEE 802.11 WG Chair to authorise the continuation of the ad hoc?</a:t>
            </a:r>
            <a:endParaRPr lang="en-AU" dirty="0"/>
          </a:p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492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Other business?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761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Any other business?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3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will review the official IEEE-SA patent material for pre-PAR groups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All IEEE-SA standards meetings shall be conducted in compliance with all applicable laws, including antitrust and competition laws.</a:t>
            </a:r>
          </a:p>
          <a:p>
            <a:pPr lvl="1"/>
            <a:r>
              <a:rPr lang="en-US" altLang="en-US" dirty="0" smtClean="0"/>
              <a:t>Don’t discuss the interpretation, validity, or essentiality of patents/patent claims. </a:t>
            </a:r>
          </a:p>
          <a:p>
            <a:pPr lvl="1"/>
            <a:r>
              <a:rPr lang="en-US" altLang="en-US" dirty="0" smtClean="0"/>
              <a:t>Don’t discuss specific license rates, terms, or conditions.</a:t>
            </a:r>
          </a:p>
          <a:p>
            <a:pPr lvl="2"/>
            <a:r>
              <a:rPr lang="en-US" altLang="en-US" dirty="0" smtClean="0"/>
              <a:t>Relative costs, including licensing costs of essential patent claims, of different technical approaches may be discussed in standards development meetings. </a:t>
            </a:r>
          </a:p>
          <a:p>
            <a:pPr lvl="3"/>
            <a:r>
              <a:rPr lang="en-GB" altLang="en-US" dirty="0" smtClean="0"/>
              <a:t>Technical considerations remain primary focus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Don’t discuss or engage in the fixing of product prices, allocation of customers, or division of sales markets.</a:t>
            </a:r>
          </a:p>
          <a:p>
            <a:pPr lvl="1"/>
            <a:r>
              <a:rPr lang="en-US" altLang="en-US" dirty="0" smtClean="0"/>
              <a:t>Don’t discuss the status or substance of ongoing or threatened litigation.</a:t>
            </a:r>
          </a:p>
          <a:p>
            <a:pPr lvl="1"/>
            <a:r>
              <a:rPr lang="en-US" altLang="en-US" dirty="0" smtClean="0"/>
              <a:t>Don’t be silent if inappropriate topics are discussed… do formally object.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IEEE 802 .11 PDED ad hoc </a:t>
            </a:r>
            <a:r>
              <a:rPr lang="en-AU" dirty="0" smtClean="0"/>
              <a:t>meeting is adjourned!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5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will </a:t>
            </a:r>
            <a:r>
              <a:rPr lang="en-AU" dirty="0"/>
              <a:t>review the official IEEE-SA patent material for pre-PAR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If you have questions:</a:t>
            </a:r>
          </a:p>
          <a:p>
            <a:pPr lvl="2"/>
            <a:r>
              <a:rPr lang="en-US" altLang="en-US" dirty="0" smtClean="0"/>
              <a:t>Contact the IEEE-SA Standards Board Patent Committee Administrator at </a:t>
            </a:r>
            <a:r>
              <a:rPr lang="en-US" altLang="en-US" dirty="0" smtClean="0">
                <a:hlinkClick r:id="rId2"/>
              </a:rPr>
              <a:t>patcom@ieee.org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Visit </a:t>
            </a:r>
            <a:r>
              <a:rPr lang="en-US" altLang="en-US" dirty="0" smtClean="0">
                <a:hlinkClick r:id="rId3" action="ppaction://hlinkfile"/>
              </a:rPr>
              <a:t>standards.ieee.org/about/</a:t>
            </a:r>
            <a:r>
              <a:rPr lang="en-US" altLang="en-US" dirty="0" err="1" smtClean="0">
                <a:hlinkClick r:id="rId3" action="ppaction://hlinkfile"/>
              </a:rPr>
              <a:t>sasb</a:t>
            </a:r>
            <a:r>
              <a:rPr lang="en-US" altLang="en-US" dirty="0" smtClean="0">
                <a:hlinkClick r:id="rId3" action="ppaction://hlinkfile"/>
              </a:rPr>
              <a:t>/</a:t>
            </a:r>
            <a:r>
              <a:rPr lang="en-US" altLang="en-US" dirty="0" err="1" smtClean="0">
                <a:hlinkClick r:id="rId3" action="ppaction://hlinkfile"/>
              </a:rPr>
              <a:t>patcom</a:t>
            </a:r>
            <a:r>
              <a:rPr lang="en-US" altLang="en-US" dirty="0" smtClean="0">
                <a:hlinkClick r:id="rId3" action="ppaction://hlinkfile"/>
              </a:rPr>
              <a:t>/index.html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See IEEE-SA Standards Board Operations Manual, clause 5.3.10 and </a:t>
            </a:r>
            <a:r>
              <a:rPr lang="en-GB" altLang="en-US" dirty="0" smtClean="0"/>
              <a:t>“</a:t>
            </a:r>
            <a:r>
              <a:rPr lang="en-GB" altLang="en-US" i="1" dirty="0" smtClean="0"/>
              <a:t>Promoting Competition and Innovation: What You Need to Know about the IEEE Standards Association's Antitrust and Competition Policy</a:t>
            </a:r>
            <a:r>
              <a:rPr lang="en-GB" altLang="en-US" dirty="0" smtClean="0"/>
              <a:t>”</a:t>
            </a:r>
            <a:r>
              <a:rPr lang="en-US" altLang="en-US" dirty="0" smtClean="0"/>
              <a:t> for more details.</a:t>
            </a:r>
          </a:p>
          <a:p>
            <a:pPr lvl="1"/>
            <a:r>
              <a:rPr lang="en-US" altLang="en-US" dirty="0" smtClean="0"/>
              <a:t>This slide set is available at:</a:t>
            </a:r>
          </a:p>
          <a:p>
            <a:pPr lvl="2"/>
            <a:r>
              <a:rPr lang="en-US" altLang="en-US" dirty="0" smtClean="0">
                <a:hlinkClick r:id="rId4" action="ppaction://hlinkpres?slideindex=1&amp;slidetitle="/>
              </a:rPr>
              <a:t>development.standards.ieee.org/</a:t>
            </a:r>
            <a:r>
              <a:rPr lang="en-US" altLang="en-US" dirty="0" err="1" smtClean="0">
                <a:hlinkClick r:id="rId4" action="ppaction://hlinkpres?slideindex=1&amp;slidetitle="/>
              </a:rPr>
              <a:t>myproject</a:t>
            </a:r>
            <a:r>
              <a:rPr lang="en-US" altLang="en-US" dirty="0" smtClean="0">
                <a:hlinkClick r:id="rId4" action="ppaction://hlinkpres?slideindex=1&amp;slidetitle="/>
              </a:rPr>
              <a:t>/Public/</a:t>
            </a:r>
            <a:r>
              <a:rPr lang="en-US" altLang="en-US" dirty="0" err="1" smtClean="0">
                <a:hlinkClick r:id="rId4" action="ppaction://hlinkpres?slideindex=1&amp;slidetitle="/>
              </a:rPr>
              <a:t>mytools</a:t>
            </a:r>
            <a:r>
              <a:rPr lang="en-US" altLang="en-US" dirty="0" smtClean="0">
                <a:hlinkClick r:id="rId4" action="ppaction://hlinkpres?slideindex=1&amp;slidetitle="/>
              </a:rPr>
              <a:t>/mob/slideset.ppt</a:t>
            </a:r>
            <a:endParaRPr lang="en-US" alt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7B97089-911D-4B51-9A41-20DA9337DA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are available to a variety of other useful resources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Link to IEEE Disclosure of Affiliation </a:t>
            </a:r>
          </a:p>
          <a:p>
            <a:pPr lvl="2"/>
            <a:r>
              <a:rPr lang="en-US" smtClean="0">
                <a:hlinkClick r:id="rId3"/>
              </a:rPr>
              <a:t>http://standards.ieee.org/faqs/affiliationFAQ.html</a:t>
            </a:r>
            <a:endParaRPr lang="en-US" smtClean="0"/>
          </a:p>
          <a:p>
            <a:pPr lvl="1"/>
            <a:r>
              <a:rPr lang="en-US" smtClean="0"/>
              <a:t>Links to IEEE Antitrust Guidelines</a:t>
            </a:r>
          </a:p>
          <a:p>
            <a:pPr lvl="2"/>
            <a:r>
              <a:rPr lang="en-US" smtClean="0">
                <a:hlinkClick r:id="rId4"/>
              </a:rPr>
              <a:t>http://standards.ieee.org/resources/antitrust-guidelines.pdf</a:t>
            </a:r>
            <a:endParaRPr lang="en-US" smtClean="0"/>
          </a:p>
          <a:p>
            <a:pPr lvl="1"/>
            <a:r>
              <a:rPr lang="en-US" smtClean="0"/>
              <a:t>Link to IEEE Code of Ethics</a:t>
            </a:r>
          </a:p>
          <a:p>
            <a:pPr lvl="2"/>
            <a:r>
              <a:rPr lang="en-US" smtClean="0">
                <a:hlinkClick r:id="rId5"/>
              </a:rPr>
              <a:t>http://www.ieee.org/web/membership/ethics/code_ethics.html</a:t>
            </a:r>
            <a:endParaRPr lang="en-US" smtClean="0"/>
          </a:p>
          <a:p>
            <a:pPr lvl="1"/>
            <a:r>
              <a:rPr lang="en-US" smtClean="0"/>
              <a:t>Link to IEEE Patent Policy</a:t>
            </a:r>
          </a:p>
          <a:p>
            <a:pPr lvl="2"/>
            <a:r>
              <a:rPr lang="en-US" smtClean="0">
                <a:hlinkClick r:id="rId6"/>
              </a:rPr>
              <a:t>http://standards.ieee.org/board/pat/pat-slideset.ppt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4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E9E285F-F601-43F1-B60E-9449BADFF5F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AU" i="1" dirty="0"/>
              <a:t>PDED ad hoc </a:t>
            </a:r>
            <a:r>
              <a:rPr lang="en-US" dirty="0" smtClean="0"/>
              <a:t>will operate using accepted principles of meeting etiquette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 is a world-wide professional technical organization </a:t>
            </a:r>
          </a:p>
          <a:p>
            <a:pPr lvl="1"/>
            <a:r>
              <a:rPr lang="en-US" dirty="0" smtClean="0"/>
              <a:t>Meetings shall be conducted in an orderly and professional manner in accordance with the policies and procedures governed by the organization</a:t>
            </a:r>
          </a:p>
          <a:p>
            <a:pPr lvl="1"/>
            <a:r>
              <a:rPr lang="en-US" dirty="0" smtClean="0"/>
              <a:t>Individuals shall address the “technical” content of the subject under consideration and refrain from making “personal” comments to or about others</a:t>
            </a:r>
          </a:p>
        </p:txBody>
      </p:sp>
    </p:spTree>
    <p:extLst>
      <p:ext uri="{BB962C8B-B14F-4D97-AF65-F5344CB8AC3E}">
        <p14:creationId xmlns:p14="http://schemas.microsoft.com/office/powerpoint/2010/main" val="296308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PDED ad hoc will consider a proposed 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Agenda</a:t>
            </a:r>
          </a:p>
          <a:p>
            <a:pPr lvl="1"/>
            <a:r>
              <a:rPr lang="en-AU" dirty="0" smtClean="0"/>
              <a:t>Bureaucratic stuff, including approving minutes</a:t>
            </a:r>
          </a:p>
          <a:p>
            <a:pPr lvl="1"/>
            <a:r>
              <a:rPr lang="en-AU" dirty="0" smtClean="0"/>
              <a:t>Why was the PDED ad hoc formed … and why is it continuing?</a:t>
            </a:r>
          </a:p>
          <a:p>
            <a:pPr lvl="1"/>
            <a:r>
              <a:rPr lang="en-AU" dirty="0" smtClean="0"/>
              <a:t>What is happening this week? (in no particular order)</a:t>
            </a:r>
          </a:p>
          <a:p>
            <a:pPr lvl="2"/>
            <a:r>
              <a:rPr lang="en-AU" dirty="0" smtClean="0"/>
              <a:t>Review activities in 3GPP RAN4 related to testing</a:t>
            </a:r>
          </a:p>
          <a:p>
            <a:pPr lvl="2"/>
            <a:r>
              <a:rPr lang="en-AU" dirty="0"/>
              <a:t>Review </a:t>
            </a:r>
            <a:r>
              <a:rPr lang="en-AU" dirty="0" smtClean="0"/>
              <a:t>what has happened so far on the PDED issue</a:t>
            </a:r>
          </a:p>
          <a:p>
            <a:pPr lvl="2"/>
            <a:r>
              <a:rPr lang="en-AU" dirty="0" smtClean="0"/>
              <a:t>Develop a response to 3GPP RAN1 on the  PDED issue</a:t>
            </a:r>
          </a:p>
          <a:p>
            <a:pPr lvl="2"/>
            <a:r>
              <a:rPr lang="en-AU" dirty="0" smtClean="0"/>
              <a:t>Consider further data (based on simulation and testing?) for future LS’s </a:t>
            </a:r>
          </a:p>
          <a:p>
            <a:pPr lvl="2"/>
            <a:r>
              <a:rPr lang="en-AU" dirty="0" smtClean="0"/>
              <a:t>Review any relevant comments on the question of ED threshold in EN 301 893</a:t>
            </a:r>
          </a:p>
          <a:p>
            <a:pPr lvl="1"/>
            <a:r>
              <a:rPr lang="en-AU" dirty="0" smtClean="0"/>
              <a:t>What are the next steps?</a:t>
            </a:r>
          </a:p>
          <a:p>
            <a:pPr lvl="1"/>
            <a:r>
              <a:rPr lang="en-AU" dirty="0" smtClean="0"/>
              <a:t>Other business</a:t>
            </a:r>
          </a:p>
          <a:p>
            <a:r>
              <a:rPr lang="en-AU" dirty="0" smtClean="0"/>
              <a:t>Any objections to this agenda?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PDED ad hoc will consider approval of the notes of Atlanta meeting as the minutes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Guido Hiertz (</a:t>
            </a:r>
            <a:r>
              <a:rPr lang="en-AU" dirty="0"/>
              <a:t>E</a:t>
            </a:r>
            <a:r>
              <a:rPr lang="en-AU" dirty="0" smtClean="0"/>
              <a:t>ricsson) kindly took notes for the PDED ad hoc at the Atlanta meeting in Jan 2017</a:t>
            </a:r>
          </a:p>
          <a:p>
            <a:pPr lvl="1"/>
            <a:r>
              <a:rPr lang="en-AU" dirty="0" smtClean="0"/>
              <a:t>The notes are available on Mentor:</a:t>
            </a:r>
          </a:p>
          <a:p>
            <a:pPr lvl="2"/>
            <a:r>
              <a:rPr lang="en-AU" dirty="0" smtClean="0">
                <a:hlinkClick r:id="rId2"/>
              </a:rPr>
              <a:t>11-17-0152-00</a:t>
            </a:r>
            <a:r>
              <a:rPr lang="en-AU" dirty="0" smtClean="0"/>
              <a:t>: Minutes </a:t>
            </a:r>
            <a:r>
              <a:rPr lang="en-AU" dirty="0"/>
              <a:t>of the Tuesday PDED ad hoc </a:t>
            </a:r>
            <a:r>
              <a:rPr lang="en-AU" dirty="0" smtClean="0"/>
              <a:t>meeting</a:t>
            </a:r>
          </a:p>
          <a:p>
            <a:pPr lvl="2"/>
            <a:r>
              <a:rPr lang="en-AU" dirty="0" smtClean="0">
                <a:hlinkClick r:id="rId3"/>
              </a:rPr>
              <a:t>11-17-0162-00</a:t>
            </a:r>
            <a:r>
              <a:rPr lang="en-AU" dirty="0" smtClean="0"/>
              <a:t>: Minutes </a:t>
            </a:r>
            <a:r>
              <a:rPr lang="en-AU" dirty="0"/>
              <a:t>of the Wednesday PDED ad hoc </a:t>
            </a:r>
            <a:r>
              <a:rPr lang="en-AU" dirty="0" smtClean="0"/>
              <a:t>meeting</a:t>
            </a:r>
          </a:p>
          <a:p>
            <a:pPr lvl="1"/>
            <a:r>
              <a:rPr lang="en-AU" dirty="0" smtClean="0"/>
              <a:t>Are there any objections to approval of these notes as the minutes of the meeting by consent?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788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3775</Words>
  <Application>Microsoft Office PowerPoint</Application>
  <PresentationFormat>On-screen Show (4:3)</PresentationFormat>
  <Paragraphs>338</Paragraphs>
  <Slides>40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802-11-Submission</vt:lpstr>
      <vt:lpstr>Agenda for IEEE 802.11 PDED ad hoc meeting in Vancouver in March 2017</vt:lpstr>
      <vt:lpstr>Welcome to the third F2F meeting of the IEEE 802.11 PDED ad hoc in Vancouver</vt:lpstr>
      <vt:lpstr>The first task for the PDED ad hoc today is to appoint a secretary</vt:lpstr>
      <vt:lpstr>The PDED ad hoc will review the official IEEE-SA patent material for pre-PAR groups</vt:lpstr>
      <vt:lpstr>The PDED ad hoc will review the official IEEE-SA patent material for pre-PAR groups</vt:lpstr>
      <vt:lpstr>Links are available to a variety of other useful resources</vt:lpstr>
      <vt:lpstr>The PDED ad hoc will operate using accepted principles of meeting etiquette</vt:lpstr>
      <vt:lpstr>The PDED ad hoc will consider a proposed agenda</vt:lpstr>
      <vt:lpstr>The PDED ad hoc will consider approval of the notes of Atlanta meeting as the minutes</vt:lpstr>
      <vt:lpstr>PowerPoint Presentation</vt:lpstr>
      <vt:lpstr>The PDED ad hoc was formed based on several presentations to 802.11 WG and 802.19 WG</vt:lpstr>
      <vt:lpstr>The PDED ad hoc was formed to respond to 3GPP RAN1 in relation to the PDED issue</vt:lpstr>
      <vt:lpstr>The PDED ad hoc has determined there is a need for ongoing work</vt:lpstr>
      <vt:lpstr>PowerPoint Presentation</vt:lpstr>
      <vt:lpstr>The PDED ad hoc will hear a summary of discussions at the recent 3GPP RAN4 meeting</vt:lpstr>
      <vt:lpstr>The PDED ad hoc will hear a summary of discussions at the recent 3GPP RAN4 meeting</vt:lpstr>
      <vt:lpstr>PowerPoint Presentation</vt:lpstr>
      <vt:lpstr>IEEE 802 responded to 3GPP RAN1 in Nov 2016, rejecting its ED request &amp; making a PD request </vt:lpstr>
      <vt:lpstr>3GPP RAN1 replied to IEEE 802 in Nov 2016, rejecting the IEEE 802 request that LAA use PD in the future </vt:lpstr>
      <vt:lpstr>In parallel to the PDED discussion, in July 2016 IEEE 802 expressed a concern about LAA simulation validity </vt:lpstr>
      <vt:lpstr>In Nov 2017, 3GPP RAN1 reiterated their confidence in the use of ED using a threshold of -72 dBm </vt:lpstr>
      <vt:lpstr>In Nov 2017, 3GPP RAN1 reiterated their confidence in the use of ED using a threshold of -72 dBm </vt:lpstr>
      <vt:lpstr>In Nov 2017, 3GPP RAN1 reiterated their confidence in the use of ED using a threshold of -72 dBm </vt:lpstr>
      <vt:lpstr>The PDED ad hoc discussed a possible response to 3GPP RAN1 on the PDED issue in Jan 2017</vt:lpstr>
      <vt:lpstr>The PDED ad hoc agreed in Jan 2017 to consider a “agree to disagree” response to RAN1 in Mar 2017</vt:lpstr>
      <vt:lpstr>PowerPoint Presentation</vt:lpstr>
      <vt:lpstr>The PDED ad hoc will review a proposed “agree to disagree” liaison to 3GPP RAN1</vt:lpstr>
      <vt:lpstr>PowerPoint Presentation</vt:lpstr>
      <vt:lpstr>Simulations provided one basis of the IEEE 802.11 PDED ad hoc recommendation in Nov 2016</vt:lpstr>
      <vt:lpstr>The PDED ad hoc considered another simulation presentation in Jan 2017 from the same authors</vt:lpstr>
      <vt:lpstr>The PDED ad hoc will consider a refinement of the work presented in Atlanta in Jan 2017</vt:lpstr>
      <vt:lpstr>PowerPoint Presentation</vt:lpstr>
      <vt:lpstr>In Atlanta, the PDED ad hoc discussed a proposal to maintain the 802.11 exception in EN 301 893</vt:lpstr>
      <vt:lpstr>In Vancouver, the PDED ad hoc will consider comments relevant to the PDED issues in the ENAP ballot </vt:lpstr>
      <vt:lpstr>The PDED ad hoc will consider any comments relevant to the PDED issues in the ENAP ballot </vt:lpstr>
      <vt:lpstr>PowerPoint Presentation</vt:lpstr>
      <vt:lpstr>Should the PDED ad hoc continue?</vt:lpstr>
      <vt:lpstr>PowerPoint Presentation</vt:lpstr>
      <vt:lpstr>Any other business?</vt:lpstr>
      <vt:lpstr>The IEEE 802 .11 PDED ad hoc meeting is adjourned!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2017-02-24T03:11:58Z</dcterms:modified>
</cp:coreProperties>
</file>