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4"/>
    <p:sldMasterId id="2147483659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379" r:id="rId8"/>
    <p:sldId id="362" r:id="rId9"/>
    <p:sldId id="381" r:id="rId10"/>
    <p:sldId id="382" r:id="rId11"/>
    <p:sldId id="373" r:id="rId12"/>
    <p:sldId id="383" r:id="rId13"/>
    <p:sldId id="377" r:id="rId14"/>
    <p:sldId id="378" r:id="rId15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, Roy (IntlAssoc)" initials="SR(" lastIdx="8" clrIdx="0">
    <p:extLst>
      <p:ext uri="{19B8F6BF-5375-455C-9EA6-DF929625EA0E}">
        <p15:presenceInfo xmlns:p15="http://schemas.microsoft.com/office/powerpoint/2012/main" userId="S-1-5-21-1908027396-2059629336-315576832-89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48EBC0"/>
    <a:srgbClr val="3CEABC"/>
    <a:srgbClr val="007F00"/>
    <a:srgbClr val="FFFFFF"/>
    <a:srgbClr val="A2142F"/>
    <a:srgbClr val="7E2F8E"/>
    <a:srgbClr val="FF00FF"/>
    <a:srgbClr val="76AB2F"/>
    <a:srgbClr val="4CB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797083-F9EE-4C0E-ABDD-26BC668D070A}">
  <a:tblStyle styleId="{7C797083-F9EE-4C0E-ABDD-26BC668D070A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DEFE1F0-23D1-467C-B1D0-CCCE52E34E7B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6D8E0FC-F2F0-4C2D-AB19-AB96CCA464D3}" styleName="Table_2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03C6F5E2-FF9E-4968-86D7-54FDBC47BEC5}" styleName="Table_3"/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64" autoAdjust="0"/>
    <p:restoredTop sz="95550" autoAdjust="0"/>
  </p:normalViewPr>
  <p:slideViewPr>
    <p:cSldViewPr snapToGrid="0">
      <p:cViewPr>
        <p:scale>
          <a:sx n="91" d="100"/>
          <a:sy n="91" d="100"/>
        </p:scale>
        <p:origin x="39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318" y="24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161" cy="465934"/>
          </a:xfrm>
          <a:prstGeom prst="rect">
            <a:avLst/>
          </a:prstGeom>
        </p:spPr>
        <p:txBody>
          <a:bodyPr vert="horz" lIns="91943" tIns="45972" rIns="91943" bIns="459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6" y="0"/>
            <a:ext cx="3038161" cy="465934"/>
          </a:xfrm>
          <a:prstGeom prst="rect">
            <a:avLst/>
          </a:prstGeom>
        </p:spPr>
        <p:txBody>
          <a:bodyPr vert="horz" lIns="91943" tIns="45972" rIns="91943" bIns="45972" rtlCol="0"/>
          <a:lstStyle>
            <a:lvl1pPr algn="r">
              <a:defRPr sz="1200"/>
            </a:lvl1pPr>
          </a:lstStyle>
          <a:p>
            <a:fld id="{8CB733E2-7CAD-465B-A296-40591105F131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467"/>
            <a:ext cx="3038161" cy="465933"/>
          </a:xfrm>
          <a:prstGeom prst="rect">
            <a:avLst/>
          </a:prstGeom>
        </p:spPr>
        <p:txBody>
          <a:bodyPr vert="horz" lIns="91943" tIns="45972" rIns="91943" bIns="459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6" y="8830467"/>
            <a:ext cx="3038161" cy="465933"/>
          </a:xfrm>
          <a:prstGeom prst="rect">
            <a:avLst/>
          </a:prstGeom>
        </p:spPr>
        <p:txBody>
          <a:bodyPr vert="horz" lIns="91943" tIns="45972" rIns="91943" bIns="45972" rtlCol="0" anchor="b"/>
          <a:lstStyle>
            <a:lvl1pPr algn="r">
              <a:defRPr sz="1200"/>
            </a:lvl1pPr>
          </a:lstStyle>
          <a:p>
            <a:fld id="{4F963441-1638-4497-B809-E3C8A7276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02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9711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9419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913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38841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98550" marR="0" indent="0" algn="l" rtl="0">
              <a:spcBef>
                <a:spcPts val="0"/>
              </a:spcBef>
              <a:defRPr/>
            </a:lvl6pPr>
            <a:lvl7pPr marL="2758260" marR="0" indent="0" algn="l" rtl="0">
              <a:spcBef>
                <a:spcPts val="0"/>
              </a:spcBef>
              <a:defRPr/>
            </a:lvl7pPr>
            <a:lvl8pPr marL="3217970" marR="0" indent="0" algn="l" rtl="0">
              <a:spcBef>
                <a:spcPts val="0"/>
              </a:spcBef>
              <a:defRPr/>
            </a:lvl8pPr>
            <a:lvl9pPr marL="367768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9711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9419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913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38841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98550" marR="0" indent="0" algn="l" rtl="0">
              <a:spcBef>
                <a:spcPts val="0"/>
              </a:spcBef>
              <a:defRPr/>
            </a:lvl6pPr>
            <a:lvl7pPr marL="2758260" marR="0" indent="0" algn="l" rtl="0">
              <a:spcBef>
                <a:spcPts val="0"/>
              </a:spcBef>
              <a:defRPr/>
            </a:lvl7pPr>
            <a:lvl8pPr marL="3217970" marR="0" indent="0" algn="l" rtl="0">
              <a:spcBef>
                <a:spcPts val="0"/>
              </a:spcBef>
              <a:defRPr/>
            </a:lvl8pPr>
            <a:lvl9pPr marL="367768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1143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2286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3429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4572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9711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9419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913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459711" marR="0" indent="0" algn="r" rtl="0">
              <a:spcBef>
                <a:spcPts val="0"/>
              </a:spcBef>
              <a:spcAft>
                <a:spcPts val="0"/>
              </a:spcAft>
              <a:defRPr/>
            </a:lvl5pPr>
            <a:lvl6pPr marL="2298550" marR="0" indent="0" algn="l" rtl="0">
              <a:spcBef>
                <a:spcPts val="0"/>
              </a:spcBef>
              <a:defRPr/>
            </a:lvl6pPr>
            <a:lvl7pPr marL="2758260" marR="0" indent="0" algn="l" rtl="0">
              <a:spcBef>
                <a:spcPts val="0"/>
              </a:spcBef>
              <a:defRPr/>
            </a:lvl7pPr>
            <a:lvl8pPr marL="3217970" marR="0" indent="0" algn="l" rtl="0">
              <a:spcBef>
                <a:spcPts val="0"/>
              </a:spcBef>
              <a:defRPr/>
            </a:lvl8pPr>
            <a:lvl9pPr marL="367768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8" name="Shape 8"/>
          <p:cNvSpPr/>
          <p:nvPr/>
        </p:nvSpPr>
        <p:spPr>
          <a:xfrm>
            <a:off x="731856" y="9000620"/>
            <a:ext cx="719015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9" name="Shape 9"/>
          <p:cNvCxnSpPr/>
          <p:nvPr/>
        </p:nvCxnSpPr>
        <p:spPr>
          <a:xfrm>
            <a:off x="731857" y="8999031"/>
            <a:ext cx="554668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654818" y="297369"/>
            <a:ext cx="5700764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458869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802.11-09/0840r0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July 2009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</a:t>
            </a:r>
            <a:r>
              <a:rPr lang="en-US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Bagby</a:t>
            </a:r>
            <a:r>
              <a:rPr lang="en-US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Calypso Ventures, Inc.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1</a:t>
            </a:fld>
            <a:endParaRPr lang="en-US"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4165" tIns="46277" rIns="94165" bIns="46277" anchor="t" anchorCtr="0">
            <a:noAutofit/>
          </a:bodyPr>
          <a:lstStyle/>
          <a:p>
            <a:pPr>
              <a:spcBef>
                <a:spcPts val="0"/>
              </a:spcBef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10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331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2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>
              <a:spcBef>
                <a:spcPts val="0"/>
              </a:spcBef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3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7920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4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6184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5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240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6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28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7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657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8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1371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9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366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85800" y="692834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Camillo</a:t>
            </a:r>
            <a:r>
              <a:rPr lang="en-GB" baseline="0" dirty="0"/>
              <a:t> Gentile</a:t>
            </a:r>
            <a:r>
              <a:rPr lang="en-GB" dirty="0"/>
              <a:t>,</a:t>
            </a:r>
            <a:r>
              <a:rPr lang="en-GB" baseline="0" dirty="0"/>
              <a:t> NIST</a:t>
            </a:r>
            <a:endParaRPr lang="en-GB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9354-99D0-45ED-8134-AC82C38428DA}" type="datetime1">
              <a:rPr lang="en-US" smtClean="0"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6FDB-074E-4883-B7BA-744CF0676CED}" type="datetime1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08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50CE-923C-48FF-AE2B-1DDF7EE45AEA}" type="datetime1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544D-6B28-4C09-AC47-30939782804C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89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81FA-BCE6-459D-A799-0C8E9D46C47D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342C-6111-4FE4-8E0E-DC7E55E97C79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8C48-3B47-4021-9B2B-F56D242D41F9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5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089E-1E2A-4BB3-9025-FFBB4A88CD57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9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8FB0-7A70-41DA-BE0B-D3708AD33E0B}" type="datetime1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4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273A-44CD-4F1A-9880-FB454D08D124}" type="datetime1">
              <a:rPr lang="en-US" smtClean="0"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F564-37CA-4620-8A25-CB822F3EA915}" type="datetime1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marR="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7415410" y="6475412"/>
            <a:ext cx="1128513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lang="en-US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16" name="Shape 16"/>
          <p:cNvSpPr/>
          <p:nvPr/>
        </p:nvSpPr>
        <p:spPr>
          <a:xfrm>
            <a:off x="685800" y="332601"/>
            <a:ext cx="7759700" cy="2769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4" indent="0" algn="just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March 2017			           doc.: IEEE 802.11-2017/0268-00-ay</a:t>
            </a:r>
          </a:p>
        </p:txBody>
      </p:sp>
      <p:cxnSp>
        <p:nvCxnSpPr>
          <p:cNvPr id="17" name="Shape 1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685800" y="6475412"/>
            <a:ext cx="711200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477000"/>
            <a:ext cx="78485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  <p:sldLayoutId id="2147483657" r:id="rId3"/>
  </p:sldLayoutIdLst>
  <p:hf sldNum="0" hdr="0" ftr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EED7-C5F7-4A13-BD95-FBD83812E22A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0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millo.gentile@nist.gov" TargetMode="External"/><Relationship Id="rId7" Type="http://schemas.openxmlformats.org/officeDocument/2006/relationships/hyperlink" Target="mailto:jelena.senic@nist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ae-kark.choi@nist.gov" TargetMode="External"/><Relationship Id="rId5" Type="http://schemas.openxmlformats.org/officeDocument/2006/relationships/hyperlink" Target="mailto:peter.papazian@nist.gov" TargetMode="External"/><Relationship Id="rId4" Type="http://schemas.openxmlformats.org/officeDocument/2006/relationships/hyperlink" Target="mailto:Jian.wang@nist.gov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emf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6.emf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7.png"/><Relationship Id="rId3" Type="http://schemas.openxmlformats.org/officeDocument/2006/relationships/image" Target="../media/image19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5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21.png"/><Relationship Id="rId4" Type="http://schemas.openxmlformats.org/officeDocument/2006/relationships/image" Target="../media/image22.png"/><Relationship Id="rId9" Type="http://schemas.openxmlformats.org/officeDocument/2006/relationships/image" Target="../media/image20.png"/><Relationship Id="rId1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emf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02262" y="740976"/>
            <a:ext cx="8384537" cy="109002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Quasi-deterministic Model for Doppler Spread</a:t>
            </a:r>
            <a:endParaRPr lang="en-US" sz="32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1892365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2017-03</a:t>
            </a:r>
          </a:p>
        </p:txBody>
      </p:sp>
      <p:sp>
        <p:nvSpPr>
          <p:cNvPr id="78" name="Shape 78"/>
          <p:cNvSpPr/>
          <p:nvPr/>
        </p:nvSpPr>
        <p:spPr>
          <a:xfrm>
            <a:off x="520502" y="2304048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935666"/>
              </p:ext>
            </p:extLst>
          </p:nvPr>
        </p:nvGraphicFramePr>
        <p:xfrm>
          <a:off x="604527" y="2746415"/>
          <a:ext cx="7948923" cy="1676400"/>
        </p:xfrm>
        <a:graphic>
          <a:graphicData uri="http://schemas.openxmlformats.org/drawingml/2006/table">
            <a:tbl>
              <a:tblPr firstRow="1" bandRow="1">
                <a:tableStyleId>{03C6F5E2-FF9E-4968-86D7-54FDBC47BEC5}</a:tableStyleId>
              </a:tblPr>
              <a:tblGrid>
                <a:gridCol w="1654566">
                  <a:extLst>
                    <a:ext uri="{9D8B030D-6E8A-4147-A177-3AD203B41FA5}">
                      <a16:colId xmlns:a16="http://schemas.microsoft.com/office/drawing/2014/main" val="203605199"/>
                    </a:ext>
                  </a:extLst>
                </a:gridCol>
                <a:gridCol w="1041765">
                  <a:extLst>
                    <a:ext uri="{9D8B030D-6E8A-4147-A177-3AD203B41FA5}">
                      <a16:colId xmlns:a16="http://schemas.microsoft.com/office/drawing/2014/main" val="1461910085"/>
                    </a:ext>
                  </a:extLst>
                </a:gridCol>
                <a:gridCol w="1922084">
                  <a:extLst>
                    <a:ext uri="{9D8B030D-6E8A-4147-A177-3AD203B41FA5}">
                      <a16:colId xmlns:a16="http://schemas.microsoft.com/office/drawing/2014/main" val="3359598622"/>
                    </a:ext>
                  </a:extLst>
                </a:gridCol>
                <a:gridCol w="1363935">
                  <a:extLst>
                    <a:ext uri="{9D8B030D-6E8A-4147-A177-3AD203B41FA5}">
                      <a16:colId xmlns:a16="http://schemas.microsoft.com/office/drawing/2014/main" val="855138319"/>
                    </a:ext>
                  </a:extLst>
                </a:gridCol>
                <a:gridCol w="1966573">
                  <a:extLst>
                    <a:ext uri="{9D8B030D-6E8A-4147-A177-3AD203B41FA5}">
                      <a16:colId xmlns:a16="http://schemas.microsoft.com/office/drawing/2014/main" val="3449038408"/>
                    </a:ext>
                  </a:extLst>
                </a:gridCol>
              </a:tblGrid>
              <a:tr h="29661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Affiliations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Address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Phone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email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49040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Camillo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Gentile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Gaithersburg,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(301) 975-3685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camillo.gentile@nist.gov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494975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Jian</a:t>
                      </a:r>
                      <a:r>
                        <a:rPr lang="en-US" sz="1200" b="0" baseline="0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Wang</a:t>
                      </a:r>
                      <a:endParaRPr 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Gaithersburg,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(301) 975-8012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jian.wang@nist.gov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625725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Peter Papazian</a:t>
                      </a:r>
                      <a:endParaRPr 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Boulder,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(303)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497-7078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peter.papazian@nist.gov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511855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Jae-Kark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Choi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Gaithersburg,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(301)</a:t>
                      </a:r>
                      <a:r>
                        <a:rPr lang="en-US" sz="12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975-6049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jae-kark.choi@nist.gov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922730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Jelena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Senic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Boulder,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(303)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497-6166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jelena.senic@nist.gov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67234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329143" y="635110"/>
            <a:ext cx="431686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 Spread Model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 Placeholder 5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6692" y="5072125"/>
                <a:ext cx="4349565" cy="592423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Plot of CDFs of measured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vs. CDFs of model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Times New Roman"/>
                            <a:sym typeface="Times New Roman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Times New Roman"/>
                            <a:sym typeface="Times New Roman"/>
                          </a:rPr>
                          <m:t>𝝈</m:t>
                        </m:r>
                      </m:e>
                    </m:acc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show good match-up</a:t>
                </a:r>
              </a:p>
              <a:p>
                <a:pPr marL="0" indent="0">
                  <a:spcBef>
                    <a:spcPts val="0"/>
                  </a:spcBef>
                  <a:buSzPct val="100000"/>
                  <a:buNone/>
                </a:pPr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34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6692" y="5072125"/>
                <a:ext cx="4349565" cy="592423"/>
              </a:xfrm>
              <a:blipFill>
                <a:blip r:embed="rId3"/>
                <a:stretch>
                  <a:fillRect l="-140" r="-2381" b="-6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952038" y="1218286"/>
                <a:ext cx="1154675" cy="441146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𝑪𝑽</m:t>
                      </m:r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038" y="1218286"/>
                <a:ext cx="1154675" cy="441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623040" y="2092313"/>
                <a:ext cx="1499064" cy="28302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𝑪𝑽</m:t>
                          </m:r>
                        </m:e>
                      </m:acc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040" y="2092313"/>
                <a:ext cx="1499064" cy="2830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611511" y="2054705"/>
                <a:ext cx="1659878" cy="41120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𝝁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 ≈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func>
                        <m:func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acc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511" y="2054705"/>
                <a:ext cx="1659878" cy="411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911178" y="2792476"/>
                <a:ext cx="2210926" cy="41120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𝑪𝑽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func>
                        <m:func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𝐜𝐨𝐬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acc>
                        </m:fName>
                        <m: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|⋅</m:t>
                          </m:r>
                          <m:sSub>
                            <m:sSub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178" y="2792476"/>
                <a:ext cx="2210926" cy="411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41877" y="6068098"/>
            <a:ext cx="82883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SzPct val="25000"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*“Quasi-deterministic Model for Doppler Spread in Millimeter-wave Communication Systems,” J. Wang, C. Gentile, P.B. Papazian, J.-K. Choi, J. Senic,</a:t>
            </a:r>
            <a:r>
              <a:rPr lang="de-DE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Submitted to IEEE Antennas and Wireless Propagation Letters.</a:t>
            </a:r>
            <a:endParaRPr lang="en-US"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47532" y="2507812"/>
            <a:ext cx="0" cy="222281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02818" y="1286015"/>
            <a:ext cx="1553484" cy="47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coefficient of variation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8659" y="2029473"/>
            <a:ext cx="1527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measurements to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4611511" y="2750735"/>
                <a:ext cx="2761204" cy="50353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2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𝑪𝑽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𝐝𝐁</m:t>
                          </m:r>
                        </m:num>
                        <m:den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𝑲</m:t>
                              </m:r>
                            </m:e>
                          </m:acc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𝐝𝐁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 +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𝐝𝐁</m:t>
                          </m:r>
                        </m:den>
                      </m:f>
                      <m:r>
                        <a:rPr lang="en-US" sz="1200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𝓝</m:t>
                      </m:r>
                      <m:d>
                        <m:d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𝟓𝟏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511" y="2750735"/>
                <a:ext cx="2761204" cy="503536"/>
              </a:xfrm>
              <a:prstGeom prst="rect">
                <a:avLst/>
              </a:prstGeom>
              <a:blipFill>
                <a:blip r:embed="rId8"/>
                <a:stretch>
                  <a:fillRect b="-117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211610" y="3545528"/>
                <a:ext cx="3647602" cy="50327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𝐝𝐁</m:t>
                              </m:r>
                            </m:num>
                            <m:den>
                              <m:acc>
                                <m:accPr>
                                  <m:chr m:val="̂"/>
                                  <m:ctrlPr>
                                    <a:rPr lang="en-US" sz="12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𝑲</m:t>
                                  </m:r>
                                </m:e>
                              </m:acc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𝐝𝐁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𝐝𝐁</m:t>
                              </m:r>
                            </m:den>
                          </m:f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𝓝</m:t>
                          </m:r>
                          <m:d>
                            <m:d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𝟓𝟏</m:t>
                              </m:r>
                            </m:e>
                          </m:d>
                        </m:e>
                      </m:d>
                      <m:r>
                        <a:rPr lang="en-US" sz="1200" b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func>
                        <m:func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𝐜𝐨𝐬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acc>
                        </m:fName>
                        <m: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|⋅</m:t>
                          </m:r>
                          <m:sSub>
                            <m:sSubPr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10" y="3545528"/>
                <a:ext cx="3647602" cy="503279"/>
              </a:xfrm>
              <a:prstGeom prst="rect">
                <a:avLst/>
              </a:prstGeom>
              <a:blipFill>
                <a:blip r:embed="rId9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H="1" flipV="1">
            <a:off x="4236594" y="2265434"/>
            <a:ext cx="260427" cy="3153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73705" y="2798277"/>
            <a:ext cx="1575969" cy="46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measurements to model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64719" y="4099126"/>
            <a:ext cx="1835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Doppler model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7820" y="2130902"/>
            <a:ext cx="1310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paper*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534806" y="1823821"/>
            <a:ext cx="0" cy="222281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47532" y="3267960"/>
            <a:ext cx="1337" cy="232762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255333" y="3003331"/>
            <a:ext cx="260427" cy="3153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6281" r="7018"/>
          <a:stretch/>
        </p:blipFill>
        <p:spPr bwMode="auto">
          <a:xfrm>
            <a:off x="5027767" y="3446493"/>
            <a:ext cx="3590925" cy="2891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1551467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3912" y="2381250"/>
            <a:ext cx="7496175" cy="17906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document presents a parameterized model for Doppler spread in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mmWave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systems. The model is based on measurements with our 83 GHz channel sounder. The model is linked to </a:t>
            </a:r>
            <a:r>
              <a:rPr lang="en-US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Quasi-deterministic (QD) propagation channel model adopted by this work group 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009893" y="681905"/>
            <a:ext cx="6524045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</a:t>
            </a:r>
            <a:r>
              <a:rPr lang="en-US" sz="32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Frequency Shift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89"/>
          <p:cNvSpPr txBox="1">
            <a:spLocks/>
          </p:cNvSpPr>
          <p:nvPr/>
        </p:nvSpPr>
        <p:spPr>
          <a:xfrm>
            <a:off x="883670" y="5811567"/>
            <a:ext cx="7803130" cy="3454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137160">
              <a:buFont typeface="Times New Roman" pitchFamily="16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Doppler frequency shift is equivalent to the observed rate of the phase rotation at the RX</a:t>
            </a:r>
          </a:p>
          <a:p>
            <a:pPr indent="-137160">
              <a:buFont typeface="Times New Roman" pitchFamily="16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rate is what our channel sounder can measure</a:t>
            </a:r>
          </a:p>
          <a:p>
            <a:pPr marL="137160" indent="-13716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indent="-9144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indent="-9144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Oval 10"/>
          <p:cNvSpPr>
            <a:spLocks/>
          </p:cNvSpPr>
          <p:nvPr/>
        </p:nvSpPr>
        <p:spPr>
          <a:xfrm>
            <a:off x="3196897" y="3941216"/>
            <a:ext cx="228600" cy="228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ine wav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18"/>
          <a:stretch/>
        </p:blipFill>
        <p:spPr bwMode="auto">
          <a:xfrm>
            <a:off x="3311197" y="1524204"/>
            <a:ext cx="1921438" cy="6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5232635" y="1691593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498961" y="2409434"/>
                <a:ext cx="1142108" cy="464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961" y="2409434"/>
                <a:ext cx="1142108" cy="4643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Picture 2" descr="Image result for sine wav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328"/>
          <a:stretch/>
        </p:blipFill>
        <p:spPr bwMode="auto">
          <a:xfrm>
            <a:off x="3311197" y="2335773"/>
            <a:ext cx="1807230" cy="6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val 44"/>
          <p:cNvSpPr>
            <a:spLocks noChangeAspect="1"/>
          </p:cNvSpPr>
          <p:nvPr/>
        </p:nvSpPr>
        <p:spPr>
          <a:xfrm>
            <a:off x="3242617" y="1773369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3243481" y="2573639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5095475" y="1777903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5026895" y="2800804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205138" y="1267323"/>
                <a:ext cx="4229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138" y="1267323"/>
                <a:ext cx="42293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>
            <a:stCxn id="44" idx="3"/>
            <a:endCxn id="44" idx="3"/>
          </p:cNvCxnSpPr>
          <p:nvPr/>
        </p:nvCxnSpPr>
        <p:spPr>
          <a:xfrm>
            <a:off x="5118427" y="265351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3311197" y="3116279"/>
            <a:ext cx="2200085" cy="647916"/>
            <a:chOff x="3311197" y="3116279"/>
            <a:chExt cx="2200085" cy="647916"/>
          </a:xfrm>
        </p:grpSpPr>
        <p:pic>
          <p:nvPicPr>
            <p:cNvPr id="61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81696"/>
            <a:stretch/>
          </p:blipFill>
          <p:spPr bwMode="auto">
            <a:xfrm>
              <a:off x="5165513" y="3116279"/>
              <a:ext cx="345769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-1718"/>
            <a:stretch/>
          </p:blipFill>
          <p:spPr bwMode="auto">
            <a:xfrm>
              <a:off x="3311197" y="3128704"/>
              <a:ext cx="1921438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" name="Straight Connector 62"/>
            <p:cNvCxnSpPr/>
            <p:nvPr/>
          </p:nvCxnSpPr>
          <p:spPr>
            <a:xfrm flipV="1">
              <a:off x="5166961" y="3339297"/>
              <a:ext cx="48501" cy="14090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Oval 63"/>
          <p:cNvSpPr>
            <a:spLocks noChangeAspect="1"/>
          </p:cNvSpPr>
          <p:nvPr/>
        </p:nvSpPr>
        <p:spPr>
          <a:xfrm>
            <a:off x="5445053" y="3381324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3276821" y="3385208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5686622" y="2653518"/>
            <a:ext cx="366564" cy="42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5711426" y="2344892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426" y="2344892"/>
                <a:ext cx="34176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>
            <a:off x="5707413" y="3453788"/>
            <a:ext cx="37536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5714107" y="3160180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107" y="3160180"/>
                <a:ext cx="34176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Picture 2" descr="Image result for sine wav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18"/>
          <a:stretch/>
        </p:blipFill>
        <p:spPr bwMode="auto">
          <a:xfrm>
            <a:off x="3311197" y="4008688"/>
            <a:ext cx="1921438" cy="6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Oval 77"/>
          <p:cNvSpPr>
            <a:spLocks noChangeAspect="1"/>
          </p:cNvSpPr>
          <p:nvPr/>
        </p:nvSpPr>
        <p:spPr>
          <a:xfrm>
            <a:off x="3276821" y="4237288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>
            <a:spLocks noChangeAspect="1"/>
          </p:cNvSpPr>
          <p:nvPr/>
        </p:nvSpPr>
        <p:spPr>
          <a:xfrm>
            <a:off x="5118427" y="4269837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5578587" y="4151978"/>
                <a:ext cx="3802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587" y="4151978"/>
                <a:ext cx="38022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80"/>
          <p:cNvCxnSpPr/>
          <p:nvPr/>
        </p:nvCxnSpPr>
        <p:spPr>
          <a:xfrm flipV="1">
            <a:off x="5872710" y="4113241"/>
            <a:ext cx="1076" cy="385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844420" y="1702483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TX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3276821" y="4857416"/>
            <a:ext cx="2022967" cy="647916"/>
            <a:chOff x="3276821" y="4857416"/>
            <a:chExt cx="2022967" cy="647916"/>
          </a:xfrm>
        </p:grpSpPr>
        <p:pic>
          <p:nvPicPr>
            <p:cNvPr id="84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91072"/>
            <a:stretch/>
          </p:blipFill>
          <p:spPr bwMode="auto">
            <a:xfrm>
              <a:off x="5131137" y="4857416"/>
              <a:ext cx="168651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-1718"/>
            <a:stretch/>
          </p:blipFill>
          <p:spPr bwMode="auto">
            <a:xfrm>
              <a:off x="3276821" y="4869841"/>
              <a:ext cx="1921438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6" name="Straight Connector 85"/>
            <p:cNvCxnSpPr/>
            <p:nvPr/>
          </p:nvCxnSpPr>
          <p:spPr>
            <a:xfrm flipV="1">
              <a:off x="5129817" y="5096382"/>
              <a:ext cx="48501" cy="14090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Oval 86"/>
          <p:cNvSpPr>
            <a:spLocks noChangeAspect="1"/>
          </p:cNvSpPr>
          <p:nvPr/>
        </p:nvSpPr>
        <p:spPr>
          <a:xfrm>
            <a:off x="5240024" y="4836248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>
            <a:spLocks noChangeAspect="1"/>
          </p:cNvSpPr>
          <p:nvPr/>
        </p:nvSpPr>
        <p:spPr>
          <a:xfrm>
            <a:off x="3258316" y="5125415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/>
          <p:cNvCxnSpPr/>
          <p:nvPr/>
        </p:nvCxnSpPr>
        <p:spPr>
          <a:xfrm flipV="1">
            <a:off x="5876837" y="4948996"/>
            <a:ext cx="188757" cy="3093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5958807" y="4971526"/>
                <a:ext cx="3802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807" y="4971526"/>
                <a:ext cx="38022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/>
              <p:cNvSpPr txBox="1"/>
              <p:nvPr/>
            </p:nvSpPr>
            <p:spPr>
              <a:xfrm>
                <a:off x="6507173" y="3211520"/>
                <a:ext cx="1306704" cy="464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173" y="3211520"/>
                <a:ext cx="1306704" cy="4643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Rectangle 91"/>
              <p:cNvSpPr/>
              <p:nvPr/>
            </p:nvSpPr>
            <p:spPr>
              <a:xfrm>
                <a:off x="6507173" y="4102789"/>
                <a:ext cx="782394" cy="311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173" y="4102789"/>
                <a:ext cx="782394" cy="311560"/>
              </a:xfrm>
              <a:prstGeom prst="rect">
                <a:avLst/>
              </a:prstGeom>
              <a:blipFill>
                <a:blip r:embed="rId11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Rectangle 95"/>
              <p:cNvSpPr/>
              <p:nvPr/>
            </p:nvSpPr>
            <p:spPr>
              <a:xfrm>
                <a:off x="6512894" y="4845461"/>
                <a:ext cx="1569596" cy="464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894" y="4845461"/>
                <a:ext cx="1569596" cy="4643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5742471" y="4955230"/>
                <a:ext cx="11394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471" y="4955230"/>
                <a:ext cx="113940" cy="307777"/>
              </a:xfrm>
              <a:prstGeom prst="rect">
                <a:avLst/>
              </a:prstGeom>
              <a:blipFill>
                <a:blip r:embed="rId13"/>
                <a:stretch>
                  <a:fillRect l="-5263" r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Arrow Connector 97"/>
          <p:cNvCxnSpPr/>
          <p:nvPr/>
        </p:nvCxnSpPr>
        <p:spPr>
          <a:xfrm>
            <a:off x="5647338" y="5261465"/>
            <a:ext cx="232463" cy="14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67175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344616" y="786540"/>
            <a:ext cx="474784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83 GHz</a:t>
            </a:r>
            <a:r>
              <a:rPr lang="en-US" sz="32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Channel Sounder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Shape 89"/>
              <p:cNvSpPr txBox="1">
                <a:spLocks/>
              </p:cNvSpPr>
              <p:nvPr/>
            </p:nvSpPr>
            <p:spPr>
              <a:xfrm>
                <a:off x="452218" y="1410205"/>
                <a:ext cx="8348881" cy="32856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>
                <a:def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indent="-190500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742950" marR="0" indent="-158750" algn="l" rtl="0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085850" marR="0" indent="-120650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4287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17716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2288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26860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31432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36004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20574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CHANNEL SOUNDER:</a:t>
                </a:r>
              </a:p>
              <a:p>
                <a:pPr lvl="1" indent="-137160">
                  <a:buFont typeface="Times New Roman" pitchFamily="16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omnidirectional antenna at TX </a:t>
                </a:r>
              </a:p>
              <a:p>
                <a:pPr lvl="1" indent="-137160">
                  <a:buFont typeface="Times New Roman" pitchFamily="16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16-element horn antenna array at RX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measure </a:t>
                </a:r>
                <a:r>
                  <a:rPr lang="en-US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AoA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(azimuth and elevation)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0574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SIGNAL CAPTURE: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time sample consists of 16 measured CIRs from TX to each RX element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Requires 65.5 µs to capture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channel acquisition consists of 128 time samples with interval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𝜟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0.52 </a:t>
                </a:r>
                <a:r>
                  <a:rPr lang="en-US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ms</a:t>
                </a: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Yields maximum measurable Doppler shift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600" b="1" i="1" smtClean="0">
                                    <a:latin typeface="Cambria Math" panose="02040503050406030204" pitchFamily="18" charset="0"/>
                                    <a:ea typeface="DengXian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DengXian"/>
                                    <a:cs typeface="Times New Roman" panose="02020603050405020304" pitchFamily="18" charset="0"/>
                                  </a:rPr>
                                  <m:t>𝒇</m:t>
                                </m:r>
                              </m:e>
                              <m:sup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DengXian"/>
                                    <a:cs typeface="Times New Roman" panose="02020603050405020304" pitchFamily="18" charset="0"/>
                                  </a:rPr>
                                  <m:t>𝑫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  <m:r>
                      <a:rPr lang="en-US" sz="1600" b="1" i="1"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𝜟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sz="1600" b="1" dirty="0"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= 961.5 Hz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0574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RX ROBOT: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RX mounted on a mobile robot which moves around a 7 m x 7m x 6 m basement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Total of 24 acquisitions with varying RX heading and speed collected in LOS</a:t>
                </a: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Laser-guided navigational system can record RX speed and heading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Robot accelerates to max speed of 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3 km/h</a:t>
                </a:r>
              </a:p>
              <a:p>
                <a:pPr marL="137160" indent="-13716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18" name="Shape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18" y="1410205"/>
                <a:ext cx="8348881" cy="3285620"/>
              </a:xfrm>
              <a:prstGeom prst="rect">
                <a:avLst/>
              </a:prstGeom>
              <a:blipFill>
                <a:blip r:embed="rId3"/>
                <a:stretch>
                  <a:fillRect t="-557" b="-5120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>
            <a:spLocks/>
          </p:cNvSpPr>
          <p:nvPr/>
        </p:nvSpPr>
        <p:spPr>
          <a:xfrm>
            <a:off x="3196897" y="3941216"/>
            <a:ext cx="228600" cy="228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54958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traight Arrow Connector 121"/>
          <p:cNvCxnSpPr/>
          <p:nvPr/>
        </p:nvCxnSpPr>
        <p:spPr>
          <a:xfrm flipV="1">
            <a:off x="2070254" y="1568770"/>
            <a:ext cx="403522" cy="6687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/>
              <p:cNvSpPr/>
              <p:nvPr/>
            </p:nvSpPr>
            <p:spPr>
              <a:xfrm>
                <a:off x="1934832" y="1639264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3" name="Rectangle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832" y="1639264"/>
                <a:ext cx="34176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623058" y="689585"/>
            <a:ext cx="577157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Ray Doppler</a:t>
            </a:r>
            <a:r>
              <a:rPr lang="en-US" sz="32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Frequency Shift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Shape 89"/>
              <p:cNvSpPr txBox="1">
                <a:spLocks/>
              </p:cNvSpPr>
              <p:nvPr/>
            </p:nvSpPr>
            <p:spPr>
              <a:xfrm>
                <a:off x="522119" y="4366102"/>
                <a:ext cx="8307556" cy="864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>
                <a:def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indent="-190500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742950" marR="0" indent="-158750" algn="l" rtl="0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085850" marR="0" indent="-120650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4287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17716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2288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26860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31432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36004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Channel sounder extract channel MPCs and indexes them according to </a:t>
                </a: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𝝉</m:t>
                        </m:r>
                      </m:e>
                      <m:sub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, </m:t>
                        </m:r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𝑷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  <a:sym typeface="Times New 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  <a:sym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  <a:sym typeface="Times New Roman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  <a:sym typeface="Times New Roman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𝜽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𝝓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SupPr>
                      <m:e>
                        <m: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𝒇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  <m:sup>
                        <m: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𝑫</m:t>
                        </m:r>
                      </m:sup>
                    </m:sSubSup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) 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Doppler shift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𝒕𝒉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MPC is a function of azimuth </a:t>
                </a:r>
                <a:r>
                  <a:rPr lang="en-US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AoA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w.r.t. the orientation of the RX heading</a:t>
                </a:r>
              </a:p>
              <a:p>
                <a:pPr marL="948690" lvl="1" indent="-342900">
                  <a:buFont typeface="Times New Roman" panose="02020603050405020304" pitchFamily="18" charset="0"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 a function of elevation </a:t>
                </a:r>
                <a:r>
                  <a:rPr lang="en-US" sz="1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AoA</a:t>
                </a: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1" i="1">
                            <a:latin typeface="Cambria Math" panose="02040503050406030204" pitchFamily="18" charset="0"/>
                          </a:rPr>
                          <m:t>𝝓</m:t>
                        </m:r>
                      </m:e>
                      <m:sub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because RX movement only in azimuthal plane</a:t>
                </a:r>
              </a:p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 Doppler shift validated against ground-truth Doppler shift for MPCs extracted</a:t>
                </a:r>
              </a:p>
              <a:p>
                <a:pPr marL="891540" lvl="1" indent="-285750">
                  <a:buFont typeface="Times New Roman" panose="02020603050405020304" pitchFamily="18" charset="0"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Ground-truth shift based on measured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2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recorded speed 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𝒗</m:t>
                    </m:r>
                    <m:r>
                      <a:rPr lang="en-US" sz="12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Despite good match-up, sources of error between measured and ground-truth shifts:</a:t>
                </a:r>
              </a:p>
              <a:p>
                <a:pPr marL="891540" lvl="1" indent="-285750">
                  <a:buFontTx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 shift bound to 128 quantized values due to finite number of time samples</a:t>
                </a:r>
              </a:p>
              <a:p>
                <a:pPr marL="891540" lvl="1" indent="-285750">
                  <a:buFontTx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Ground-truth shift susceptible to estimation errors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2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indent="-137160">
                  <a:buFont typeface="Times New Roman" pitchFamily="16" charset="0"/>
                  <a:buChar char="•"/>
                </a:pP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37160" indent="-13716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18" name="Shape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19" y="4366102"/>
                <a:ext cx="8307556" cy="864581"/>
              </a:xfrm>
              <a:prstGeom prst="rect">
                <a:avLst/>
              </a:prstGeom>
              <a:blipFill>
                <a:blip r:embed="rId4"/>
                <a:stretch>
                  <a:fillRect b="-14788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Rectangle 95"/>
              <p:cNvSpPr/>
              <p:nvPr/>
            </p:nvSpPr>
            <p:spPr>
              <a:xfrm>
                <a:off x="1310695" y="3419447"/>
                <a:ext cx="1678023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sup>
                    </m:sSubSup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𝒄𝒐𝒔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95" y="3419447"/>
                <a:ext cx="1678023" cy="3796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Oval 109"/>
          <p:cNvSpPr>
            <a:spLocks noChangeAspect="1"/>
          </p:cNvSpPr>
          <p:nvPr/>
        </p:nvSpPr>
        <p:spPr>
          <a:xfrm>
            <a:off x="1988080" y="2170723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Arrow Connector 110"/>
          <p:cNvCxnSpPr/>
          <p:nvPr/>
        </p:nvCxnSpPr>
        <p:spPr>
          <a:xfrm flipH="1" flipV="1">
            <a:off x="2223330" y="2247385"/>
            <a:ext cx="525780" cy="17944"/>
          </a:xfrm>
          <a:prstGeom prst="straightConnector1">
            <a:avLst/>
          </a:prstGeom>
          <a:ln>
            <a:solidFill>
              <a:srgbClr val="33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2131320" y="2414201"/>
            <a:ext cx="262890" cy="407588"/>
          </a:xfrm>
          <a:prstGeom prst="straightConnector1">
            <a:avLst/>
          </a:prstGeom>
          <a:ln>
            <a:solidFill>
              <a:srgbClr val="3CEA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1272000" y="2280371"/>
            <a:ext cx="549015" cy="13383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704554" y="2309836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/>
              <p:cNvSpPr/>
              <p:nvPr/>
            </p:nvSpPr>
            <p:spPr>
              <a:xfrm>
                <a:off x="2711181" y="2126482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7" name="Rectangle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181" y="2126482"/>
                <a:ext cx="43255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2298840" y="2798879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840" y="2798879"/>
                <a:ext cx="43255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955036" y="2331418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36" y="2331418"/>
                <a:ext cx="43255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>
            <a:spLocks noChangeAspect="1"/>
          </p:cNvSpPr>
          <p:nvPr/>
        </p:nvSpPr>
        <p:spPr>
          <a:xfrm>
            <a:off x="2252001" y="1602132"/>
            <a:ext cx="523991" cy="523991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2373894" y="1662235"/>
                <a:ext cx="4341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894" y="1662235"/>
                <a:ext cx="43415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" t="6232" r="8826" b="-1912"/>
          <a:stretch/>
        </p:blipFill>
        <p:spPr bwMode="auto">
          <a:xfrm>
            <a:off x="4033901" y="1289029"/>
            <a:ext cx="3628390" cy="2924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14058349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/>
          <p:nvPr/>
        </p:nvCxnSpPr>
        <p:spPr>
          <a:xfrm flipV="1">
            <a:off x="1695375" y="1609760"/>
            <a:ext cx="403522" cy="6687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957774" y="699255"/>
            <a:ext cx="5332534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 Frequency Spread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 Placeholder 5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38371" y="4585930"/>
                <a:ext cx="7888598" cy="653063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MPC will have a corresponding signal spectrum scaled by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𝑷</m:t>
                    </m:r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(</m:t>
                    </m:r>
                    <m:sSub>
                      <m:sSub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𝝉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and shifted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𝒇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  <m:sup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𝑫</m:t>
                        </m:r>
                      </m:sup>
                    </m:sSubSup>
                  </m:oMath>
                </a14:m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The combination of MPCs will give rise to a Doppler spread, which creates a distorted spectrum</a:t>
                </a: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An estimation of the Doppler spread is useful in designing channel equalization schemes</a:t>
                </a:r>
              </a:p>
            </p:txBody>
          </p:sp>
        </mc:Choice>
        <mc:Fallback>
          <p:sp>
            <p:nvSpPr>
              <p:cNvPr id="34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38371" y="4585930"/>
                <a:ext cx="7888598" cy="653063"/>
              </a:xfrm>
              <a:blipFill>
                <a:blip r:embed="rId3"/>
                <a:stretch>
                  <a:fillRect l="-77" b="-31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>
            <a:spLocks noChangeAspect="1"/>
          </p:cNvSpPr>
          <p:nvPr/>
        </p:nvSpPr>
        <p:spPr>
          <a:xfrm>
            <a:off x="1644766" y="2186503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1880016" y="2263165"/>
            <a:ext cx="525780" cy="17944"/>
          </a:xfrm>
          <a:prstGeom prst="straightConnector1">
            <a:avLst/>
          </a:prstGeom>
          <a:ln w="19050">
            <a:solidFill>
              <a:srgbClr val="33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1788006" y="2429981"/>
            <a:ext cx="262890" cy="407588"/>
          </a:xfrm>
          <a:prstGeom prst="straightConnector1">
            <a:avLst/>
          </a:prstGeom>
          <a:ln w="19050">
            <a:solidFill>
              <a:srgbClr val="3CEA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928686" y="2296151"/>
            <a:ext cx="549015" cy="13383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68684" y="2384825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367867" y="2142262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867" y="2142262"/>
                <a:ext cx="43255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955526" y="2814659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526" y="2814659"/>
                <a:ext cx="43255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722" y="2347198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22" y="2347198"/>
                <a:ext cx="43255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559953" y="1680254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953" y="1680254"/>
                <a:ext cx="3417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3378206" y="1708864"/>
            <a:ext cx="5432172" cy="2086830"/>
            <a:chOff x="3847198" y="2106437"/>
            <a:chExt cx="4447427" cy="1708529"/>
          </a:xfrm>
        </p:grpSpPr>
        <p:sp>
          <p:nvSpPr>
            <p:cNvPr id="6" name="Freeform 5"/>
            <p:cNvSpPr/>
            <p:nvPr/>
          </p:nvSpPr>
          <p:spPr>
            <a:xfrm>
              <a:off x="5135020" y="3008570"/>
              <a:ext cx="2291245" cy="527673"/>
            </a:xfrm>
            <a:custGeom>
              <a:avLst/>
              <a:gdLst>
                <a:gd name="connsiteX0" fmla="*/ 0 w 4456387"/>
                <a:gd name="connsiteY0" fmla="*/ 1396711 h 1831492"/>
                <a:gd name="connsiteX1" fmla="*/ 504497 w 4456387"/>
                <a:gd name="connsiteY1" fmla="*/ 1775083 h 1831492"/>
                <a:gd name="connsiteX2" fmla="*/ 1366345 w 4456387"/>
                <a:gd name="connsiteY2" fmla="*/ 324656 h 1831492"/>
                <a:gd name="connsiteX3" fmla="*/ 2764221 w 4456387"/>
                <a:gd name="connsiteY3" fmla="*/ 114449 h 1831492"/>
                <a:gd name="connsiteX4" fmla="*/ 3857297 w 4456387"/>
                <a:gd name="connsiteY4" fmla="*/ 1775083 h 1831492"/>
                <a:gd name="connsiteX5" fmla="*/ 4456387 w 4456387"/>
                <a:gd name="connsiteY5" fmla="*/ 1175993 h 1831492"/>
                <a:gd name="connsiteX0" fmla="*/ 0 w 4456387"/>
                <a:gd name="connsiteY0" fmla="*/ 1461871 h 1907286"/>
                <a:gd name="connsiteX1" fmla="*/ 504497 w 4456387"/>
                <a:gd name="connsiteY1" fmla="*/ 1840243 h 1907286"/>
                <a:gd name="connsiteX2" fmla="*/ 1492469 w 4456387"/>
                <a:gd name="connsiteY2" fmla="*/ 232161 h 1907286"/>
                <a:gd name="connsiteX3" fmla="*/ 2764221 w 4456387"/>
                <a:gd name="connsiteY3" fmla="*/ 179609 h 1907286"/>
                <a:gd name="connsiteX4" fmla="*/ 3857297 w 4456387"/>
                <a:gd name="connsiteY4" fmla="*/ 1840243 h 1907286"/>
                <a:gd name="connsiteX5" fmla="*/ 4456387 w 4456387"/>
                <a:gd name="connsiteY5" fmla="*/ 1241153 h 1907286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64221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74732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78269 h 1932728"/>
                <a:gd name="connsiteX1" fmla="*/ 504497 w 4445877"/>
                <a:gd name="connsiteY1" fmla="*/ 1856641 h 1932728"/>
                <a:gd name="connsiteX2" fmla="*/ 1534511 w 4445877"/>
                <a:gd name="connsiteY2" fmla="*/ 217028 h 1932728"/>
                <a:gd name="connsiteX3" fmla="*/ 2774732 w 4445877"/>
                <a:gd name="connsiteY3" fmla="*/ 196007 h 1932728"/>
                <a:gd name="connsiteX4" fmla="*/ 3857297 w 4445877"/>
                <a:gd name="connsiteY4" fmla="*/ 1856641 h 1932728"/>
                <a:gd name="connsiteX5" fmla="*/ 4445877 w 4445877"/>
                <a:gd name="connsiteY5" fmla="*/ 1436227 h 1932728"/>
                <a:gd name="connsiteX0" fmla="*/ 0 w 4445877"/>
                <a:gd name="connsiteY0" fmla="*/ 1538533 h 1999687"/>
                <a:gd name="connsiteX1" fmla="*/ 504497 w 4445877"/>
                <a:gd name="connsiteY1" fmla="*/ 1916905 h 1999687"/>
                <a:gd name="connsiteX2" fmla="*/ 1534511 w 4445877"/>
                <a:gd name="connsiteY2" fmla="*/ 277292 h 1999687"/>
                <a:gd name="connsiteX3" fmla="*/ 2911366 w 4445877"/>
                <a:gd name="connsiteY3" fmla="*/ 161677 h 1999687"/>
                <a:gd name="connsiteX4" fmla="*/ 3857297 w 4445877"/>
                <a:gd name="connsiteY4" fmla="*/ 1916905 h 1999687"/>
                <a:gd name="connsiteX5" fmla="*/ 4445877 w 4445877"/>
                <a:gd name="connsiteY5" fmla="*/ 1496491 h 1999687"/>
                <a:gd name="connsiteX0" fmla="*/ 0 w 4445877"/>
                <a:gd name="connsiteY0" fmla="*/ 1602230 h 2063384"/>
                <a:gd name="connsiteX1" fmla="*/ 504497 w 4445877"/>
                <a:gd name="connsiteY1" fmla="*/ 1980602 h 2063384"/>
                <a:gd name="connsiteX2" fmla="*/ 1524001 w 4445877"/>
                <a:gd name="connsiteY2" fmla="*/ 214865 h 2063384"/>
                <a:gd name="connsiteX3" fmla="*/ 2911366 w 4445877"/>
                <a:gd name="connsiteY3" fmla="*/ 225374 h 2063384"/>
                <a:gd name="connsiteX4" fmla="*/ 3857297 w 4445877"/>
                <a:gd name="connsiteY4" fmla="*/ 1980602 h 2063384"/>
                <a:gd name="connsiteX5" fmla="*/ 4445877 w 4445877"/>
                <a:gd name="connsiteY5" fmla="*/ 1560188 h 2063384"/>
                <a:gd name="connsiteX0" fmla="*/ 0 w 4445877"/>
                <a:gd name="connsiteY0" fmla="*/ 1601585 h 2057794"/>
                <a:gd name="connsiteX1" fmla="*/ 504497 w 4445877"/>
                <a:gd name="connsiteY1" fmla="*/ 1979957 h 2057794"/>
                <a:gd name="connsiteX2" fmla="*/ 1524001 w 4445877"/>
                <a:gd name="connsiteY2" fmla="*/ 214220 h 2057794"/>
                <a:gd name="connsiteX3" fmla="*/ 2911366 w 4445877"/>
                <a:gd name="connsiteY3" fmla="*/ 224729 h 2057794"/>
                <a:gd name="connsiteX4" fmla="*/ 3857297 w 4445877"/>
                <a:gd name="connsiteY4" fmla="*/ 1969447 h 2057794"/>
                <a:gd name="connsiteX5" fmla="*/ 4445877 w 4445877"/>
                <a:gd name="connsiteY5" fmla="*/ 1559543 h 2057794"/>
                <a:gd name="connsiteX0" fmla="*/ 0 w 4435367"/>
                <a:gd name="connsiteY0" fmla="*/ 1601585 h 2080059"/>
                <a:gd name="connsiteX1" fmla="*/ 504497 w 4435367"/>
                <a:gd name="connsiteY1" fmla="*/ 1979957 h 2080059"/>
                <a:gd name="connsiteX2" fmla="*/ 1524001 w 4435367"/>
                <a:gd name="connsiteY2" fmla="*/ 214220 h 2080059"/>
                <a:gd name="connsiteX3" fmla="*/ 2911366 w 4435367"/>
                <a:gd name="connsiteY3" fmla="*/ 224729 h 2080059"/>
                <a:gd name="connsiteX4" fmla="*/ 3857297 w 4435367"/>
                <a:gd name="connsiteY4" fmla="*/ 1969447 h 2080059"/>
                <a:gd name="connsiteX5" fmla="*/ 4435367 w 4435367"/>
                <a:gd name="connsiteY5" fmla="*/ 1654136 h 2080059"/>
                <a:gd name="connsiteX0" fmla="*/ 0 w 4393500"/>
                <a:gd name="connsiteY0" fmla="*/ 2013916 h 2214214"/>
                <a:gd name="connsiteX1" fmla="*/ 462630 w 4393500"/>
                <a:gd name="connsiteY1" fmla="*/ 1979957 h 2214214"/>
                <a:gd name="connsiteX2" fmla="*/ 1482134 w 4393500"/>
                <a:gd name="connsiteY2" fmla="*/ 214220 h 2214214"/>
                <a:gd name="connsiteX3" fmla="*/ 2869499 w 4393500"/>
                <a:gd name="connsiteY3" fmla="*/ 224729 h 2214214"/>
                <a:gd name="connsiteX4" fmla="*/ 3815430 w 4393500"/>
                <a:gd name="connsiteY4" fmla="*/ 1969447 h 2214214"/>
                <a:gd name="connsiteX5" fmla="*/ 4393500 w 4393500"/>
                <a:gd name="connsiteY5" fmla="*/ 1654136 h 2214214"/>
                <a:gd name="connsiteX0" fmla="*/ 0 w 4257430"/>
                <a:gd name="connsiteY0" fmla="*/ 2013916 h 2218329"/>
                <a:gd name="connsiteX1" fmla="*/ 462630 w 4257430"/>
                <a:gd name="connsiteY1" fmla="*/ 1979957 h 2218329"/>
                <a:gd name="connsiteX2" fmla="*/ 1482134 w 4257430"/>
                <a:gd name="connsiteY2" fmla="*/ 214220 h 2218329"/>
                <a:gd name="connsiteX3" fmla="*/ 2869499 w 4257430"/>
                <a:gd name="connsiteY3" fmla="*/ 224729 h 2218329"/>
                <a:gd name="connsiteX4" fmla="*/ 3815430 w 4257430"/>
                <a:gd name="connsiteY4" fmla="*/ 1969447 h 2218329"/>
                <a:gd name="connsiteX5" fmla="*/ 4257430 w 4257430"/>
                <a:gd name="connsiteY5" fmla="*/ 1957959 h 2218329"/>
                <a:gd name="connsiteX0" fmla="*/ 0 w 4299297"/>
                <a:gd name="connsiteY0" fmla="*/ 2013916 h 2245210"/>
                <a:gd name="connsiteX1" fmla="*/ 462630 w 4299297"/>
                <a:gd name="connsiteY1" fmla="*/ 1979957 h 2245210"/>
                <a:gd name="connsiteX2" fmla="*/ 1482134 w 4299297"/>
                <a:gd name="connsiteY2" fmla="*/ 214220 h 2245210"/>
                <a:gd name="connsiteX3" fmla="*/ 2869499 w 4299297"/>
                <a:gd name="connsiteY3" fmla="*/ 224729 h 2245210"/>
                <a:gd name="connsiteX4" fmla="*/ 3815430 w 4299297"/>
                <a:gd name="connsiteY4" fmla="*/ 1969447 h 2245210"/>
                <a:gd name="connsiteX5" fmla="*/ 4299297 w 4299297"/>
                <a:gd name="connsiteY5" fmla="*/ 2001363 h 2245210"/>
                <a:gd name="connsiteX0" fmla="*/ 0 w 4299297"/>
                <a:gd name="connsiteY0" fmla="*/ 2013916 h 2227500"/>
                <a:gd name="connsiteX1" fmla="*/ 462630 w 4299297"/>
                <a:gd name="connsiteY1" fmla="*/ 1979957 h 2227500"/>
                <a:gd name="connsiteX2" fmla="*/ 1482134 w 4299297"/>
                <a:gd name="connsiteY2" fmla="*/ 214220 h 2227500"/>
                <a:gd name="connsiteX3" fmla="*/ 2869499 w 4299297"/>
                <a:gd name="connsiteY3" fmla="*/ 224729 h 2227500"/>
                <a:gd name="connsiteX4" fmla="*/ 3815430 w 4299297"/>
                <a:gd name="connsiteY4" fmla="*/ 1969447 h 2227500"/>
                <a:gd name="connsiteX5" fmla="*/ 4299297 w 4299297"/>
                <a:gd name="connsiteY5" fmla="*/ 2001363 h 22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99297" h="2227500">
                  <a:moveTo>
                    <a:pt x="0" y="2013916"/>
                  </a:moveTo>
                  <a:cubicBezTo>
                    <a:pt x="138386" y="2292440"/>
                    <a:pt x="215608" y="2279906"/>
                    <a:pt x="462630" y="1979957"/>
                  </a:cubicBezTo>
                  <a:cubicBezTo>
                    <a:pt x="709652" y="1680008"/>
                    <a:pt x="1080989" y="506758"/>
                    <a:pt x="1482134" y="214220"/>
                  </a:cubicBezTo>
                  <a:cubicBezTo>
                    <a:pt x="1883279" y="-78318"/>
                    <a:pt x="2480616" y="-67809"/>
                    <a:pt x="2869499" y="224729"/>
                  </a:cubicBezTo>
                  <a:cubicBezTo>
                    <a:pt x="3258382" y="517267"/>
                    <a:pt x="3577130" y="1673341"/>
                    <a:pt x="3815430" y="1969447"/>
                  </a:cubicBezTo>
                  <a:cubicBezTo>
                    <a:pt x="4053730" y="2265553"/>
                    <a:pt x="4109366" y="2345967"/>
                    <a:pt x="4299297" y="2001363"/>
                  </a:cubicBezTo>
                </a:path>
              </a:pathLst>
            </a:custGeom>
            <a:noFill/>
            <a:ln>
              <a:solidFill>
                <a:srgbClr val="3CEA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4335523" y="2422838"/>
              <a:ext cx="2291245" cy="1109297"/>
            </a:xfrm>
            <a:custGeom>
              <a:avLst/>
              <a:gdLst>
                <a:gd name="connsiteX0" fmla="*/ 0 w 4456387"/>
                <a:gd name="connsiteY0" fmla="*/ 1396711 h 1831492"/>
                <a:gd name="connsiteX1" fmla="*/ 504497 w 4456387"/>
                <a:gd name="connsiteY1" fmla="*/ 1775083 h 1831492"/>
                <a:gd name="connsiteX2" fmla="*/ 1366345 w 4456387"/>
                <a:gd name="connsiteY2" fmla="*/ 324656 h 1831492"/>
                <a:gd name="connsiteX3" fmla="*/ 2764221 w 4456387"/>
                <a:gd name="connsiteY3" fmla="*/ 114449 h 1831492"/>
                <a:gd name="connsiteX4" fmla="*/ 3857297 w 4456387"/>
                <a:gd name="connsiteY4" fmla="*/ 1775083 h 1831492"/>
                <a:gd name="connsiteX5" fmla="*/ 4456387 w 4456387"/>
                <a:gd name="connsiteY5" fmla="*/ 1175993 h 1831492"/>
                <a:gd name="connsiteX0" fmla="*/ 0 w 4456387"/>
                <a:gd name="connsiteY0" fmla="*/ 1461871 h 1907286"/>
                <a:gd name="connsiteX1" fmla="*/ 504497 w 4456387"/>
                <a:gd name="connsiteY1" fmla="*/ 1840243 h 1907286"/>
                <a:gd name="connsiteX2" fmla="*/ 1492469 w 4456387"/>
                <a:gd name="connsiteY2" fmla="*/ 232161 h 1907286"/>
                <a:gd name="connsiteX3" fmla="*/ 2764221 w 4456387"/>
                <a:gd name="connsiteY3" fmla="*/ 179609 h 1907286"/>
                <a:gd name="connsiteX4" fmla="*/ 3857297 w 4456387"/>
                <a:gd name="connsiteY4" fmla="*/ 1840243 h 1907286"/>
                <a:gd name="connsiteX5" fmla="*/ 4456387 w 4456387"/>
                <a:gd name="connsiteY5" fmla="*/ 1241153 h 1907286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64221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74732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78269 h 1932728"/>
                <a:gd name="connsiteX1" fmla="*/ 504497 w 4445877"/>
                <a:gd name="connsiteY1" fmla="*/ 1856641 h 1932728"/>
                <a:gd name="connsiteX2" fmla="*/ 1534511 w 4445877"/>
                <a:gd name="connsiteY2" fmla="*/ 217028 h 1932728"/>
                <a:gd name="connsiteX3" fmla="*/ 2774732 w 4445877"/>
                <a:gd name="connsiteY3" fmla="*/ 196007 h 1932728"/>
                <a:gd name="connsiteX4" fmla="*/ 3857297 w 4445877"/>
                <a:gd name="connsiteY4" fmla="*/ 1856641 h 1932728"/>
                <a:gd name="connsiteX5" fmla="*/ 4445877 w 4445877"/>
                <a:gd name="connsiteY5" fmla="*/ 1436227 h 1932728"/>
                <a:gd name="connsiteX0" fmla="*/ 0 w 4445877"/>
                <a:gd name="connsiteY0" fmla="*/ 1538533 h 1999687"/>
                <a:gd name="connsiteX1" fmla="*/ 504497 w 4445877"/>
                <a:gd name="connsiteY1" fmla="*/ 1916905 h 1999687"/>
                <a:gd name="connsiteX2" fmla="*/ 1534511 w 4445877"/>
                <a:gd name="connsiteY2" fmla="*/ 277292 h 1999687"/>
                <a:gd name="connsiteX3" fmla="*/ 2911366 w 4445877"/>
                <a:gd name="connsiteY3" fmla="*/ 161677 h 1999687"/>
                <a:gd name="connsiteX4" fmla="*/ 3857297 w 4445877"/>
                <a:gd name="connsiteY4" fmla="*/ 1916905 h 1999687"/>
                <a:gd name="connsiteX5" fmla="*/ 4445877 w 4445877"/>
                <a:gd name="connsiteY5" fmla="*/ 1496491 h 1999687"/>
                <a:gd name="connsiteX0" fmla="*/ 0 w 4445877"/>
                <a:gd name="connsiteY0" fmla="*/ 1602230 h 2063384"/>
                <a:gd name="connsiteX1" fmla="*/ 504497 w 4445877"/>
                <a:gd name="connsiteY1" fmla="*/ 1980602 h 2063384"/>
                <a:gd name="connsiteX2" fmla="*/ 1524001 w 4445877"/>
                <a:gd name="connsiteY2" fmla="*/ 214865 h 2063384"/>
                <a:gd name="connsiteX3" fmla="*/ 2911366 w 4445877"/>
                <a:gd name="connsiteY3" fmla="*/ 225374 h 2063384"/>
                <a:gd name="connsiteX4" fmla="*/ 3857297 w 4445877"/>
                <a:gd name="connsiteY4" fmla="*/ 1980602 h 2063384"/>
                <a:gd name="connsiteX5" fmla="*/ 4445877 w 4445877"/>
                <a:gd name="connsiteY5" fmla="*/ 1560188 h 2063384"/>
                <a:gd name="connsiteX0" fmla="*/ 0 w 4445877"/>
                <a:gd name="connsiteY0" fmla="*/ 1601585 h 2057794"/>
                <a:gd name="connsiteX1" fmla="*/ 504497 w 4445877"/>
                <a:gd name="connsiteY1" fmla="*/ 1979957 h 2057794"/>
                <a:gd name="connsiteX2" fmla="*/ 1524001 w 4445877"/>
                <a:gd name="connsiteY2" fmla="*/ 214220 h 2057794"/>
                <a:gd name="connsiteX3" fmla="*/ 2911366 w 4445877"/>
                <a:gd name="connsiteY3" fmla="*/ 224729 h 2057794"/>
                <a:gd name="connsiteX4" fmla="*/ 3857297 w 4445877"/>
                <a:gd name="connsiteY4" fmla="*/ 1969447 h 2057794"/>
                <a:gd name="connsiteX5" fmla="*/ 4445877 w 4445877"/>
                <a:gd name="connsiteY5" fmla="*/ 1559543 h 2057794"/>
                <a:gd name="connsiteX0" fmla="*/ 0 w 4435367"/>
                <a:gd name="connsiteY0" fmla="*/ 1601585 h 2080059"/>
                <a:gd name="connsiteX1" fmla="*/ 504497 w 4435367"/>
                <a:gd name="connsiteY1" fmla="*/ 1979957 h 2080059"/>
                <a:gd name="connsiteX2" fmla="*/ 1524001 w 4435367"/>
                <a:gd name="connsiteY2" fmla="*/ 214220 h 2080059"/>
                <a:gd name="connsiteX3" fmla="*/ 2911366 w 4435367"/>
                <a:gd name="connsiteY3" fmla="*/ 224729 h 2080059"/>
                <a:gd name="connsiteX4" fmla="*/ 3857297 w 4435367"/>
                <a:gd name="connsiteY4" fmla="*/ 1969447 h 2080059"/>
                <a:gd name="connsiteX5" fmla="*/ 4435367 w 4435367"/>
                <a:gd name="connsiteY5" fmla="*/ 1654136 h 2080059"/>
                <a:gd name="connsiteX0" fmla="*/ 0 w 4393500"/>
                <a:gd name="connsiteY0" fmla="*/ 2013916 h 2214214"/>
                <a:gd name="connsiteX1" fmla="*/ 462630 w 4393500"/>
                <a:gd name="connsiteY1" fmla="*/ 1979957 h 2214214"/>
                <a:gd name="connsiteX2" fmla="*/ 1482134 w 4393500"/>
                <a:gd name="connsiteY2" fmla="*/ 214220 h 2214214"/>
                <a:gd name="connsiteX3" fmla="*/ 2869499 w 4393500"/>
                <a:gd name="connsiteY3" fmla="*/ 224729 h 2214214"/>
                <a:gd name="connsiteX4" fmla="*/ 3815430 w 4393500"/>
                <a:gd name="connsiteY4" fmla="*/ 1969447 h 2214214"/>
                <a:gd name="connsiteX5" fmla="*/ 4393500 w 4393500"/>
                <a:gd name="connsiteY5" fmla="*/ 1654136 h 2214214"/>
                <a:gd name="connsiteX0" fmla="*/ 0 w 4257430"/>
                <a:gd name="connsiteY0" fmla="*/ 2013916 h 2218329"/>
                <a:gd name="connsiteX1" fmla="*/ 462630 w 4257430"/>
                <a:gd name="connsiteY1" fmla="*/ 1979957 h 2218329"/>
                <a:gd name="connsiteX2" fmla="*/ 1482134 w 4257430"/>
                <a:gd name="connsiteY2" fmla="*/ 214220 h 2218329"/>
                <a:gd name="connsiteX3" fmla="*/ 2869499 w 4257430"/>
                <a:gd name="connsiteY3" fmla="*/ 224729 h 2218329"/>
                <a:gd name="connsiteX4" fmla="*/ 3815430 w 4257430"/>
                <a:gd name="connsiteY4" fmla="*/ 1969447 h 2218329"/>
                <a:gd name="connsiteX5" fmla="*/ 4257430 w 4257430"/>
                <a:gd name="connsiteY5" fmla="*/ 1957959 h 2218329"/>
                <a:gd name="connsiteX0" fmla="*/ 0 w 4299297"/>
                <a:gd name="connsiteY0" fmla="*/ 2013916 h 2245210"/>
                <a:gd name="connsiteX1" fmla="*/ 462630 w 4299297"/>
                <a:gd name="connsiteY1" fmla="*/ 1979957 h 2245210"/>
                <a:gd name="connsiteX2" fmla="*/ 1482134 w 4299297"/>
                <a:gd name="connsiteY2" fmla="*/ 214220 h 2245210"/>
                <a:gd name="connsiteX3" fmla="*/ 2869499 w 4299297"/>
                <a:gd name="connsiteY3" fmla="*/ 224729 h 2245210"/>
                <a:gd name="connsiteX4" fmla="*/ 3815430 w 4299297"/>
                <a:gd name="connsiteY4" fmla="*/ 1969447 h 2245210"/>
                <a:gd name="connsiteX5" fmla="*/ 4299297 w 4299297"/>
                <a:gd name="connsiteY5" fmla="*/ 2001363 h 2245210"/>
                <a:gd name="connsiteX0" fmla="*/ 0 w 4299297"/>
                <a:gd name="connsiteY0" fmla="*/ 2013916 h 2227500"/>
                <a:gd name="connsiteX1" fmla="*/ 462630 w 4299297"/>
                <a:gd name="connsiteY1" fmla="*/ 1979957 h 2227500"/>
                <a:gd name="connsiteX2" fmla="*/ 1482134 w 4299297"/>
                <a:gd name="connsiteY2" fmla="*/ 214220 h 2227500"/>
                <a:gd name="connsiteX3" fmla="*/ 2869499 w 4299297"/>
                <a:gd name="connsiteY3" fmla="*/ 224729 h 2227500"/>
                <a:gd name="connsiteX4" fmla="*/ 3815430 w 4299297"/>
                <a:gd name="connsiteY4" fmla="*/ 1969447 h 2227500"/>
                <a:gd name="connsiteX5" fmla="*/ 4299297 w 4299297"/>
                <a:gd name="connsiteY5" fmla="*/ 2001363 h 22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99297" h="2227500">
                  <a:moveTo>
                    <a:pt x="0" y="2013916"/>
                  </a:moveTo>
                  <a:cubicBezTo>
                    <a:pt x="138386" y="2292440"/>
                    <a:pt x="215608" y="2279906"/>
                    <a:pt x="462630" y="1979957"/>
                  </a:cubicBezTo>
                  <a:cubicBezTo>
                    <a:pt x="709652" y="1680008"/>
                    <a:pt x="1080989" y="506758"/>
                    <a:pt x="1482134" y="214220"/>
                  </a:cubicBezTo>
                  <a:cubicBezTo>
                    <a:pt x="1883279" y="-78318"/>
                    <a:pt x="2480616" y="-67809"/>
                    <a:pt x="2869499" y="224729"/>
                  </a:cubicBezTo>
                  <a:cubicBezTo>
                    <a:pt x="3258382" y="517267"/>
                    <a:pt x="3577130" y="1673341"/>
                    <a:pt x="3815430" y="1969447"/>
                  </a:cubicBezTo>
                  <a:cubicBezTo>
                    <a:pt x="4053730" y="2265553"/>
                    <a:pt x="4109366" y="2345967"/>
                    <a:pt x="4299297" y="2001363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5934518" y="3223572"/>
              <a:ext cx="2291245" cy="314743"/>
            </a:xfrm>
            <a:custGeom>
              <a:avLst/>
              <a:gdLst>
                <a:gd name="connsiteX0" fmla="*/ 0 w 4456387"/>
                <a:gd name="connsiteY0" fmla="*/ 1396711 h 1831492"/>
                <a:gd name="connsiteX1" fmla="*/ 504497 w 4456387"/>
                <a:gd name="connsiteY1" fmla="*/ 1775083 h 1831492"/>
                <a:gd name="connsiteX2" fmla="*/ 1366345 w 4456387"/>
                <a:gd name="connsiteY2" fmla="*/ 324656 h 1831492"/>
                <a:gd name="connsiteX3" fmla="*/ 2764221 w 4456387"/>
                <a:gd name="connsiteY3" fmla="*/ 114449 h 1831492"/>
                <a:gd name="connsiteX4" fmla="*/ 3857297 w 4456387"/>
                <a:gd name="connsiteY4" fmla="*/ 1775083 h 1831492"/>
                <a:gd name="connsiteX5" fmla="*/ 4456387 w 4456387"/>
                <a:gd name="connsiteY5" fmla="*/ 1175993 h 1831492"/>
                <a:gd name="connsiteX0" fmla="*/ 0 w 4456387"/>
                <a:gd name="connsiteY0" fmla="*/ 1461871 h 1907286"/>
                <a:gd name="connsiteX1" fmla="*/ 504497 w 4456387"/>
                <a:gd name="connsiteY1" fmla="*/ 1840243 h 1907286"/>
                <a:gd name="connsiteX2" fmla="*/ 1492469 w 4456387"/>
                <a:gd name="connsiteY2" fmla="*/ 232161 h 1907286"/>
                <a:gd name="connsiteX3" fmla="*/ 2764221 w 4456387"/>
                <a:gd name="connsiteY3" fmla="*/ 179609 h 1907286"/>
                <a:gd name="connsiteX4" fmla="*/ 3857297 w 4456387"/>
                <a:gd name="connsiteY4" fmla="*/ 1840243 h 1907286"/>
                <a:gd name="connsiteX5" fmla="*/ 4456387 w 4456387"/>
                <a:gd name="connsiteY5" fmla="*/ 1241153 h 1907286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64221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74732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78269 h 1932728"/>
                <a:gd name="connsiteX1" fmla="*/ 504497 w 4445877"/>
                <a:gd name="connsiteY1" fmla="*/ 1856641 h 1932728"/>
                <a:gd name="connsiteX2" fmla="*/ 1534511 w 4445877"/>
                <a:gd name="connsiteY2" fmla="*/ 217028 h 1932728"/>
                <a:gd name="connsiteX3" fmla="*/ 2774732 w 4445877"/>
                <a:gd name="connsiteY3" fmla="*/ 196007 h 1932728"/>
                <a:gd name="connsiteX4" fmla="*/ 3857297 w 4445877"/>
                <a:gd name="connsiteY4" fmla="*/ 1856641 h 1932728"/>
                <a:gd name="connsiteX5" fmla="*/ 4445877 w 4445877"/>
                <a:gd name="connsiteY5" fmla="*/ 1436227 h 1932728"/>
                <a:gd name="connsiteX0" fmla="*/ 0 w 4445877"/>
                <a:gd name="connsiteY0" fmla="*/ 1538533 h 1999687"/>
                <a:gd name="connsiteX1" fmla="*/ 504497 w 4445877"/>
                <a:gd name="connsiteY1" fmla="*/ 1916905 h 1999687"/>
                <a:gd name="connsiteX2" fmla="*/ 1534511 w 4445877"/>
                <a:gd name="connsiteY2" fmla="*/ 277292 h 1999687"/>
                <a:gd name="connsiteX3" fmla="*/ 2911366 w 4445877"/>
                <a:gd name="connsiteY3" fmla="*/ 161677 h 1999687"/>
                <a:gd name="connsiteX4" fmla="*/ 3857297 w 4445877"/>
                <a:gd name="connsiteY4" fmla="*/ 1916905 h 1999687"/>
                <a:gd name="connsiteX5" fmla="*/ 4445877 w 4445877"/>
                <a:gd name="connsiteY5" fmla="*/ 1496491 h 1999687"/>
                <a:gd name="connsiteX0" fmla="*/ 0 w 4445877"/>
                <a:gd name="connsiteY0" fmla="*/ 1602230 h 2063384"/>
                <a:gd name="connsiteX1" fmla="*/ 504497 w 4445877"/>
                <a:gd name="connsiteY1" fmla="*/ 1980602 h 2063384"/>
                <a:gd name="connsiteX2" fmla="*/ 1524001 w 4445877"/>
                <a:gd name="connsiteY2" fmla="*/ 214865 h 2063384"/>
                <a:gd name="connsiteX3" fmla="*/ 2911366 w 4445877"/>
                <a:gd name="connsiteY3" fmla="*/ 225374 h 2063384"/>
                <a:gd name="connsiteX4" fmla="*/ 3857297 w 4445877"/>
                <a:gd name="connsiteY4" fmla="*/ 1980602 h 2063384"/>
                <a:gd name="connsiteX5" fmla="*/ 4445877 w 4445877"/>
                <a:gd name="connsiteY5" fmla="*/ 1560188 h 2063384"/>
                <a:gd name="connsiteX0" fmla="*/ 0 w 4445877"/>
                <a:gd name="connsiteY0" fmla="*/ 1601585 h 2057794"/>
                <a:gd name="connsiteX1" fmla="*/ 504497 w 4445877"/>
                <a:gd name="connsiteY1" fmla="*/ 1979957 h 2057794"/>
                <a:gd name="connsiteX2" fmla="*/ 1524001 w 4445877"/>
                <a:gd name="connsiteY2" fmla="*/ 214220 h 2057794"/>
                <a:gd name="connsiteX3" fmla="*/ 2911366 w 4445877"/>
                <a:gd name="connsiteY3" fmla="*/ 224729 h 2057794"/>
                <a:gd name="connsiteX4" fmla="*/ 3857297 w 4445877"/>
                <a:gd name="connsiteY4" fmla="*/ 1969447 h 2057794"/>
                <a:gd name="connsiteX5" fmla="*/ 4445877 w 4445877"/>
                <a:gd name="connsiteY5" fmla="*/ 1559543 h 2057794"/>
                <a:gd name="connsiteX0" fmla="*/ 0 w 4435367"/>
                <a:gd name="connsiteY0" fmla="*/ 1601585 h 2080059"/>
                <a:gd name="connsiteX1" fmla="*/ 504497 w 4435367"/>
                <a:gd name="connsiteY1" fmla="*/ 1979957 h 2080059"/>
                <a:gd name="connsiteX2" fmla="*/ 1524001 w 4435367"/>
                <a:gd name="connsiteY2" fmla="*/ 214220 h 2080059"/>
                <a:gd name="connsiteX3" fmla="*/ 2911366 w 4435367"/>
                <a:gd name="connsiteY3" fmla="*/ 224729 h 2080059"/>
                <a:gd name="connsiteX4" fmla="*/ 3857297 w 4435367"/>
                <a:gd name="connsiteY4" fmla="*/ 1969447 h 2080059"/>
                <a:gd name="connsiteX5" fmla="*/ 4435367 w 4435367"/>
                <a:gd name="connsiteY5" fmla="*/ 1654136 h 2080059"/>
                <a:gd name="connsiteX0" fmla="*/ 0 w 4393500"/>
                <a:gd name="connsiteY0" fmla="*/ 2013916 h 2214214"/>
                <a:gd name="connsiteX1" fmla="*/ 462630 w 4393500"/>
                <a:gd name="connsiteY1" fmla="*/ 1979957 h 2214214"/>
                <a:gd name="connsiteX2" fmla="*/ 1482134 w 4393500"/>
                <a:gd name="connsiteY2" fmla="*/ 214220 h 2214214"/>
                <a:gd name="connsiteX3" fmla="*/ 2869499 w 4393500"/>
                <a:gd name="connsiteY3" fmla="*/ 224729 h 2214214"/>
                <a:gd name="connsiteX4" fmla="*/ 3815430 w 4393500"/>
                <a:gd name="connsiteY4" fmla="*/ 1969447 h 2214214"/>
                <a:gd name="connsiteX5" fmla="*/ 4393500 w 4393500"/>
                <a:gd name="connsiteY5" fmla="*/ 1654136 h 2214214"/>
                <a:gd name="connsiteX0" fmla="*/ 0 w 4257430"/>
                <a:gd name="connsiteY0" fmla="*/ 2013916 h 2218329"/>
                <a:gd name="connsiteX1" fmla="*/ 462630 w 4257430"/>
                <a:gd name="connsiteY1" fmla="*/ 1979957 h 2218329"/>
                <a:gd name="connsiteX2" fmla="*/ 1482134 w 4257430"/>
                <a:gd name="connsiteY2" fmla="*/ 214220 h 2218329"/>
                <a:gd name="connsiteX3" fmla="*/ 2869499 w 4257430"/>
                <a:gd name="connsiteY3" fmla="*/ 224729 h 2218329"/>
                <a:gd name="connsiteX4" fmla="*/ 3815430 w 4257430"/>
                <a:gd name="connsiteY4" fmla="*/ 1969447 h 2218329"/>
                <a:gd name="connsiteX5" fmla="*/ 4257430 w 4257430"/>
                <a:gd name="connsiteY5" fmla="*/ 1957959 h 2218329"/>
                <a:gd name="connsiteX0" fmla="*/ 0 w 4299297"/>
                <a:gd name="connsiteY0" fmla="*/ 2013916 h 2245210"/>
                <a:gd name="connsiteX1" fmla="*/ 462630 w 4299297"/>
                <a:gd name="connsiteY1" fmla="*/ 1979957 h 2245210"/>
                <a:gd name="connsiteX2" fmla="*/ 1482134 w 4299297"/>
                <a:gd name="connsiteY2" fmla="*/ 214220 h 2245210"/>
                <a:gd name="connsiteX3" fmla="*/ 2869499 w 4299297"/>
                <a:gd name="connsiteY3" fmla="*/ 224729 h 2245210"/>
                <a:gd name="connsiteX4" fmla="*/ 3815430 w 4299297"/>
                <a:gd name="connsiteY4" fmla="*/ 1969447 h 2245210"/>
                <a:gd name="connsiteX5" fmla="*/ 4299297 w 4299297"/>
                <a:gd name="connsiteY5" fmla="*/ 2001363 h 2245210"/>
                <a:gd name="connsiteX0" fmla="*/ 0 w 4299297"/>
                <a:gd name="connsiteY0" fmla="*/ 2013916 h 2227500"/>
                <a:gd name="connsiteX1" fmla="*/ 462630 w 4299297"/>
                <a:gd name="connsiteY1" fmla="*/ 1979957 h 2227500"/>
                <a:gd name="connsiteX2" fmla="*/ 1482134 w 4299297"/>
                <a:gd name="connsiteY2" fmla="*/ 214220 h 2227500"/>
                <a:gd name="connsiteX3" fmla="*/ 2869499 w 4299297"/>
                <a:gd name="connsiteY3" fmla="*/ 224729 h 2227500"/>
                <a:gd name="connsiteX4" fmla="*/ 3815430 w 4299297"/>
                <a:gd name="connsiteY4" fmla="*/ 1969447 h 2227500"/>
                <a:gd name="connsiteX5" fmla="*/ 4299297 w 4299297"/>
                <a:gd name="connsiteY5" fmla="*/ 2001363 h 22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99297" h="2227500">
                  <a:moveTo>
                    <a:pt x="0" y="2013916"/>
                  </a:moveTo>
                  <a:cubicBezTo>
                    <a:pt x="138386" y="2292440"/>
                    <a:pt x="215608" y="2279906"/>
                    <a:pt x="462630" y="1979957"/>
                  </a:cubicBezTo>
                  <a:cubicBezTo>
                    <a:pt x="709652" y="1680008"/>
                    <a:pt x="1080989" y="506758"/>
                    <a:pt x="1482134" y="214220"/>
                  </a:cubicBezTo>
                  <a:cubicBezTo>
                    <a:pt x="1883279" y="-78318"/>
                    <a:pt x="2480616" y="-67809"/>
                    <a:pt x="2869499" y="224729"/>
                  </a:cubicBezTo>
                  <a:cubicBezTo>
                    <a:pt x="3258382" y="517267"/>
                    <a:pt x="3577130" y="1673341"/>
                    <a:pt x="3815430" y="1969447"/>
                  </a:cubicBezTo>
                  <a:cubicBezTo>
                    <a:pt x="4053730" y="2265553"/>
                    <a:pt x="4109366" y="2345967"/>
                    <a:pt x="4299297" y="2001363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4301268" y="2106437"/>
              <a:ext cx="12178" cy="14817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4294706" y="3580422"/>
              <a:ext cx="3999919" cy="40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4418851" y="2172087"/>
              <a:ext cx="3708689" cy="1274299"/>
            </a:xfrm>
            <a:custGeom>
              <a:avLst/>
              <a:gdLst>
                <a:gd name="connsiteX0" fmla="*/ 17605 w 3286322"/>
                <a:gd name="connsiteY0" fmla="*/ 1615318 h 1784388"/>
                <a:gd name="connsiteX1" fmla="*/ 101688 w 3286322"/>
                <a:gd name="connsiteY1" fmla="*/ 1699401 h 1784388"/>
                <a:gd name="connsiteX2" fmla="*/ 795370 w 3286322"/>
                <a:gd name="connsiteY2" fmla="*/ 564284 h 1784388"/>
                <a:gd name="connsiteX3" fmla="*/ 1163232 w 3286322"/>
                <a:gd name="connsiteY3" fmla="*/ 70298 h 1784388"/>
                <a:gd name="connsiteX4" fmla="*/ 1751812 w 3286322"/>
                <a:gd name="connsiteY4" fmla="*/ 122849 h 1784388"/>
                <a:gd name="connsiteX5" fmla="*/ 2035591 w 3286322"/>
                <a:gd name="connsiteY5" fmla="*/ 1173884 h 1784388"/>
                <a:gd name="connsiteX6" fmla="*/ 2834377 w 3286322"/>
                <a:gd name="connsiteY6" fmla="*/ 1436642 h 1784388"/>
                <a:gd name="connsiteX7" fmla="*/ 3118157 w 3286322"/>
                <a:gd name="connsiteY7" fmla="*/ 1772973 h 1784388"/>
                <a:gd name="connsiteX8" fmla="*/ 3286322 w 3286322"/>
                <a:gd name="connsiteY8" fmla="*/ 1657360 h 1784388"/>
                <a:gd name="connsiteX9" fmla="*/ 3286322 w 3286322"/>
                <a:gd name="connsiteY9" fmla="*/ 1657360 h 1784388"/>
                <a:gd name="connsiteX0" fmla="*/ 17605 w 3286322"/>
                <a:gd name="connsiteY0" fmla="*/ 1545110 h 1714180"/>
                <a:gd name="connsiteX1" fmla="*/ 101688 w 3286322"/>
                <a:gd name="connsiteY1" fmla="*/ 1629193 h 1714180"/>
                <a:gd name="connsiteX2" fmla="*/ 795370 w 3286322"/>
                <a:gd name="connsiteY2" fmla="*/ 494076 h 1714180"/>
                <a:gd name="connsiteX3" fmla="*/ 1163232 w 3286322"/>
                <a:gd name="connsiteY3" fmla="*/ 90 h 1714180"/>
                <a:gd name="connsiteX4" fmla="*/ 1583647 w 3286322"/>
                <a:gd name="connsiteY4" fmla="*/ 525606 h 1714180"/>
                <a:gd name="connsiteX5" fmla="*/ 2035591 w 3286322"/>
                <a:gd name="connsiteY5" fmla="*/ 1103676 h 1714180"/>
                <a:gd name="connsiteX6" fmla="*/ 2834377 w 3286322"/>
                <a:gd name="connsiteY6" fmla="*/ 1366434 h 1714180"/>
                <a:gd name="connsiteX7" fmla="*/ 3118157 w 3286322"/>
                <a:gd name="connsiteY7" fmla="*/ 1702765 h 1714180"/>
                <a:gd name="connsiteX8" fmla="*/ 3286322 w 3286322"/>
                <a:gd name="connsiteY8" fmla="*/ 1587152 h 1714180"/>
                <a:gd name="connsiteX9" fmla="*/ 3286322 w 3286322"/>
                <a:gd name="connsiteY9" fmla="*/ 1587152 h 1714180"/>
                <a:gd name="connsiteX0" fmla="*/ 17605 w 3286322"/>
                <a:gd name="connsiteY0" fmla="*/ 1513590 h 1682660"/>
                <a:gd name="connsiteX1" fmla="*/ 101688 w 3286322"/>
                <a:gd name="connsiteY1" fmla="*/ 1597673 h 1682660"/>
                <a:gd name="connsiteX2" fmla="*/ 795370 w 3286322"/>
                <a:gd name="connsiteY2" fmla="*/ 462556 h 1682660"/>
                <a:gd name="connsiteX3" fmla="*/ 1236804 w 3286322"/>
                <a:gd name="connsiteY3" fmla="*/ 101 h 1682660"/>
                <a:gd name="connsiteX4" fmla="*/ 1583647 w 3286322"/>
                <a:gd name="connsiteY4" fmla="*/ 494086 h 1682660"/>
                <a:gd name="connsiteX5" fmla="*/ 2035591 w 3286322"/>
                <a:gd name="connsiteY5" fmla="*/ 1072156 h 1682660"/>
                <a:gd name="connsiteX6" fmla="*/ 2834377 w 3286322"/>
                <a:gd name="connsiteY6" fmla="*/ 1334914 h 1682660"/>
                <a:gd name="connsiteX7" fmla="*/ 3118157 w 3286322"/>
                <a:gd name="connsiteY7" fmla="*/ 1671245 h 1682660"/>
                <a:gd name="connsiteX8" fmla="*/ 3286322 w 3286322"/>
                <a:gd name="connsiteY8" fmla="*/ 1555632 h 1682660"/>
                <a:gd name="connsiteX9" fmla="*/ 3286322 w 3286322"/>
                <a:gd name="connsiteY9" fmla="*/ 1555632 h 1682660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2035591 w 3286322"/>
                <a:gd name="connsiteY5" fmla="*/ 1072230 h 1682734"/>
                <a:gd name="connsiteX6" fmla="*/ 2834377 w 3286322"/>
                <a:gd name="connsiteY6" fmla="*/ 1334988 h 1682734"/>
                <a:gd name="connsiteX7" fmla="*/ 3118157 w 3286322"/>
                <a:gd name="connsiteY7" fmla="*/ 1671319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834377 w 3286322"/>
                <a:gd name="connsiteY6" fmla="*/ 1334988 h 1682734"/>
                <a:gd name="connsiteX7" fmla="*/ 3118157 w 3286322"/>
                <a:gd name="connsiteY7" fmla="*/ 1671319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655701 w 3286322"/>
                <a:gd name="connsiteY6" fmla="*/ 1219374 h 1682734"/>
                <a:gd name="connsiteX7" fmla="*/ 3118157 w 3286322"/>
                <a:gd name="connsiteY7" fmla="*/ 1671319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655701 w 3286322"/>
                <a:gd name="connsiteY6" fmla="*/ 1219374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687232 w 3286322"/>
                <a:gd name="connsiteY6" fmla="*/ 1292946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40699 h 1682734"/>
                <a:gd name="connsiteX6" fmla="*/ 2687232 w 3286322"/>
                <a:gd name="connsiteY6" fmla="*/ 1292946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40699 h 1682734"/>
                <a:gd name="connsiteX6" fmla="*/ 2676721 w 3286322"/>
                <a:gd name="connsiteY6" fmla="*/ 1240394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872 h 1682942"/>
                <a:gd name="connsiteX1" fmla="*/ 101688 w 3286322"/>
                <a:gd name="connsiteY1" fmla="*/ 1597955 h 1682942"/>
                <a:gd name="connsiteX2" fmla="*/ 795370 w 3286322"/>
                <a:gd name="connsiteY2" fmla="*/ 462838 h 1682942"/>
                <a:gd name="connsiteX3" fmla="*/ 1236804 w 3286322"/>
                <a:gd name="connsiteY3" fmla="*/ 383 h 1682942"/>
                <a:gd name="connsiteX4" fmla="*/ 1615178 w 3286322"/>
                <a:gd name="connsiteY4" fmla="*/ 525900 h 1682942"/>
                <a:gd name="connsiteX5" fmla="*/ 1993549 w 3286322"/>
                <a:gd name="connsiteY5" fmla="*/ 1040907 h 1682942"/>
                <a:gd name="connsiteX6" fmla="*/ 2676721 w 3286322"/>
                <a:gd name="connsiteY6" fmla="*/ 1240602 h 1682942"/>
                <a:gd name="connsiteX7" fmla="*/ 3034074 w 3286322"/>
                <a:gd name="connsiteY7" fmla="*/ 1608465 h 1682942"/>
                <a:gd name="connsiteX8" fmla="*/ 3286322 w 3286322"/>
                <a:gd name="connsiteY8" fmla="*/ 1555914 h 1682942"/>
                <a:gd name="connsiteX9" fmla="*/ 3286322 w 3286322"/>
                <a:gd name="connsiteY9" fmla="*/ 1555914 h 1682942"/>
                <a:gd name="connsiteX0" fmla="*/ 2713 w 3271430"/>
                <a:gd name="connsiteY0" fmla="*/ 1513830 h 1624023"/>
                <a:gd name="connsiteX1" fmla="*/ 233941 w 3271430"/>
                <a:gd name="connsiteY1" fmla="*/ 1429747 h 1624023"/>
                <a:gd name="connsiteX2" fmla="*/ 780478 w 3271430"/>
                <a:gd name="connsiteY2" fmla="*/ 462796 h 1624023"/>
                <a:gd name="connsiteX3" fmla="*/ 1221912 w 3271430"/>
                <a:gd name="connsiteY3" fmla="*/ 341 h 1624023"/>
                <a:gd name="connsiteX4" fmla="*/ 1600286 w 3271430"/>
                <a:gd name="connsiteY4" fmla="*/ 525858 h 1624023"/>
                <a:gd name="connsiteX5" fmla="*/ 1978657 w 3271430"/>
                <a:gd name="connsiteY5" fmla="*/ 1040865 h 1624023"/>
                <a:gd name="connsiteX6" fmla="*/ 2661829 w 3271430"/>
                <a:gd name="connsiteY6" fmla="*/ 1240560 h 1624023"/>
                <a:gd name="connsiteX7" fmla="*/ 3019182 w 3271430"/>
                <a:gd name="connsiteY7" fmla="*/ 1608423 h 1624023"/>
                <a:gd name="connsiteX8" fmla="*/ 3271430 w 3271430"/>
                <a:gd name="connsiteY8" fmla="*/ 1555872 h 1624023"/>
                <a:gd name="connsiteX9" fmla="*/ 3271430 w 3271430"/>
                <a:gd name="connsiteY9" fmla="*/ 1555872 h 1624023"/>
                <a:gd name="connsiteX0" fmla="*/ 2713 w 3271430"/>
                <a:gd name="connsiteY0" fmla="*/ 1513830 h 1613757"/>
                <a:gd name="connsiteX1" fmla="*/ 233941 w 3271430"/>
                <a:gd name="connsiteY1" fmla="*/ 1429747 h 1613757"/>
                <a:gd name="connsiteX2" fmla="*/ 780478 w 3271430"/>
                <a:gd name="connsiteY2" fmla="*/ 462796 h 1613757"/>
                <a:gd name="connsiteX3" fmla="*/ 1221912 w 3271430"/>
                <a:gd name="connsiteY3" fmla="*/ 341 h 1613757"/>
                <a:gd name="connsiteX4" fmla="*/ 1600286 w 3271430"/>
                <a:gd name="connsiteY4" fmla="*/ 525858 h 1613757"/>
                <a:gd name="connsiteX5" fmla="*/ 1978657 w 3271430"/>
                <a:gd name="connsiteY5" fmla="*/ 1040865 h 1613757"/>
                <a:gd name="connsiteX6" fmla="*/ 2661829 w 3271430"/>
                <a:gd name="connsiteY6" fmla="*/ 1407793 h 1613757"/>
                <a:gd name="connsiteX7" fmla="*/ 3019182 w 3271430"/>
                <a:gd name="connsiteY7" fmla="*/ 1608423 h 1613757"/>
                <a:gd name="connsiteX8" fmla="*/ 3271430 w 3271430"/>
                <a:gd name="connsiteY8" fmla="*/ 1555872 h 1613757"/>
                <a:gd name="connsiteX9" fmla="*/ 3271430 w 3271430"/>
                <a:gd name="connsiteY9" fmla="*/ 1555872 h 1613757"/>
                <a:gd name="connsiteX0" fmla="*/ 2713 w 3271430"/>
                <a:gd name="connsiteY0" fmla="*/ 1513830 h 1613757"/>
                <a:gd name="connsiteX1" fmla="*/ 233941 w 3271430"/>
                <a:gd name="connsiteY1" fmla="*/ 1429747 h 1613757"/>
                <a:gd name="connsiteX2" fmla="*/ 780478 w 3271430"/>
                <a:gd name="connsiteY2" fmla="*/ 462796 h 1613757"/>
                <a:gd name="connsiteX3" fmla="*/ 1221912 w 3271430"/>
                <a:gd name="connsiteY3" fmla="*/ 341 h 1613757"/>
                <a:gd name="connsiteX4" fmla="*/ 1600286 w 3271430"/>
                <a:gd name="connsiteY4" fmla="*/ 525858 h 1613757"/>
                <a:gd name="connsiteX5" fmla="*/ 2023253 w 3271430"/>
                <a:gd name="connsiteY5" fmla="*/ 1118907 h 1613757"/>
                <a:gd name="connsiteX6" fmla="*/ 2661829 w 3271430"/>
                <a:gd name="connsiteY6" fmla="*/ 1407793 h 1613757"/>
                <a:gd name="connsiteX7" fmla="*/ 3019182 w 3271430"/>
                <a:gd name="connsiteY7" fmla="*/ 1608423 h 1613757"/>
                <a:gd name="connsiteX8" fmla="*/ 3271430 w 3271430"/>
                <a:gd name="connsiteY8" fmla="*/ 1555872 h 1613757"/>
                <a:gd name="connsiteX9" fmla="*/ 3271430 w 3271430"/>
                <a:gd name="connsiteY9" fmla="*/ 1555872 h 1613757"/>
                <a:gd name="connsiteX0" fmla="*/ 2713 w 3271430"/>
                <a:gd name="connsiteY0" fmla="*/ 1156670 h 1256597"/>
                <a:gd name="connsiteX1" fmla="*/ 233941 w 3271430"/>
                <a:gd name="connsiteY1" fmla="*/ 1072587 h 1256597"/>
                <a:gd name="connsiteX2" fmla="*/ 780478 w 3271430"/>
                <a:gd name="connsiteY2" fmla="*/ 105636 h 1256597"/>
                <a:gd name="connsiteX3" fmla="*/ 1522461 w 3271430"/>
                <a:gd name="connsiteY3" fmla="*/ 32528 h 1256597"/>
                <a:gd name="connsiteX4" fmla="*/ 1600286 w 3271430"/>
                <a:gd name="connsiteY4" fmla="*/ 168698 h 1256597"/>
                <a:gd name="connsiteX5" fmla="*/ 2023253 w 3271430"/>
                <a:gd name="connsiteY5" fmla="*/ 761747 h 1256597"/>
                <a:gd name="connsiteX6" fmla="*/ 2661829 w 3271430"/>
                <a:gd name="connsiteY6" fmla="*/ 1050633 h 1256597"/>
                <a:gd name="connsiteX7" fmla="*/ 3019182 w 3271430"/>
                <a:gd name="connsiteY7" fmla="*/ 1251263 h 1256597"/>
                <a:gd name="connsiteX8" fmla="*/ 3271430 w 3271430"/>
                <a:gd name="connsiteY8" fmla="*/ 1198712 h 1256597"/>
                <a:gd name="connsiteX9" fmla="*/ 3271430 w 3271430"/>
                <a:gd name="connsiteY9" fmla="*/ 1198712 h 1256597"/>
                <a:gd name="connsiteX0" fmla="*/ 2713 w 3271430"/>
                <a:gd name="connsiteY0" fmla="*/ 1220741 h 1320668"/>
                <a:gd name="connsiteX1" fmla="*/ 233941 w 3271430"/>
                <a:gd name="connsiteY1" fmla="*/ 1136658 h 1320668"/>
                <a:gd name="connsiteX2" fmla="*/ 780478 w 3271430"/>
                <a:gd name="connsiteY2" fmla="*/ 169707 h 1320668"/>
                <a:gd name="connsiteX3" fmla="*/ 1522461 w 3271430"/>
                <a:gd name="connsiteY3" fmla="*/ 96599 h 1320668"/>
                <a:gd name="connsiteX4" fmla="*/ 1600286 w 3271430"/>
                <a:gd name="connsiteY4" fmla="*/ 232769 h 1320668"/>
                <a:gd name="connsiteX5" fmla="*/ 2023253 w 3271430"/>
                <a:gd name="connsiteY5" fmla="*/ 825818 h 1320668"/>
                <a:gd name="connsiteX6" fmla="*/ 2661829 w 3271430"/>
                <a:gd name="connsiteY6" fmla="*/ 1114704 h 1320668"/>
                <a:gd name="connsiteX7" fmla="*/ 3019182 w 3271430"/>
                <a:gd name="connsiteY7" fmla="*/ 1315334 h 1320668"/>
                <a:gd name="connsiteX8" fmla="*/ 3271430 w 3271430"/>
                <a:gd name="connsiteY8" fmla="*/ 1262783 h 1320668"/>
                <a:gd name="connsiteX9" fmla="*/ 3271430 w 3271430"/>
                <a:gd name="connsiteY9" fmla="*/ 1262783 h 1320668"/>
                <a:gd name="connsiteX0" fmla="*/ 2713 w 3271430"/>
                <a:gd name="connsiteY0" fmla="*/ 1193553 h 1293480"/>
                <a:gd name="connsiteX1" fmla="*/ 233941 w 3271430"/>
                <a:gd name="connsiteY1" fmla="*/ 1109470 h 1293480"/>
                <a:gd name="connsiteX2" fmla="*/ 780478 w 3271430"/>
                <a:gd name="connsiteY2" fmla="*/ 142519 h 1293480"/>
                <a:gd name="connsiteX3" fmla="*/ 1522461 w 3271430"/>
                <a:gd name="connsiteY3" fmla="*/ 69411 h 1293480"/>
                <a:gd name="connsiteX4" fmla="*/ 1955480 w 3271430"/>
                <a:gd name="connsiteY4" fmla="*/ 765695 h 1293480"/>
                <a:gd name="connsiteX5" fmla="*/ 2023253 w 3271430"/>
                <a:gd name="connsiteY5" fmla="*/ 798630 h 1293480"/>
                <a:gd name="connsiteX6" fmla="*/ 2661829 w 3271430"/>
                <a:gd name="connsiteY6" fmla="*/ 1087516 h 1293480"/>
                <a:gd name="connsiteX7" fmla="*/ 3019182 w 3271430"/>
                <a:gd name="connsiteY7" fmla="*/ 1288146 h 1293480"/>
                <a:gd name="connsiteX8" fmla="*/ 3271430 w 3271430"/>
                <a:gd name="connsiteY8" fmla="*/ 1235595 h 1293480"/>
                <a:gd name="connsiteX9" fmla="*/ 3271430 w 3271430"/>
                <a:gd name="connsiteY9" fmla="*/ 1235595 h 1293480"/>
                <a:gd name="connsiteX0" fmla="*/ 2713 w 3271430"/>
                <a:gd name="connsiteY0" fmla="*/ 1193553 h 1293480"/>
                <a:gd name="connsiteX1" fmla="*/ 233941 w 3271430"/>
                <a:gd name="connsiteY1" fmla="*/ 1109470 h 1293480"/>
                <a:gd name="connsiteX2" fmla="*/ 780478 w 3271430"/>
                <a:gd name="connsiteY2" fmla="*/ 142519 h 1293480"/>
                <a:gd name="connsiteX3" fmla="*/ 1522461 w 3271430"/>
                <a:gd name="connsiteY3" fmla="*/ 69411 h 1293480"/>
                <a:gd name="connsiteX4" fmla="*/ 1955480 w 3271430"/>
                <a:gd name="connsiteY4" fmla="*/ 765695 h 1293480"/>
                <a:gd name="connsiteX5" fmla="*/ 2023253 w 3271430"/>
                <a:gd name="connsiteY5" fmla="*/ 798630 h 1293480"/>
                <a:gd name="connsiteX6" fmla="*/ 2553181 w 3271430"/>
                <a:gd name="connsiteY6" fmla="*/ 947343 h 1293480"/>
                <a:gd name="connsiteX7" fmla="*/ 2661829 w 3271430"/>
                <a:gd name="connsiteY7" fmla="*/ 1087516 h 1293480"/>
                <a:gd name="connsiteX8" fmla="*/ 3019182 w 3271430"/>
                <a:gd name="connsiteY8" fmla="*/ 1288146 h 1293480"/>
                <a:gd name="connsiteX9" fmla="*/ 3271430 w 3271430"/>
                <a:gd name="connsiteY9" fmla="*/ 1235595 h 1293480"/>
                <a:gd name="connsiteX10" fmla="*/ 3271430 w 3271430"/>
                <a:gd name="connsiteY10" fmla="*/ 1235595 h 1293480"/>
                <a:gd name="connsiteX0" fmla="*/ 2713 w 3277384"/>
                <a:gd name="connsiteY0" fmla="*/ 1193553 h 1270404"/>
                <a:gd name="connsiteX1" fmla="*/ 233941 w 3277384"/>
                <a:gd name="connsiteY1" fmla="*/ 1109470 h 1270404"/>
                <a:gd name="connsiteX2" fmla="*/ 780478 w 3277384"/>
                <a:gd name="connsiteY2" fmla="*/ 142519 h 1270404"/>
                <a:gd name="connsiteX3" fmla="*/ 1522461 w 3277384"/>
                <a:gd name="connsiteY3" fmla="*/ 69411 h 1270404"/>
                <a:gd name="connsiteX4" fmla="*/ 1955480 w 3277384"/>
                <a:gd name="connsiteY4" fmla="*/ 765695 h 1270404"/>
                <a:gd name="connsiteX5" fmla="*/ 2023253 w 3277384"/>
                <a:gd name="connsiteY5" fmla="*/ 798630 h 1270404"/>
                <a:gd name="connsiteX6" fmla="*/ 2553181 w 3277384"/>
                <a:gd name="connsiteY6" fmla="*/ 947343 h 1270404"/>
                <a:gd name="connsiteX7" fmla="*/ 2661829 w 3277384"/>
                <a:gd name="connsiteY7" fmla="*/ 1087516 h 1270404"/>
                <a:gd name="connsiteX8" fmla="*/ 3230933 w 3277384"/>
                <a:gd name="connsiteY8" fmla="*/ 1076397 h 1270404"/>
                <a:gd name="connsiteX9" fmla="*/ 3271430 w 3277384"/>
                <a:gd name="connsiteY9" fmla="*/ 1235595 h 1270404"/>
                <a:gd name="connsiteX10" fmla="*/ 3271430 w 3277384"/>
                <a:gd name="connsiteY10" fmla="*/ 1235595 h 1270404"/>
                <a:gd name="connsiteX0" fmla="*/ 2713 w 3328913"/>
                <a:gd name="connsiteY0" fmla="*/ 1193553 h 1270404"/>
                <a:gd name="connsiteX1" fmla="*/ 233941 w 3328913"/>
                <a:gd name="connsiteY1" fmla="*/ 1109470 h 1270404"/>
                <a:gd name="connsiteX2" fmla="*/ 780478 w 3328913"/>
                <a:gd name="connsiteY2" fmla="*/ 142519 h 1270404"/>
                <a:gd name="connsiteX3" fmla="*/ 1522461 w 3328913"/>
                <a:gd name="connsiteY3" fmla="*/ 69411 h 1270404"/>
                <a:gd name="connsiteX4" fmla="*/ 1955480 w 3328913"/>
                <a:gd name="connsiteY4" fmla="*/ 765695 h 1270404"/>
                <a:gd name="connsiteX5" fmla="*/ 2023253 w 3328913"/>
                <a:gd name="connsiteY5" fmla="*/ 798630 h 1270404"/>
                <a:gd name="connsiteX6" fmla="*/ 2553181 w 3328913"/>
                <a:gd name="connsiteY6" fmla="*/ 947343 h 1270404"/>
                <a:gd name="connsiteX7" fmla="*/ 2661829 w 3328913"/>
                <a:gd name="connsiteY7" fmla="*/ 1087516 h 1270404"/>
                <a:gd name="connsiteX8" fmla="*/ 3230933 w 3328913"/>
                <a:gd name="connsiteY8" fmla="*/ 1076397 h 1270404"/>
                <a:gd name="connsiteX9" fmla="*/ 3271430 w 3328913"/>
                <a:gd name="connsiteY9" fmla="*/ 1235595 h 1270404"/>
                <a:gd name="connsiteX10" fmla="*/ 3271430 w 3328913"/>
                <a:gd name="connsiteY10" fmla="*/ 1235595 h 1270404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023253 w 3934003"/>
                <a:gd name="connsiteY5" fmla="*/ 798630 h 1351716"/>
                <a:gd name="connsiteX6" fmla="*/ 2553181 w 3934003"/>
                <a:gd name="connsiteY6" fmla="*/ 947343 h 1351716"/>
                <a:gd name="connsiteX7" fmla="*/ 2661829 w 3934003"/>
                <a:gd name="connsiteY7" fmla="*/ 1087516 h 1351716"/>
                <a:gd name="connsiteX8" fmla="*/ 3230933 w 3934003"/>
                <a:gd name="connsiteY8" fmla="*/ 1076397 h 1351716"/>
                <a:gd name="connsiteX9" fmla="*/ 3271430 w 3934003"/>
                <a:gd name="connsiteY9" fmla="*/ 1235595 h 1351716"/>
                <a:gd name="connsiteX10" fmla="*/ 3934003 w 3934003"/>
                <a:gd name="connsiteY10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023253 w 3934003"/>
                <a:gd name="connsiteY5" fmla="*/ 798630 h 1351716"/>
                <a:gd name="connsiteX6" fmla="*/ 2553181 w 3934003"/>
                <a:gd name="connsiteY6" fmla="*/ 947343 h 1351716"/>
                <a:gd name="connsiteX7" fmla="*/ 2661829 w 3934003"/>
                <a:gd name="connsiteY7" fmla="*/ 1087516 h 1351716"/>
                <a:gd name="connsiteX8" fmla="*/ 3230933 w 3934003"/>
                <a:gd name="connsiteY8" fmla="*/ 1076397 h 1351716"/>
                <a:gd name="connsiteX9" fmla="*/ 3483181 w 3934003"/>
                <a:gd name="connsiteY9" fmla="*/ 1194611 h 1351716"/>
                <a:gd name="connsiteX10" fmla="*/ 3934003 w 3934003"/>
                <a:gd name="connsiteY10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553181 w 3934003"/>
                <a:gd name="connsiteY5" fmla="*/ 947343 h 1351716"/>
                <a:gd name="connsiteX6" fmla="*/ 2661829 w 3934003"/>
                <a:gd name="connsiteY6" fmla="*/ 1087516 h 1351716"/>
                <a:gd name="connsiteX7" fmla="*/ 3230933 w 3934003"/>
                <a:gd name="connsiteY7" fmla="*/ 1076397 h 1351716"/>
                <a:gd name="connsiteX8" fmla="*/ 3483181 w 3934003"/>
                <a:gd name="connsiteY8" fmla="*/ 1194611 h 1351716"/>
                <a:gd name="connsiteX9" fmla="*/ 3934003 w 3934003"/>
                <a:gd name="connsiteY9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553181 w 3934003"/>
                <a:gd name="connsiteY5" fmla="*/ 947343 h 1351716"/>
                <a:gd name="connsiteX6" fmla="*/ 3230933 w 3934003"/>
                <a:gd name="connsiteY6" fmla="*/ 1076397 h 1351716"/>
                <a:gd name="connsiteX7" fmla="*/ 3483181 w 3934003"/>
                <a:gd name="connsiteY7" fmla="*/ 1194611 h 1351716"/>
                <a:gd name="connsiteX8" fmla="*/ 3934003 w 3934003"/>
                <a:gd name="connsiteY8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553181 w 3934003"/>
                <a:gd name="connsiteY5" fmla="*/ 947343 h 1351716"/>
                <a:gd name="connsiteX6" fmla="*/ 3230933 w 3934003"/>
                <a:gd name="connsiteY6" fmla="*/ 1076397 h 1351716"/>
                <a:gd name="connsiteX7" fmla="*/ 3934003 w 3934003"/>
                <a:gd name="connsiteY7" fmla="*/ 1351716 h 1351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34003" h="1351716">
                  <a:moveTo>
                    <a:pt x="2713" y="1193553"/>
                  </a:moveTo>
                  <a:cubicBezTo>
                    <a:pt x="-20059" y="1323180"/>
                    <a:pt x="104314" y="1284642"/>
                    <a:pt x="233941" y="1109470"/>
                  </a:cubicBezTo>
                  <a:cubicBezTo>
                    <a:pt x="363568" y="934298"/>
                    <a:pt x="565725" y="315862"/>
                    <a:pt x="780478" y="142519"/>
                  </a:cubicBezTo>
                  <a:cubicBezTo>
                    <a:pt x="995231" y="-30824"/>
                    <a:pt x="1326627" y="-34452"/>
                    <a:pt x="1522461" y="69411"/>
                  </a:cubicBezTo>
                  <a:cubicBezTo>
                    <a:pt x="1718295" y="173274"/>
                    <a:pt x="1783693" y="619373"/>
                    <a:pt x="1955480" y="765695"/>
                  </a:cubicBezTo>
                  <a:cubicBezTo>
                    <a:pt x="2127267" y="912017"/>
                    <a:pt x="2340606" y="895559"/>
                    <a:pt x="2553181" y="947343"/>
                  </a:cubicBezTo>
                  <a:cubicBezTo>
                    <a:pt x="2765756" y="999127"/>
                    <a:pt x="3075933" y="1035186"/>
                    <a:pt x="3230933" y="1076397"/>
                  </a:cubicBezTo>
                  <a:cubicBezTo>
                    <a:pt x="3461070" y="1143792"/>
                    <a:pt x="3787530" y="1294358"/>
                    <a:pt x="3934003" y="1351716"/>
                  </a:cubicBezTo>
                </a:path>
              </a:pathLst>
            </a:custGeom>
            <a:noFill/>
            <a:ln>
              <a:solidFill>
                <a:schemeClr val="bg2">
                  <a:lumMod val="25000"/>
                  <a:lumOff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28496" y="2151948"/>
              <a:ext cx="8954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tx2"/>
                  </a:solidFill>
                </a:rPr>
                <a:t>Distorted spectrum</a:t>
              </a:r>
            </a:p>
          </p:txBody>
        </p:sp>
        <p:cxnSp>
          <p:nvCxnSpPr>
            <p:cNvPr id="15" name="Straight Arrow Connector 14"/>
            <p:cNvCxnSpPr>
              <a:stCxn id="14" idx="1"/>
            </p:cNvCxnSpPr>
            <p:nvPr/>
          </p:nvCxnSpPr>
          <p:spPr>
            <a:xfrm flipH="1">
              <a:off x="6440798" y="2382781"/>
              <a:ext cx="587698" cy="410386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5090338" y="3588181"/>
                  <a:ext cx="680931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1" i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0338" y="3588181"/>
                  <a:ext cx="680931" cy="226785"/>
                </a:xfrm>
                <a:prstGeom prst="rect">
                  <a:avLst/>
                </a:prstGeom>
                <a:blipFill>
                  <a:blip r:embed="rId9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5975594" y="3582460"/>
                  <a:ext cx="680931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42EBB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1" i="0" smtClean="0">
                            <a:solidFill>
                              <a:srgbClr val="42EBBE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594" y="3582460"/>
                  <a:ext cx="680931" cy="226785"/>
                </a:xfrm>
                <a:prstGeom prst="rect">
                  <a:avLst/>
                </a:prstGeom>
                <a:blipFill>
                  <a:blip r:embed="rId10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6720844" y="3578417"/>
                  <a:ext cx="680931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0844" y="3578417"/>
                  <a:ext cx="680931" cy="226785"/>
                </a:xfrm>
                <a:prstGeom prst="rect">
                  <a:avLst/>
                </a:prstGeom>
                <a:blipFill>
                  <a:blip r:embed="rId11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>
              <a:off x="5436625" y="2429254"/>
              <a:ext cx="10259" cy="1175908"/>
            </a:xfrm>
            <a:prstGeom prst="line">
              <a:avLst/>
            </a:prstGeom>
            <a:ln w="19050">
              <a:solidFill>
                <a:srgbClr val="5656D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352582" y="2990520"/>
              <a:ext cx="3553" cy="630377"/>
            </a:xfrm>
            <a:prstGeom prst="line">
              <a:avLst/>
            </a:prstGeom>
            <a:ln w="19050">
              <a:solidFill>
                <a:srgbClr val="3CEAB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084146" y="3227516"/>
              <a:ext cx="5403" cy="377646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 flipV="1">
              <a:off x="4349269" y="2429254"/>
              <a:ext cx="1241556" cy="4727"/>
            </a:xfrm>
            <a:prstGeom prst="line">
              <a:avLst/>
            </a:prstGeom>
            <a:ln w="19050">
              <a:solidFill>
                <a:srgbClr val="5656D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3847198" y="2283389"/>
                  <a:ext cx="512103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7198" y="2283389"/>
                  <a:ext cx="512103" cy="226785"/>
                </a:xfrm>
                <a:prstGeom prst="rect">
                  <a:avLst/>
                </a:prstGeom>
                <a:blipFill>
                  <a:blip r:embed="rId12"/>
                  <a:stretch>
                    <a:fillRect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7" name="Straight Connector 66"/>
            <p:cNvCxnSpPr/>
            <p:nvPr/>
          </p:nvCxnSpPr>
          <p:spPr>
            <a:xfrm flipH="1" flipV="1">
              <a:off x="4294706" y="2985951"/>
              <a:ext cx="2032673" cy="12321"/>
            </a:xfrm>
            <a:prstGeom prst="line">
              <a:avLst/>
            </a:prstGeom>
            <a:ln w="19050">
              <a:solidFill>
                <a:srgbClr val="3CEAB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320008" y="3209834"/>
              <a:ext cx="2750868" cy="16869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902240" y="3421506"/>
                <a:ext cx="1657185" cy="464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b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40" y="3421506"/>
                <a:ext cx="1657185" cy="4643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3372218" y="2621889"/>
                <a:ext cx="6142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48EB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1200" b="1" i="1" smtClean="0">
                          <a:solidFill>
                            <a:srgbClr val="48EB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48EB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48EBC0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48EB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48EB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48EBC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218" y="2621889"/>
                <a:ext cx="614271" cy="276999"/>
              </a:xfrm>
              <a:prstGeom prst="rect">
                <a:avLst/>
              </a:prstGeom>
              <a:blipFill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3370112" y="2882185"/>
                <a:ext cx="6254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112" y="2882185"/>
                <a:ext cx="625492" cy="276999"/>
              </a:xfrm>
              <a:prstGeom prst="rect">
                <a:avLst/>
              </a:prstGeom>
              <a:blipFill>
                <a:blip r:embed="rId1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750062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271797" y="692619"/>
            <a:ext cx="474784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Ray Clustering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 Placeholder 5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45881" y="4757547"/>
                <a:ext cx="8133754" cy="1138775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Rays in single acquisition are clustered based on Quasi-deterministic (QD) channel model* </a:t>
                </a:r>
              </a:p>
              <a:p>
                <a:pPr marL="685800" lvl="1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Each cluster is composed of a base ray and diffuse rays</a:t>
                </a:r>
              </a:p>
              <a:p>
                <a:pPr marL="685800" lvl="1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Base ray has AoA, 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𝝓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Between 5 and 8 clusters identified per acquisition</a:t>
                </a:r>
              </a:p>
              <a:p>
                <a:pPr marL="685800" lvl="1" indent="-285750">
                  <a:spcBef>
                    <a:spcPts val="0"/>
                  </a:spcBef>
                  <a:buSzPct val="100000"/>
                </a:pPr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34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45881" y="4757547"/>
                <a:ext cx="8133754" cy="1138775"/>
              </a:xfrm>
              <a:blipFill>
                <a:blip r:embed="rId3"/>
                <a:stretch>
                  <a:fillRect l="-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Shape 89"/>
          <p:cNvSpPr txBox="1">
            <a:spLocks/>
          </p:cNvSpPr>
          <p:nvPr/>
        </p:nvSpPr>
        <p:spPr>
          <a:xfrm>
            <a:off x="1612797" y="4348766"/>
            <a:ext cx="2731692" cy="28128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SzPct val="100000"/>
              <a:buNone/>
            </a:pPr>
            <a:r>
              <a:rPr lang="en-US" sz="1100" b="1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1 CHANNEL ACQUISITION</a:t>
            </a:r>
            <a:endParaRPr lang="en-US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884678" y="2370909"/>
            <a:ext cx="2972243" cy="1965745"/>
            <a:chOff x="527875" y="2921555"/>
            <a:chExt cx="4067025" cy="2689799"/>
          </a:xfrm>
        </p:grpSpPr>
        <p:grpSp>
          <p:nvGrpSpPr>
            <p:cNvPr id="7" name="Group 6"/>
            <p:cNvGrpSpPr/>
            <p:nvPr/>
          </p:nvGrpSpPr>
          <p:grpSpPr>
            <a:xfrm>
              <a:off x="527875" y="2921555"/>
              <a:ext cx="4067025" cy="2214099"/>
              <a:chOff x="521255" y="1308879"/>
              <a:chExt cx="4067025" cy="2214099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007826" y="1308879"/>
                <a:ext cx="0" cy="2201474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21255" y="2061680"/>
                <a:ext cx="417194" cy="421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/>
                  <a:t>P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178038" y="1308879"/>
                <a:ext cx="0" cy="221409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2335574" y="2378174"/>
                <a:ext cx="0" cy="114430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2669877" y="2931236"/>
                <a:ext cx="2575" cy="5917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1739816" y="2646769"/>
                <a:ext cx="11064" cy="8517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2479528" y="2560470"/>
                <a:ext cx="4648" cy="93817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3012492" y="3236718"/>
                <a:ext cx="0" cy="27278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538818" y="3153297"/>
                <a:ext cx="2312" cy="34733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348250" y="3339857"/>
                <a:ext cx="0" cy="18312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 flipV="1">
                <a:off x="1001597" y="3510352"/>
                <a:ext cx="2524733" cy="199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21" idx="1"/>
              </p:cNvCxnSpPr>
              <p:nvPr/>
            </p:nvCxnSpPr>
            <p:spPr>
              <a:xfrm flipH="1">
                <a:off x="2356958" y="1509834"/>
                <a:ext cx="544764" cy="779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2901722" y="1320320"/>
                <a:ext cx="1057681" cy="3790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C00000"/>
                    </a:solidFill>
                  </a:rPr>
                  <a:t>base ray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066676" y="2015056"/>
                <a:ext cx="1521604" cy="631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diffuse </a:t>
                </a:r>
              </a:p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components</a:t>
                </a: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3059969" y="2633425"/>
                <a:ext cx="120787" cy="274257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2554273" y="2453208"/>
                <a:ext cx="534424" cy="6776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3366106" y="2620877"/>
                <a:ext cx="9394" cy="612188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1995605" y="2483571"/>
                <a:ext cx="3529" cy="102345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000298" y="2959984"/>
                <a:ext cx="16245" cy="54671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1243687" y="3036521"/>
                <a:ext cx="1851" cy="471696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/>
                <p:cNvSpPr/>
                <p:nvPr/>
              </p:nvSpPr>
              <p:spPr>
                <a:xfrm>
                  <a:off x="1939394" y="5105984"/>
                  <a:ext cx="537832" cy="5053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en-US" sz="1800" b="1" i="1" dirty="0"/>
                </a:p>
              </p:txBody>
            </p:sp>
          </mc:Choice>
          <mc:Fallback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9394" y="5105984"/>
                  <a:ext cx="537832" cy="5053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Rectangle 30"/>
          <p:cNvSpPr/>
          <p:nvPr/>
        </p:nvSpPr>
        <p:spPr>
          <a:xfrm>
            <a:off x="645881" y="6071150"/>
            <a:ext cx="828832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SzPct val="25000"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*“Quasi-deterministic Approach to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mmWave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Channel Modeling in Non-stationary Environment,”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Pudeyev,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Karls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Bolotin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Morozov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de-DE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Weiler, Peter, Keusgen, Globecom 2014</a:t>
            </a:r>
            <a:r>
              <a:rPr lang="de-DE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-US"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89"/>
          <p:cNvSpPr txBox="1">
            <a:spLocks/>
          </p:cNvSpPr>
          <p:nvPr/>
        </p:nvSpPr>
        <p:spPr>
          <a:xfrm>
            <a:off x="5860381" y="4340944"/>
            <a:ext cx="2731692" cy="28128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SzPct val="100000"/>
              <a:buNone/>
            </a:pPr>
            <a:r>
              <a:rPr lang="en-US" sz="1100" b="1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QD CLUSTER MODEL</a:t>
            </a:r>
            <a:endParaRPr lang="en-US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059372" y="4342590"/>
                <a:ext cx="262636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700" i="1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372" y="4342590"/>
                <a:ext cx="262636" cy="2000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87737" y="1209312"/>
            <a:ext cx="4337997" cy="3180933"/>
            <a:chOff x="787737" y="1209312"/>
            <a:chExt cx="4337997" cy="3180933"/>
          </a:xfrm>
        </p:grpSpPr>
        <p:grpSp>
          <p:nvGrpSpPr>
            <p:cNvPr id="3" name="Group 2"/>
            <p:cNvGrpSpPr/>
            <p:nvPr/>
          </p:nvGrpSpPr>
          <p:grpSpPr>
            <a:xfrm>
              <a:off x="787737" y="1209312"/>
              <a:ext cx="4337997" cy="3180933"/>
              <a:chOff x="787737" y="1209312"/>
              <a:chExt cx="4337997" cy="3180933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/>
              <a:srcRect l="5043" t="6082" r="6811" b="1584"/>
              <a:stretch/>
            </p:blipFill>
            <p:spPr bwMode="auto">
              <a:xfrm>
                <a:off x="787737" y="1209312"/>
                <a:ext cx="4337997" cy="310350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" name="TextBox 1"/>
                  <p:cNvSpPr txBox="1"/>
                  <p:nvPr/>
                </p:nvSpPr>
                <p:spPr>
                  <a:xfrm>
                    <a:off x="2910983" y="4190190"/>
                    <a:ext cx="262636" cy="2000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7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oMath>
                      </m:oMathPara>
                    </a14:m>
                    <a:endParaRPr lang="en-US" sz="700" dirty="0"/>
                  </a:p>
                </p:txBody>
              </p:sp>
            </mc:Choice>
            <mc:Fallback>
              <p:sp>
                <p:nvSpPr>
                  <p:cNvPr id="2" name="TextBox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10983" y="4190190"/>
                    <a:ext cx="262636" cy="20005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 rot="16200000">
                  <a:off x="772492" y="1851187"/>
                  <a:ext cx="262636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700" b="0" i="0" smtClean="0">
                            <a:latin typeface="Cambria Math" panose="02040503050406030204" pitchFamily="18" charset="0"/>
                          </a:rPr>
                          <m:t>k</m:t>
                        </m:r>
                      </m:oMath>
                    </m:oMathPara>
                  </a14:m>
                  <a:endParaRPr lang="en-US" sz="7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72492" y="1851187"/>
                  <a:ext cx="262636" cy="20005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35088171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885297" y="699754"/>
            <a:ext cx="539032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 Spread Computation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058577" y="1980284"/>
                <a:ext cx="2562368" cy="930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𝑟𝑎𝑦𝑠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sup>
                                          </m:sSubSup>
                                          <m:r>
                                            <a:rPr lang="en-US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𝑟𝑎𝑦𝑠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577" y="1980284"/>
                <a:ext cx="2562368" cy="930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058577" y="3352524"/>
                <a:ext cx="1868204" cy="706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𝑟𝑎𝑦𝑠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𝑟𝑎𝑦𝑠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577" y="3352524"/>
                <a:ext cx="1868204" cy="7063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443281" y="1630068"/>
                <a:ext cx="5928943" cy="327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RMS Doppler spread is computed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𝒓𝒂𝒚𝒔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rays within cluster:</a:t>
                </a: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1" y="1630068"/>
                <a:ext cx="5928943" cy="327526"/>
              </a:xfrm>
              <a:prstGeom prst="rect">
                <a:avLst/>
              </a:prstGeom>
              <a:blipFill>
                <a:blip r:embed="rId5"/>
                <a:stretch>
                  <a:fillRect l="-309" t="-1852" b="-1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035602" y="4880522"/>
                <a:ext cx="910313" cy="493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𝐶𝑉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602" y="4880522"/>
                <a:ext cx="910313" cy="493533"/>
              </a:xfrm>
              <a:prstGeom prst="rect">
                <a:avLst/>
              </a:prstGeom>
              <a:blipFill>
                <a:blip r:embed="rId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 62"/>
              <p:cNvSpPr/>
              <p:nvPr/>
            </p:nvSpPr>
            <p:spPr>
              <a:xfrm>
                <a:off x="443281" y="3021718"/>
                <a:ext cx="5928943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𝝁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is the mean Doppler shift of the cluster:</a:t>
                </a:r>
              </a:p>
            </p:txBody>
          </p:sp>
        </mc:Choice>
        <mc:Fallback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1" y="3021718"/>
                <a:ext cx="5928943" cy="307777"/>
              </a:xfrm>
              <a:prstGeom prst="rect">
                <a:avLst/>
              </a:prstGeom>
              <a:blipFill>
                <a:blip r:embed="rId7"/>
                <a:stretch>
                  <a:fillRect l="-309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tangle 63"/>
              <p:cNvSpPr/>
              <p:nvPr/>
            </p:nvSpPr>
            <p:spPr>
              <a:xfrm>
                <a:off x="443281" y="4211354"/>
                <a:ext cx="700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Because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will be scaled by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𝝁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 in order to combine the spreads from all the clusters from the 24 acquisitions, we compute the coefficient of variation:</a:t>
                </a:r>
              </a:p>
            </p:txBody>
          </p:sp>
        </mc:Choice>
        <mc:Fallback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1" y="4211354"/>
                <a:ext cx="7005269" cy="523220"/>
              </a:xfrm>
              <a:prstGeom prst="rect">
                <a:avLst/>
              </a:prstGeom>
              <a:blipFill>
                <a:blip r:embed="rId8"/>
                <a:stretch>
                  <a:fillRect l="-261" t="-2326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1117568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183362" y="720555"/>
            <a:ext cx="6933221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Quasi-deterministic K-factor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Text Placeholder 5"/>
          <p:cNvSpPr>
            <a:spLocks noGrp="1"/>
          </p:cNvSpPr>
          <p:nvPr>
            <p:ph type="body" idx="1"/>
          </p:nvPr>
        </p:nvSpPr>
        <p:spPr>
          <a:xfrm>
            <a:off x="385606" y="5046274"/>
            <a:ext cx="8588467" cy="1138775"/>
          </a:xfrm>
        </p:spPr>
        <p:txBody>
          <a:bodyPr/>
          <a:lstStyle/>
          <a:p>
            <a:pPr marL="285750" indent="-285750">
              <a:spcBef>
                <a:spcPts val="0"/>
              </a:spcBef>
              <a:buSzPct val="100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K-factor of QD model* measures the relative strength of the base ray w.r.t. the diffuse rays</a:t>
            </a:r>
          </a:p>
          <a:p>
            <a:pPr marL="285750" indent="-285750">
              <a:spcBef>
                <a:spcPts val="0"/>
              </a:spcBef>
              <a:buSzPct val="100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Clusters with high K-factors have narrower spread because the diffuse rays are much weaker compared to base ray</a:t>
            </a:r>
          </a:p>
          <a:p>
            <a:pPr marL="285750" indent="-285750">
              <a:spcBef>
                <a:spcPts val="0"/>
              </a:spcBef>
              <a:buSzPct val="100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Cluster with low K-factors have wider spread because the diffuse rays are comparable in strength to base ray</a:t>
            </a:r>
          </a:p>
          <a:p>
            <a:pPr marL="685800" lvl="1" indent="-285750">
              <a:spcBef>
                <a:spcPts val="0"/>
              </a:spcBef>
              <a:buSzPct val="100000"/>
            </a:pPr>
            <a:endParaRPr lang="en-US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2539" y="1808543"/>
            <a:ext cx="431677" cy="21854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 flipH="1">
            <a:off x="3967835" y="2078025"/>
            <a:ext cx="188341" cy="2237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41343" y="3957060"/>
                <a:ext cx="3020827" cy="5145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𝒃𝒂𝒔𝒆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𝒓𝒂𝒚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/>
                              </m:rP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𝐤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𝒓𝒂𝒚𝒔</m:t>
                                </m:r>
                              </m:sub>
                            </m:sSub>
                          </m:sup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𝑷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𝒃𝒂𝒔𝒆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𝒓𝒂𝒚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43" y="3957060"/>
                <a:ext cx="3020827" cy="514500"/>
              </a:xfrm>
              <a:prstGeom prst="rect">
                <a:avLst/>
              </a:prstGeom>
              <a:blipFill>
                <a:blip r:embed="rId3"/>
                <a:stretch>
                  <a:fillRect l="-605" b="-6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177871" y="4000260"/>
                <a:ext cx="3194016" cy="434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𝑪𝑽</m:t>
                        </m:r>
                      </m:e>
                    </m:acc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𝐝𝐁</m:t>
                        </m:r>
                      </m:num>
                      <m:den>
                        <m:acc>
                          <m:accPr>
                            <m:chr m:val="̂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𝑲</m:t>
                            </m:r>
                          </m:e>
                        </m:acc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𝐝𝐁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𝐝𝐁</m:t>
                        </m:r>
                      </m:den>
                    </m:f>
                    <m:r>
                      <a:rPr lang="en-US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𝓝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𝟓𝟏</m:t>
                        </m:r>
                      </m:e>
                    </m:d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871" y="4000260"/>
                <a:ext cx="3194016" cy="434671"/>
              </a:xfrm>
              <a:prstGeom prst="rect">
                <a:avLst/>
              </a:prstGeom>
              <a:blipFill>
                <a:blip r:embed="rId4"/>
                <a:stretch>
                  <a:fillRect l="-573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85606" y="1303844"/>
            <a:ext cx="3492046" cy="2598819"/>
            <a:chOff x="565325" y="2877276"/>
            <a:chExt cx="3513238" cy="2582780"/>
          </a:xfrm>
        </p:grpSpPr>
        <p:grpSp>
          <p:nvGrpSpPr>
            <p:cNvPr id="44" name="Group 43"/>
            <p:cNvGrpSpPr/>
            <p:nvPr/>
          </p:nvGrpSpPr>
          <p:grpSpPr>
            <a:xfrm>
              <a:off x="565325" y="2877276"/>
              <a:ext cx="3513238" cy="2258378"/>
              <a:chOff x="558705" y="1264600"/>
              <a:chExt cx="3513238" cy="2258378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1007826" y="1308879"/>
                <a:ext cx="0" cy="2201474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558705" y="2243177"/>
                <a:ext cx="306742" cy="305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/>
                  <a:t>P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2178038" y="1308879"/>
                <a:ext cx="0" cy="221409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335574" y="2378174"/>
                <a:ext cx="0" cy="114430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H="1">
                <a:off x="2669877" y="2931236"/>
                <a:ext cx="2575" cy="5917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1739816" y="2646769"/>
                <a:ext cx="11064" cy="8517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2479528" y="2560470"/>
                <a:ext cx="4648" cy="93817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012492" y="3236718"/>
                <a:ext cx="0" cy="27278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538818" y="3153297"/>
                <a:ext cx="2312" cy="34733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3348250" y="3339857"/>
                <a:ext cx="0" cy="18312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 flipV="1">
                <a:off x="1001597" y="3510352"/>
                <a:ext cx="2524733" cy="199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>
                <a:stCxn id="57" idx="1"/>
              </p:cNvCxnSpPr>
              <p:nvPr/>
            </p:nvCxnSpPr>
            <p:spPr>
              <a:xfrm flipH="1">
                <a:off x="2372252" y="1402245"/>
                <a:ext cx="499466" cy="514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2871718" y="1264600"/>
                <a:ext cx="777660" cy="275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C00000"/>
                    </a:solidFill>
                  </a:rPr>
                  <a:t>base ray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052113" y="2131596"/>
                <a:ext cx="1019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diffuse </a:t>
                </a:r>
              </a:p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rays</a:t>
                </a:r>
              </a:p>
            </p:txBody>
          </p:sp>
          <p:cxnSp>
            <p:nvCxnSpPr>
              <p:cNvPr id="59" name="Straight Arrow Connector 58"/>
              <p:cNvCxnSpPr/>
              <p:nvPr/>
            </p:nvCxnSpPr>
            <p:spPr>
              <a:xfrm flipH="1">
                <a:off x="3059969" y="2633425"/>
                <a:ext cx="120787" cy="274257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H="1">
                <a:off x="2554273" y="2453208"/>
                <a:ext cx="534424" cy="6776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>
                <a:off x="3366106" y="2620877"/>
                <a:ext cx="9394" cy="612188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1995605" y="2483571"/>
                <a:ext cx="3529" cy="102345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000298" y="2959984"/>
                <a:ext cx="16245" cy="54671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1243687" y="3036521"/>
                <a:ext cx="1851" cy="471696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Left Brace 84"/>
            <p:cNvSpPr/>
            <p:nvPr/>
          </p:nvSpPr>
          <p:spPr>
            <a:xfrm>
              <a:off x="1881766" y="2929829"/>
              <a:ext cx="194966" cy="1013498"/>
            </a:xfrm>
            <a:prstGeom prst="leftBrac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Rectangle 89"/>
                <p:cNvSpPr/>
                <p:nvPr/>
              </p:nvSpPr>
              <p:spPr>
                <a:xfrm>
                  <a:off x="1464646" y="3242445"/>
                  <a:ext cx="427696" cy="3670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oMath>
                    </m:oMathPara>
                  </a14:m>
                  <a:endParaRPr lang="en-US" sz="1800" b="1" i="1" dirty="0"/>
                </a:p>
              </p:txBody>
            </p:sp>
          </mc:Choice>
          <mc:Fallback>
            <p:sp>
              <p:nvSpPr>
                <p:cNvPr id="90" name="Rectangle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4646" y="3242445"/>
                  <a:ext cx="427696" cy="3670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" name="Rectangle 90"/>
                <p:cNvSpPr/>
                <p:nvPr/>
              </p:nvSpPr>
              <p:spPr>
                <a:xfrm>
                  <a:off x="1999883" y="5093003"/>
                  <a:ext cx="395441" cy="3670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en-US" sz="1800" b="1" i="1" dirty="0"/>
                </a:p>
              </p:txBody>
            </p:sp>
          </mc:Choice>
          <mc:Fallback>
            <p:sp>
              <p:nvSpPr>
                <p:cNvPr id="91" name="Rectangle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9883" y="5093003"/>
                  <a:ext cx="395441" cy="36705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6" name="Picture 3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" t="5646" r="7587"/>
          <a:stretch/>
        </p:blipFill>
        <p:spPr bwMode="auto">
          <a:xfrm>
            <a:off x="4756011" y="1237327"/>
            <a:ext cx="3447434" cy="26253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598714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9A19603A7F847AD1F88DBF8E6002E" ma:contentTypeVersion="0" ma:contentTypeDescription="Create a new document." ma:contentTypeScope="" ma:versionID="526ed7f814a197e8a59d1e0ee5a81c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f6ca0fc55020d380f920128abada8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24E25F-C123-459D-A4D1-FD604423A0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BE7233-D02E-4F06-A49B-2962C6B77E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ECC81-21F3-4ECF-AB96-F4F4301DD8CA}">
  <ds:schemaRefs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51396</TotalTime>
  <Words>1435</Words>
  <Application>Microsoft Office PowerPoint</Application>
  <PresentationFormat>On-screen Show (4:3)</PresentationFormat>
  <Paragraphs>193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Calibri Light</vt:lpstr>
      <vt:lpstr>Cambria Math</vt:lpstr>
      <vt:lpstr>DengXian</vt:lpstr>
      <vt:lpstr>Times New Roman</vt:lpstr>
      <vt:lpstr>802-11-Submission</vt:lpstr>
      <vt:lpstr>Custom Design</vt:lpstr>
      <vt:lpstr>Quasi-deterministic Model for Doppler Spread</vt:lpstr>
      <vt:lpstr>Abstract</vt:lpstr>
      <vt:lpstr>Doppler Frequency Shift</vt:lpstr>
      <vt:lpstr>83 GHz Channel Sounder</vt:lpstr>
      <vt:lpstr>Ray Doppler Frequency Shift</vt:lpstr>
      <vt:lpstr>Doppler Frequency Spread</vt:lpstr>
      <vt:lpstr>Ray Clustering</vt:lpstr>
      <vt:lpstr>Doppler Spread Computation</vt:lpstr>
      <vt:lpstr>Quasi-deterministic K-factor</vt:lpstr>
      <vt:lpstr>Doppler Spread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Q-D Model in Lab Environment at 83 GHz</dc:title>
  <dc:creator>Camillo Gentile et al.</dc:creator>
  <cp:lastModifiedBy>Simona Gentile</cp:lastModifiedBy>
  <cp:revision>817</cp:revision>
  <cp:lastPrinted>2016-11-08T14:29:48Z</cp:lastPrinted>
  <dcterms:modified xsi:type="dcterms:W3CDTF">2017-03-15T18:54:56Z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1441736186</vt:lpwstr>
  </property>
  <property fmtid="{D5CDD505-2E9C-101B-9397-08002B2CF9AE}" pid="3" name="ContentTypeId">
    <vt:lpwstr>0x01010026D9A19603A7F847AD1F88DBF8E6002E</vt:lpwstr>
  </property>
</Properties>
</file>