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326" r:id="rId4"/>
    <p:sldId id="339" r:id="rId5"/>
    <p:sldId id="353" r:id="rId6"/>
    <p:sldId id="355" r:id="rId7"/>
    <p:sldId id="362" r:id="rId8"/>
    <p:sldId id="363" r:id="rId9"/>
    <p:sldId id="346" r:id="rId10"/>
    <p:sldId id="364" r:id="rId11"/>
    <p:sldId id="356" r:id="rId12"/>
    <p:sldId id="338" r:id="rId13"/>
    <p:sldId id="295" r:id="rId14"/>
    <p:sldId id="343" r:id="rId15"/>
    <p:sldId id="348" r:id="rId16"/>
    <p:sldId id="349" r:id="rId17"/>
    <p:sldId id="351" r:id="rId18"/>
    <p:sldId id="350" r:id="rId19"/>
    <p:sldId id="357" r:id="rId20"/>
    <p:sldId id="360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8389" autoAdjust="0"/>
  </p:normalViewPr>
  <p:slideViewPr>
    <p:cSldViewPr>
      <p:cViewPr>
        <p:scale>
          <a:sx n="90" d="100"/>
          <a:sy n="90" d="100"/>
        </p:scale>
        <p:origin x="-990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802.11-17/0260r0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802.11-17/0260r0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802.11-17/0260r0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802.11-17/0260r0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jjmb-v6ops-unique-ipv6-prefix-per-host-00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tools.ietf.org/html/draft-thubert-6lo-backbone-router-0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thubert-6lo-routing-dispatch-06" TargetMode="External"/><Relationship Id="rId11" Type="http://schemas.openxmlformats.org/officeDocument/2006/relationships/hyperlink" Target="http://datatracker.ietf.org/wg/core/" TargetMode="External"/><Relationship Id="rId5" Type="http://schemas.openxmlformats.org/officeDocument/2006/relationships/hyperlink" Target="http://datatracker.ietf.org/doc/draft-delcarpio-6lo-wlanah/" TargetMode="External"/><Relationship Id="rId10" Type="http://schemas.openxmlformats.org/officeDocument/2006/relationships/hyperlink" Target="https://tools.ietf.org/html/draft-ietf-6lo-ethertype-request-01" TargetMode="External"/><Relationship Id="rId4" Type="http://schemas.openxmlformats.org/officeDocument/2006/relationships/hyperlink" Target="https://mentor.ieee.org/802.11/dcn/15/11-15-1085-00-0wng-6lowpan-over-802-11.pptx" TargetMode="External"/><Relationship Id="rId9" Type="http://schemas.openxmlformats.org/officeDocument/2006/relationships/hyperlink" Target="http://datatracker.ietf.org/wg/roll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harkins-owe-07" TargetMode="External"/><Relationship Id="rId5" Type="http://schemas.openxmlformats.org/officeDocument/2006/relationships/hyperlink" Target="https://datatracker.ietf.org/doc/draft-donnelly-capport-detection/" TargetMode="External"/><Relationship Id="rId4" Type="http://schemas.openxmlformats.org/officeDocument/2006/relationships/hyperlink" Target="https://datatracker.ietf.org/doc/draft-larose-capport-architectu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harkins-salted-eap-pwd/" TargetMode="External"/><Relationship Id="rId5" Type="http://schemas.openxmlformats.org/officeDocument/2006/relationships/hyperlink" Target="https://datatracker.ietf.org/doc/rfc7664/" TargetMode="External"/><Relationship Id="rId4" Type="http://schemas.openxmlformats.org/officeDocument/2006/relationships/hyperlink" Target="https://datatracker.ietf.org/doc/draft-ietf-radext-populating-eapidentity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arth-homenet-wifi-roaming/" TargetMode="External"/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hncp-bi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homenet-dot/" TargetMode="External"/><Relationship Id="rId5" Type="http://schemas.openxmlformats.org/officeDocument/2006/relationships/hyperlink" Target="https://datatracker.ietf.org/doc/draft-ietf-homenet-hncp/" TargetMode="External"/><Relationship Id="rId4" Type="http://schemas.openxmlformats.org/officeDocument/2006/relationships/hyperlink" Target="http://datatracker.ietf.org/doc/rfc7368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ietf-opsawg-mud-03" TargetMode="External"/><Relationship Id="rId13" Type="http://schemas.openxmlformats.org/officeDocument/2006/relationships/hyperlink" Target="https://tools.ietf.org/html/rfc6632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://datatracker.ietf.org/doc/draft-ietf-opsawg-capwap-extension/" TargetMode="External"/><Relationship Id="rId12" Type="http://schemas.openxmlformats.org/officeDocument/2006/relationships/hyperlink" Target="https://datatracker.ietf.org/doc/draft-pularikkal-opsawg-wifi-callin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7494/" TargetMode="External"/><Relationship Id="rId11" Type="http://schemas.openxmlformats.org/officeDocument/2006/relationships/hyperlink" Target="https://datatracker.ietf.org/doc/draft-li-opsawg-carrier-ip-service-model-req-arch/" TargetMode="External"/><Relationship Id="rId5" Type="http://schemas.openxmlformats.org/officeDocument/2006/relationships/hyperlink" Target="https://datatracker.ietf.org/doc/draft-ietf-opsawg-capwap-hybridmac/" TargetMode="External"/><Relationship Id="rId10" Type="http://schemas.openxmlformats.org/officeDocument/2006/relationships/hyperlink" Target="http://datatracker.ietf.org/doc/draft-ietf-opsawg-capwap-alt-tunnel/" TargetMode="External"/><Relationship Id="rId4" Type="http://schemas.openxmlformats.org/officeDocument/2006/relationships/hyperlink" Target="http://www.ietf.org/id/draft-zhang-opsawg-capwap-cds-02.txt" TargetMode="External"/><Relationship Id="rId9" Type="http://schemas.openxmlformats.org/officeDocument/2006/relationships/hyperlink" Target="https://datatracker.ietf.org/doc/draft-ietf-opsawg-tacacs/" TargetMode="External"/><Relationship Id="rId14" Type="http://schemas.openxmlformats.org/officeDocument/2006/relationships/hyperlink" Target="https://datatracker.ietf.org/doc/rfc7548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draft-ietf-tls-rfc4492bis/" TargetMode="External"/><Relationship Id="rId5" Type="http://schemas.openxmlformats.org/officeDocument/2006/relationships/hyperlink" Target="https://datatracker.ietf.org/doc/draft-ietf-tls-tls13-vectors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dnssd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nssd-privacy/" TargetMode="External"/><Relationship Id="rId5" Type="http://schemas.openxmlformats.org/officeDocument/2006/relationships/hyperlink" Target="https://datatracker.ietf.org/doc/draft-ietf-dnssd-mdns-dns-interop/" TargetMode="External"/><Relationship Id="rId4" Type="http://schemas.openxmlformats.org/officeDocument/2006/relationships/hyperlink" Target="https://datatracker.ietf.org/doc/draft-ietf-dnssd-hybrid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netext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rfc7561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rfc/rfc2710.txt" TargetMode="External"/><Relationship Id="rId3" Type="http://schemas.openxmlformats.org/officeDocument/2006/relationships/hyperlink" Target="http://datatracker.ietf.org/wg/pim/charter/" TargetMode="External"/><Relationship Id="rId7" Type="http://schemas.openxmlformats.org/officeDocument/2006/relationships/hyperlink" Target="https://tools.ietf.org/html/rfc2236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pim-igmp-mld-yang/" TargetMode="External"/><Relationship Id="rId5" Type="http://schemas.openxmlformats.org/officeDocument/2006/relationships/hyperlink" Target="https://datatracker.ietf.org/doc/draft-ietf-pim-yang/" TargetMode="External"/><Relationship Id="rId4" Type="http://schemas.openxmlformats.org/officeDocument/2006/relationships/hyperlink" Target="https://datatracker.ietf.org/doc/rfc7761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huang-detnet-xhaul/" TargetMode="External"/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dp-al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8087/" TargetMode="External"/><Relationship Id="rId3" Type="http://schemas.openxmlformats.org/officeDocument/2006/relationships/hyperlink" Target="http://datatracker.ietf.org/wg/aqm/charter/" TargetMode="External"/><Relationship Id="rId7" Type="http://schemas.openxmlformats.org/officeDocument/2006/relationships/hyperlink" Target="https://datatracker.ietf.org/doc/draft-ietf-aqm-codel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proceedings/96/slides/slides-96-tsvwg-2.pdf" TargetMode="External"/><Relationship Id="rId5" Type="http://schemas.openxmlformats.org/officeDocument/2006/relationships/hyperlink" Target="https://tools.ietf.org/html/draft-ietf-tsvwg-ieee-802-11-01" TargetMode="External"/><Relationship Id="rId10" Type="http://schemas.openxmlformats.org/officeDocument/2006/relationships/hyperlink" Target="https://tools.ietf.org/html/rfc7567" TargetMode="External"/><Relationship Id="rId4" Type="http://schemas.openxmlformats.org/officeDocument/2006/relationships/hyperlink" Target="https://datatracker.ietf.org/doc/rfc2309/" TargetMode="External"/><Relationship Id="rId9" Type="http://schemas.openxmlformats.org/officeDocument/2006/relationships/hyperlink" Target="https://datatracker.ietf.org/doc/rfc7928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doc/rfc7241/" TargetMode="External"/><Relationship Id="rId4" Type="http://schemas.openxmlformats.org/officeDocument/2006/relationships/hyperlink" Target="https://mentor.ieee.org/802.11/dcn/16/11-16-0500-01-0000-ietf-95-wireless-tutorial-802-11-overview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html/draft-perkins-intarea-multicast-ieee802-02" TargetMode="External"/><Relationship Id="rId4" Type="http://schemas.openxmlformats.org/officeDocument/2006/relationships/hyperlink" Target="http://www.ieee802.org/11/email/stds-802-11/msg01838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teep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asm/about/" TargetMode="External"/><Relationship Id="rId5" Type="http://schemas.openxmlformats.org/officeDocument/2006/relationships/hyperlink" Target="https://datatracker.ietf.org/wg/iasa20/about/" TargetMode="External"/><Relationship Id="rId4" Type="http://schemas.openxmlformats.org/officeDocument/2006/relationships/hyperlink" Target="https://datatracker.ietf.org/wg/wugh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charter-ietf-lpwan/" TargetMode="External"/><Relationship Id="rId7" Type="http://schemas.openxmlformats.org/officeDocument/2006/relationships/hyperlink" Target="https://datatracker.ietf.org/doc/charter-ietf-jmap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ts/documents/" TargetMode="External"/><Relationship Id="rId5" Type="http://schemas.openxmlformats.org/officeDocument/2006/relationships/hyperlink" Target="https://datatracker.ietf.org/doc/charter-ietf-ipwave/" TargetMode="External"/><Relationship Id="rId4" Type="http://schemas.openxmlformats.org/officeDocument/2006/relationships/hyperlink" Target="https://tools.ietf.org/html/draft-farrell-lpwan-overview-0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id/draft-harkins-pkex-03.tx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ols.ietf.org/wg/babel/charter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ietf-babel-applicability-01" TargetMode="External"/><Relationship Id="rId5" Type="http://schemas.openxmlformats.org/officeDocument/2006/relationships/hyperlink" Target="https://tools.ietf.org/html/rfc7557" TargetMode="External"/><Relationship Id="rId4" Type="http://schemas.openxmlformats.org/officeDocument/2006/relationships/hyperlink" Target="https://tools.ietf.org/html/rfc612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597986"/>
              </p:ext>
            </p:extLst>
          </p:nvPr>
        </p:nvGraphicFramePr>
        <p:xfrm>
          <a:off x="531813" y="2286000"/>
          <a:ext cx="8186737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Document" r:id="rId5" imgW="8257888" imgH="2550332" progId="Word.Document.8">
                  <p:embed/>
                </p:oleObj>
              </mc:Choice>
              <mc:Fallback>
                <p:oleObj name="Document" r:id="rId5" imgW="8257888" imgH="255033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86000"/>
                        <a:ext cx="8186737" cy="253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400" dirty="0">
                <a:hlinkClick r:id="rId3"/>
              </a:rPr>
              <a:t>http://datatracker.ietf.org/wg/6lo/charter</a:t>
            </a:r>
            <a:r>
              <a:rPr lang="en-GB" sz="1400" dirty="0" smtClean="0">
                <a:hlinkClick r:id="rId3"/>
              </a:rPr>
              <a:t>/</a:t>
            </a:r>
            <a:r>
              <a:rPr lang="en-GB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Focus</a:t>
            </a:r>
            <a:r>
              <a:rPr lang="en-US" sz="1400" dirty="0"/>
              <a:t>: IPv6 over Networks of Resource-constrained </a:t>
            </a:r>
            <a:r>
              <a:rPr lang="en-US" sz="1400" dirty="0" smtClean="0"/>
              <a:t>Nodes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See WNG presentation: </a:t>
            </a:r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mentor.ieee.org/802.11/dcn/15/11-15-1085-00-0wng-6lowpan-over-802-11.pptx</a:t>
            </a:r>
            <a:r>
              <a:rPr lang="en-US" sz="1400" dirty="0"/>
              <a:t> </a:t>
            </a:r>
            <a:r>
              <a:rPr lang="en-US" sz="1400" dirty="0" smtClean="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://datatracker.ietf.org/doc/draft-delcarpio-6lo-wlanah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tools.ietf.org/html/draft-thubert-6lo-routing-dispatch-06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>
                <a:hlinkClick r:id="rId7"/>
              </a:rPr>
              <a:t>https://</a:t>
            </a:r>
            <a:r>
              <a:rPr lang="en-US" sz="1400" dirty="0" smtClean="0">
                <a:hlinkClick r:id="rId7"/>
              </a:rPr>
              <a:t>tools.ietf.org/html/draft-thubert-6lo-backbone-router-02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Unique </a:t>
            </a:r>
            <a:r>
              <a:rPr lang="en-US" sz="1400" dirty="0"/>
              <a:t>IPv6 Prefix Per Host,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tools.ietf.org/html/draft-jjmb-v6ops-unique-ipv6-prefix-per-host-00</a:t>
            </a:r>
            <a:r>
              <a:rPr lang="en-US" sz="1400" dirty="0" smtClean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 smtClean="0"/>
              <a:t>The </a:t>
            </a:r>
            <a:r>
              <a:rPr lang="en-US" sz="1400" i="1" dirty="0"/>
              <a:t>concepts in this document were originally developed as part of a large scale, production deployment of IPv6 support for a community Wi-Fi service</a:t>
            </a:r>
            <a:r>
              <a:rPr lang="en-US" sz="1400" i="1" dirty="0" smtClean="0"/>
              <a:t>. </a:t>
            </a:r>
            <a:br>
              <a:rPr lang="en-US" sz="1400" i="1" dirty="0" smtClean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ROLL: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9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</a:t>
            </a:r>
            <a:r>
              <a:rPr lang="en-US" sz="1400" dirty="0" smtClean="0"/>
              <a:t>Networks</a:t>
            </a:r>
          </a:p>
          <a:p>
            <a:pPr lvl="1"/>
            <a:r>
              <a:rPr lang="en-US" sz="1400" dirty="0" smtClean="0"/>
              <a:t>Of interest: </a:t>
            </a:r>
            <a:r>
              <a:rPr lang="en-US" sz="1400" b="1" dirty="0" smtClean="0">
                <a:hlinkClick r:id="rId10"/>
              </a:rPr>
              <a:t>https://tools.ietf.org/html/draft-ietf-6lo-ethertype-request-01</a:t>
            </a:r>
            <a:r>
              <a:rPr lang="en-US" sz="1400" b="1" dirty="0" smtClean="0"/>
              <a:t> </a:t>
            </a:r>
          </a:p>
          <a:p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11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</a:t>
            </a:r>
            <a:r>
              <a:rPr lang="en-US" sz="1400" dirty="0" smtClean="0"/>
              <a:t>IP </a:t>
            </a:r>
            <a:r>
              <a:rPr lang="en-US" sz="1400" dirty="0"/>
              <a:t>networks. </a:t>
            </a: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 smtClean="0"/>
              <a:t>CAPtive</a:t>
            </a:r>
            <a:r>
              <a:rPr lang="en-US" sz="2000" dirty="0" smtClean="0"/>
              <a:t> </a:t>
            </a:r>
            <a:r>
              <a:rPr lang="en-US" sz="2000" dirty="0" err="1" smtClean="0"/>
              <a:t>PORTal</a:t>
            </a:r>
            <a:r>
              <a:rPr lang="en-US" sz="2000" dirty="0" smtClean="0"/>
              <a:t>:  </a:t>
            </a:r>
            <a:r>
              <a:rPr lang="en-US" sz="2000" dirty="0">
                <a:hlinkClick r:id="rId3"/>
              </a:rPr>
              <a:t>https://datatracker.ietf.org/wg/capport/charter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CAPPORT Working Group will define secure mechanisms and protocols </a:t>
            </a:r>
            <a:r>
              <a:rPr lang="en-US" sz="2000" dirty="0" smtClean="0"/>
              <a:t>to</a:t>
            </a:r>
          </a:p>
          <a:p>
            <a:pPr lvl="1"/>
            <a:r>
              <a:rPr lang="en-US" sz="1600" dirty="0" smtClean="0"/>
              <a:t>allow </a:t>
            </a:r>
            <a:r>
              <a:rPr lang="en-US" sz="1600" dirty="0"/>
              <a:t>endpoints to discover that they are in this sort of limited environment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provide </a:t>
            </a:r>
            <a:r>
              <a:rPr lang="en-US" sz="1600" dirty="0"/>
              <a:t>a URL to interact with the Captive Portal, - allow endpoints to learn about the parameters of their confinement</a:t>
            </a:r>
            <a:r>
              <a:rPr lang="en-US" sz="1600" dirty="0" smtClean="0"/>
              <a:t>,</a:t>
            </a:r>
          </a:p>
          <a:p>
            <a:pPr lvl="1"/>
            <a:r>
              <a:rPr lang="en-US" sz="1600" dirty="0" smtClean="0"/>
              <a:t>interact </a:t>
            </a:r>
            <a:r>
              <a:rPr lang="en-US" sz="1600" dirty="0"/>
              <a:t>with the Captive Portal to obtain information such as status and remaining access time, </a:t>
            </a:r>
            <a:r>
              <a:rPr lang="en-US" sz="1600" dirty="0" smtClean="0"/>
              <a:t>and</a:t>
            </a:r>
          </a:p>
          <a:p>
            <a:pPr lvl="1"/>
            <a:r>
              <a:rPr lang="en-US" sz="1600" dirty="0" smtClean="0"/>
              <a:t>optionally</a:t>
            </a:r>
            <a:r>
              <a:rPr lang="en-US" sz="1600" dirty="0"/>
              <a:t>, advertise a service whereby devices can enable or disable access to the Internet without human interaction. (RFC 7710 may be a full or partial solution to the first two bullets</a:t>
            </a:r>
            <a:r>
              <a:rPr lang="en-US" sz="1600" dirty="0" smtClean="0"/>
              <a:t>)</a:t>
            </a:r>
          </a:p>
          <a:p>
            <a:r>
              <a:rPr lang="en-US" sz="2000" dirty="0"/>
              <a:t>Updates </a:t>
            </a:r>
            <a:r>
              <a:rPr lang="en-US" sz="2000" dirty="0" smtClean="0"/>
              <a:t>[Mar </a:t>
            </a:r>
            <a:r>
              <a:rPr lang="en-US" sz="2000" dirty="0"/>
              <a:t>2017]</a:t>
            </a:r>
          </a:p>
          <a:p>
            <a:pPr lvl="1"/>
            <a:r>
              <a:rPr lang="en-US" sz="1600" dirty="0" smtClean="0"/>
              <a:t>CAPPORT architecture: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://datatracker.ietf.org/doc/draft-larose-capport-architecture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Captive Portal API: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://datatracker.ietf.org/doc/draft-donnelly-capport-detection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  <a:p>
            <a:pPr lvl="1"/>
            <a:r>
              <a:rPr lang="en-US" sz="1600" dirty="0" smtClean="0"/>
              <a:t> IETF draft incorporates recently approved IEEE 802.11 ANA values: see </a:t>
            </a: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tools.ietf.org/html/draft-harkins-owe-07</a:t>
            </a:r>
            <a:r>
              <a:rPr lang="en-US" sz="1600" dirty="0" smtClean="0"/>
              <a:t>, soon to be published as RFC 8110  </a:t>
            </a:r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http://datatracker.ietf.org/wg/radext/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RADIUS Extensions Working Group will focus on extensions to the</a:t>
            </a:r>
            <a:br>
              <a:rPr lang="en-US" sz="1600" dirty="0" smtClean="0"/>
            </a:br>
            <a:r>
              <a:rPr lang="en-US" sz="1600" dirty="0" smtClean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 addition, RADEXT will work on RADIUS Design Guidelines and define new attributes for particular applications of authentication, authorization and</a:t>
            </a:r>
            <a:br>
              <a:rPr lang="en-US" sz="1600" dirty="0" smtClean="0"/>
            </a:br>
            <a:r>
              <a:rPr lang="en-US" sz="1600" dirty="0" smtClean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 2017]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Published: RFC 8045: RADIUS </a:t>
            </a:r>
            <a:r>
              <a:rPr lang="en-US" sz="1600" b="1" dirty="0"/>
              <a:t>Extensions for IP Port Configuration and </a:t>
            </a:r>
            <a:r>
              <a:rPr lang="en-US" sz="1600" b="1" dirty="0" smtClean="0"/>
              <a:t>Reporting.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Considerations regarding </a:t>
            </a:r>
            <a:r>
              <a:rPr lang="en-US" sz="1600" dirty="0"/>
              <a:t>the correct use </a:t>
            </a:r>
            <a:r>
              <a:rPr lang="en-US" sz="1600" dirty="0" smtClean="0"/>
              <a:t>of EAP-Response/Identity, </a:t>
            </a:r>
            <a:r>
              <a:rPr lang="en-US" sz="1600" dirty="0"/>
              <a:t>see </a:t>
            </a:r>
            <a:r>
              <a:rPr lang="en-US" sz="1600" dirty="0">
                <a:hlinkClick r:id="rId4"/>
              </a:rPr>
              <a:t>https://datatracker.ietf.org/doc/draft-ietf-radext-populating-eapidentity</a:t>
            </a:r>
            <a:r>
              <a:rPr lang="en-US" sz="1600" dirty="0" smtClean="0">
                <a:hlinkClick r:id="rId4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(Related) RFC 7664, “Dragonfly Key Exchange” </a:t>
            </a:r>
            <a:r>
              <a:rPr lang="en-US" sz="1600" dirty="0"/>
              <a:t>published, see </a:t>
            </a:r>
            <a:r>
              <a:rPr lang="en-US" sz="1600" dirty="0">
                <a:hlinkClick r:id="rId5"/>
              </a:rPr>
              <a:t>https://datatracker.ietf.org/doc/rfc7664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In RFC editor queue: </a:t>
            </a:r>
            <a:r>
              <a:rPr lang="en-US" sz="1600" dirty="0">
                <a:hlinkClick r:id="rId6"/>
              </a:rPr>
              <a:t>https://datatracker.ietf.org/doc/draft-harkins-salted-eap-pwd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https://datatracker.ietf.org/wg/homenet/</a:t>
            </a:r>
            <a:r>
              <a:rPr lang="en-US" sz="1800" dirty="0" smtClean="0"/>
              <a:t>  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This working group focuses on the evolving networking technology </a:t>
            </a:r>
            <a:br>
              <a:rPr lang="en-US" sz="1800" dirty="0" smtClean="0"/>
            </a:br>
            <a:r>
              <a:rPr lang="en-US" sz="18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Architecture for IPv6, Published as IPv6 Home Networking Architecture Principle: </a:t>
            </a:r>
            <a:r>
              <a:rPr lang="en-US" sz="1600" dirty="0" smtClean="0">
                <a:hlinkClick r:id="rId4"/>
              </a:rPr>
              <a:t>http://datatracker.ietf.org/doc/rfc7368/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Protocol, published as RFC 7788, see </a:t>
            </a:r>
            <a:r>
              <a:rPr lang="en-US" sz="1600" dirty="0" smtClean="0">
                <a:hlinkClick r:id="rId5"/>
              </a:rPr>
              <a:t>https://datatracker.ietf.org/doc/rfc7788/  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[Mar 2017] Documents 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Special </a:t>
            </a:r>
            <a:r>
              <a:rPr lang="en-US" sz="1600" dirty="0"/>
              <a:t>Use Top Level Domain '.</a:t>
            </a:r>
            <a:r>
              <a:rPr lang="en-US" sz="1600" dirty="0" err="1" smtClean="0"/>
              <a:t>homenet</a:t>
            </a:r>
            <a:r>
              <a:rPr lang="en-US" sz="1600" dirty="0"/>
              <a:t>‘, see </a:t>
            </a:r>
            <a:r>
              <a:rPr lang="en-US" sz="1600" dirty="0">
                <a:hlinkClick r:id="rId6"/>
              </a:rPr>
              <a:t>https://datatracker.ietf.org/doc/draft-ietf-homenet-dot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Home Networking Control Protocol </a:t>
            </a:r>
            <a:r>
              <a:rPr lang="en-US" sz="1600" dirty="0"/>
              <a:t>(revisions), see </a:t>
            </a:r>
            <a:r>
              <a:rPr lang="en-US" sz="1600" dirty="0">
                <a:hlinkClick r:id="rId7"/>
              </a:rPr>
              <a:t>https://datatracker.ietf.org/doc/draft-ietf-homenet-hncp-bis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Of Interest (no longer active): Home Network Wi-Fi Roaming, see </a:t>
            </a:r>
            <a:r>
              <a:rPr lang="en-US" sz="1600" dirty="0" smtClean="0">
                <a:hlinkClick r:id="rId8"/>
              </a:rPr>
              <a:t>https://datatracker.ietf.org/doc/draft-barth-homenet-wifi-roaming/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Responded to requests from OPSAWG chairs for IEEE 802.11 review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“Alternate Tunnel Encapsulation for Data Frames in CAPWAP”  </a:t>
            </a:r>
            <a:r>
              <a:rPr lang="en-US" sz="1400" dirty="0" smtClean="0">
                <a:hlinkClick r:id="rId4"/>
              </a:rPr>
              <a:t>http://www.ietf.org/id/draft-zhang-opsawg-capwap-cds-02.txt</a:t>
            </a:r>
            <a:r>
              <a:rPr lang="en-US" sz="1400" dirty="0" smtClean="0"/>
              <a:t> , see Slide 5 in11-14-0368-01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US" sz="1400" dirty="0"/>
              <a:t>IEEE 802.11 MAC Profile for CAPWAP” </a:t>
            </a:r>
            <a:r>
              <a:rPr lang="en-US" sz="1400" dirty="0">
                <a:hlinkClick r:id="rId5"/>
              </a:rPr>
              <a:t>https://datatracker.ietf.org/doc/draft-ietf-opsawg-capwap-hybridmac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, see 11-14-0684-01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CAPWAP Hybrid MAC published as RFC7494, </a:t>
            </a:r>
            <a:r>
              <a:rPr lang="en-US" sz="1400" dirty="0" smtClean="0">
                <a:hlinkClick r:id="rId6"/>
              </a:rPr>
              <a:t>http://datatracker.ietf.org/doc/rfc7494/</a:t>
            </a:r>
            <a:r>
              <a:rPr lang="en-US" sz="1400" dirty="0" smtClean="0"/>
              <a:t> 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“</a:t>
            </a:r>
            <a:r>
              <a:rPr lang="en-GB" sz="1400" dirty="0"/>
              <a:t>CAPWAP extension for 802.11n and Power/channel </a:t>
            </a:r>
            <a:r>
              <a:rPr lang="en-GB" sz="1400" dirty="0" err="1" smtClean="0"/>
              <a:t>Autoconfiguration</a:t>
            </a:r>
            <a:r>
              <a:rPr lang="en-GB" sz="1400" dirty="0" smtClean="0"/>
              <a:t>” </a:t>
            </a:r>
            <a:r>
              <a:rPr lang="en-US" sz="1400" u="sng" dirty="0">
                <a:hlinkClick r:id="rId7"/>
              </a:rPr>
              <a:t>http://datatracker.ietf.org/doc/draft-ietf-opsawg-capwap-extension/</a:t>
            </a:r>
            <a:r>
              <a:rPr lang="en-US" sz="1400" dirty="0"/>
              <a:t> </a:t>
            </a:r>
            <a:r>
              <a:rPr lang="en-US" sz="1400" dirty="0" smtClean="0"/>
              <a:t>, </a:t>
            </a:r>
            <a:r>
              <a:rPr lang="en-US" sz="1400" dirty="0"/>
              <a:t>see </a:t>
            </a:r>
            <a:r>
              <a:rPr lang="en-US" sz="1400" dirty="0" smtClean="0"/>
              <a:t>11-14-0913-01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 2017]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</a:t>
            </a:r>
            <a:r>
              <a:rPr lang="en-US" sz="1400" dirty="0"/>
              <a:t>Manufacturer Usage Description </a:t>
            </a:r>
            <a:r>
              <a:rPr lang="en-US" sz="1400" dirty="0" smtClean="0"/>
              <a:t>Specification, </a:t>
            </a:r>
            <a:r>
              <a:rPr lang="en-US" sz="1400" dirty="0"/>
              <a:t>see </a:t>
            </a:r>
            <a:r>
              <a:rPr lang="en-US" sz="1400" dirty="0">
                <a:hlinkClick r:id="rId8"/>
              </a:rPr>
              <a:t>https://</a:t>
            </a:r>
            <a:r>
              <a:rPr lang="en-US" sz="1400" dirty="0" smtClean="0">
                <a:hlinkClick r:id="rId8"/>
              </a:rPr>
              <a:t>tools.ietf.org/html/draft-ietf-opsawg-mud-03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The TACACS+ Protocol, see </a:t>
            </a:r>
            <a:r>
              <a:rPr lang="en-US" sz="1400" dirty="0" smtClean="0">
                <a:hlinkClick r:id="rId9"/>
              </a:rPr>
              <a:t>https://datatracker.ietf.org/doc/draft-ietf-opsawg-tacacs/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Expired: Alternate Tunnel Encapsulation for Data Frames in CAPWAP, see  </a:t>
            </a:r>
            <a:r>
              <a:rPr lang="en-US" sz="1400" dirty="0" smtClean="0">
                <a:hlinkClick r:id="rId10"/>
              </a:rPr>
              <a:t>http://datatracker.ietf.org/doc/draft-ietf-opsawg-capwap-alt-tunnel/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Requirements </a:t>
            </a:r>
            <a:r>
              <a:rPr lang="en-US" sz="1400" dirty="0"/>
              <a:t>and Architecture of Carrier IP Service Models  </a:t>
            </a:r>
            <a:r>
              <a:rPr lang="en-US" sz="1400" dirty="0">
                <a:hlinkClick r:id="rId11"/>
              </a:rPr>
              <a:t>https://datatracker.ietf.org/doc/draft-li-opsawg-carrier-ip-service-model-req-arch</a:t>
            </a:r>
            <a:r>
              <a:rPr lang="en-US" sz="1400" dirty="0" smtClean="0">
                <a:hlinkClick r:id="rId11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Carrier </a:t>
            </a:r>
            <a:r>
              <a:rPr lang="en-US" sz="1400" dirty="0"/>
              <a:t>Wi-Fi Calling Deployment </a:t>
            </a:r>
            <a:r>
              <a:rPr lang="en-US" sz="1400" dirty="0" smtClean="0"/>
              <a:t>Considerations</a:t>
            </a:r>
            <a:r>
              <a:rPr lang="en-US" sz="1400" dirty="0"/>
              <a:t>: </a:t>
            </a:r>
            <a:r>
              <a:rPr lang="en-US" sz="1400" dirty="0">
                <a:hlinkClick r:id="rId12"/>
              </a:rPr>
              <a:t>https://datatracker.ietf.org/doc/draft-pularikkal-opsawg-wifi-calling</a:t>
            </a:r>
            <a:r>
              <a:rPr lang="en-US" sz="1400" dirty="0" smtClean="0">
                <a:hlinkClick r:id="rId12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Of interest: RFC6632, An Overview of the IETF Network Management Protocols, </a:t>
            </a:r>
            <a:r>
              <a:rPr lang="en-US" sz="1400" dirty="0"/>
              <a:t>see </a:t>
            </a:r>
            <a:r>
              <a:rPr lang="en-US" sz="1400" dirty="0">
                <a:hlinkClick r:id="rId13"/>
              </a:rPr>
              <a:t>https://</a:t>
            </a:r>
            <a:r>
              <a:rPr lang="en-US" sz="1400" dirty="0" smtClean="0">
                <a:hlinkClick r:id="rId13"/>
              </a:rPr>
              <a:t>tools.ietf.org/html/rfc6632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Of Interest: </a:t>
            </a:r>
            <a:r>
              <a:rPr lang="en-US" sz="1400" dirty="0" smtClean="0"/>
              <a:t>RFC7548, Management of Networks with Constrained Devices: Use Cases, see </a:t>
            </a:r>
            <a:r>
              <a:rPr lang="en-US" sz="1400" dirty="0">
                <a:hlinkClick r:id="rId14"/>
              </a:rPr>
              <a:t>https://datatracker.ietf.org/doc/rfc7548</a:t>
            </a:r>
            <a:r>
              <a:rPr lang="en-US" sz="1400" dirty="0" smtClean="0">
                <a:hlinkClick r:id="rId14"/>
              </a:rPr>
              <a:t>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Work underway on 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 and In WG Last Call: TLS version 1.3 </a:t>
            </a:r>
            <a:r>
              <a:rPr lang="en-US" sz="1600" u="sng" dirty="0">
                <a:hlinkClick r:id="rId4"/>
              </a:rPr>
              <a:t>https://datatracker.ietf.org/doc/draft-ietf-tls-tls13</a:t>
            </a:r>
            <a:r>
              <a:rPr lang="en-US" sz="1600" u="sng" dirty="0" smtClean="0">
                <a:hlinkClick r:id="rId4"/>
              </a:rPr>
              <a:t>/</a:t>
            </a:r>
            <a:r>
              <a:rPr lang="en-US" sz="1600" u="sng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Example Handshake Traces for TLS 1.3, see </a:t>
            </a:r>
            <a:r>
              <a:rPr lang="en-US" sz="1600" dirty="0">
                <a:hlinkClick r:id="rId5"/>
              </a:rPr>
              <a:t>https://datatracker.ietf.org/doc/draft-ietf-tls-tls13-vectors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 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Elliptic Curve Cryptography (ECC) Cipher Suites for Transport Layer Security (TLS) Versions 1.2 and Earlier, see </a:t>
            </a:r>
            <a:r>
              <a:rPr lang="en-US" sz="1600" dirty="0" smtClean="0">
                <a:hlinkClick r:id="rId6"/>
              </a:rPr>
              <a:t>http://datatracker.ietf.org/doc/draft-ietf-tls-rfc4492bis/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 for Scalable DNS Service Discovery (</a:t>
            </a:r>
            <a:r>
              <a:rPr lang="en-US" dirty="0" err="1" smtClean="0"/>
              <a:t>dnssd</a:t>
            </a:r>
            <a:r>
              <a:rPr lang="en-US" dirty="0" smtClean="0"/>
              <a:t>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Working Group website: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datatracker.ietf.org/wg/dnssd/charter/</a:t>
            </a:r>
            <a:r>
              <a:rPr lang="en-US" sz="20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Charter: Develop scalable </a:t>
            </a:r>
            <a:r>
              <a:rPr lang="en-US" sz="1800" dirty="0"/>
              <a:t>DNS-SD/</a:t>
            </a:r>
            <a:r>
              <a:rPr lang="en-US" sz="1800" dirty="0" err="1"/>
              <a:t>mDNS</a:t>
            </a:r>
            <a:r>
              <a:rPr lang="en-US" sz="1800" dirty="0"/>
              <a:t> </a:t>
            </a:r>
            <a:r>
              <a:rPr lang="en-US" sz="1800" dirty="0" smtClean="0"/>
              <a:t>Extension </a:t>
            </a:r>
            <a:r>
              <a:rPr lang="en-US" sz="1800" dirty="0"/>
              <a:t>requirements </a:t>
            </a:r>
            <a:r>
              <a:rPr lang="en-US" sz="1800" dirty="0" smtClean="0"/>
              <a:t>and standard solutions to address problematic </a:t>
            </a:r>
            <a:r>
              <a:rPr lang="en-US" sz="1800" dirty="0"/>
              <a:t>use of </a:t>
            </a:r>
            <a:r>
              <a:rPr lang="en-US" sz="1800" dirty="0" err="1"/>
              <a:t>mDNS</a:t>
            </a:r>
            <a:r>
              <a:rPr lang="en-US" sz="1800" dirty="0"/>
              <a:t> and DNS-SD in networks today</a:t>
            </a:r>
          </a:p>
          <a:p>
            <a:pPr lvl="1"/>
            <a:r>
              <a:rPr lang="en-US" sz="1600" dirty="0" err="1" smtClean="0"/>
              <a:t>mDNS</a:t>
            </a:r>
            <a:r>
              <a:rPr lang="en-US" sz="1600" dirty="0" smtClean="0"/>
              <a:t> </a:t>
            </a:r>
            <a:r>
              <a:rPr lang="en-US" sz="1600" dirty="0"/>
              <a:t>discovery of services on other links is not possible</a:t>
            </a:r>
          </a:p>
          <a:p>
            <a:pPr lvl="1"/>
            <a:r>
              <a:rPr lang="en-US" sz="1600" dirty="0"/>
              <a:t>Multicast transmissions over wireless are very expensive</a:t>
            </a:r>
          </a:p>
          <a:p>
            <a:pPr lvl="1"/>
            <a:r>
              <a:rPr lang="en-US" sz="1600" dirty="0"/>
              <a:t>Addressed with different ad hoc technologies</a:t>
            </a:r>
          </a:p>
          <a:p>
            <a:r>
              <a:rPr lang="en-US" sz="1800" dirty="0" smtClean="0"/>
              <a:t>Of </a:t>
            </a:r>
            <a:r>
              <a:rPr lang="en-US" sz="1800" dirty="0"/>
              <a:t>interest </a:t>
            </a:r>
            <a:r>
              <a:rPr lang="en-US" sz="1800" dirty="0" smtClean="0"/>
              <a:t>to: </a:t>
            </a:r>
            <a:r>
              <a:rPr lang="en-US" sz="1800" dirty="0" err="1" smtClean="0"/>
              <a:t>Homenet</a:t>
            </a:r>
            <a:r>
              <a:rPr lang="en-US" sz="1800" dirty="0" smtClean="0"/>
              <a:t>, Zero configuration, Enterprise-grade </a:t>
            </a:r>
            <a:r>
              <a:rPr lang="en-US" sz="1800" dirty="0"/>
              <a:t>vendors of 802.11 </a:t>
            </a:r>
            <a:r>
              <a:rPr lang="en-US" sz="1800" dirty="0" smtClean="0"/>
              <a:t>infrastructure, Multi-link </a:t>
            </a:r>
            <a:r>
              <a:rPr lang="en-US" sz="1800" dirty="0"/>
              <a:t>mesh </a:t>
            </a:r>
            <a:r>
              <a:rPr lang="en-US" sz="1800" dirty="0" smtClean="0"/>
              <a:t>networking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 2017]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Hybrid Multicast/Unicast DNS-Based Service Discovery, see </a:t>
            </a:r>
            <a:r>
              <a:rPr lang="en-US" sz="1600" dirty="0" smtClean="0">
                <a:hlinkClick r:id="rId4"/>
              </a:rPr>
              <a:t>https://datatracker.ietf.org/doc/draft-ietf-dnssd-hybrid/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On Interoperation of Labels Among Conventional DNS and Other Resolution </a:t>
            </a:r>
            <a:r>
              <a:rPr lang="en-US" sz="1600" dirty="0" smtClean="0"/>
              <a:t>Systems, </a:t>
            </a:r>
            <a:r>
              <a:rPr lang="en-US" sz="1600" dirty="0"/>
              <a:t>see  </a:t>
            </a:r>
            <a:r>
              <a:rPr lang="en-US" sz="1600" dirty="0">
                <a:hlinkClick r:id="rId5"/>
              </a:rPr>
              <a:t>https://datatracker.ietf.org/doc/draft-ietf-dnssd-mdns-dns-interop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Updated: </a:t>
            </a:r>
            <a:r>
              <a:rPr lang="en-US" sz="1600" dirty="0"/>
              <a:t>Privacy Extensions for DNS-SD, see </a:t>
            </a:r>
            <a:r>
              <a:rPr lang="en-US" sz="1600" dirty="0">
                <a:hlinkClick r:id="rId6"/>
              </a:rPr>
              <a:t>https://datatracker.ietf.org/doc/draft-ietf-dnssd-privacy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1852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Interest: Network-Based Mobility Extensions (NETEXT)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NETEXT: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http://datatracker.ietf.org/wg/netext/charter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endParaRPr lang="en-US" sz="1800" dirty="0" smtClean="0"/>
          </a:p>
          <a:p>
            <a:r>
              <a:rPr lang="en-US" sz="1800" dirty="0" smtClean="0"/>
              <a:t>RFC 7561 published: Mapping </a:t>
            </a:r>
            <a:r>
              <a:rPr lang="en-US" sz="1800" dirty="0"/>
              <a:t>PMIPv6 </a:t>
            </a:r>
            <a:r>
              <a:rPr lang="en-US" sz="1800" dirty="0" err="1"/>
              <a:t>QoS</a:t>
            </a:r>
            <a:r>
              <a:rPr lang="en-US" sz="1800" dirty="0"/>
              <a:t> Procedures with WLAN </a:t>
            </a:r>
            <a:r>
              <a:rPr lang="en-US" sz="1800" dirty="0" err="1"/>
              <a:t>QoS</a:t>
            </a:r>
            <a:r>
              <a:rPr lang="en-US" sz="1800" dirty="0"/>
              <a:t> Procedures, see </a:t>
            </a:r>
            <a:r>
              <a:rPr lang="en-US" sz="1800" dirty="0">
                <a:hlinkClick r:id="rId4"/>
              </a:rPr>
              <a:t>http://datatracker.ietf.org/doc/rfc7561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endParaRPr lang="en-US" sz="1800" dirty="0"/>
          </a:p>
          <a:p>
            <a:pPr algn="just"/>
            <a:r>
              <a:rPr lang="en-US" sz="1400" dirty="0" smtClean="0"/>
              <a:t>Abstract: This </a:t>
            </a:r>
            <a:r>
              <a:rPr lang="en-US" sz="1400" dirty="0"/>
              <a:t>document provides guidelines for achieving end to end Quality- of-Service (</a:t>
            </a:r>
            <a:r>
              <a:rPr lang="en-US" sz="1400" dirty="0" err="1"/>
              <a:t>QoS</a:t>
            </a:r>
            <a:r>
              <a:rPr lang="en-US" sz="1400" dirty="0"/>
              <a:t>) in a Proxy Mobile IPv6 (PMIPv6) domain where the access network is based on IEEE 802.11. RFC 7222 describes </a:t>
            </a:r>
            <a:r>
              <a:rPr lang="en-US" sz="1400" dirty="0" err="1"/>
              <a:t>QoS</a:t>
            </a:r>
            <a:r>
              <a:rPr lang="en-US" sz="1400" dirty="0"/>
              <a:t> negotiation between a Mobility Access Gateway (MAG) and Local Mobility Anchor (LMA) in a PMIPv6 mobility domain. The negotiated </a:t>
            </a:r>
            <a:r>
              <a:rPr lang="en-US" sz="1400" dirty="0" err="1"/>
              <a:t>QoS</a:t>
            </a:r>
            <a:r>
              <a:rPr lang="en-US" sz="1400" dirty="0"/>
              <a:t> parameters can be used for </a:t>
            </a:r>
            <a:r>
              <a:rPr lang="en-US" sz="1400" dirty="0" err="1"/>
              <a:t>QoS</a:t>
            </a:r>
            <a:r>
              <a:rPr lang="en-US" sz="1400" dirty="0"/>
              <a:t> policing and marking of packets to enforce </a:t>
            </a:r>
            <a:r>
              <a:rPr lang="en-US" sz="1400" dirty="0" err="1"/>
              <a:t>QoS</a:t>
            </a:r>
            <a:r>
              <a:rPr lang="en-US" sz="1400" dirty="0"/>
              <a:t> differentiation on the path between the MAG and LMA. IEEE 802.11, Wi-Fi Multimedia - Admission Control (WMM-AC) describes methods for </a:t>
            </a:r>
            <a:r>
              <a:rPr lang="en-US" sz="1400" dirty="0" err="1"/>
              <a:t>QoS</a:t>
            </a:r>
            <a:r>
              <a:rPr lang="en-US" sz="1400" dirty="0"/>
              <a:t> negotiation between a Wi-Fi Station (MN in PMIPv6 terminology) and an Access Point. This document provides a mapping between the above two sets of </a:t>
            </a:r>
            <a:r>
              <a:rPr lang="en-US" sz="1400" dirty="0" err="1"/>
              <a:t>QoS</a:t>
            </a:r>
            <a:r>
              <a:rPr lang="en-US" sz="1400" dirty="0"/>
              <a:t> procedures and the associated </a:t>
            </a:r>
            <a:r>
              <a:rPr lang="en-US" sz="1400" dirty="0" err="1"/>
              <a:t>QoS</a:t>
            </a:r>
            <a:r>
              <a:rPr lang="en-US" sz="1400" dirty="0"/>
              <a:t> parameters. This document is intended to be used as a companion document to RFC 7222 to enable implementation of end to end </a:t>
            </a:r>
            <a:r>
              <a:rPr lang="en-US" sz="1400" dirty="0" err="1"/>
              <a:t>QoS</a:t>
            </a:r>
            <a:r>
              <a:rPr lang="en-US" sz="1400" dirty="0"/>
              <a:t>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85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Protocols for IP Multicast </a:t>
            </a:r>
            <a:r>
              <a:rPr lang="en-US" dirty="0" smtClean="0"/>
              <a:t>(PIM)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953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PIM: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http://datatracker.ietf.org/wg/pim/charter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</a:t>
            </a:r>
            <a:r>
              <a:rPr lang="en-US" sz="1600" dirty="0"/>
              <a:t>Working </a:t>
            </a:r>
            <a:r>
              <a:rPr lang="en-US" sz="1600" dirty="0" smtClean="0"/>
              <a:t>Group charter includes: “Optimization </a:t>
            </a:r>
            <a:r>
              <a:rPr lang="en-US" sz="1600" dirty="0"/>
              <a:t>approaches for IGMP and MLD to adapt to link conditions in wireless and mobile networks and be more robust to packet loss</a:t>
            </a:r>
            <a:r>
              <a:rPr lang="en-US" sz="1600" dirty="0" smtClean="0"/>
              <a:t>.”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And a work item (April 2016) “submit </a:t>
            </a:r>
            <a:r>
              <a:rPr lang="en-US" sz="1600" dirty="0"/>
              <a:t>solutions for IGMP and MLD to adapt to wireless link </a:t>
            </a:r>
            <a:r>
              <a:rPr lang="en-US" sz="1600" dirty="0" smtClean="0"/>
              <a:t>conditions”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7761 published, Protocol Independent Multicast - Sparse Mode (PIM-SM): Protocol Specification (Revised), </a:t>
            </a:r>
            <a:r>
              <a:rPr lang="en-US" sz="1600" dirty="0" smtClean="0">
                <a:hlinkClick r:id="rId4"/>
              </a:rPr>
              <a:t>https://datatracker.ietf.org/doc/rfc7761/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Of interest: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 </a:t>
            </a:r>
            <a:r>
              <a:rPr lang="en-US" sz="1600" dirty="0"/>
              <a:t>YANG data model for Protocol-Independent Multicast (PIM), see </a:t>
            </a:r>
            <a:r>
              <a:rPr lang="en-US" sz="1600" dirty="0">
                <a:hlinkClick r:id="rId5"/>
              </a:rPr>
              <a:t>https://datatracker.ietf.org/doc/draft-ietf-pim-yang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and </a:t>
            </a:r>
            <a:r>
              <a:rPr lang="en-US" sz="1600" dirty="0"/>
              <a:t>A YANG data model for Internet Group Management Protocol (IGMP) and Multicast Listener Discovery (MLD), see </a:t>
            </a:r>
            <a:r>
              <a:rPr lang="en-US" sz="1600" dirty="0">
                <a:hlinkClick r:id="rId6"/>
              </a:rPr>
              <a:t>https://datatracker.ietf.org/doc/draft-ietf-pim-igmp-mld-yang</a:t>
            </a:r>
            <a:r>
              <a:rPr lang="en-US" sz="1600" dirty="0" smtClean="0">
                <a:hlinkClick r:id="rId6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2236: </a:t>
            </a:r>
            <a:r>
              <a:rPr lang="fr-FR" sz="1600" dirty="0"/>
              <a:t>Internet Group Management Protocol, Version </a:t>
            </a:r>
            <a:r>
              <a:rPr lang="fr-FR" sz="1600" dirty="0" smtClean="0"/>
              <a:t>2</a:t>
            </a:r>
            <a:r>
              <a:rPr lang="en-US" sz="1600" dirty="0" smtClean="0"/>
              <a:t> (</a:t>
            </a:r>
            <a:r>
              <a:rPr lang="en-US" sz="1600" dirty="0"/>
              <a:t>IPv4), </a:t>
            </a: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tools.ietf.org/html/rfc2236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RFC 2710: Multicast </a:t>
            </a:r>
            <a:r>
              <a:rPr lang="en-US" sz="1600" dirty="0"/>
              <a:t>Listener Discovery (MLD) </a:t>
            </a:r>
            <a:r>
              <a:rPr lang="en-US" sz="1600" dirty="0" smtClean="0"/>
              <a:t>for IPv6, </a:t>
            </a: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www.ietf.org/rfc/rfc2710.txt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854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 smtClean="0"/>
              <a:t>Deterministic Networking (DETNET)</a:t>
            </a: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</a:t>
            </a:r>
            <a:r>
              <a:rPr lang="en-US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</a:t>
            </a:r>
            <a:r>
              <a:rPr lang="en-US" sz="1400" dirty="0" smtClean="0"/>
              <a:t>on deterministic </a:t>
            </a:r>
            <a:r>
              <a:rPr lang="en-US" sz="1400" dirty="0"/>
              <a:t>data paths that operate over Layer 2 bridged and Layer </a:t>
            </a:r>
            <a:r>
              <a:rPr lang="en-US" sz="1400" dirty="0" smtClean="0"/>
              <a:t>3 routed </a:t>
            </a:r>
            <a:r>
              <a:rPr lang="en-US" sz="1400" dirty="0"/>
              <a:t>segments, where such paths can provide bounds on latency, loss</a:t>
            </a:r>
            <a:r>
              <a:rPr lang="en-US" sz="1400" dirty="0" smtClean="0"/>
              <a:t>, and </a:t>
            </a:r>
            <a:r>
              <a:rPr lang="en-US" sz="1400" dirty="0"/>
              <a:t>packet delay variation (jitter), and high reliability. </a:t>
            </a:r>
            <a:endParaRPr lang="en-US" sz="1400" dirty="0" smtClean="0"/>
          </a:p>
          <a:p>
            <a:pPr lvl="1"/>
            <a:r>
              <a:rPr lang="en-US" sz="1400" dirty="0" smtClean="0"/>
              <a:t>Addresses </a:t>
            </a:r>
            <a:r>
              <a:rPr lang="en-US" sz="1400" dirty="0"/>
              <a:t>Layer 3 aspects in support of applications </a:t>
            </a:r>
            <a:r>
              <a:rPr lang="en-US" sz="1400" dirty="0" smtClean="0"/>
              <a:t>requiring deterministic </a:t>
            </a:r>
            <a:r>
              <a:rPr lang="en-US" sz="1400" dirty="0"/>
              <a:t>networking. </a:t>
            </a:r>
            <a:endParaRPr lang="en-US" sz="1400" dirty="0" smtClean="0"/>
          </a:p>
          <a:p>
            <a:pPr lvl="1"/>
            <a:r>
              <a:rPr lang="en-US" sz="1400" dirty="0" smtClean="0"/>
              <a:t>The </a:t>
            </a:r>
            <a:r>
              <a:rPr lang="en-US" sz="1400" dirty="0"/>
              <a:t>Working Group collaborates with </a:t>
            </a:r>
            <a:r>
              <a:rPr lang="en-US" sz="1400" dirty="0" smtClean="0"/>
              <a:t>IEEE802.1 Time </a:t>
            </a:r>
            <a:r>
              <a:rPr lang="en-US" sz="1400" dirty="0"/>
              <a:t>Sensitive Networking (TSN), which is responsible for Layer </a:t>
            </a:r>
            <a:r>
              <a:rPr lang="en-US" sz="1400" dirty="0" smtClean="0"/>
              <a:t>2 operations</a:t>
            </a:r>
            <a:r>
              <a:rPr lang="en-US" sz="1400" dirty="0"/>
              <a:t>, to define a common architecture for both Layer 2 and </a:t>
            </a:r>
            <a:r>
              <a:rPr lang="en-US" sz="1400" dirty="0" smtClean="0"/>
              <a:t>Layer 3</a:t>
            </a:r>
            <a:r>
              <a:rPr lang="en-US" sz="1400" dirty="0"/>
              <a:t>. </a:t>
            </a:r>
            <a:endParaRPr lang="en-US" sz="1400" dirty="0" smtClean="0"/>
          </a:p>
          <a:p>
            <a:pPr lvl="1"/>
            <a:r>
              <a:rPr lang="en-US" sz="1400" dirty="0" smtClean="0"/>
              <a:t>Example </a:t>
            </a:r>
            <a:r>
              <a:rPr lang="en-US" sz="1400" dirty="0"/>
              <a:t>applications for deterministic networks include </a:t>
            </a:r>
            <a:r>
              <a:rPr lang="en-US" sz="1400" dirty="0" smtClean="0"/>
              <a:t>professional and </a:t>
            </a:r>
            <a:r>
              <a:rPr lang="en-US" sz="1400" dirty="0"/>
              <a:t>home audio/video, multimedia in transportation, engine </a:t>
            </a:r>
            <a:r>
              <a:rPr lang="en-US" sz="1400" dirty="0" smtClean="0"/>
              <a:t>control systems</a:t>
            </a:r>
            <a:r>
              <a:rPr lang="en-US" sz="1400" dirty="0"/>
              <a:t>, and other general industrial and vehicular applications </a:t>
            </a:r>
            <a:r>
              <a:rPr lang="en-US" sz="1400" dirty="0" smtClean="0"/>
              <a:t>being considered </a:t>
            </a:r>
            <a:r>
              <a:rPr lang="en-US" sz="1400" dirty="0"/>
              <a:t>by the IEEE 802.1 TSN Task Group.</a:t>
            </a:r>
          </a:p>
          <a:p>
            <a:pPr marL="0" indent="0">
              <a:buNone/>
            </a:pPr>
            <a:r>
              <a:rPr lang="en-US" sz="1800" dirty="0" smtClean="0"/>
              <a:t>Of interest:</a:t>
            </a:r>
          </a:p>
          <a:p>
            <a:pPr lvl="1"/>
            <a:r>
              <a:rPr lang="en-US" sz="1400" dirty="0" err="1" smtClean="0"/>
              <a:t>DetNet</a:t>
            </a:r>
            <a:r>
              <a:rPr lang="en-US" sz="1400" dirty="0" smtClean="0"/>
              <a:t> </a:t>
            </a:r>
            <a:r>
              <a:rPr lang="en-US" sz="1400" dirty="0"/>
              <a:t>Data Plane Protocol and Solution Alternatives, see </a:t>
            </a:r>
            <a:r>
              <a:rPr lang="en-US" sz="1400" dirty="0">
                <a:hlinkClick r:id="rId4"/>
              </a:rPr>
              <a:t>https://datatracker.ietf.org/doc/draft-ietf-detnet-dp-alt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Architecture, see </a:t>
            </a:r>
            <a:r>
              <a:rPr lang="en-US" sz="1400" dirty="0">
                <a:hlinkClick r:id="rId5"/>
              </a:rPr>
              <a:t>https://datatracker.ietf.org/doc/draft-ietf-detnet-architecture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 </a:t>
            </a:r>
          </a:p>
          <a:p>
            <a:pPr lvl="1"/>
            <a:r>
              <a:rPr lang="en-US" sz="1400" dirty="0" smtClean="0"/>
              <a:t>Deterministic Networking Use Cases, see </a:t>
            </a:r>
            <a:r>
              <a:rPr lang="en-US" sz="1400" dirty="0" smtClean="0">
                <a:hlinkClick r:id="rId6"/>
              </a:rPr>
              <a:t>https://datatracker.ietf.org/doc/draft-ietf-detnet-use-cases/</a:t>
            </a:r>
            <a:r>
              <a:rPr lang="en-US" sz="1400" dirty="0" smtClean="0"/>
              <a:t> (note 5.1.1, reference to </a:t>
            </a:r>
            <a:r>
              <a:rPr lang="en-US" sz="1400" dirty="0" err="1" smtClean="0"/>
              <a:t>WiFi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Deterministic </a:t>
            </a:r>
            <a:r>
              <a:rPr lang="en-US" sz="1400" dirty="0"/>
              <a:t>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smtClean="0"/>
              <a:t>Integrated </a:t>
            </a:r>
            <a:r>
              <a:rPr lang="en-US" sz="1400" dirty="0"/>
              <a:t>Mobile </a:t>
            </a:r>
            <a:r>
              <a:rPr lang="en-US" sz="1400" dirty="0" err="1"/>
              <a:t>Fronthaul</a:t>
            </a:r>
            <a:r>
              <a:rPr lang="en-US" sz="1400" dirty="0"/>
              <a:t> and Backhaul, see </a:t>
            </a:r>
            <a:r>
              <a:rPr lang="en-US" sz="1400" dirty="0">
                <a:hlinkClick r:id="rId8"/>
              </a:rPr>
              <a:t>https://datatracker.ietf.org/doc/draft-huang-detnet-xhaul/</a:t>
            </a:r>
            <a:r>
              <a:rPr lang="en-US" sz="14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March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Queue Management (AQM)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24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Active Queue Management and Packet Scheduling Working Group website: </a:t>
            </a:r>
            <a:r>
              <a:rPr lang="en-US" sz="2000" dirty="0">
                <a:hlinkClick r:id="rId3"/>
              </a:rPr>
              <a:t>http://datatracker.ietf.org/wg/aqm/charter/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IETF Recommendations Regarding Active Queue Management </a:t>
            </a:r>
            <a:r>
              <a:rPr lang="en-US" sz="1800" dirty="0"/>
              <a:t>to update </a:t>
            </a:r>
            <a:r>
              <a:rPr lang="en-US" sz="1800" dirty="0">
                <a:hlinkClick r:id="rId4"/>
              </a:rPr>
              <a:t>https://datatracker.ietf.org/doc/rfc2309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Updates [Mar 2017]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Updated: “Guidelines for </a:t>
            </a:r>
            <a:r>
              <a:rPr lang="en-US" sz="1400" dirty="0" err="1" smtClean="0"/>
              <a:t>DiffServ</a:t>
            </a:r>
            <a:r>
              <a:rPr lang="en-US" sz="1400" dirty="0" smtClean="0"/>
              <a:t> to IEEE 802.11 Mapping”: </a:t>
            </a:r>
            <a:r>
              <a:rPr lang="en-US" sz="1400" u="sng" dirty="0" smtClean="0">
                <a:hlinkClick r:id="rId5"/>
              </a:rPr>
              <a:t>https://tools.ietf.org/html/draft-ietf-tsvwg-ieee-802-11-01</a:t>
            </a:r>
            <a:r>
              <a:rPr lang="en-US" sz="1400" u="sng" dirty="0" smtClean="0"/>
              <a:t> . </a:t>
            </a:r>
            <a:r>
              <a:rPr lang="en-US" sz="1400" dirty="0" smtClean="0"/>
              <a:t>It is not intended to make any changes in priority mapping in 802.11 but does mention it extensively in Section 2. Also see </a:t>
            </a:r>
            <a:r>
              <a:rPr lang="en-US" sz="1400" u="sng" dirty="0" smtClean="0">
                <a:hlinkClick r:id="rId6"/>
              </a:rPr>
              <a:t>https://www.ietf.org/proceedings/96/slides/slides-96-tsvwg-2.pdf</a:t>
            </a:r>
            <a:r>
              <a:rPr lang="en-US" sz="1400" u="sng" dirty="0" smtClean="0"/>
              <a:t> .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Publication requested: </a:t>
            </a:r>
            <a:r>
              <a:rPr lang="en-US" sz="1400" dirty="0"/>
              <a:t>Controlled Delay Active Queue </a:t>
            </a:r>
            <a:r>
              <a:rPr lang="en-US" sz="1400" dirty="0" smtClean="0"/>
              <a:t>Management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https://datatracker.ietf.org/doc/draft-ietf-aqm-codel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8087: The Benefits and Pitfalls of using Explicit Congestion Notification (ECN), </a:t>
            </a:r>
            <a:r>
              <a:rPr lang="en-US" sz="1400" dirty="0">
                <a:hlinkClick r:id="rId8"/>
              </a:rPr>
              <a:t>https://datatracker.ietf.org/doc/rfc8087</a:t>
            </a:r>
            <a:r>
              <a:rPr lang="en-US" sz="1400" dirty="0" smtClean="0">
                <a:hlinkClick r:id="rId8"/>
              </a:rPr>
              <a:t>/</a:t>
            </a:r>
            <a:r>
              <a:rPr lang="en-US" sz="14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Published as RFC 7928: AQM Characterization Guidelines, see </a:t>
            </a:r>
            <a:r>
              <a:rPr lang="en-US" sz="1400" dirty="0">
                <a:hlinkClick r:id="rId9"/>
              </a:rPr>
              <a:t>https://datatracker.ietf.org/doc/rfc7928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fr-FR" sz="1400" dirty="0" smtClean="0"/>
              <a:t>RFC 7567 </a:t>
            </a:r>
            <a:r>
              <a:rPr lang="fr-FR" sz="1400" dirty="0" err="1" smtClean="0"/>
              <a:t>published</a:t>
            </a:r>
            <a:r>
              <a:rPr lang="fr-FR" sz="1400" dirty="0" smtClean="0"/>
              <a:t>: IETF </a:t>
            </a:r>
            <a:r>
              <a:rPr lang="fr-FR" sz="1400" dirty="0" err="1" smtClean="0"/>
              <a:t>Recommendations</a:t>
            </a:r>
            <a:r>
              <a:rPr lang="fr-FR" sz="1400" dirty="0" smtClean="0"/>
              <a:t> </a:t>
            </a:r>
            <a:r>
              <a:rPr lang="fr-FR" sz="1400" dirty="0" err="1" smtClean="0"/>
              <a:t>Regarding</a:t>
            </a:r>
            <a:r>
              <a:rPr lang="fr-FR" sz="1400" dirty="0" smtClean="0"/>
              <a:t> Active Queue Management, </a:t>
            </a:r>
            <a:r>
              <a:rPr lang="fr-FR" sz="1400" dirty="0" err="1" smtClean="0"/>
              <a:t>see</a:t>
            </a:r>
            <a:r>
              <a:rPr lang="fr-FR" sz="1400" dirty="0" smtClean="0"/>
              <a:t> </a:t>
            </a:r>
            <a:r>
              <a:rPr lang="en-US" sz="1400" u="sng" dirty="0" smtClean="0">
                <a:hlinkClick r:id="rId10"/>
              </a:rPr>
              <a:t>https://tools.ietf.org/html/rfc7567</a:t>
            </a: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534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 smtClean="0"/>
              <a:t>Upcoming Meetings:</a:t>
            </a:r>
          </a:p>
          <a:p>
            <a:pPr lvl="1"/>
            <a:r>
              <a:rPr lang="en-US" dirty="0" smtClean="0"/>
              <a:t>March 26-31, 2017 – Chicago </a:t>
            </a:r>
          </a:p>
          <a:p>
            <a:pPr lvl="1"/>
            <a:r>
              <a:rPr lang="en-US" dirty="0"/>
              <a:t>July 16-21, </a:t>
            </a:r>
            <a:r>
              <a:rPr lang="en-US" dirty="0" smtClean="0"/>
              <a:t>2017 – Prague </a:t>
            </a:r>
          </a:p>
          <a:p>
            <a:pPr lvl="1"/>
            <a:r>
              <a:rPr lang="en-US" dirty="0" smtClean="0"/>
              <a:t>November 12-17, 2017</a:t>
            </a:r>
            <a:r>
              <a:rPr lang="en-US" dirty="0"/>
              <a:t> – </a:t>
            </a:r>
            <a:r>
              <a:rPr lang="en-US" dirty="0" smtClean="0"/>
              <a:t>Singapore </a:t>
            </a:r>
          </a:p>
          <a:p>
            <a:pPr lvl="1"/>
            <a:r>
              <a:rPr lang="en-US" dirty="0" smtClean="0"/>
              <a:t>March 18-23, 2018 – London</a:t>
            </a:r>
          </a:p>
          <a:p>
            <a:pPr lvl="1"/>
            <a:r>
              <a:rPr lang="en-US" dirty="0" smtClean="0"/>
              <a:t>July 22-27, </a:t>
            </a:r>
            <a:r>
              <a:rPr lang="en-US" dirty="0"/>
              <a:t>2018 –  </a:t>
            </a:r>
            <a:r>
              <a:rPr lang="en-US" dirty="0" smtClean="0"/>
              <a:t>San Francisco</a:t>
            </a:r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 smtClean="0"/>
              <a:t>April 2016: Wireless </a:t>
            </a:r>
            <a:r>
              <a:rPr lang="en-US" sz="1800" dirty="0"/>
              <a:t>Tutorial (Donald Eastlake), 802.11 &amp; 802.15 tutorials (Dorothy Stanley, Charlie </a:t>
            </a:r>
            <a:r>
              <a:rPr lang="en-US" sz="1800" dirty="0" smtClean="0"/>
              <a:t>Perkins), see 11-16/500, July 2016: Pat Thaler &amp; Juan Carlos </a:t>
            </a:r>
            <a:r>
              <a:rPr lang="en-US" sz="1800" dirty="0"/>
              <a:t>– 802.1E (Privacy Considerations) and 802.c (Local MAC address usage)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2016-09-09 teleconference held; topics included Multicast, ITS, OWE, 5G, </a:t>
            </a:r>
            <a:r>
              <a:rPr lang="en-US" sz="1600" dirty="0" err="1" smtClean="0"/>
              <a:t>IoT</a:t>
            </a:r>
            <a:r>
              <a:rPr lang="en-US" sz="1600" dirty="0" smtClean="0"/>
              <a:t>, IRTF activities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Tutorial request: present 802.11/.15 updates in Nov </a:t>
            </a:r>
            <a:r>
              <a:rPr lang="en-US" sz="1600" dirty="0"/>
              <a:t>2016, see </a:t>
            </a:r>
            <a:r>
              <a:rPr lang="en-US" sz="1600" dirty="0">
                <a:hlinkClick r:id="rId4"/>
              </a:rPr>
              <a:t>https://</a:t>
            </a:r>
            <a:r>
              <a:rPr lang="en-US" sz="1600" dirty="0" smtClean="0">
                <a:hlinkClick r:id="rId4"/>
              </a:rPr>
              <a:t>mentor.ieee.org/802.11/dcn/16/11-16-0500-01-0000-ietf-95-wireless-tutorial-802-11-overview.pptx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teleconference: January 30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 2017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</a:t>
            </a:r>
            <a:r>
              <a:rPr lang="en-US" sz="2000" dirty="0"/>
              <a:t>7241, “The IEEE 802/IETF Relationship”  has been published (</a:t>
            </a:r>
            <a:r>
              <a:rPr lang="en-US" sz="2000" dirty="0" smtClean="0"/>
              <a:t>RFC4441 </a:t>
            </a:r>
            <a:r>
              <a:rPr lang="en-US" sz="2000" dirty="0"/>
              <a:t>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5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</a:t>
            </a:r>
            <a:r>
              <a:rPr lang="en-US" sz="2000" dirty="0"/>
              <a:t>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802 </a:t>
            </a:r>
            <a:r>
              <a:rPr lang="en-US" sz="2000" dirty="0"/>
              <a:t>EC “IETF/IAB/IESG” 802 EC Standing Committee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Formed March 2014, Pat Thaler as </a:t>
            </a:r>
            <a:r>
              <a:rPr lang="en-US" sz="1600" dirty="0" smtClean="0"/>
              <a:t>chair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Next meeting during July 2017 plenary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Multicast issues were discussed at the IETF-IEEE 802 meeting Sept 29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mentor.ieee.org/802.11/dcn/15/11-15-1261-02-0arc-mulicast-performance-optimization-features-overview-for-ietf-nov-2015.ppt</a:t>
            </a:r>
            <a:r>
              <a:rPr lang="en-US" sz="1600" dirty="0" smtClean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Further actions: </a:t>
            </a:r>
            <a:r>
              <a:rPr lang="en-US" sz="1600" dirty="0" err="1" smtClean="0"/>
              <a:t>ietf</a:t>
            </a:r>
            <a:r>
              <a:rPr lang="en-US" sz="1600" dirty="0" smtClean="0"/>
              <a:t> mailing list has been established for ongoing discussion, will include additional 802. wireless groups</a:t>
            </a:r>
            <a:r>
              <a:rPr lang="en-US" sz="1600" dirty="0"/>
              <a:t>, see 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www.ieee802.org/11/email/stds-802-11/msg01838.html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Multicast considerations Internet draft describing use cases, issues, etc. under development, </a:t>
            </a:r>
            <a:r>
              <a:rPr lang="en-US" sz="1600" b="1" dirty="0"/>
              <a:t>see </a:t>
            </a:r>
            <a:r>
              <a:rPr lang="en-US" sz="1600" b="1" dirty="0">
                <a:hlinkClick r:id="rId5"/>
              </a:rPr>
              <a:t>https://</a:t>
            </a:r>
            <a:r>
              <a:rPr lang="en-US" sz="1600" b="1" dirty="0" smtClean="0">
                <a:hlinkClick r:id="rId5"/>
              </a:rPr>
              <a:t>tools.ietf.org/html/draft-perkins-intarea-multicast-ieee802-02</a:t>
            </a:r>
            <a:r>
              <a:rPr lang="en-US" sz="1600" b="1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Insights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Multicast used for multiple types of traffic including ARP/ND, routing protocols, video applications, and these might need to be transmitted at different MCS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Implementations might consider APIs to allow MCS differentiation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Current Proxy ND support does not address Secure ND, see RFC 3971</a:t>
            </a:r>
          </a:p>
          <a:p>
            <a:pPr lvl="1">
              <a:lnSpc>
                <a:spcPct val="80000"/>
              </a:lnSpc>
            </a:pPr>
            <a:r>
              <a:rPr lang="en-US" sz="1600" b="1" dirty="0" smtClean="0"/>
              <a:t>RFC 6775, Neighbor Discovery Optimization for IPv6 over Low-Power Wireless Personal Area Networks (6LoWPANs) defines a registration mechanism for accomplishing proxy ND: </a:t>
            </a:r>
            <a:r>
              <a:rPr lang="en-US" sz="1600" b="1" dirty="0" err="1" smtClean="0"/>
              <a:t>IoT</a:t>
            </a:r>
            <a:r>
              <a:rPr lang="en-US" sz="1600" b="1" dirty="0" smtClean="0"/>
              <a:t> and other applications motivating registration over discovery</a:t>
            </a: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IETF BOFs IETF March 27-31, 2017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>
                <a:hlinkClick r:id="rId3"/>
              </a:rPr>
              <a:t>https://datatracker.ietf.org/wg/bofs</a:t>
            </a:r>
            <a:r>
              <a:rPr lang="en-US" sz="2000" dirty="0" smtClean="0">
                <a:hlinkClick r:id="rId3"/>
              </a:rPr>
              <a:t>/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76155"/>
              </p:ext>
            </p:extLst>
          </p:nvPr>
        </p:nvGraphicFramePr>
        <p:xfrm>
          <a:off x="1066800" y="2875632"/>
          <a:ext cx="6977557" cy="2807838"/>
        </p:xfrm>
        <a:graphic>
          <a:graphicData uri="http://schemas.openxmlformats.org/drawingml/2006/table">
            <a:tbl>
              <a:tblPr/>
              <a:tblGrid>
                <a:gridCol w="1524000"/>
                <a:gridCol w="5453557"/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4"/>
                        </a:rPr>
                        <a:t>wugh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WGs Using GitHub (</a:t>
                      </a:r>
                      <a:r>
                        <a:rPr lang="en-US" b="0" dirty="0" err="1" smtClean="0"/>
                        <a:t>wugh</a:t>
                      </a:r>
                      <a:r>
                        <a:rPr lang="en-US" b="0" dirty="0" smtClean="0"/>
                        <a:t>) </a:t>
                      </a:r>
                      <a:endParaRPr lang="en-US" b="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hlinkClick r:id="rId5"/>
                        </a:rPr>
                        <a:t>iasa20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IETF Administrative Support Activity 2.0 (IASA 2.0) Virtual Workshops;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The IASA 2.0 process seeks to address which administrative arrangements will best support the IETF going forward.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6"/>
                        </a:rPr>
                        <a:t>casm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Coordinated Address Space Management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hlinkClick r:id="rId7"/>
                        </a:rPr>
                        <a:t>teep</a:t>
                      </a:r>
                      <a:endParaRPr lang="en-US" sz="1800" b="1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Protocol for Dynamic Trusted Execution Environment Enablement</a:t>
                      </a:r>
                      <a:endParaRPr lang="en-US" sz="1800" dirty="0"/>
                    </a:p>
                  </a:txBody>
                  <a:tcPr marL="70945" marR="70945" marT="35472" marB="35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38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Recently approved IETF Charters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Approved: IPv6 </a:t>
            </a:r>
            <a:r>
              <a:rPr lang="en-US" sz="2000" dirty="0"/>
              <a:t>over Low Power Wide-Area Networks (</a:t>
            </a:r>
            <a:r>
              <a:rPr lang="en-US" sz="2000" dirty="0" err="1"/>
              <a:t>lpwan</a:t>
            </a:r>
            <a:r>
              <a:rPr lang="en-US" sz="2000" dirty="0" smtClean="0"/>
              <a:t>),  see </a:t>
            </a:r>
            <a:r>
              <a:rPr lang="en-US" sz="2000" u="sng" dirty="0">
                <a:hlinkClick r:id="rId3"/>
              </a:rPr>
              <a:t>https://datatracker.ietf.org/doc/charter-ietf-lpwan/</a:t>
            </a:r>
            <a:r>
              <a:rPr lang="en-US" sz="2000" dirty="0"/>
              <a:t> </a:t>
            </a:r>
            <a:r>
              <a:rPr lang="en-US" sz="2000" dirty="0" smtClean="0"/>
              <a:t>and also </a:t>
            </a:r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tools.ietf.org/html/draft-farrell-lpwan-overview-04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u="sng" dirty="0" smtClean="0"/>
          </a:p>
          <a:p>
            <a:r>
              <a:rPr lang="en-US" sz="2000" dirty="0" smtClean="0"/>
              <a:t>Approved: IP </a:t>
            </a:r>
            <a:r>
              <a:rPr lang="en-US" sz="2000" dirty="0"/>
              <a:t>Wireless Access in Vehicular Environments (</a:t>
            </a:r>
            <a:r>
              <a:rPr lang="en-US" sz="2000" dirty="0" err="1"/>
              <a:t>ipwave</a:t>
            </a:r>
            <a:r>
              <a:rPr lang="en-US" sz="2000" dirty="0" smtClean="0"/>
              <a:t>), </a:t>
            </a:r>
            <a:r>
              <a:rPr lang="en-US" sz="2000" dirty="0"/>
              <a:t>see </a:t>
            </a:r>
            <a:r>
              <a:rPr lang="en-US" sz="2000" dirty="0">
                <a:hlinkClick r:id="rId5"/>
              </a:rPr>
              <a:t>https://datatracker.ietf.org/doc/charter-ietf-ipwave</a:t>
            </a:r>
            <a:r>
              <a:rPr lang="en-US" sz="2000" dirty="0" smtClean="0">
                <a:hlinkClick r:id="rId5"/>
              </a:rPr>
              <a:t>/</a:t>
            </a:r>
            <a:r>
              <a:rPr lang="en-US" sz="2000" dirty="0" smtClean="0"/>
              <a:t> and also </a:t>
            </a:r>
            <a:r>
              <a:rPr lang="en-US" sz="2000" dirty="0">
                <a:hlinkClick r:id="rId6"/>
              </a:rPr>
              <a:t>https://datatracker.ietf.org/wg/its/documents/</a:t>
            </a:r>
            <a:r>
              <a:rPr lang="en-US" sz="2000" dirty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r>
              <a:rPr lang="en-US" sz="2000" dirty="0" smtClean="0"/>
              <a:t>Under consideration: JSON Mail Access Protocol (</a:t>
            </a:r>
            <a:r>
              <a:rPr lang="en-US" sz="2000" dirty="0" err="1" smtClean="0"/>
              <a:t>jmap</a:t>
            </a:r>
            <a:r>
              <a:rPr lang="en-US" sz="2000" dirty="0"/>
              <a:t>), see </a:t>
            </a:r>
            <a:r>
              <a:rPr lang="en-US" sz="2000" dirty="0">
                <a:hlinkClick r:id="rId7"/>
              </a:rPr>
              <a:t>https://datatracker.ietf.org/doc/charter-ietf-jmap</a:t>
            </a:r>
            <a:r>
              <a:rPr lang="en-US" sz="2000" dirty="0" smtClean="0">
                <a:hlinkClick r:id="rId7"/>
              </a:rPr>
              <a:t>/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22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IRTF Drafts of interest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Recall PKEX removed from 11ai, modified protocol review and discussion in IRTF: Password-authenticated </a:t>
            </a:r>
            <a:r>
              <a:rPr lang="en-US" sz="2000" dirty="0"/>
              <a:t>protocol to allow two devices to exchange "raw" (uncertified) public keys and establish trust that the keys belong to their respective identities </a:t>
            </a:r>
            <a:r>
              <a:rPr lang="en-US" sz="2000" dirty="0" smtClean="0"/>
              <a:t>(PKEX) see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www.ietf.org/id/draft-harkins-pkex-03.txt</a:t>
            </a:r>
            <a:r>
              <a:rPr lang="en-US" sz="2000" u="sng" dirty="0" smtClean="0"/>
              <a:t> .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u="sng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9329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BABEL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buNone/>
            </a:pP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 BABEL: </a:t>
            </a: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800" b="0" dirty="0">
                <a:hlinkClick r:id="rId3"/>
              </a:rPr>
              <a:t>https://</a:t>
            </a:r>
            <a:r>
              <a:rPr lang="en-GB" sz="1800" b="0" dirty="0" smtClean="0">
                <a:hlinkClick r:id="rId3"/>
              </a:rPr>
              <a:t>tools.ietf.org/wg/babel/charters</a:t>
            </a:r>
            <a:r>
              <a:rPr lang="en-GB" sz="1800" b="0" dirty="0" smtClean="0"/>
              <a:t> </a:t>
            </a:r>
            <a:endParaRPr lang="en-GB" sz="1800" dirty="0"/>
          </a:p>
          <a:p>
            <a:pPr lvl="1"/>
            <a:r>
              <a:rPr lang="en-US" sz="1600" dirty="0"/>
              <a:t>Focus: The Working Group will focus on moving the Babel protocol to IETF Proposed Standard with IETF review. This includes clarifying </a:t>
            </a:r>
            <a:r>
              <a:rPr lang="en-US" sz="1600" dirty="0">
                <a:hlinkClick r:id="rId4"/>
              </a:rPr>
              <a:t>RFC 6126</a:t>
            </a:r>
            <a:r>
              <a:rPr lang="en-US" sz="1600" dirty="0"/>
              <a:t> and integrating </a:t>
            </a:r>
            <a:r>
              <a:rPr lang="en-US" sz="1600" dirty="0">
                <a:hlinkClick r:id="rId5"/>
              </a:rPr>
              <a:t>RFC 7557</a:t>
            </a:r>
            <a:r>
              <a:rPr lang="en-US" sz="1600" dirty="0"/>
              <a:t> and feedback provided by independent implementations, and resolving comments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/>
              <a:t>Babel [</a:t>
            </a:r>
            <a:r>
              <a:rPr lang="en-US" sz="1600" dirty="0">
                <a:hlinkClick r:id="rId4" tooltip="&quot;The Babel Routing Protocol&quot;"/>
              </a:rPr>
              <a:t>RFC6126</a:t>
            </a:r>
            <a:r>
              <a:rPr lang="en-US" sz="1600" dirty="0"/>
              <a:t>] is a loop-avoiding distance-vector routing protocol that aims to be robust in a variety of environments.</a:t>
            </a:r>
            <a:endParaRPr lang="en-US" sz="1600" dirty="0" smtClean="0"/>
          </a:p>
          <a:p>
            <a:r>
              <a:rPr lang="en-US" sz="1800" dirty="0" smtClean="0"/>
              <a:t>Of interest: </a:t>
            </a:r>
            <a:r>
              <a:rPr lang="en-US" sz="1800" b="1" dirty="0">
                <a:hlinkClick r:id="rId6"/>
              </a:rPr>
              <a:t>https://</a:t>
            </a:r>
            <a:r>
              <a:rPr lang="en-US" sz="1800" b="1" dirty="0" smtClean="0">
                <a:hlinkClick r:id="rId6"/>
              </a:rPr>
              <a:t>tools.ietf.org/html/draft-ietf-babel-applicability-01</a:t>
            </a:r>
            <a:r>
              <a:rPr lang="en-US" sz="1800" b="1" dirty="0" smtClean="0"/>
              <a:t> :</a:t>
            </a:r>
          </a:p>
          <a:p>
            <a:pPr lvl="1"/>
            <a:r>
              <a:rPr lang="en-US" sz="1600" dirty="0"/>
              <a:t>Babel is able to deal with both classical, prefix-based ("Internet- style") routing and flat ("mesh-style") routing over non-transitive link technologies. Because of that, it has seen a number of </a:t>
            </a:r>
            <a:r>
              <a:rPr lang="en-US" sz="1600" dirty="0" err="1"/>
              <a:t>succesful</a:t>
            </a:r>
            <a:r>
              <a:rPr lang="en-US" sz="1600" dirty="0"/>
              <a:t> deployments in medium-sized hybrid networks, networks that combine a wired, aggregated backbone with </a:t>
            </a:r>
            <a:r>
              <a:rPr lang="en-US" sz="1600" dirty="0" err="1"/>
              <a:t>meshy</a:t>
            </a:r>
            <a:r>
              <a:rPr lang="en-US" sz="1600" dirty="0"/>
              <a:t> wireless bits at the edges. No other routing protocol known to us is similarly robust and efficient in this particular type of network.</a:t>
            </a:r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u="sng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91068</TotalTime>
  <Words>2455</Words>
  <Application>Microsoft Office PowerPoint</Application>
  <PresentationFormat>On-screen Show (4:3)</PresentationFormat>
  <Paragraphs>442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Multicast Topics</vt:lpstr>
      <vt:lpstr>IETF BOFs IETF March 27-31, 2017</vt:lpstr>
      <vt:lpstr>Recently approved IETF Charters </vt:lpstr>
      <vt:lpstr>IRTF Drafts of interest</vt:lpstr>
      <vt:lpstr>BABEL</vt:lpstr>
      <vt:lpstr>Of Interest to Smart Grid</vt:lpstr>
      <vt:lpstr>CAPPORT WG</vt:lpstr>
      <vt:lpstr>RADEXT WG</vt:lpstr>
      <vt:lpstr>Home Networking (homenet) WG</vt:lpstr>
      <vt:lpstr>Operations Area Working Group</vt:lpstr>
      <vt:lpstr>Transport Layer Security (TLS)</vt:lpstr>
      <vt:lpstr>Extensions for Scalable DNS Service Discovery (dnssd)</vt:lpstr>
      <vt:lpstr>Of Interest: Network-Based Mobility Extensions (NETEXT)</vt:lpstr>
      <vt:lpstr>Protocols for IP Multicast (PIM)</vt:lpstr>
      <vt:lpstr>Deterministic Networking (DETNET)</vt:lpstr>
      <vt:lpstr>Active Queue Management (AQM)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Dorothy Stanley</cp:lastModifiedBy>
  <cp:revision>644</cp:revision>
  <cp:lastPrinted>1998-02-10T13:28:06Z</cp:lastPrinted>
  <dcterms:created xsi:type="dcterms:W3CDTF">2005-01-04T21:26:55Z</dcterms:created>
  <dcterms:modified xsi:type="dcterms:W3CDTF">2017-03-15T16:34:22Z</dcterms:modified>
</cp:coreProperties>
</file>