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4"/>
  </p:notesMasterIdLst>
  <p:handoutMasterIdLst>
    <p:handoutMasterId r:id="rId145"/>
  </p:handoutMasterIdLst>
  <p:sldIdLst>
    <p:sldId id="269" r:id="rId2"/>
    <p:sldId id="270" r:id="rId3"/>
    <p:sldId id="493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5" r:id="rId12"/>
    <p:sldId id="302" r:id="rId13"/>
    <p:sldId id="304" r:id="rId14"/>
    <p:sldId id="305" r:id="rId15"/>
    <p:sldId id="307" r:id="rId16"/>
    <p:sldId id="309" r:id="rId17"/>
    <p:sldId id="314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78" r:id="rId31"/>
    <p:sldId id="380" r:id="rId32"/>
    <p:sldId id="382" r:id="rId33"/>
    <p:sldId id="383" r:id="rId34"/>
    <p:sldId id="384" r:id="rId35"/>
    <p:sldId id="385" r:id="rId36"/>
    <p:sldId id="386" r:id="rId37"/>
    <p:sldId id="387" r:id="rId38"/>
    <p:sldId id="388" r:id="rId39"/>
    <p:sldId id="389" r:id="rId40"/>
    <p:sldId id="390" r:id="rId41"/>
    <p:sldId id="391" r:id="rId42"/>
    <p:sldId id="392" r:id="rId43"/>
    <p:sldId id="393" r:id="rId44"/>
    <p:sldId id="394" r:id="rId45"/>
    <p:sldId id="395" r:id="rId46"/>
    <p:sldId id="396" r:id="rId47"/>
    <p:sldId id="397" r:id="rId48"/>
    <p:sldId id="398" r:id="rId49"/>
    <p:sldId id="399" r:id="rId50"/>
    <p:sldId id="400" r:id="rId51"/>
    <p:sldId id="401" r:id="rId52"/>
    <p:sldId id="402" r:id="rId53"/>
    <p:sldId id="403" r:id="rId54"/>
    <p:sldId id="404" r:id="rId55"/>
    <p:sldId id="405" r:id="rId56"/>
    <p:sldId id="406" r:id="rId57"/>
    <p:sldId id="407" r:id="rId58"/>
    <p:sldId id="408" r:id="rId59"/>
    <p:sldId id="409" r:id="rId60"/>
    <p:sldId id="410" r:id="rId61"/>
    <p:sldId id="411" r:id="rId62"/>
    <p:sldId id="412" r:id="rId63"/>
    <p:sldId id="413" r:id="rId64"/>
    <p:sldId id="414" r:id="rId65"/>
    <p:sldId id="415" r:id="rId66"/>
    <p:sldId id="416" r:id="rId67"/>
    <p:sldId id="417" r:id="rId68"/>
    <p:sldId id="418" r:id="rId69"/>
    <p:sldId id="419" r:id="rId70"/>
    <p:sldId id="420" r:id="rId71"/>
    <p:sldId id="421" r:id="rId72"/>
    <p:sldId id="422" r:id="rId73"/>
    <p:sldId id="423" r:id="rId74"/>
    <p:sldId id="424" r:id="rId75"/>
    <p:sldId id="425" r:id="rId76"/>
    <p:sldId id="426" r:id="rId77"/>
    <p:sldId id="427" r:id="rId78"/>
    <p:sldId id="428" r:id="rId79"/>
    <p:sldId id="429" r:id="rId80"/>
    <p:sldId id="430" r:id="rId81"/>
    <p:sldId id="431" r:id="rId82"/>
    <p:sldId id="432" r:id="rId83"/>
    <p:sldId id="433" r:id="rId84"/>
    <p:sldId id="434" r:id="rId85"/>
    <p:sldId id="435" r:id="rId86"/>
    <p:sldId id="436" r:id="rId87"/>
    <p:sldId id="437" r:id="rId88"/>
    <p:sldId id="438" r:id="rId89"/>
    <p:sldId id="439" r:id="rId90"/>
    <p:sldId id="440" r:id="rId91"/>
    <p:sldId id="441" r:id="rId92"/>
    <p:sldId id="442" r:id="rId93"/>
    <p:sldId id="443" r:id="rId94"/>
    <p:sldId id="444" r:id="rId95"/>
    <p:sldId id="445" r:id="rId96"/>
    <p:sldId id="446" r:id="rId97"/>
    <p:sldId id="447" r:id="rId98"/>
    <p:sldId id="448" r:id="rId99"/>
    <p:sldId id="449" r:id="rId100"/>
    <p:sldId id="450" r:id="rId101"/>
    <p:sldId id="451" r:id="rId102"/>
    <p:sldId id="452" r:id="rId103"/>
    <p:sldId id="453" r:id="rId104"/>
    <p:sldId id="454" r:id="rId105"/>
    <p:sldId id="455" r:id="rId106"/>
    <p:sldId id="456" r:id="rId107"/>
    <p:sldId id="457" r:id="rId108"/>
    <p:sldId id="458" r:id="rId109"/>
    <p:sldId id="459" r:id="rId110"/>
    <p:sldId id="460" r:id="rId111"/>
    <p:sldId id="461" r:id="rId112"/>
    <p:sldId id="462" r:id="rId113"/>
    <p:sldId id="463" r:id="rId114"/>
    <p:sldId id="464" r:id="rId115"/>
    <p:sldId id="465" r:id="rId116"/>
    <p:sldId id="466" r:id="rId117"/>
    <p:sldId id="467" r:id="rId118"/>
    <p:sldId id="468" r:id="rId119"/>
    <p:sldId id="469" r:id="rId120"/>
    <p:sldId id="470" r:id="rId121"/>
    <p:sldId id="471" r:id="rId122"/>
    <p:sldId id="472" r:id="rId123"/>
    <p:sldId id="473" r:id="rId124"/>
    <p:sldId id="474" r:id="rId125"/>
    <p:sldId id="475" r:id="rId126"/>
    <p:sldId id="476" r:id="rId127"/>
    <p:sldId id="477" r:id="rId128"/>
    <p:sldId id="478" r:id="rId129"/>
    <p:sldId id="479" r:id="rId130"/>
    <p:sldId id="480" r:id="rId131"/>
    <p:sldId id="481" r:id="rId132"/>
    <p:sldId id="482" r:id="rId133"/>
    <p:sldId id="483" r:id="rId134"/>
    <p:sldId id="484" r:id="rId135"/>
    <p:sldId id="485" r:id="rId136"/>
    <p:sldId id="486" r:id="rId137"/>
    <p:sldId id="487" r:id="rId138"/>
    <p:sldId id="488" r:id="rId139"/>
    <p:sldId id="489" r:id="rId140"/>
    <p:sldId id="490" r:id="rId141"/>
    <p:sldId id="491" r:id="rId142"/>
    <p:sldId id="492" r:id="rId143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9966"/>
    <a:srgbClr val="FF9933"/>
    <a:srgbClr val="FFFF00"/>
    <a:srgbClr val="66FFFF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8849" autoAdjust="0"/>
  </p:normalViewPr>
  <p:slideViewPr>
    <p:cSldViewPr>
      <p:cViewPr>
        <p:scale>
          <a:sx n="90" d="100"/>
          <a:sy n="90" d="100"/>
        </p:scale>
        <p:origin x="-1002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29892"/>
    </p:cViewPr>
  </p:sorterViewPr>
  <p:notesViewPr>
    <p:cSldViewPr>
      <p:cViewPr>
        <p:scale>
          <a:sx n="100" d="100"/>
          <a:sy n="100" d="100"/>
        </p:scale>
        <p:origin x="-2100" y="150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notesMaster" Target="notesMasters/notesMaster1.xml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[attendees plus country.xlsx]Sheet1!PivotTable1</c:name>
    <c:fmtId val="-1"/>
  </c:pivotSource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</c:pivotFmt>
      <c:pivotFmt>
        <c:idx val="2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</c:pivotFmts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6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6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5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6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7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6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6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8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9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0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1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2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1"/>
              <c:layout>
                <c:manualLayout>
                  <c:x val="-0.14304781421786064"/>
                  <c:y val="-5.453193713288421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4"/>
                <c:pt idx="0">
                  <c:v>APAC</c:v>
                </c:pt>
                <c:pt idx="1">
                  <c:v>EMEA</c:v>
                </c:pt>
                <c:pt idx="2">
                  <c:v>GAR</c:v>
                </c:pt>
                <c:pt idx="3">
                  <c:v>(blank)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4"/>
                <c:pt idx="0">
                  <c:v>68</c:v>
                </c:pt>
                <c:pt idx="1">
                  <c:v>35</c:v>
                </c:pt>
                <c:pt idx="2">
                  <c:v>145</c:v>
                </c:pt>
                <c:pt idx="3">
                  <c:v>33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58391606835747"/>
          <c:y val="0.38539731017444123"/>
          <c:w val="0.17668982959589374"/>
          <c:h val="0.315067626603973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38CC2637-1985-412C-994C-3901D4FC1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224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0C4CDFAE-F895-48F6-BF6B-C54B41AC9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0681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802.11-17/0259r1</a:t>
            </a:r>
            <a:endParaRPr lang="en-US" sz="140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2017</a:t>
            </a:r>
          </a:p>
        </p:txBody>
      </p:sp>
      <p:sp>
        <p:nvSpPr>
          <p:cNvPr id="983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983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193729FD-A0E3-43F9-BAB1-A5241DF7C04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98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60756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13337" cy="215444"/>
          </a:xfrm>
          <a:noFill/>
        </p:spPr>
        <p:txBody>
          <a:bodyPr/>
          <a:lstStyle/>
          <a:p>
            <a:r>
              <a:rPr lang="en-US"/>
              <a:t>Nov 2015</a:t>
            </a:r>
          </a:p>
        </p:txBody>
      </p:sp>
      <p:sp>
        <p:nvSpPr>
          <p:cNvPr id="4915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4915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/>
              <a:t>Peter Ecclesine (Cisco Systems)</a:t>
            </a:r>
          </a:p>
        </p:txBody>
      </p:sp>
      <p:sp>
        <p:nvSpPr>
          <p:cNvPr id="4915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6B24DE20-1BFC-4A96-BB8D-D873FAF4280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91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91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084428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802.11-17/0259r1</a:t>
            </a:r>
            <a:endParaRPr lang="en-US" sz="14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2017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100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802.11-17/0259r1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802.11-17/0259r1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102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802.11-17/0259r1</a:t>
            </a:r>
            <a:endParaRPr lang="en-US" sz="14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2017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7698" y="9001125"/>
            <a:ext cx="486415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103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802.11-17/0259r1</a:t>
            </a:r>
            <a:endParaRPr lang="en-US" sz="140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2017</a:t>
            </a:r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096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3E5D11F-20FA-4889-9D94-08C3D54988E1}" type="slidenum">
              <a:rPr lang="en-US" smtClean="0"/>
              <a:pPr/>
              <a:t>104</a:t>
            </a:fld>
            <a:endParaRPr lang="en-US" smtClean="0"/>
          </a:p>
        </p:txBody>
      </p:sp>
      <p:sp>
        <p:nvSpPr>
          <p:cNvPr id="40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802.11-17/0259r1</a:t>
            </a:r>
            <a:endParaRPr lang="en-US" sz="140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2017</a:t>
            </a:r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389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A734D471-6454-471D-A711-6EED3DF1D25E}" type="slidenum">
              <a:rPr lang="en-US" smtClean="0"/>
              <a:pPr/>
              <a:t>105</a:t>
            </a:fld>
            <a:endParaRPr lang="en-US" smtClean="0"/>
          </a:p>
        </p:txBody>
      </p:sp>
      <p:sp>
        <p:nvSpPr>
          <p:cNvPr id="389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389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802.11-17/0259r1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106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802.11-17/0259r1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107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802.11-17/0259r1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108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802.11-17/0259r1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109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13337" cy="215444"/>
          </a:xfrm>
          <a:noFill/>
        </p:spPr>
        <p:txBody>
          <a:bodyPr/>
          <a:lstStyle/>
          <a:p>
            <a:r>
              <a:rPr lang="en-US"/>
              <a:t>Nov 2015</a:t>
            </a:r>
          </a:p>
        </p:txBody>
      </p:sp>
      <p:sp>
        <p:nvSpPr>
          <p:cNvPr id="5120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/>
              <a:t>Peter Ecclesine (Cisco Systems)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2A966BB1-2648-428D-89B2-DEE69CF444F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184285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802.11-17/0259r1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110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802.11-17/0259r1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111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802.11-17/0259r1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112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802.11-17/0259r1</a:t>
            </a:r>
            <a:endParaRPr lang="en-GB" altLang="en-US" sz="14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March 2014</a:t>
            </a:r>
            <a:endParaRPr lang="en-GB" altLang="en-US" sz="1400" smtClean="0"/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20860" y="9001125"/>
            <a:ext cx="22926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Stephen McCann, Blackberry</a:t>
            </a:r>
          </a:p>
        </p:txBody>
      </p:sp>
      <p:sp>
        <p:nvSpPr>
          <p:cNvPr id="922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D55620EA-3F44-4E94-8BEB-09EE72043127}" type="slidenum">
              <a:rPr lang="en-GB" altLang="en-US"/>
              <a:pPr>
                <a:spcBef>
                  <a:spcPct val="0"/>
                </a:spcBef>
              </a:pPr>
              <a:t>113</a:t>
            </a:fld>
            <a:endParaRPr lang="en-GB" altLang="en-US"/>
          </a:p>
        </p:txBody>
      </p:sp>
      <p:sp>
        <p:nvSpPr>
          <p:cNvPr id="9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640602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402" y="9661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>
                <a:ea typeface="ＭＳ Ｐゴシック" panose="020B0600070205080204" pitchFamily="34" charset="-128"/>
              </a:rPr>
              <a:t>doc.: IEEE 802.11-17/0259r1</a:t>
            </a:r>
            <a:endParaRPr lang="en-US" altLang="en-US" sz="1400" smtClean="0">
              <a:ea typeface="ＭＳ Ｐゴシック" panose="020B0600070205080204" pitchFamily="34" charset="-128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4" y="9661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March 2014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19645" y="9000687"/>
            <a:ext cx="2292614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Stephen McCann, Blackberry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209" y="9000687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FF711518-8A9C-49D7-8BC3-2A761B35C2E9}" type="slidenum">
              <a:rPr lang="en-US" altLang="en-US"/>
              <a:pPr>
                <a:spcBef>
                  <a:spcPct val="0"/>
                </a:spcBef>
              </a:pPr>
              <a:t>114</a:t>
            </a:fld>
            <a:endParaRPr lang="en-US" altLang="en-US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91199283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402" y="9661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>
                <a:ea typeface="ＭＳ Ｐゴシック" panose="020B0600070205080204" pitchFamily="34" charset="-128"/>
              </a:rPr>
              <a:t>doc.: IEEE 802.11-17/0259r1</a:t>
            </a:r>
            <a:endParaRPr lang="en-US" altLang="en-US" sz="1400" smtClean="0">
              <a:ea typeface="ＭＳ Ｐゴシック" panose="020B0600070205080204" pitchFamily="34" charset="-128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4" y="9661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March 2014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19645" y="9000687"/>
            <a:ext cx="2292614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Stephen McCann, Blackberry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209" y="9000687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9E01ADE7-4C11-4939-A951-A30C1E62FF68}" type="slidenum">
              <a:rPr lang="en-US" altLang="en-US"/>
              <a:pPr>
                <a:spcBef>
                  <a:spcPct val="0"/>
                </a:spcBef>
              </a:pPr>
              <a:t>115</a:t>
            </a:fld>
            <a:endParaRPr lang="en-US" altLang="en-US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40815915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402" y="9661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>
                <a:ea typeface="ＭＳ Ｐゴシック" panose="020B0600070205080204" pitchFamily="34" charset="-128"/>
              </a:rPr>
              <a:t>doc.: IEEE 802.11-17/0259r1</a:t>
            </a:r>
            <a:endParaRPr lang="en-US" altLang="en-US" sz="1400" smtClean="0">
              <a:ea typeface="ＭＳ Ｐゴシック" panose="020B0600070205080204" pitchFamily="34" charset="-128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4" y="9661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March 2014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19645" y="9000687"/>
            <a:ext cx="2292614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Stephen McCann, Blackberry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209" y="9000687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4567F9E1-F1ED-4416-AB33-F94FB6852DD4}" type="slidenum">
              <a:rPr lang="en-US" altLang="en-US"/>
              <a:pPr>
                <a:spcBef>
                  <a:spcPct val="0"/>
                </a:spcBef>
              </a:pPr>
              <a:t>116</a:t>
            </a:fld>
            <a:endParaRPr lang="en-US" altLang="en-US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78372859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3481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9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802.11-08/0924r0</a:t>
            </a:r>
          </a:p>
        </p:txBody>
      </p:sp>
      <p:sp>
        <p:nvSpPr>
          <p:cNvPr id="3482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38899" y="9000621"/>
            <a:ext cx="2673809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Clint Chaplin, Samsung Electronics</a:t>
            </a:r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0E201847-7725-4547-A1F3-62E86445393B}" type="slidenum">
              <a:rPr lang="en-US" altLang="en-US"/>
              <a:pPr>
                <a:spcBef>
                  <a:spcPct val="0"/>
                </a:spcBef>
              </a:pPr>
              <a:t>117</a:t>
            </a:fld>
            <a:endParaRPr lang="en-US" altLang="en-US"/>
          </a:p>
        </p:txBody>
      </p:sp>
      <p:sp>
        <p:nvSpPr>
          <p:cNvPr id="3482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348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3584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9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802.11-08/0924r0</a:t>
            </a:r>
          </a:p>
        </p:txBody>
      </p:sp>
      <p:sp>
        <p:nvSpPr>
          <p:cNvPr id="3584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38899" y="9000621"/>
            <a:ext cx="2673809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Clint Chaplin, Samsung Electronics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D66963D6-0254-4EF8-AA08-B7BB7A785E24}" type="slidenum">
              <a:rPr lang="en-US" altLang="en-US"/>
              <a:pPr>
                <a:spcBef>
                  <a:spcPct val="0"/>
                </a:spcBef>
              </a:pPr>
              <a:t>118</a:t>
            </a:fld>
            <a:endParaRPr lang="en-US" altLang="en-US"/>
          </a:p>
        </p:txBody>
      </p:sp>
      <p:sp>
        <p:nvSpPr>
          <p:cNvPr id="3584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358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3686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36868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3686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36870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36871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B5CD5148-3A9C-41CA-BC73-E49F8D8E4658}" type="slidenum">
              <a:rPr lang="en-US" altLang="en-US"/>
              <a:pPr algn="r">
                <a:spcBef>
                  <a:spcPct val="0"/>
                </a:spcBef>
              </a:pPr>
              <a:t>119</a:t>
            </a:fld>
            <a:endParaRPr lang="en-US" altLang="en-US"/>
          </a:p>
        </p:txBody>
      </p:sp>
      <p:sp>
        <p:nvSpPr>
          <p:cNvPr id="36872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3687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36874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36875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5538666B-247D-4642-A11E-1D165128B6A4}" type="slidenum">
              <a:rPr lang="en-US" altLang="en-US"/>
              <a:pPr algn="r">
                <a:spcBef>
                  <a:spcPct val="0"/>
                </a:spcBef>
              </a:pPr>
              <a:t>119</a:t>
            </a:fld>
            <a:endParaRPr lang="en-US" altLang="en-US"/>
          </a:p>
        </p:txBody>
      </p:sp>
      <p:sp>
        <p:nvSpPr>
          <p:cNvPr id="3687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36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13337" cy="215444"/>
          </a:xfrm>
          <a:noFill/>
        </p:spPr>
        <p:txBody>
          <a:bodyPr/>
          <a:lstStyle/>
          <a:p>
            <a:r>
              <a:rPr lang="en-US"/>
              <a:t>Nov 2015</a:t>
            </a: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179365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3789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37892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3789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37894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37895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AEB2CB0C-C222-477E-8D67-55D4FEB7DC70}" type="slidenum">
              <a:rPr lang="en-US" altLang="en-US"/>
              <a:pPr algn="r">
                <a:spcBef>
                  <a:spcPct val="0"/>
                </a:spcBef>
              </a:pPr>
              <a:t>120</a:t>
            </a:fld>
            <a:endParaRPr lang="en-US" altLang="en-US"/>
          </a:p>
        </p:txBody>
      </p:sp>
      <p:sp>
        <p:nvSpPr>
          <p:cNvPr id="37896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3789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37898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37899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EAF03B8B-49F0-4359-94E9-CD1C06820F83}" type="slidenum">
              <a:rPr lang="en-US" altLang="en-US"/>
              <a:pPr algn="r">
                <a:spcBef>
                  <a:spcPct val="0"/>
                </a:spcBef>
              </a:pPr>
              <a:t>120</a:t>
            </a:fld>
            <a:endParaRPr lang="en-US" altLang="en-US"/>
          </a:p>
        </p:txBody>
      </p:sp>
      <p:sp>
        <p:nvSpPr>
          <p:cNvPr id="3790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37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3891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38916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3891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38918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38919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22EADC49-E000-4D06-896D-C370AA272503}" type="slidenum">
              <a:rPr lang="en-US" altLang="en-US"/>
              <a:pPr algn="r">
                <a:spcBef>
                  <a:spcPct val="0"/>
                </a:spcBef>
              </a:pPr>
              <a:t>121</a:t>
            </a:fld>
            <a:endParaRPr lang="en-US" altLang="en-US"/>
          </a:p>
        </p:txBody>
      </p:sp>
      <p:sp>
        <p:nvSpPr>
          <p:cNvPr id="3892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3892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38922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38923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3A08B29A-1506-4E4B-A92F-5AC55EAE3840}" type="slidenum">
              <a:rPr lang="en-US" altLang="en-US"/>
              <a:pPr algn="r">
                <a:spcBef>
                  <a:spcPct val="0"/>
                </a:spcBef>
              </a:pPr>
              <a:t>121</a:t>
            </a:fld>
            <a:endParaRPr lang="en-US" altLang="en-US"/>
          </a:p>
        </p:txBody>
      </p:sp>
      <p:sp>
        <p:nvSpPr>
          <p:cNvPr id="3892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38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3993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3994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3994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39942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39943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A66B3494-2BC4-43DC-824B-46D9F6873529}" type="slidenum">
              <a:rPr lang="en-US" altLang="en-US"/>
              <a:pPr algn="r">
                <a:spcBef>
                  <a:spcPct val="0"/>
                </a:spcBef>
              </a:pPr>
              <a:t>122</a:t>
            </a:fld>
            <a:endParaRPr lang="en-US" altLang="en-US"/>
          </a:p>
        </p:txBody>
      </p:sp>
      <p:sp>
        <p:nvSpPr>
          <p:cNvPr id="39944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3994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39946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39947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A9FB0DF5-28B3-42C9-860D-80671A60B2B6}" type="slidenum">
              <a:rPr lang="en-US" altLang="en-US"/>
              <a:pPr algn="r">
                <a:spcBef>
                  <a:spcPct val="0"/>
                </a:spcBef>
              </a:pPr>
              <a:t>122</a:t>
            </a:fld>
            <a:endParaRPr lang="en-US" altLang="en-US"/>
          </a:p>
        </p:txBody>
      </p:sp>
      <p:sp>
        <p:nvSpPr>
          <p:cNvPr id="3994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39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4096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40964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4096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40966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40967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B8929117-5664-4DF6-BDD0-8575BC60A8FE}" type="slidenum">
              <a:rPr lang="en-US" altLang="en-US"/>
              <a:pPr algn="r">
                <a:spcBef>
                  <a:spcPct val="0"/>
                </a:spcBef>
              </a:pPr>
              <a:t>123</a:t>
            </a:fld>
            <a:endParaRPr lang="en-US" altLang="en-US"/>
          </a:p>
        </p:txBody>
      </p:sp>
      <p:sp>
        <p:nvSpPr>
          <p:cNvPr id="40968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4096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40970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40971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B02E78A9-569C-4D2F-9AE7-EA884193A6E2}" type="slidenum">
              <a:rPr lang="en-US" altLang="en-US"/>
              <a:pPr algn="r">
                <a:spcBef>
                  <a:spcPct val="0"/>
                </a:spcBef>
              </a:pPr>
              <a:t>123</a:t>
            </a:fld>
            <a:endParaRPr lang="en-US" altLang="en-US"/>
          </a:p>
        </p:txBody>
      </p:sp>
      <p:sp>
        <p:nvSpPr>
          <p:cNvPr id="4097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40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4198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41988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4198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41990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41991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2985D323-42AB-4809-9E8E-92C54814F2AB}" type="slidenum">
              <a:rPr lang="en-US" altLang="en-US"/>
              <a:pPr algn="r">
                <a:spcBef>
                  <a:spcPct val="0"/>
                </a:spcBef>
              </a:pPr>
              <a:t>124</a:t>
            </a:fld>
            <a:endParaRPr lang="en-US" altLang="en-US"/>
          </a:p>
        </p:txBody>
      </p:sp>
      <p:sp>
        <p:nvSpPr>
          <p:cNvPr id="41992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4199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41994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41995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177CC3F0-04F5-4C64-88D4-4BD324D6F00A}" type="slidenum">
              <a:rPr lang="en-US" altLang="en-US"/>
              <a:pPr algn="r">
                <a:spcBef>
                  <a:spcPct val="0"/>
                </a:spcBef>
              </a:pPr>
              <a:t>124</a:t>
            </a:fld>
            <a:endParaRPr lang="en-US" altLang="en-US"/>
          </a:p>
        </p:txBody>
      </p:sp>
      <p:sp>
        <p:nvSpPr>
          <p:cNvPr id="4199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41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4301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43012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4301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43014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43015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60F9176A-54AE-4F98-99AB-0ABEC063D171}" type="slidenum">
              <a:rPr lang="en-US" altLang="en-US"/>
              <a:pPr algn="r">
                <a:spcBef>
                  <a:spcPct val="0"/>
                </a:spcBef>
              </a:pPr>
              <a:t>125</a:t>
            </a:fld>
            <a:endParaRPr lang="en-US" altLang="en-US"/>
          </a:p>
        </p:txBody>
      </p:sp>
      <p:sp>
        <p:nvSpPr>
          <p:cNvPr id="43016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4301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43018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43019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D865A3E1-3561-4018-BBA5-A7B12D4B7C3A}" type="slidenum">
              <a:rPr lang="en-US" altLang="en-US"/>
              <a:pPr algn="r">
                <a:spcBef>
                  <a:spcPct val="0"/>
                </a:spcBef>
              </a:pPr>
              <a:t>125</a:t>
            </a:fld>
            <a:endParaRPr lang="en-US" altLang="en-US"/>
          </a:p>
        </p:txBody>
      </p:sp>
      <p:sp>
        <p:nvSpPr>
          <p:cNvPr id="4302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43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4403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44036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4403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44038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44039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7675E036-E30B-40EE-B0AE-5EC1DE8A8882}" type="slidenum">
              <a:rPr lang="en-US" altLang="en-US"/>
              <a:pPr algn="r">
                <a:spcBef>
                  <a:spcPct val="0"/>
                </a:spcBef>
              </a:pPr>
              <a:t>126</a:t>
            </a:fld>
            <a:endParaRPr lang="en-US" altLang="en-US"/>
          </a:p>
        </p:txBody>
      </p:sp>
      <p:sp>
        <p:nvSpPr>
          <p:cNvPr id="4404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4404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44042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44043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509128E7-201D-4050-A895-E87F035B5D15}" type="slidenum">
              <a:rPr lang="en-US" altLang="en-US"/>
              <a:pPr algn="r">
                <a:spcBef>
                  <a:spcPct val="0"/>
                </a:spcBef>
              </a:pPr>
              <a:t>126</a:t>
            </a:fld>
            <a:endParaRPr lang="en-US" altLang="en-US"/>
          </a:p>
        </p:txBody>
      </p:sp>
      <p:sp>
        <p:nvSpPr>
          <p:cNvPr id="4404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44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4505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4506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4506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45062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45063" name="Rectangle 7"/>
          <p:cNvSpPr txBox="1">
            <a:spLocks noGrp="1" noChangeArrowheads="1"/>
          </p:cNvSpPr>
          <p:nvPr/>
        </p:nvSpPr>
        <p:spPr bwMode="auto">
          <a:xfrm>
            <a:off x="3193049" y="9000621"/>
            <a:ext cx="5012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441B46F1-4021-4E5F-BA1E-2D0F53CD3573}" type="slidenum">
              <a:rPr lang="en-US" altLang="en-US"/>
              <a:pPr algn="r">
                <a:spcBef>
                  <a:spcPct val="0"/>
                </a:spcBef>
              </a:pPr>
              <a:t>127</a:t>
            </a:fld>
            <a:endParaRPr lang="en-US" altLang="en-US"/>
          </a:p>
        </p:txBody>
      </p:sp>
      <p:sp>
        <p:nvSpPr>
          <p:cNvPr id="45064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4506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45066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45067" name="Rectangle 7"/>
          <p:cNvSpPr txBox="1">
            <a:spLocks noGrp="1" noChangeArrowheads="1"/>
          </p:cNvSpPr>
          <p:nvPr/>
        </p:nvSpPr>
        <p:spPr bwMode="auto">
          <a:xfrm>
            <a:off x="3193049" y="9000621"/>
            <a:ext cx="5012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84EDCE8E-143C-4B13-83C4-71EB5533993C}" type="slidenum">
              <a:rPr lang="en-US" altLang="en-US"/>
              <a:pPr algn="r">
                <a:spcBef>
                  <a:spcPct val="0"/>
                </a:spcBef>
              </a:pPr>
              <a:t>127</a:t>
            </a:fld>
            <a:endParaRPr lang="en-US" altLang="en-US"/>
          </a:p>
        </p:txBody>
      </p:sp>
      <p:sp>
        <p:nvSpPr>
          <p:cNvPr id="4506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45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4608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46084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4608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46086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46087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83919CC5-F497-407C-BFC7-04BD70A8F8FB}" type="slidenum">
              <a:rPr lang="en-US" altLang="en-US"/>
              <a:pPr algn="r">
                <a:spcBef>
                  <a:spcPct val="0"/>
                </a:spcBef>
              </a:pPr>
              <a:t>128</a:t>
            </a:fld>
            <a:endParaRPr lang="en-US" altLang="en-US"/>
          </a:p>
        </p:txBody>
      </p:sp>
      <p:sp>
        <p:nvSpPr>
          <p:cNvPr id="46088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4608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46090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46091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1A50E1CB-A0E0-40C5-B9E1-A10CF039B4F6}" type="slidenum">
              <a:rPr lang="en-US" altLang="en-US"/>
              <a:pPr algn="r">
                <a:spcBef>
                  <a:spcPct val="0"/>
                </a:spcBef>
              </a:pPr>
              <a:t>128</a:t>
            </a:fld>
            <a:endParaRPr lang="en-US" altLang="en-US"/>
          </a:p>
        </p:txBody>
      </p:sp>
      <p:sp>
        <p:nvSpPr>
          <p:cNvPr id="4609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46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4710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47108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4710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47110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47111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B20AE36A-2F36-4A93-829F-62436A84F528}" type="slidenum">
              <a:rPr lang="en-US" altLang="en-US"/>
              <a:pPr algn="r">
                <a:spcBef>
                  <a:spcPct val="0"/>
                </a:spcBef>
              </a:pPr>
              <a:t>129</a:t>
            </a:fld>
            <a:endParaRPr lang="en-US" altLang="en-US"/>
          </a:p>
        </p:txBody>
      </p:sp>
      <p:sp>
        <p:nvSpPr>
          <p:cNvPr id="47112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4711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47114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47115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FD9A78FE-4EA4-4218-9793-BCCCB51576EF}" type="slidenum">
              <a:rPr lang="en-US" altLang="en-US"/>
              <a:pPr algn="r">
                <a:spcBef>
                  <a:spcPct val="0"/>
                </a:spcBef>
              </a:pPr>
              <a:t>129</a:t>
            </a:fld>
            <a:endParaRPr lang="en-US" altLang="en-US"/>
          </a:p>
        </p:txBody>
      </p:sp>
      <p:sp>
        <p:nvSpPr>
          <p:cNvPr id="4711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471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78962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4813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48132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4813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48134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48135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C57F3C69-A48D-4B8E-B4E2-EB67786AEC2E}" type="slidenum">
              <a:rPr lang="en-US" altLang="en-US"/>
              <a:pPr algn="r">
                <a:spcBef>
                  <a:spcPct val="0"/>
                </a:spcBef>
              </a:pPr>
              <a:t>130</a:t>
            </a:fld>
            <a:endParaRPr lang="en-US" altLang="en-US"/>
          </a:p>
        </p:txBody>
      </p:sp>
      <p:sp>
        <p:nvSpPr>
          <p:cNvPr id="48136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4813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48138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48139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3F9E65BE-09CA-49BC-A0D5-1E062F99A5A2}" type="slidenum">
              <a:rPr lang="en-US" altLang="en-US"/>
              <a:pPr algn="r">
                <a:spcBef>
                  <a:spcPct val="0"/>
                </a:spcBef>
              </a:pPr>
              <a:t>130</a:t>
            </a:fld>
            <a:endParaRPr lang="en-US" altLang="en-US"/>
          </a:p>
        </p:txBody>
      </p:sp>
      <p:sp>
        <p:nvSpPr>
          <p:cNvPr id="4814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481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4915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49156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4915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49158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49159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A8306F3C-32FA-42FE-9CE5-A1FBFCF6F244}" type="slidenum">
              <a:rPr lang="en-US" altLang="en-US"/>
              <a:pPr algn="r">
                <a:spcBef>
                  <a:spcPct val="0"/>
                </a:spcBef>
              </a:pPr>
              <a:t>131</a:t>
            </a:fld>
            <a:endParaRPr lang="en-US" altLang="en-US"/>
          </a:p>
        </p:txBody>
      </p:sp>
      <p:sp>
        <p:nvSpPr>
          <p:cNvPr id="4916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4916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49162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49163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C76067F2-09E2-4668-8446-2B233FCCA365}" type="slidenum">
              <a:rPr lang="en-US" altLang="en-US"/>
              <a:pPr algn="r">
                <a:spcBef>
                  <a:spcPct val="0"/>
                </a:spcBef>
              </a:pPr>
              <a:t>131</a:t>
            </a:fld>
            <a:endParaRPr lang="en-US" altLang="en-US"/>
          </a:p>
        </p:txBody>
      </p:sp>
      <p:sp>
        <p:nvSpPr>
          <p:cNvPr id="4916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491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5017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5018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5018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50182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50183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5FD436E6-6A6F-4EDF-A40B-60985AF21423}" type="slidenum">
              <a:rPr lang="en-US" altLang="en-US"/>
              <a:pPr algn="r">
                <a:spcBef>
                  <a:spcPct val="0"/>
                </a:spcBef>
              </a:pPr>
              <a:t>132</a:t>
            </a:fld>
            <a:endParaRPr lang="en-US" altLang="en-US"/>
          </a:p>
        </p:txBody>
      </p:sp>
      <p:sp>
        <p:nvSpPr>
          <p:cNvPr id="50184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5018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50186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50187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BF697B7A-9EDD-415B-B9D5-232FE64B9920}" type="slidenum">
              <a:rPr lang="en-US" altLang="en-US"/>
              <a:pPr algn="r">
                <a:spcBef>
                  <a:spcPct val="0"/>
                </a:spcBef>
              </a:pPr>
              <a:t>132</a:t>
            </a:fld>
            <a:endParaRPr lang="en-US" altLang="en-US"/>
          </a:p>
        </p:txBody>
      </p:sp>
      <p:sp>
        <p:nvSpPr>
          <p:cNvPr id="5018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501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5120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51204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5120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51206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51207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E58F8A35-6980-45A1-A772-BE039EFBBBFC}" type="slidenum">
              <a:rPr lang="en-US" altLang="en-US"/>
              <a:pPr algn="r">
                <a:spcBef>
                  <a:spcPct val="0"/>
                </a:spcBef>
              </a:pPr>
              <a:t>133</a:t>
            </a:fld>
            <a:endParaRPr lang="en-US" altLang="en-US"/>
          </a:p>
        </p:txBody>
      </p:sp>
      <p:sp>
        <p:nvSpPr>
          <p:cNvPr id="51208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5120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51210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51211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04DF2FC4-7A5D-416B-906A-51507B65DED3}" type="slidenum">
              <a:rPr lang="en-US" altLang="en-US"/>
              <a:pPr algn="r">
                <a:spcBef>
                  <a:spcPct val="0"/>
                </a:spcBef>
              </a:pPr>
              <a:t>133</a:t>
            </a:fld>
            <a:endParaRPr lang="en-US" altLang="en-US"/>
          </a:p>
        </p:txBody>
      </p:sp>
      <p:sp>
        <p:nvSpPr>
          <p:cNvPr id="5121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512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5222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52228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5222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52230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52231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7171B133-6A03-416D-A732-5EE9C2751822}" type="slidenum">
              <a:rPr lang="en-US" altLang="en-US"/>
              <a:pPr algn="r">
                <a:spcBef>
                  <a:spcPct val="0"/>
                </a:spcBef>
              </a:pPr>
              <a:t>134</a:t>
            </a:fld>
            <a:endParaRPr lang="en-US" altLang="en-US"/>
          </a:p>
        </p:txBody>
      </p:sp>
      <p:sp>
        <p:nvSpPr>
          <p:cNvPr id="52232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5223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52234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52235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577571A9-9639-4C24-9D9C-0013A4CE90EE}" type="slidenum">
              <a:rPr lang="en-US" altLang="en-US"/>
              <a:pPr algn="r">
                <a:spcBef>
                  <a:spcPct val="0"/>
                </a:spcBef>
              </a:pPr>
              <a:t>134</a:t>
            </a:fld>
            <a:endParaRPr lang="en-US" altLang="en-US"/>
          </a:p>
        </p:txBody>
      </p:sp>
      <p:sp>
        <p:nvSpPr>
          <p:cNvPr id="5223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52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5325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53252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5325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53254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53255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8F51FD00-C766-4AB2-A002-3C30B7B56F58}" type="slidenum">
              <a:rPr lang="en-US" altLang="en-US"/>
              <a:pPr algn="r">
                <a:spcBef>
                  <a:spcPct val="0"/>
                </a:spcBef>
              </a:pPr>
              <a:t>135</a:t>
            </a:fld>
            <a:endParaRPr lang="en-US" altLang="en-US"/>
          </a:p>
        </p:txBody>
      </p:sp>
      <p:sp>
        <p:nvSpPr>
          <p:cNvPr id="53256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5325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53258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53259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AEBB9F6E-BB36-48B8-8A36-BBEB75452E97}" type="slidenum">
              <a:rPr lang="en-US" altLang="en-US"/>
              <a:pPr algn="r">
                <a:spcBef>
                  <a:spcPct val="0"/>
                </a:spcBef>
              </a:pPr>
              <a:t>135</a:t>
            </a:fld>
            <a:endParaRPr lang="en-US" altLang="en-US"/>
          </a:p>
        </p:txBody>
      </p:sp>
      <p:sp>
        <p:nvSpPr>
          <p:cNvPr id="5326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53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5427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9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802.11-08/0924r0</a:t>
            </a:r>
          </a:p>
        </p:txBody>
      </p:sp>
      <p:sp>
        <p:nvSpPr>
          <p:cNvPr id="5427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38899" y="9000621"/>
            <a:ext cx="2673809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Clint Chaplin, Samsung Electronics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9D0A91D3-1CA2-46C0-9DAF-5035A5585583}" type="slidenum">
              <a:rPr lang="en-US" altLang="en-US"/>
              <a:pPr>
                <a:spcBef>
                  <a:spcPct val="0"/>
                </a:spcBef>
              </a:pPr>
              <a:t>136</a:t>
            </a:fld>
            <a:endParaRPr lang="en-US" altLang="en-US"/>
          </a:p>
        </p:txBody>
      </p:sp>
      <p:sp>
        <p:nvSpPr>
          <p:cNvPr id="5428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5428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54282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54283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D239C215-F89F-4CF8-8BF1-AFBB4477D9B7}" type="slidenum">
              <a:rPr lang="en-US" altLang="en-US"/>
              <a:pPr algn="r">
                <a:spcBef>
                  <a:spcPct val="0"/>
                </a:spcBef>
              </a:pPr>
              <a:t>136</a:t>
            </a:fld>
            <a:endParaRPr lang="en-US" altLang="en-US"/>
          </a:p>
        </p:txBody>
      </p:sp>
      <p:sp>
        <p:nvSpPr>
          <p:cNvPr id="5428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42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2048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9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802.11-08/0925r0</a:t>
            </a:r>
          </a:p>
        </p:txBody>
      </p:sp>
      <p:sp>
        <p:nvSpPr>
          <p:cNvPr id="2048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38899" y="9000621"/>
            <a:ext cx="2673809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Clint Chaplin, Samsung Electronics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E4117C6E-FBA0-4D37-A514-7B79EC951CD6}" type="slidenum">
              <a:rPr lang="en-US" altLang="en-US"/>
              <a:pPr>
                <a:spcBef>
                  <a:spcPct val="0"/>
                </a:spcBef>
              </a:pPr>
              <a:t>137</a:t>
            </a:fld>
            <a:endParaRPr lang="en-US" altLang="en-US"/>
          </a:p>
        </p:txBody>
      </p:sp>
      <p:sp>
        <p:nvSpPr>
          <p:cNvPr id="2048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04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2150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9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802.11-08/0925r0</a:t>
            </a:r>
          </a:p>
        </p:txBody>
      </p:sp>
      <p:sp>
        <p:nvSpPr>
          <p:cNvPr id="2150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38899" y="9000621"/>
            <a:ext cx="2673809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Clint Chaplin, Samsung Electronics</a:t>
            </a: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44529162-D7B7-4639-AD19-D1CA7184134A}" type="slidenum">
              <a:rPr lang="en-US" altLang="en-US"/>
              <a:pPr>
                <a:spcBef>
                  <a:spcPct val="0"/>
                </a:spcBef>
              </a:pPr>
              <a:t>138</a:t>
            </a:fld>
            <a:endParaRPr lang="en-US" altLang="en-US"/>
          </a:p>
        </p:txBody>
      </p:sp>
      <p:sp>
        <p:nvSpPr>
          <p:cNvPr id="2151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215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2253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22532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2253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22534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22535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C2460496-4210-4773-9114-D8E8139ED3C0}" type="slidenum">
              <a:rPr lang="en-US" altLang="en-US"/>
              <a:pPr algn="r">
                <a:spcBef>
                  <a:spcPct val="0"/>
                </a:spcBef>
              </a:pPr>
              <a:t>139</a:t>
            </a:fld>
            <a:endParaRPr lang="en-US" altLang="en-US"/>
          </a:p>
        </p:txBody>
      </p:sp>
      <p:sp>
        <p:nvSpPr>
          <p:cNvPr id="22536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2253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22538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22539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0EAC16AD-1408-4F1A-8BAC-5F36C34B1E35}" type="slidenum">
              <a:rPr lang="en-US" altLang="en-US"/>
              <a:pPr algn="r">
                <a:spcBef>
                  <a:spcPct val="0"/>
                </a:spcBef>
              </a:pPr>
              <a:t>139</a:t>
            </a:fld>
            <a:endParaRPr lang="en-US" altLang="en-US"/>
          </a:p>
        </p:txBody>
      </p:sp>
      <p:sp>
        <p:nvSpPr>
          <p:cNvPr id="2254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22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73770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2355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23556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2355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23558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23559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D98540C8-307E-43B0-82F8-08EF650A0101}" type="slidenum">
              <a:rPr lang="en-US" altLang="en-US"/>
              <a:pPr algn="r">
                <a:spcBef>
                  <a:spcPct val="0"/>
                </a:spcBef>
              </a:pPr>
              <a:t>140</a:t>
            </a:fld>
            <a:endParaRPr lang="en-US" altLang="en-US"/>
          </a:p>
        </p:txBody>
      </p:sp>
      <p:sp>
        <p:nvSpPr>
          <p:cNvPr id="2356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2356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23562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23563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7FB622EA-342C-43D8-8F20-B59A59F3752F}" type="slidenum">
              <a:rPr lang="en-US" altLang="en-US"/>
              <a:pPr algn="r">
                <a:spcBef>
                  <a:spcPct val="0"/>
                </a:spcBef>
              </a:pPr>
              <a:t>140</a:t>
            </a:fld>
            <a:endParaRPr lang="en-US" altLang="en-US"/>
          </a:p>
        </p:txBody>
      </p:sp>
      <p:sp>
        <p:nvSpPr>
          <p:cNvPr id="2356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23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2457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2458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2458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24582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24583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E7B0DDC2-F916-47BB-B3F0-D92CE191EEF8}" type="slidenum">
              <a:rPr lang="en-US" altLang="en-US"/>
              <a:pPr algn="r">
                <a:spcBef>
                  <a:spcPct val="0"/>
                </a:spcBef>
              </a:pPr>
              <a:t>141</a:t>
            </a:fld>
            <a:endParaRPr lang="en-US" altLang="en-US"/>
          </a:p>
        </p:txBody>
      </p:sp>
      <p:sp>
        <p:nvSpPr>
          <p:cNvPr id="24584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2458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24586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24587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293976F3-9558-42CE-8606-B336932A9648}" type="slidenum">
              <a:rPr lang="en-US" altLang="en-US"/>
              <a:pPr algn="r">
                <a:spcBef>
                  <a:spcPct val="0"/>
                </a:spcBef>
              </a:pPr>
              <a:t>141</a:t>
            </a:fld>
            <a:endParaRPr lang="en-US" altLang="en-US"/>
          </a:p>
        </p:txBody>
      </p:sp>
      <p:sp>
        <p:nvSpPr>
          <p:cNvPr id="2458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24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2560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9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802.11-08/0925r0</a:t>
            </a:r>
          </a:p>
        </p:txBody>
      </p:sp>
      <p:sp>
        <p:nvSpPr>
          <p:cNvPr id="2560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38899" y="9000621"/>
            <a:ext cx="2673809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Clint Chaplin, Samsung Electronics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81688525-45B1-4934-9C4B-FB8ADC885829}" type="slidenum">
              <a:rPr lang="en-US" altLang="en-US"/>
              <a:pPr>
                <a:spcBef>
                  <a:spcPct val="0"/>
                </a:spcBef>
              </a:pPr>
              <a:t>142</a:t>
            </a:fld>
            <a:endParaRPr lang="en-US" altLang="en-US"/>
          </a:p>
        </p:txBody>
      </p:sp>
      <p:sp>
        <p:nvSpPr>
          <p:cNvPr id="25608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2560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25610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25611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35B2AB70-F68C-4CCF-903F-C9C9138AF27A}" type="slidenum">
              <a:rPr lang="en-US" altLang="en-US"/>
              <a:pPr algn="r">
                <a:spcBef>
                  <a:spcPct val="0"/>
                </a:spcBef>
              </a:pPr>
              <a:t>142</a:t>
            </a:fld>
            <a:endParaRPr lang="en-US" altLang="en-US"/>
          </a:p>
        </p:txBody>
      </p:sp>
      <p:sp>
        <p:nvSpPr>
          <p:cNvPr id="2561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56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13337" cy="215444"/>
          </a:xfrm>
          <a:noFill/>
        </p:spPr>
        <p:txBody>
          <a:bodyPr/>
          <a:lstStyle/>
          <a:p>
            <a:r>
              <a:rPr lang="en-US"/>
              <a:t>Nov 2015</a:t>
            </a:r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  <p:sp>
        <p:nvSpPr>
          <p:cNvPr id="59397" name="Date Placeholder 3"/>
          <p:cNvSpPr txBox="1">
            <a:spLocks noGrp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939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/>
              <a:t>Peter Ecclesine (Cisco Systems)</a:t>
            </a:r>
          </a:p>
        </p:txBody>
      </p:sp>
      <p:sp>
        <p:nvSpPr>
          <p:cNvPr id="59399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617E4734-E93D-4119-AD53-64F2B1E3BFF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00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2009</a:t>
            </a: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1675"/>
            <a:ext cx="4630738" cy="3475038"/>
          </a:xfrm>
          <a:ln/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646" tIns="46030" rIns="93646" bIns="46030"/>
          <a:lstStyle/>
          <a:p>
            <a:endParaRPr lang="en-GB"/>
          </a:p>
        </p:txBody>
      </p:sp>
      <p:sp>
        <p:nvSpPr>
          <p:cNvPr id="61445" name="Date Placeholder 3"/>
          <p:cNvSpPr txBox="1">
            <a:spLocks noGrp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61446" name="Footer Placeholder 4"/>
          <p:cNvSpPr txBox="1">
            <a:spLocks noGrp="1"/>
          </p:cNvSpPr>
          <p:nvPr/>
        </p:nvSpPr>
        <p:spPr bwMode="auto">
          <a:xfrm>
            <a:off x="1630492" y="9000621"/>
            <a:ext cx="4582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/>
              <a:t>Peter Ecclesine (Cisco Systems)</a:t>
            </a:r>
          </a:p>
        </p:txBody>
      </p:sp>
      <p:sp>
        <p:nvSpPr>
          <p:cNvPr id="61447" name="Slide Number Placeholder 5"/>
          <p:cNvSpPr txBox="1">
            <a:spLocks noGrp="1"/>
          </p:cNvSpPr>
          <p:nvPr/>
        </p:nvSpPr>
        <p:spPr bwMode="auto">
          <a:xfrm>
            <a:off x="2678036" y="9000621"/>
            <a:ext cx="1016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/>
              <a:t>Page </a:t>
            </a:r>
            <a:fld id="{21B25F91-49BD-4174-ABE5-DAB1B1B7A3E6}" type="slidenum">
              <a:rPr lang="en-US"/>
              <a:pPr algn="r" defTabSz="93345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32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36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38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802.11-17/0259r1</a:t>
            </a:r>
            <a:endParaRPr lang="en-US" sz="1400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2017</a:t>
            </a:r>
          </a:p>
        </p:txBody>
      </p:sp>
      <p:sp>
        <p:nvSpPr>
          <p:cNvPr id="993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993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682FE07-470C-4031-9E56-D8466BE2566B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993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0083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00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965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651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7441BA8B-EA44-4BCB-8894-4A698C9D9EC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99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F12C820A-A132-4231-BE0A-AC79B82FD72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914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501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179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0BDA00EA-C510-44A9-980E-C8DBCAD60F3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398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0BDA00EA-C510-44A9-980E-C8DBCAD60F3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327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03190" y="95706"/>
            <a:ext cx="2210285" cy="215444"/>
          </a:xfrm>
          <a:ln/>
        </p:spPr>
        <p:txBody>
          <a:bodyPr/>
          <a:lstStyle/>
          <a:p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20060" cy="215444"/>
          </a:xfrm>
          <a:ln/>
        </p:spPr>
        <p:txBody>
          <a:bodyPr/>
          <a:lstStyle/>
          <a:p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3446456" cy="369332"/>
          </a:xfrm>
          <a:ln/>
        </p:spPr>
        <p:txBody>
          <a:bodyPr/>
          <a:lstStyle/>
          <a:p>
            <a:r>
              <a:rPr lang="en-US" smtClean="0"/>
              <a:t>Jon Rosdahl, (Qualcomm)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29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802.11-15/0978r1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005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216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7563" cy="3471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>
          <a:xfrm>
            <a:off x="4003190" y="95706"/>
            <a:ext cx="2210285" cy="215444"/>
          </a:xfrm>
        </p:spPr>
        <p:txBody>
          <a:bodyPr/>
          <a:lstStyle/>
          <a:p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920060" cy="215444"/>
          </a:xfrm>
        </p:spPr>
        <p:txBody>
          <a:bodyPr/>
          <a:lstStyle/>
          <a:p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>
          <a:xfrm>
            <a:off x="5287963" y="9001125"/>
            <a:ext cx="3446456" cy="369332"/>
          </a:xfrm>
        </p:spPr>
        <p:txBody>
          <a:bodyPr/>
          <a:lstStyle/>
          <a:p>
            <a:r>
              <a:rPr lang="en-US" smtClean="0"/>
              <a:t>Jon Rosdahl, (Qualcomm)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>
          <a:xfrm>
            <a:off x="3201992" y="9001125"/>
            <a:ext cx="492121" cy="184666"/>
          </a:xfrm>
        </p:spPr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912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802.11-17/0259r1</a:t>
            </a:r>
            <a:endParaRPr lang="en-GB" altLang="en-US" sz="14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B6A31C27-B09A-4880-B9CE-D62100860083}" type="slidenum">
              <a:rPr lang="en-GB" altLang="en-US"/>
              <a:pPr>
                <a:spcBef>
                  <a:spcPct val="0"/>
                </a:spcBef>
              </a:pPr>
              <a:t>32</a:t>
            </a:fld>
            <a:endParaRPr lang="en-GB" altLang="en-US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9783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802.11-17/0259r1</a:t>
            </a:r>
            <a:endParaRPr lang="en-GB" altLang="en-US" sz="14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60D2CC4C-3E45-403F-B1FF-28CA88101F17}" type="slidenum">
              <a:rPr lang="en-GB" altLang="en-US"/>
              <a:pPr>
                <a:spcBef>
                  <a:spcPct val="0"/>
                </a:spcBef>
              </a:pPr>
              <a:t>33</a:t>
            </a:fld>
            <a:endParaRPr lang="en-GB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335" rIns="95335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8465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802.11-17/0259r1</a:t>
            </a:r>
            <a:endParaRPr lang="en-GB" altLang="en-US" sz="14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CE31C515-4596-4B3E-8972-F5FD6C34C3AA}" type="slidenum">
              <a:rPr lang="en-GB" altLang="en-US"/>
              <a:pPr>
                <a:spcBef>
                  <a:spcPct val="0"/>
                </a:spcBef>
              </a:pPr>
              <a:t>34</a:t>
            </a:fld>
            <a:endParaRPr lang="en-GB" alt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</p:spPr>
        <p:txBody>
          <a:bodyPr lIns="95230" tIns="46028" rIns="95230" bIns="4602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5657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98949" y="126484"/>
            <a:ext cx="2014526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mtClean="0">
                <a:latin typeface="Arial" pitchFamily="34" charset="0"/>
              </a:rPr>
              <a:t>doc.: IEEE 802.11-17/0259r1</a:t>
            </a:r>
            <a:endParaRPr lang="en-US">
              <a:latin typeface="Arial" pitchFamily="34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126484"/>
            <a:ext cx="69089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mtClean="0">
                <a:latin typeface="Arial" pitchFamily="34" charset="0"/>
              </a:rPr>
              <a:t>July 2010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Andrew Myles, Cisco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FD8823A-E707-449B-AE25-47FA80230A05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68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874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650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601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98949" y="126484"/>
            <a:ext cx="2014526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mtClean="0">
                <a:latin typeface="Arial" pitchFamily="34" charset="0"/>
              </a:rPr>
              <a:t>doc.: IEEE 802.11-17/0259r1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126484"/>
            <a:ext cx="69089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dirty="0" smtClean="0">
                <a:latin typeface="Arial" pitchFamily="34" charset="0"/>
              </a:rPr>
              <a:t>July 2010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63896" y="9000620"/>
            <a:ext cx="1748812" cy="184666"/>
          </a:xfrm>
        </p:spPr>
        <p:txBody>
          <a:bodyPr/>
          <a:lstStyle/>
          <a:p>
            <a:pPr lvl="4">
              <a:defRPr/>
            </a:pPr>
            <a:r>
              <a:rPr lang="en-US" dirty="0" smtClean="0"/>
              <a:t>Peter Yee, AKAYLA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BFD8823A-E707-449B-AE25-47FA80230A05}" type="slidenum">
              <a:rPr lang="en-US" smtClean="0"/>
              <a:pPr>
                <a:defRPr/>
              </a:pPr>
              <a:t>39</a:t>
            </a:fld>
            <a:endParaRPr lang="en-US" dirty="0" smtClean="0"/>
          </a:p>
        </p:txBody>
      </p:sp>
      <p:sp>
        <p:nvSpPr>
          <p:cNvPr id="68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784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881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488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812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802.11-17/0259r1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82130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802.11-17/0259r1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77079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802.11-17/0259r1</a:t>
            </a:r>
            <a:endParaRPr lang="en-US" smtClean="0"/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1C2A2418-DC63-42A1-8EB1-9A89097F5C1F}" type="slidenum">
              <a:rPr lang="en-US" smtClean="0"/>
              <a:pPr/>
              <a:t>45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26491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286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697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899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53411" cy="215444"/>
          </a:xfrm>
          <a:ln/>
        </p:spPr>
        <p:txBody>
          <a:bodyPr/>
          <a:lstStyle/>
          <a:p>
            <a:r>
              <a:rPr lang="en-US" smtClean="0"/>
              <a:t>May 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3473708" cy="369332"/>
          </a:xfr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49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401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53411" cy="215444"/>
          </a:xfrm>
          <a:ln/>
        </p:spPr>
        <p:txBody>
          <a:bodyPr/>
          <a:lstStyle/>
          <a:p>
            <a:r>
              <a:rPr lang="en-US" smtClean="0"/>
              <a:t>May 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3473708" cy="369332"/>
          </a:xfr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50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53411" cy="215444"/>
          </a:xfrm>
          <a:ln/>
        </p:spPr>
        <p:txBody>
          <a:bodyPr/>
          <a:lstStyle/>
          <a:p>
            <a:r>
              <a:rPr lang="en-US" smtClean="0"/>
              <a:t>May 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3473708" cy="369332"/>
          </a:xfr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6A824DE9-FED7-4AB7-8253-E7DBD107D396}" type="slidenum">
              <a:rPr lang="en-US"/>
              <a:pPr/>
              <a:t>51</a:t>
            </a:fld>
            <a:endParaRPr 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729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53411" cy="215444"/>
          </a:xfrm>
          <a:ln/>
        </p:spPr>
        <p:txBody>
          <a:bodyPr/>
          <a:lstStyle/>
          <a:p>
            <a:r>
              <a:rPr lang="en-US" smtClean="0"/>
              <a:t>May 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3473708" cy="369332"/>
          </a:xfr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0D310956-CE0F-4B68-9CE0-7A7604BB42D7}" type="slidenum">
              <a:rPr lang="en-US"/>
              <a:pPr/>
              <a:t>52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5857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802.11-17/0259r1</a:t>
            </a:r>
            <a:endParaRPr lang="en-GB" sz="1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March 2017</a:t>
            </a:r>
            <a:endParaRPr lang="en-GB" sz="140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/>
              <a:t>Stephen McCann, BlackBerry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Page </a:t>
            </a:r>
            <a:fld id="{1FA0DF2A-4090-463A-968B-4ABD6F561DCD}" type="slidenum">
              <a:rPr lang="en-GB" smtClean="0"/>
              <a:pPr/>
              <a:t>53</a:t>
            </a:fld>
            <a:endParaRPr lang="en-GB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802.11-17/0259r1</a:t>
            </a:r>
            <a:endParaRPr lang="en-GB" sz="14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March 2017</a:t>
            </a:r>
            <a:endParaRPr lang="en-GB" sz="140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/>
              <a:t>Stephen McCann, BlackBerry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Page </a:t>
            </a:r>
            <a:fld id="{FC90757E-C0E7-4B96-A93C-95E1D9823341}" type="slidenum">
              <a:rPr lang="en-GB" smtClean="0"/>
              <a:pPr/>
              <a:t>54</a:t>
            </a:fld>
            <a:endParaRPr lang="en-GB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802.11-17/0259r1</a:t>
            </a:r>
            <a:endParaRPr lang="en-GB" sz="140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March 2017</a:t>
            </a:r>
            <a:endParaRPr lang="en-GB" sz="140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/>
              <a:t>Stephen McCann, BlackBerry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Page </a:t>
            </a:r>
            <a:fld id="{A7B95730-A268-494D-91A1-2AFF9480B191}" type="slidenum">
              <a:rPr lang="en-GB" smtClean="0"/>
              <a:pPr/>
              <a:t>55</a:t>
            </a:fld>
            <a:endParaRPr lang="en-GB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802.11-17/0259r1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342956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802.11-17/0259r1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854023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27492" y="95706"/>
            <a:ext cx="218598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118910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791465" y="9001125"/>
            <a:ext cx="24220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Osama Aboul-Magd (Samsung)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494B09C-02D3-414B-B0EE-19148CC64A93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4067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92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7813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802.11-17/0259r1</a:t>
            </a:r>
            <a:endParaRPr lang="en-US" smtClean="0"/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0FE0FD1-4DD9-4FB0-9C7C-C209A0639D2E}" type="slidenum">
              <a:rPr lang="en-US" smtClean="0"/>
              <a:pPr/>
              <a:t>60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45252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802.11-17/0259r1</a:t>
            </a:r>
            <a:endParaRPr lang="en-US" smtClean="0"/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61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27130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802.11-17/0259r1</a:t>
            </a:r>
            <a:endParaRPr lang="en-US" altLang="en-US" sz="14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May 2015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51950" y="9001125"/>
            <a:ext cx="276152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Edward Au (Marvell Semiconductor)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BA15323D-98C3-4259-A9D9-FFB78C3DA9E9}" type="slidenum">
              <a:rPr lang="en-US" altLang="en-US"/>
              <a:pPr>
                <a:spcBef>
                  <a:spcPct val="0"/>
                </a:spcBef>
              </a:pPr>
              <a:t>62</a:t>
            </a:fld>
            <a:endParaRPr lang="en-US" altLang="en-US"/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802.11-17/0259r1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Osama Aboul-Magd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38D28A3F-A5C4-4C57-AD27-7AD6A6E9723B}" type="slidenum">
              <a:rPr lang="en-US" altLang="en-US"/>
              <a:pPr>
                <a:spcBef>
                  <a:spcPct val="0"/>
                </a:spcBef>
              </a:pPr>
              <a:t>63</a:t>
            </a:fld>
            <a:endParaRPr lang="en-US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</p:spPr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450026" y="9001125"/>
            <a:ext cx="2763449" cy="184666"/>
          </a:xfrm>
        </p:spPr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048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628F65F3-0093-4FAE-B836-C1ABDB20CDBA}" type="slidenum">
              <a:rPr lang="en-US" altLang="en-US"/>
              <a:pPr>
                <a:spcBef>
                  <a:spcPct val="0"/>
                </a:spcBef>
              </a:pPr>
              <a:t>64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</p:spPr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450026" y="9001125"/>
            <a:ext cx="2763449" cy="184666"/>
          </a:xfrm>
        </p:spPr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253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0314EE6C-A43E-45E0-9AC5-F21370A5CD23}" type="slidenum">
              <a:rPr lang="en-US" altLang="en-US"/>
              <a:pPr>
                <a:spcBef>
                  <a:spcPct val="0"/>
                </a:spcBef>
              </a:pPr>
              <a:t>65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</p:spPr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450026" y="9001125"/>
            <a:ext cx="2763449" cy="184666"/>
          </a:xfrm>
        </p:spPr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4583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41A80C41-F2CC-43B3-B482-4801DCE831A4}" type="slidenum">
              <a:rPr lang="en-US" altLang="en-US"/>
              <a:pPr>
                <a:spcBef>
                  <a:spcPct val="0"/>
                </a:spcBef>
              </a:pPr>
              <a:t>66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53411" cy="215444"/>
          </a:xfrm>
          <a:ln/>
        </p:spPr>
        <p:txBody>
          <a:bodyPr/>
          <a:lstStyle/>
          <a:p>
            <a:r>
              <a:rPr lang="en-US" dirty="0" smtClean="0"/>
              <a:t>May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4532331" cy="369332"/>
          </a:xfrm>
          <a:ln/>
        </p:spPr>
        <p:txBody>
          <a:bodyPr/>
          <a:lstStyle/>
          <a:p>
            <a:r>
              <a:rPr lang="en-US" dirty="0" smtClean="0"/>
              <a:t>Jonathan Segev, Intel Corporation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67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5132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89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437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7190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3356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575765" y="9001125"/>
            <a:ext cx="26377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512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03DA5209-6F21-4401-879F-3FAF00244C63}" type="slidenum">
              <a:rPr lang="en-US" altLang="en-US"/>
              <a:pPr>
                <a:spcBef>
                  <a:spcPct val="0"/>
                </a:spcBef>
              </a:pPr>
              <a:t>72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575765" y="9001125"/>
            <a:ext cx="26377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717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C02E6E67-84A0-49C1-95F7-00D6AA96B4FE}" type="slidenum">
              <a:rPr lang="en-US" altLang="en-US"/>
              <a:pPr>
                <a:spcBef>
                  <a:spcPct val="0"/>
                </a:spcBef>
              </a:pPr>
              <a:t>73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5765" y="9001125"/>
            <a:ext cx="26377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r>
              <a:rPr lang="en-US" altLang="en-US" smtClean="0"/>
              <a:t>Page </a:t>
            </a:r>
            <a:fld id="{AED78CCB-CA17-463E-AB01-C6C08B05BE0C}" type="slidenum">
              <a:rPr lang="en-US" altLang="en-US" smtClean="0"/>
              <a:pPr/>
              <a:t>74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14879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5765" y="9001125"/>
            <a:ext cx="26377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r>
              <a:rPr lang="en-US" altLang="en-US" smtClean="0"/>
              <a:t>Page </a:t>
            </a:r>
            <a:fld id="{AED78CCB-CA17-463E-AB01-C6C08B05BE0C}" type="slidenum">
              <a:rPr lang="en-US" altLang="en-US" smtClean="0"/>
              <a:pPr/>
              <a:t>75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597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5765" y="9001125"/>
            <a:ext cx="26377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r>
              <a:rPr lang="en-US" altLang="en-US" smtClean="0"/>
              <a:t>Page </a:t>
            </a:r>
            <a:fld id="{AED78CCB-CA17-463E-AB01-C6C08B05BE0C}" type="slidenum">
              <a:rPr lang="en-US" altLang="en-US" smtClean="0"/>
              <a:pPr/>
              <a:t>76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26844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802.11-17/0259r1</a:t>
            </a:r>
            <a:endParaRPr lang="en-US" altLang="en-US" sz="14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May 2015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51950" y="9001125"/>
            <a:ext cx="276152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Edward Au (Marvell Semiconductor)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4FB52C92-50D3-40FF-8C93-BD579F6E3510}" type="slidenum">
              <a:rPr lang="en-US" altLang="en-US"/>
              <a:pPr>
                <a:spcBef>
                  <a:spcPct val="0"/>
                </a:spcBef>
              </a:pPr>
              <a:t>77</a:t>
            </a:fld>
            <a:endParaRPr lang="en-US" altLang="en-US"/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62819" y="95413"/>
            <a:ext cx="2249889" cy="216269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802.11-17/0259r1</a:t>
            </a:r>
            <a:endParaRPr lang="en-US" sz="14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53411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May 2015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51183" y="9000620"/>
            <a:ext cx="2761525" cy="184666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2" y="9000620"/>
            <a:ext cx="415178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9B593308-B260-48B8-80D3-6B6045F9CB30}" type="slidenum">
              <a:rPr lang="en-US" altLang="en-US"/>
              <a:pPr>
                <a:spcBef>
                  <a:spcPct val="0"/>
                </a:spcBef>
              </a:pPr>
              <a:t>78</a:t>
            </a:fld>
            <a:endParaRPr lang="en-US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62819" y="95413"/>
            <a:ext cx="2249889" cy="216269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802.11-17/0259r1</a:t>
            </a:r>
            <a:endParaRPr lang="en-US" sz="14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53411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May 2015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51183" y="9000620"/>
            <a:ext cx="2761525" cy="184666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2" y="9000620"/>
            <a:ext cx="415178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85E17437-4BE8-44D8-847D-8F50BAC90987}" type="slidenum">
              <a:rPr lang="en-US" altLang="en-US"/>
              <a:pPr>
                <a:spcBef>
                  <a:spcPct val="0"/>
                </a:spcBef>
              </a:pPr>
              <a:t>79</a:t>
            </a:fld>
            <a:endParaRPr lang="en-US" altLang="en-US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13337" cy="215444"/>
          </a:xfrm>
          <a:noFill/>
        </p:spPr>
        <p:txBody>
          <a:bodyPr/>
          <a:lstStyle/>
          <a:p>
            <a:r>
              <a:rPr lang="en-US"/>
              <a:t>Nov 2015</a:t>
            </a:r>
          </a:p>
        </p:txBody>
      </p:sp>
      <p:sp>
        <p:nvSpPr>
          <p:cNvPr id="4710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/>
              <a:t>Peter Ecclesine (Cisco Systems)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3554447F-A678-4ED9-8E54-D24F45F2B03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07108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62819" y="95413"/>
            <a:ext cx="2249889" cy="216269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802.11-17/0259r1</a:t>
            </a:r>
            <a:endParaRPr lang="en-US" sz="14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53411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May 2015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51183" y="9000620"/>
            <a:ext cx="2761525" cy="184666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253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2" y="9000620"/>
            <a:ext cx="415178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79023D19-CAB1-4010-BAAC-20471D41424A}" type="slidenum">
              <a:rPr lang="en-US" altLang="en-US"/>
              <a:pPr>
                <a:spcBef>
                  <a:spcPct val="0"/>
                </a:spcBef>
              </a:pPr>
              <a:t>80</a:t>
            </a:fld>
            <a:endParaRPr lang="en-US" altLang="en-US"/>
          </a:p>
        </p:txBody>
      </p:sp>
      <p:sp>
        <p:nvSpPr>
          <p:cNvPr id="225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225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802.11-17/0259r1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C7B547E0-ABC6-0142-8C0C-BBB2D05AE544}" type="slidenum">
              <a:rPr lang="en-US"/>
              <a:pPr/>
              <a:t>81</a:t>
            </a:fld>
            <a:endParaRPr lang="en-US"/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08316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2454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0952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5516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8151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13337" cy="215444"/>
          </a:xfrm>
          <a:noFill/>
        </p:spPr>
        <p:txBody>
          <a:bodyPr/>
          <a:lstStyle/>
          <a:p>
            <a:r>
              <a:rPr lang="en-US" dirty="0"/>
              <a:t>Nov 2015</a:t>
            </a:r>
            <a:endParaRPr lang="en-GB" dirty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71267" y="9001125"/>
            <a:ext cx="1742208" cy="184666"/>
          </a:xfrm>
          <a:noFill/>
        </p:spPr>
        <p:txBody>
          <a:bodyPr/>
          <a:lstStyle/>
          <a:p>
            <a:pPr lvl="4"/>
            <a:r>
              <a:rPr lang="en-GB" dirty="0"/>
              <a:t>Tim Godfrey (EPRI)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dirty="0"/>
              <a:t>Page </a:t>
            </a:r>
            <a:fld id="{7F3AA8F3-0F4A-45BA-A64F-0DDB9B568E98}" type="slidenum">
              <a:rPr lang="en-GB" smtClean="0"/>
              <a:pPr/>
              <a:t>86</a:t>
            </a:fld>
            <a:endParaRPr lang="en-GB" dirty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27014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3450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2076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16020" cy="215444"/>
          </a:xfrm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3473708" cy="369332"/>
          </a:xfr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89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13337" cy="215444"/>
          </a:xfrm>
          <a:noFill/>
        </p:spPr>
        <p:txBody>
          <a:bodyPr/>
          <a:lstStyle/>
          <a:p>
            <a:r>
              <a:rPr lang="en-US"/>
              <a:t>Nov 2015</a:t>
            </a: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53993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5486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7563" cy="3471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916020" cy="215444"/>
          </a:xfrm>
        </p:spPr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>
          <a:xfrm>
            <a:off x="5287963" y="9001125"/>
            <a:ext cx="3473708" cy="369332"/>
          </a:xfrm>
        </p:spPr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6903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192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802.11-17/0259r1</a:t>
            </a:r>
            <a:endParaRPr lang="en-US" sz="14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2017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59DFE69E-7B67-423D-89E4-C946A1808069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802.11-17/0259r1</a:t>
            </a:r>
            <a:endParaRPr lang="en-US" sz="14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2017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C2B2D208-67FA-4E74-9755-1AF3509BEB51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noFill/>
          <a:ln cap="flat"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802.11-17/0259r1</a:t>
            </a:r>
            <a:endParaRPr lang="en-US" sz="14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2017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802.11-17/0259r1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96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802.11-17/0259r1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97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802.11-17/0259r1</a:t>
            </a:r>
            <a:endParaRPr lang="en-US" sz="14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2017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98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802.11-17/0259r1</a:t>
            </a:r>
            <a:endParaRPr lang="en-US" sz="14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2017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FF75A2-6F5B-4D4B-A1CF-EDEEA4E4B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EE1C41-13CA-4068-AF87-F2963A445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0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1EE72-AEBD-4C27-8447-805D14E1A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07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C10F9D-9D4C-4E46-A08D-B0355AB77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1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2BD51C0-984A-42EB-B1D1-D00F04D39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38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19CDBFA-76A2-4597-AA38-8543ED035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28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81101DF-3CCF-4DBE-9F6F-C2C8287AA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9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EDB990D-5677-42C3-8409-B86316F68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9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6E0127D-EA26-47D7-BEDD-43594B1CA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2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C8A6EB5-1BF3-4B79-A25A-A80C2579D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2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0A3E2874-852B-40F2-A72B-30C3B22A2F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3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7B4D0AE-50A3-4374-B97B-94DD77DA9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5BC343-D255-4229-A3C1-C2A825309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6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38392" y="6475413"/>
            <a:ext cx="5434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5DBBF94-17B0-4983-A36A-09B6DE6908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802.11-17/0259r1</a:t>
            </a:r>
            <a:endParaRPr lang="en-US" sz="180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4206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Report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tf.org/id/draft-harkins-pkex-03.txt" TargetMode="Externa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wg/babel/charters" TargetMode="Externa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ols.ietf.org/html/draft-ietf-babel-applicability-01" TargetMode="External"/><Relationship Id="rId5" Type="http://schemas.openxmlformats.org/officeDocument/2006/relationships/hyperlink" Target="https://tools.ietf.org/html/rfc7557" TargetMode="External"/><Relationship Id="rId4" Type="http://schemas.openxmlformats.org/officeDocument/2006/relationships/hyperlink" Target="https://tools.ietf.org/html/rfc6126" TargetMode="Externa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hyperlink" Target="https://tools.ietf.org/html/draft-jjmb-v6ops-unique-ipv6-prefix-per-host-00" TargetMode="External"/><Relationship Id="rId3" Type="http://schemas.openxmlformats.org/officeDocument/2006/relationships/hyperlink" Target="http://datatracker.ietf.org/wg/6lo/charter/" TargetMode="External"/><Relationship Id="rId7" Type="http://schemas.openxmlformats.org/officeDocument/2006/relationships/hyperlink" Target="https://tools.ietf.org/html/draft-thubert-6lo-backbone-router-02" TargetMode="External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ols.ietf.org/html/draft-thubert-6lo-routing-dispatch-06" TargetMode="External"/><Relationship Id="rId11" Type="http://schemas.openxmlformats.org/officeDocument/2006/relationships/hyperlink" Target="http://datatracker.ietf.org/wg/core/" TargetMode="External"/><Relationship Id="rId5" Type="http://schemas.openxmlformats.org/officeDocument/2006/relationships/hyperlink" Target="http://datatracker.ietf.org/doc/draft-delcarpio-6lo-wlanah/" TargetMode="External"/><Relationship Id="rId10" Type="http://schemas.openxmlformats.org/officeDocument/2006/relationships/hyperlink" Target="https://tools.ietf.org/html/draft-ietf-6lo-ethertype-request-01" TargetMode="External"/><Relationship Id="rId4" Type="http://schemas.openxmlformats.org/officeDocument/2006/relationships/hyperlink" Target="https://mentor.ieee.org/802.11/dcn/15/11-15-1085-00-0wng-6lowpan-over-802-11.pptx" TargetMode="External"/><Relationship Id="rId9" Type="http://schemas.openxmlformats.org/officeDocument/2006/relationships/hyperlink" Target="http://datatracker.ietf.org/wg/roll/" TargetMode="Externa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capport/charter/" TargetMode="Externa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ols.ietf.org/html/draft-harkins-owe-07" TargetMode="External"/><Relationship Id="rId5" Type="http://schemas.openxmlformats.org/officeDocument/2006/relationships/hyperlink" Target="https://datatracker.ietf.org/doc/draft-donnelly-capport-detection/" TargetMode="External"/><Relationship Id="rId4" Type="http://schemas.openxmlformats.org/officeDocument/2006/relationships/hyperlink" Target="https://datatracker.ietf.org/doc/draft-larose-capport-architecture/" TargetMode="Externa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radext/" TargetMode="Externa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harkins-salted-eap-pwd/" TargetMode="External"/><Relationship Id="rId5" Type="http://schemas.openxmlformats.org/officeDocument/2006/relationships/hyperlink" Target="https://datatracker.ietf.org/doc/rfc7664/" TargetMode="External"/><Relationship Id="rId4" Type="http://schemas.openxmlformats.org/officeDocument/2006/relationships/hyperlink" Target="https://datatracker.ietf.org/doc/draft-ietf-radext-populating-eapidentity/" TargetMode="Externa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tracker.ietf.org/doc/draft-barth-homenet-wifi-roaming/" TargetMode="External"/><Relationship Id="rId3" Type="http://schemas.openxmlformats.org/officeDocument/2006/relationships/hyperlink" Target="https://datatracker.ietf.org/wg/homenet/" TargetMode="External"/><Relationship Id="rId7" Type="http://schemas.openxmlformats.org/officeDocument/2006/relationships/hyperlink" Target="https://datatracker.ietf.org/doc/draft-ietf-homenet-hncp-bis/" TargetMode="Externa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homenet-dot/" TargetMode="External"/><Relationship Id="rId5" Type="http://schemas.openxmlformats.org/officeDocument/2006/relationships/hyperlink" Target="https://datatracker.ietf.org/doc/draft-ietf-homenet-hncp/" TargetMode="External"/><Relationship Id="rId4" Type="http://schemas.openxmlformats.org/officeDocument/2006/relationships/hyperlink" Target="http://datatracker.ietf.org/doc/rfc7368/" TargetMode="Externa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hyperlink" Target="https://tools.ietf.org/html/draft-ietf-opsawg-mud-03" TargetMode="External"/><Relationship Id="rId13" Type="http://schemas.openxmlformats.org/officeDocument/2006/relationships/hyperlink" Target="https://tools.ietf.org/html/rfc6632" TargetMode="External"/><Relationship Id="rId3" Type="http://schemas.openxmlformats.org/officeDocument/2006/relationships/hyperlink" Target="http://datatracker.ietf.org/wg/opsawg/" TargetMode="External"/><Relationship Id="rId7" Type="http://schemas.openxmlformats.org/officeDocument/2006/relationships/hyperlink" Target="http://datatracker.ietf.org/doc/draft-ietf-opsawg-capwap-extension/" TargetMode="External"/><Relationship Id="rId12" Type="http://schemas.openxmlformats.org/officeDocument/2006/relationships/hyperlink" Target="https://datatracker.ietf.org/doc/draft-pularikkal-opsawg-wifi-calling/" TargetMode="Externa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rfc7494/" TargetMode="External"/><Relationship Id="rId11" Type="http://schemas.openxmlformats.org/officeDocument/2006/relationships/hyperlink" Target="https://datatracker.ietf.org/doc/draft-li-opsawg-carrier-ip-service-model-req-arch/" TargetMode="External"/><Relationship Id="rId5" Type="http://schemas.openxmlformats.org/officeDocument/2006/relationships/hyperlink" Target="https://datatracker.ietf.org/doc/draft-ietf-opsawg-capwap-hybridmac/" TargetMode="External"/><Relationship Id="rId10" Type="http://schemas.openxmlformats.org/officeDocument/2006/relationships/hyperlink" Target="http://datatracker.ietf.org/doc/draft-ietf-opsawg-capwap-alt-tunnel/" TargetMode="External"/><Relationship Id="rId4" Type="http://schemas.openxmlformats.org/officeDocument/2006/relationships/hyperlink" Target="http://www.ietf.org/id/draft-zhang-opsawg-capwap-cds-02.txt" TargetMode="External"/><Relationship Id="rId9" Type="http://schemas.openxmlformats.org/officeDocument/2006/relationships/hyperlink" Target="https://datatracker.ietf.org/doc/draft-ietf-opsawg-tacacs/" TargetMode="External"/><Relationship Id="rId14" Type="http://schemas.openxmlformats.org/officeDocument/2006/relationships/hyperlink" Target="https://datatracker.ietf.org/doc/rfc7548/" TargetMode="Externa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tls/charter/" TargetMode="Externa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draft-ietf-tls-rfc4492bis/" TargetMode="External"/><Relationship Id="rId5" Type="http://schemas.openxmlformats.org/officeDocument/2006/relationships/hyperlink" Target="https://datatracker.ietf.org/doc/draft-ietf-tls-tls13-vectors/" TargetMode="External"/><Relationship Id="rId4" Type="http://schemas.openxmlformats.org/officeDocument/2006/relationships/hyperlink" Target="https://datatracker.ietf.org/doc/draft-ietf-tls-tls13/" TargetMode="Externa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dnssd/charter/" TargetMode="Externa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dnssd-privacy/" TargetMode="External"/><Relationship Id="rId5" Type="http://schemas.openxmlformats.org/officeDocument/2006/relationships/hyperlink" Target="https://datatracker.ietf.org/doc/draft-ietf-dnssd-mdns-dns-interop/" TargetMode="External"/><Relationship Id="rId4" Type="http://schemas.openxmlformats.org/officeDocument/2006/relationships/hyperlink" Target="https://datatracker.ietf.org/doc/draft-ietf-dnssd-hybrid/" TargetMode="Externa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netext/charter/" TargetMode="Externa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tatracker.ietf.org/doc/rfc7561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carlos.cordeiro@intel.com" TargetMode="External"/><Relationship Id="rId13" Type="http://schemas.openxmlformats.org/officeDocument/2006/relationships/hyperlink" Target="mailto:adrian.p.stephens@ieee.org" TargetMode="External"/><Relationship Id="rId18" Type="http://schemas.openxmlformats.org/officeDocument/2006/relationships/hyperlink" Target="mailto:aasterja@qti.qualcomm.com" TargetMode="External"/><Relationship Id="rId3" Type="http://schemas.openxmlformats.org/officeDocument/2006/relationships/hyperlink" Target="mailto:jiamin.chen@mail01.huawei.com" TargetMode="External"/><Relationship Id="rId7" Type="http://schemas.openxmlformats.org/officeDocument/2006/relationships/hyperlink" Target="mailto:robert.stacey@intel.com" TargetMode="External"/><Relationship Id="rId12" Type="http://schemas.openxmlformats.org/officeDocument/2006/relationships/hyperlink" Target="mailto:petere@ieee.org" TargetMode="External"/><Relationship Id="rId17" Type="http://schemas.openxmlformats.org/officeDocument/2006/relationships/hyperlink" Target="mailto:yongho.seok@gmail.com" TargetMode="External"/><Relationship Id="rId2" Type="http://schemas.openxmlformats.org/officeDocument/2006/relationships/notesSlide" Target="../notesSlides/notesSlide11.xml"/><Relationship Id="rId16" Type="http://schemas.openxmlformats.org/officeDocument/2006/relationships/hyperlink" Target="mailto:Ping.FANG@huawei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RA@tiac.net" TargetMode="External"/><Relationship Id="rId11" Type="http://schemas.openxmlformats.org/officeDocument/2006/relationships/hyperlink" Target="mailto:henry@LOGOUT.COM" TargetMode="External"/><Relationship Id="rId5" Type="http://schemas.openxmlformats.org/officeDocument/2006/relationships/hyperlink" Target="mailto:d3e3e3@gmail.com" TargetMode="External"/><Relationship Id="rId15" Type="http://schemas.openxmlformats.org/officeDocument/2006/relationships/hyperlink" Target="mailto:emily.h.qi@intel.com" TargetMode="External"/><Relationship Id="rId10" Type="http://schemas.openxmlformats.org/officeDocument/2006/relationships/hyperlink" Target="mailto:alex.ashley@hotmail.co.uk" TargetMode="External"/><Relationship Id="rId19" Type="http://schemas.openxmlformats.org/officeDocument/2006/relationships/hyperlink" Target="mailto:ddrgal@gmail.com" TargetMode="External"/><Relationship Id="rId4" Type="http://schemas.openxmlformats.org/officeDocument/2006/relationships/hyperlink" Target="mailto:shiwenhe@seu.edu.cn" TargetMode="External"/><Relationship Id="rId9" Type="http://schemas.openxmlformats.org/officeDocument/2006/relationships/hyperlink" Target="mailto:chaochun.wang@mediatek.com" TargetMode="External"/><Relationship Id="rId14" Type="http://schemas.openxmlformats.org/officeDocument/2006/relationships/hyperlink" Target="mailto:edward.ks.au@huawei.com" TargetMode="Externa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etf.org/rfc/rfc2710.txt" TargetMode="External"/><Relationship Id="rId3" Type="http://schemas.openxmlformats.org/officeDocument/2006/relationships/hyperlink" Target="http://datatracker.ietf.org/wg/pim/charter/" TargetMode="External"/><Relationship Id="rId7" Type="http://schemas.openxmlformats.org/officeDocument/2006/relationships/hyperlink" Target="https://tools.ietf.org/html/rfc2236" TargetMode="Externa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pim-igmp-mld-yang/" TargetMode="External"/><Relationship Id="rId5" Type="http://schemas.openxmlformats.org/officeDocument/2006/relationships/hyperlink" Target="https://datatracker.ietf.org/doc/draft-ietf-pim-yang/" TargetMode="External"/><Relationship Id="rId4" Type="http://schemas.openxmlformats.org/officeDocument/2006/relationships/hyperlink" Target="https://datatracker.ietf.org/doc/rfc7761/" TargetMode="Externa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tracker.ietf.org/doc/draft-huang-detnet-xhaul/" TargetMode="External"/><Relationship Id="rId3" Type="http://schemas.openxmlformats.org/officeDocument/2006/relationships/hyperlink" Target="https://datatracker.ietf.org/wg/detnet/charter/" TargetMode="External"/><Relationship Id="rId7" Type="http://schemas.openxmlformats.org/officeDocument/2006/relationships/hyperlink" Target="https://datatracker.ietf.org/doc/draft-ietf-detnet-problem-statement/" TargetMode="Externa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detnet-use-cases/" TargetMode="External"/><Relationship Id="rId5" Type="http://schemas.openxmlformats.org/officeDocument/2006/relationships/hyperlink" Target="https://datatracker.ietf.org/doc/draft-ietf-detnet-architecture/" TargetMode="External"/><Relationship Id="rId4" Type="http://schemas.openxmlformats.org/officeDocument/2006/relationships/hyperlink" Target="https://datatracker.ietf.org/doc/draft-ietf-detnet-dp-alt/" TargetMode="External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tracker.ietf.org/doc/rfc8087/" TargetMode="External"/><Relationship Id="rId3" Type="http://schemas.openxmlformats.org/officeDocument/2006/relationships/hyperlink" Target="http://datatracker.ietf.org/wg/aqm/charter/" TargetMode="External"/><Relationship Id="rId7" Type="http://schemas.openxmlformats.org/officeDocument/2006/relationships/hyperlink" Target="https://datatracker.ietf.org/doc/draft-ietf-aqm-codel/" TargetMode="Externa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etf.org/proceedings/96/slides/slides-96-tsvwg-2.pdf" TargetMode="External"/><Relationship Id="rId5" Type="http://schemas.openxmlformats.org/officeDocument/2006/relationships/hyperlink" Target="https://tools.ietf.org/html/draft-ietf-tsvwg-ieee-802-11-01" TargetMode="External"/><Relationship Id="rId10" Type="http://schemas.openxmlformats.org/officeDocument/2006/relationships/hyperlink" Target="https://tools.ietf.org/html/rfc7567" TargetMode="External"/><Relationship Id="rId4" Type="http://schemas.openxmlformats.org/officeDocument/2006/relationships/hyperlink" Target="https://datatracker.ietf.org/doc/rfc2309/" TargetMode="External"/><Relationship Id="rId9" Type="http://schemas.openxmlformats.org/officeDocument/2006/relationships/hyperlink" Target="https://datatracker.ietf.org/doc/rfc7928/" TargetMode="Externa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5.emf"/><Relationship Id="rId4" Type="http://schemas.openxmlformats.org/officeDocument/2006/relationships/oleObject" Target="../embeddings/Microsoft_Word_97_-_2003_Document13.doc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-fi.org/news-events/newsroom/wi-fi-certified-location-brings-wi-fi-indoor-positioning-capabilities" TargetMode="External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-fi.org/who-we-are/current-work-areas" TargetMode="Externa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-fi.org/" TargetMode="Externa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6.emf"/><Relationship Id="rId4" Type="http://schemas.openxmlformats.org/officeDocument/2006/relationships/oleObject" Target="../embeddings/Microsoft_Word_97_-_2003_Document14.doc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5/dcn/17/15-17-0127-00-hrrc-channel-modeling-for-mhn-e-system.pptx" TargetMode="External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entor.ieee.org/802.15/dcn/17/15-17-0171-00-hrrc-recent-5g-mobility-demonstrations-by-companies.pptx" TargetMode="Externa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5/documents" TargetMode="External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7.emf"/><Relationship Id="rId4" Type="http://schemas.openxmlformats.org/officeDocument/2006/relationships/oleObject" Target="../embeddings/Microsoft_Word_97_-_2003_Document15.doc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ment.standards.ieee.org/myproject/Public/mytools/draft/styleman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21/documents" TargetMode="External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eee802.org/2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Reports/802.11_Timelines.ht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1574-01-AANI-draft-ls-from-802-11-to-3gpp-sa-requesting-status-and-information-on-wlan-integration-in-3gpp-nextgen-system.docx" TargetMode="External"/><Relationship Id="rId7" Type="http://schemas.openxmlformats.org/officeDocument/2006/relationships/hyperlink" Target="https://mentor.ieee.org/omniran/dcn/16/omniran-16-0084-07-5gaa-draft-icaid-for-5g-sc-action-a.doc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omniran/dcn/16/omniran-16-0084-05-5gaa-draft-icaid-for-5g-sc-action-a.docx" TargetMode="External"/><Relationship Id="rId5" Type="http://schemas.openxmlformats.org/officeDocument/2006/relationships/hyperlink" Target="https://mentor.ieee.org/802.11/dcn/17/11-17-0200-02-AANI-aani-sc-agenda-march-2017.pptx" TargetMode="External"/><Relationship Id="rId4" Type="http://schemas.openxmlformats.org/officeDocument/2006/relationships/hyperlink" Target="https://mentor.ieee.org/802.11/dcn/17/11-17-0315-00-0000-liaison-statement-from-3gpp-ran2-on-estimated-wlan-throughput.doc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1574-01-AANI-draft-ls-from-802-11-to-3gpp-sa-requesting-status-and-information-on-wlan-integration-in-3gpp-nextgen-system.docx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0202-02-0arc-arc-sc-agenda-march-2017.ppt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0475-01-0arc-mib-pattern-analysis.xlsx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5/11-15-0355-04-0arc-mib-truthvalue-usage-patterns.docx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Word_97_-_2003_Document2.doc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4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0195-01-0wng-agenda-for-wng-2017-03.ppt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1/dcn/17/11-17-0410-00-0wng-review-of-existing-approaches-and-use-cases-of-obtaining-transmission-opportunity-from-multiple-channels.pptx" TargetMode="External"/><Relationship Id="rId4" Type="http://schemas.openxmlformats.org/officeDocument/2006/relationships/hyperlink" Target="https://mentor.ieee.org/802.11/dcn/17/11-17-0312-00-0wng-introduction-to-rpw-system.pptx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0291-05-0000-pded-ad-hoc-agenda-vancouver-in-march-2017.pptx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0292-03-0000-draft-ls-to-3gpp-ran1-for-pded-ad-hoc.docx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rouper.ieee.org/groups/802/Communications/16_11/R1-1613770.zip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0391-05-0jtc-possible-ls-to-sc6-about-security-ad-hoc.docx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Word_97_-_2003_Document3.doc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Word_97_-_2003_Document4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Word_97_-_2003_Document5.doc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0199-06-00ax-tgax-march-2017-meeting-agenda.pptx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Word_97_-_2003_Document6.doc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Word_97_-_2003_Document7.doc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Word_97_-_2003_Document8.doc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Word_97_-_2003_Document9.doc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Word_97_-_2003_Document10.doc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hyperlink" Target="https://mentor.ieee.org/802.18/dcn/17/18-17-0059-01-0000-proposed-updates-to-annex-17-to-document-5a-298-e-from-802.docx" TargetMode="External"/><Relationship Id="rId3" Type="http://schemas.openxmlformats.org/officeDocument/2006/relationships/hyperlink" Target="https://mentor.ieee.org/802.18/dcn/17/18-17-0056-00-0000-liaison-statement-to-wp5a.docx" TargetMode="External"/><Relationship Id="rId7" Type="http://schemas.openxmlformats.org/officeDocument/2006/relationships/hyperlink" Target="https://mentor.ieee.org/802.18/dcn/17/18-17-0060-00-0000-liaison-statement-to-wp5a-m-2003.docx" TargetMode="Externa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8/dcn/17/18-17-0054-00-0000-itu-r-wp5c-fixed-draft-report.docx" TargetMode="External"/><Relationship Id="rId5" Type="http://schemas.openxmlformats.org/officeDocument/2006/relationships/hyperlink" Target="https://mentor.ieee.org/802.18/dcn/17/18-17-0057-00-0000-liaison-statement-to-wp5c.docx" TargetMode="External"/><Relationship Id="rId4" Type="http://schemas.openxmlformats.org/officeDocument/2006/relationships/hyperlink" Target="https://mentor.ieee.org/802.18/dcn/17/18-17-0055-00-0000-itu-r-wp5a-mobile-draft-report.docx" TargetMode="Externa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6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24/dcn/17/24-17-0007-00-0000-march-2017-agenda.xlsx" TargetMode="Externa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24/dcn/17/24-17-0010-00-0000-march-2017-closing-report.pptx" TargetMode="Externa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24/dcn/17/24-17-0004-01-sgtg-wireless-characteristics-matrix-update-2017.xlsx" TargetMode="Externa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24/dcn/15/24-15-0036-01-IoTg-internet-of-things-iot-overview-white-paper-draft.pdf" TargetMode="External"/><Relationship Id="rId5" Type="http://schemas.openxmlformats.org/officeDocument/2006/relationships/hyperlink" Target="https://mentor.ieee.org/802.24/dcn/17/24-17-0006-01-sgtg-tsn-utility-applications-white-paper.docx" TargetMode="External"/><Relationship Id="rId4" Type="http://schemas.openxmlformats.org/officeDocument/2006/relationships/hyperlink" Target="https://mentor.ieee.org/802.24/dcn/17/24-17-0004-03-sgtg-wireless-characteristics-matrix-update-2017.xlsx" TargetMode="Externa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3.emf"/><Relationship Id="rId4" Type="http://schemas.openxmlformats.org/officeDocument/2006/relationships/oleObject" Target="../embeddings/Microsoft_Word_97_-_2003_Document11.doc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omniran/bp/StartPage" TargetMode="Externa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velopment.standards.ieee.org/get-file/P802.1CF.pdf?t=81644900003" TargetMode="External"/><Relationship Id="rId5" Type="http://schemas.openxmlformats.org/officeDocument/2006/relationships/hyperlink" Target="http://www.ieee802.org/1/files/private/cf-drafts/d0/802-1cf-d0-4.pdf" TargetMode="External"/><Relationship Id="rId4" Type="http://schemas.openxmlformats.org/officeDocument/2006/relationships/hyperlink" Target="https://mentor.ieee.org/omniran/documents" TargetMode="Externa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omniran/dcn/16/omniran-16-0084-07-5gaa-draft-icaid-for-5g-sc-action-a.docx" TargetMode="Externa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omniran/bp/StartPage" TargetMode="Externa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Word_97_-_2003_Document12.doc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" TargetMode="Externa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ools.ietf.org/dailydose/" TargetMode="External"/><Relationship Id="rId5" Type="http://schemas.openxmlformats.org/officeDocument/2006/relationships/hyperlink" Target="https://www.ietf.org/edu/tutorials.html" TargetMode="External"/><Relationship Id="rId4" Type="http://schemas.openxmlformats.org/officeDocument/2006/relationships/hyperlink" Target="https://www.ietf.org/edu/process-oriented-tutorials.html#newcomers" TargetMode="Externa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b.org/activities/joint-activities/iab-ieee-coordination/" TargetMode="Externa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eee-sa.centraldesktop.com/802liaisondb/FrontPage" TargetMode="External"/><Relationship Id="rId5" Type="http://schemas.openxmlformats.org/officeDocument/2006/relationships/hyperlink" Target="https://datatracker.ietf.org/doc/rfc7241/" TargetMode="External"/><Relationship Id="rId4" Type="http://schemas.openxmlformats.org/officeDocument/2006/relationships/hyperlink" Target="https://mentor.ieee.org/802.11/dcn/16/11-16-0500-01-0000-ietf-95-wireless-tutorial-802-11-overview.pptx" TargetMode="Externa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5/11-15-1261-02-0arc-mulicast-performance-optimization-features-overview-for-ietf-nov-2015.ppt" TargetMode="Externa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ools.ietf.org/html/draft-perkins-intarea-multicast-ieee802-02" TargetMode="External"/><Relationship Id="rId4" Type="http://schemas.openxmlformats.org/officeDocument/2006/relationships/hyperlink" Target="http://www.ieee802.org/11/email/stds-802-11/msg01838.html" TargetMode="Externa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bofs/" TargetMode="External"/><Relationship Id="rId7" Type="http://schemas.openxmlformats.org/officeDocument/2006/relationships/hyperlink" Target="https://datatracker.ietf.org/wg/teep/about/" TargetMode="Externa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wg/casm/about/" TargetMode="External"/><Relationship Id="rId5" Type="http://schemas.openxmlformats.org/officeDocument/2006/relationships/hyperlink" Target="https://datatracker.ietf.org/wg/iasa20/about/" TargetMode="External"/><Relationship Id="rId4" Type="http://schemas.openxmlformats.org/officeDocument/2006/relationships/hyperlink" Target="https://datatracker.ietf.org/wg/wugh/about/" TargetMode="Externa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doc/charter-ietf-lpwan/" TargetMode="External"/><Relationship Id="rId7" Type="http://schemas.openxmlformats.org/officeDocument/2006/relationships/hyperlink" Target="https://datatracker.ietf.org/doc/charter-ietf-jmap/" TargetMode="Externa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wg/its/documents/" TargetMode="External"/><Relationship Id="rId5" Type="http://schemas.openxmlformats.org/officeDocument/2006/relationships/hyperlink" Target="https://datatracker.ietf.org/doc/charter-ietf-ipwave/" TargetMode="External"/><Relationship Id="rId4" Type="http://schemas.openxmlformats.org/officeDocument/2006/relationships/hyperlink" Target="https://tools.ietf.org/html/draft-farrell-lpwan-overview-0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802.11 March 2017 Closing Reports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</a:t>
            </a:r>
            <a:r>
              <a:rPr lang="en-US" sz="2000" b="0" dirty="0" smtClean="0"/>
              <a:t>2017-03-21</a:t>
            </a:r>
            <a:endParaRPr lang="en-US" sz="2000" b="0" dirty="0" smtClean="0"/>
          </a:p>
        </p:txBody>
      </p:sp>
      <p:graphicFrame>
        <p:nvGraphicFramePr>
          <p:cNvPr id="30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233858"/>
              </p:ext>
            </p:extLst>
          </p:nvPr>
        </p:nvGraphicFramePr>
        <p:xfrm>
          <a:off x="523875" y="2274888"/>
          <a:ext cx="7750175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7" name="Document" r:id="rId4" imgW="8286716" imgH="2791833" progId="Word.Document.8">
                  <p:embed/>
                </p:oleObj>
              </mc:Choice>
              <mc:Fallback>
                <p:oleObj name="Document" r:id="rId4" imgW="8286716" imgH="2791833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274888"/>
                        <a:ext cx="7750175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Authors:</a:t>
            </a:r>
            <a:endParaRPr lang="en-US" sz="2000" b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/>
              <a:t>Slide </a:t>
            </a:r>
            <a:fld id="{A9C0966F-FF4E-453D-A652-D2F3414DF62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/>
              <a:t>Agenda for 2017-03-14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343400"/>
          </a:xfrm>
        </p:spPr>
        <p:txBody>
          <a:bodyPr/>
          <a:lstStyle/>
          <a:p>
            <a:r>
              <a:rPr lang="en-US" dirty="0"/>
              <a:t>Roll Call / Contacts / Reflector</a:t>
            </a:r>
          </a:p>
          <a:p>
            <a:r>
              <a:rPr lang="en-US" dirty="0"/>
              <a:t>Go round table and get brief status report</a:t>
            </a:r>
          </a:p>
          <a:p>
            <a:r>
              <a:rPr lang="en-US" dirty="0"/>
              <a:t>Review publication process of 11ah</a:t>
            </a:r>
          </a:p>
          <a:p>
            <a:r>
              <a:rPr lang="en-US" dirty="0"/>
              <a:t>ANA Status / Process / What is administered</a:t>
            </a:r>
          </a:p>
          <a:p>
            <a:r>
              <a:rPr lang="en-US" dirty="0"/>
              <a:t>Numbering Alignment process / Spreadsheet</a:t>
            </a:r>
          </a:p>
          <a:p>
            <a:r>
              <a:rPr lang="en-US" dirty="0"/>
              <a:t>802.11 Mandatory Draft Review before SB</a:t>
            </a:r>
          </a:p>
          <a:p>
            <a:r>
              <a:rPr lang="en-US" dirty="0"/>
              <a:t>Review MDR for 802.11ak</a:t>
            </a:r>
          </a:p>
          <a:p>
            <a:r>
              <a:rPr lang="en-US" dirty="0"/>
              <a:t>New amendment style review (?)</a:t>
            </a:r>
          </a:p>
          <a:p>
            <a:r>
              <a:rPr lang="en-US" dirty="0"/>
              <a:t>WG Style Guide for 802.11 09/1034r11</a:t>
            </a:r>
          </a:p>
          <a:p>
            <a:r>
              <a:rPr lang="en-US" dirty="0"/>
              <a:t>Additional discussion topics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1741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3/30 of 11-17-0313 by Peter Ecclesine (Self)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8770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100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IRTF Drafts of interest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4648200"/>
          </a:xfrm>
          <a:noFill/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Recall PKEX removed from 11ai, modified protocol review and discussion in IRTF: Password-authenticated </a:t>
            </a:r>
            <a:r>
              <a:rPr lang="en-US" sz="2000" dirty="0"/>
              <a:t>protocol to allow two devices to exchange "raw" (uncertified) public keys and establish trust that the keys belong to their respective identities </a:t>
            </a:r>
            <a:r>
              <a:rPr lang="en-US" sz="2000" dirty="0" smtClean="0"/>
              <a:t>(PKEX) see </a:t>
            </a:r>
            <a:r>
              <a:rPr lang="en-US" sz="2000" u="sng" dirty="0">
                <a:hlinkClick r:id="rId3"/>
              </a:rPr>
              <a:t>https://</a:t>
            </a:r>
            <a:r>
              <a:rPr lang="en-US" sz="2000" u="sng" dirty="0" smtClean="0">
                <a:hlinkClick r:id="rId3"/>
              </a:rPr>
              <a:t>www.ietf.org/id/draft-harkins-pkex-03.txt</a:t>
            </a:r>
            <a:r>
              <a:rPr lang="en-US" sz="2000" u="sng" dirty="0" smtClean="0"/>
              <a:t> .</a:t>
            </a:r>
          </a:p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u="sng" dirty="0" smtClean="0"/>
          </a:p>
          <a:p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8/20 of 11-17-0260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BABEL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724400"/>
          </a:xfrm>
        </p:spPr>
        <p:txBody>
          <a:bodyPr/>
          <a:lstStyle/>
          <a:p>
            <a:pPr marL="457200" lvl="1" indent="0">
              <a:lnSpc>
                <a:spcPct val="80000"/>
              </a:lnSpc>
              <a:buNone/>
            </a:pPr>
            <a:endParaRPr lang="en-US" sz="1400" i="1" dirty="0"/>
          </a:p>
          <a:p>
            <a:pPr>
              <a:lnSpc>
                <a:spcPct val="80000"/>
              </a:lnSpc>
            </a:pPr>
            <a:r>
              <a:rPr lang="en-US" sz="1800" dirty="0" smtClean="0"/>
              <a:t> BABEL: </a:t>
            </a: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</a:t>
            </a:r>
            <a:r>
              <a: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Group website: </a:t>
            </a:r>
            <a:r>
              <a:rPr lang="en-GB" sz="1800" b="0" dirty="0">
                <a:hlinkClick r:id="rId3"/>
              </a:rPr>
              <a:t>https://</a:t>
            </a:r>
            <a:r>
              <a:rPr lang="en-GB" sz="1800" b="0" dirty="0" smtClean="0">
                <a:hlinkClick r:id="rId3"/>
              </a:rPr>
              <a:t>tools.ietf.org/wg/babel/charters</a:t>
            </a:r>
            <a:r>
              <a:rPr lang="en-GB" sz="1800" b="0" dirty="0" smtClean="0"/>
              <a:t> </a:t>
            </a:r>
            <a:endParaRPr lang="en-GB" sz="1800" dirty="0"/>
          </a:p>
          <a:p>
            <a:pPr lvl="1"/>
            <a:r>
              <a:rPr lang="en-US" sz="1600" dirty="0"/>
              <a:t>Focus: The Working Group will focus on moving the Babel protocol to IETF Proposed Standard with IETF review. This includes clarifying </a:t>
            </a:r>
            <a:r>
              <a:rPr lang="en-US" sz="1600" dirty="0">
                <a:hlinkClick r:id="rId4"/>
              </a:rPr>
              <a:t>RFC 6126</a:t>
            </a:r>
            <a:r>
              <a:rPr lang="en-US" sz="1600" dirty="0"/>
              <a:t> and integrating </a:t>
            </a:r>
            <a:r>
              <a:rPr lang="en-US" sz="1600" dirty="0">
                <a:hlinkClick r:id="rId5"/>
              </a:rPr>
              <a:t>RFC 7557</a:t>
            </a:r>
            <a:r>
              <a:rPr lang="en-US" sz="1600" dirty="0"/>
              <a:t> and feedback provided by independent implementations, and resolving comments</a:t>
            </a:r>
            <a:r>
              <a:rPr lang="en-US" sz="1600" dirty="0" smtClean="0"/>
              <a:t>. </a:t>
            </a:r>
          </a:p>
          <a:p>
            <a:pPr lvl="1"/>
            <a:r>
              <a:rPr lang="en-US" sz="1600" dirty="0"/>
              <a:t>Babel [</a:t>
            </a:r>
            <a:r>
              <a:rPr lang="en-US" sz="1600" dirty="0">
                <a:hlinkClick r:id="rId4" tooltip="&quot;The Babel Routing Protocol&quot;"/>
              </a:rPr>
              <a:t>RFC6126</a:t>
            </a:r>
            <a:r>
              <a:rPr lang="en-US" sz="1600" dirty="0"/>
              <a:t>] is a loop-avoiding distance-vector routing protocol that aims to be robust in a variety of environments.</a:t>
            </a:r>
            <a:endParaRPr lang="en-US" sz="1600" dirty="0" smtClean="0"/>
          </a:p>
          <a:p>
            <a:r>
              <a:rPr lang="en-US" sz="1800" dirty="0" smtClean="0"/>
              <a:t>Of interest: </a:t>
            </a:r>
            <a:r>
              <a:rPr lang="en-US" sz="1800" b="1" dirty="0">
                <a:hlinkClick r:id="rId6"/>
              </a:rPr>
              <a:t>https://</a:t>
            </a:r>
            <a:r>
              <a:rPr lang="en-US" sz="1800" b="1" dirty="0" smtClean="0">
                <a:hlinkClick r:id="rId6"/>
              </a:rPr>
              <a:t>tools.ietf.org/html/draft-ietf-babel-applicability-01</a:t>
            </a:r>
            <a:r>
              <a:rPr lang="en-US" sz="1800" b="1" dirty="0" smtClean="0"/>
              <a:t> :</a:t>
            </a:r>
          </a:p>
          <a:p>
            <a:pPr lvl="1"/>
            <a:r>
              <a:rPr lang="en-US" sz="1600" dirty="0"/>
              <a:t>Babel is able to deal with both classical, prefix-based ("Internet- style") routing and flat ("mesh-style") routing over non-transitive link technologies. Because of that, it has seen a number of </a:t>
            </a:r>
            <a:r>
              <a:rPr lang="en-US" sz="1600" dirty="0" err="1"/>
              <a:t>succesful</a:t>
            </a:r>
            <a:r>
              <a:rPr lang="en-US" sz="1600" dirty="0"/>
              <a:t> deployments in medium-sized hybrid networks, networks that combine a wired, aggregated backbone with </a:t>
            </a:r>
            <a:r>
              <a:rPr lang="en-US" sz="1600" dirty="0" err="1"/>
              <a:t>meshy</a:t>
            </a:r>
            <a:r>
              <a:rPr lang="en-US" sz="1600" dirty="0"/>
              <a:t> wireless bits at the edges. No other routing protocol known to us is similarly robust and efficient in this particular type of network.</a:t>
            </a:r>
          </a:p>
          <a:p>
            <a:endParaRPr lang="en-US" sz="14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u="sng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9/20 of 11-17-0260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2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102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Interest to Smart Grid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6LO</a:t>
            </a:r>
          </a:p>
          <a:p>
            <a:pPr lvl="1">
              <a:lnSpc>
                <a:spcPct val="80000"/>
              </a:lnSpc>
            </a:pPr>
            <a:r>
              <a:rPr lang="en-GB" sz="14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</a:t>
            </a:r>
            <a:r>
              <a:rPr lang="en-GB" sz="14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Group website: </a:t>
            </a:r>
            <a:r>
              <a:rPr lang="en-GB" sz="1400" dirty="0">
                <a:hlinkClick r:id="rId3"/>
              </a:rPr>
              <a:t>http://datatracker.ietf.org/wg/6lo/charter</a:t>
            </a:r>
            <a:r>
              <a:rPr lang="en-GB" sz="1400" dirty="0" smtClean="0">
                <a:hlinkClick r:id="rId3"/>
              </a:rPr>
              <a:t>/</a:t>
            </a:r>
            <a:r>
              <a:rPr lang="en-GB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Focus</a:t>
            </a:r>
            <a:r>
              <a:rPr lang="en-US" sz="1400" dirty="0"/>
              <a:t>: IPv6 over Networks of Resource-constrained </a:t>
            </a:r>
            <a:r>
              <a:rPr lang="en-US" sz="1400" dirty="0" smtClean="0"/>
              <a:t>Nodes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See WNG presentation: </a:t>
            </a:r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mentor.ieee.org/802.11/dcn/15/11-15-1085-00-0wng-6lowpan-over-802-11.pptx</a:t>
            </a:r>
            <a:r>
              <a:rPr lang="en-US" sz="1400" dirty="0"/>
              <a:t> </a:t>
            </a:r>
            <a:r>
              <a:rPr lang="en-US" sz="1400" dirty="0" smtClean="0"/>
              <a:t>and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>
                <a:hlinkClick r:id="rId5"/>
              </a:rPr>
              <a:t>http</a:t>
            </a:r>
            <a:r>
              <a:rPr lang="en-US" sz="1400" dirty="0">
                <a:hlinkClick r:id="rId5"/>
              </a:rPr>
              <a:t>://datatracker.ietf.org/doc/draft-delcarpio-6lo-wlanah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hlinkClick r:id="rId6"/>
              </a:rPr>
              <a:t>https://</a:t>
            </a:r>
            <a:r>
              <a:rPr lang="en-US" sz="1400" dirty="0" smtClean="0">
                <a:hlinkClick r:id="rId6"/>
              </a:rPr>
              <a:t>tools.ietf.org/html/draft-thubert-6lo-routing-dispatch-06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hlinkClick r:id="rId7"/>
              </a:rPr>
              <a:t>https://</a:t>
            </a:r>
            <a:r>
              <a:rPr lang="en-US" sz="1400" dirty="0" smtClean="0">
                <a:hlinkClick r:id="rId7"/>
              </a:rPr>
              <a:t>tools.ietf.org/html/draft-thubert-6lo-backbone-router-02</a:t>
            </a:r>
            <a:r>
              <a:rPr lang="en-US" sz="1400" dirty="0" smtClean="0"/>
              <a:t> </a:t>
            </a:r>
            <a:endParaRPr lang="en-US" sz="1400" dirty="0"/>
          </a:p>
          <a:p>
            <a:pPr lvl="1">
              <a:lnSpc>
                <a:spcPct val="80000"/>
              </a:lnSpc>
            </a:pPr>
            <a:r>
              <a:rPr lang="en-US" sz="1400" dirty="0" smtClean="0"/>
              <a:t>Unique </a:t>
            </a:r>
            <a:r>
              <a:rPr lang="en-US" sz="1400" dirty="0"/>
              <a:t>IPv6 Prefix Per Host, </a:t>
            </a:r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tools.ietf.org/html/draft-jjmb-v6ops-unique-ipv6-prefix-per-host-00</a:t>
            </a:r>
            <a:r>
              <a:rPr lang="en-US" sz="1400" dirty="0" smtClean="0"/>
              <a:t>  </a:t>
            </a:r>
          </a:p>
          <a:p>
            <a:pPr lvl="2">
              <a:lnSpc>
                <a:spcPct val="80000"/>
              </a:lnSpc>
            </a:pPr>
            <a:r>
              <a:rPr lang="en-US" sz="1400" i="1" dirty="0" smtClean="0"/>
              <a:t>The </a:t>
            </a:r>
            <a:r>
              <a:rPr lang="en-US" sz="1400" i="1" dirty="0"/>
              <a:t>concepts in this document were originally developed as part of a large scale, production deployment of IPv6 support for a community Wi-Fi service</a:t>
            </a:r>
            <a:r>
              <a:rPr lang="en-US" sz="1400" i="1" dirty="0" smtClean="0"/>
              <a:t>. </a:t>
            </a:r>
            <a:br>
              <a:rPr lang="en-US" sz="1400" i="1" dirty="0" smtClean="0"/>
            </a:br>
            <a:endParaRPr lang="en-US" sz="1400" i="1" dirty="0"/>
          </a:p>
          <a:p>
            <a:pPr>
              <a:lnSpc>
                <a:spcPct val="80000"/>
              </a:lnSpc>
            </a:pPr>
            <a:r>
              <a:rPr lang="en-US" sz="1800" dirty="0" smtClean="0"/>
              <a:t> ROLL: </a:t>
            </a: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</a:t>
            </a:r>
            <a:r>
              <a: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Group website: </a:t>
            </a:r>
            <a:r>
              <a:rPr lang="en-GB" sz="1800" b="0" dirty="0">
                <a:hlinkClick r:id="rId9"/>
              </a:rPr>
              <a:t>http://datatracker.ietf.org/wg/roll/</a:t>
            </a:r>
            <a:r>
              <a:rPr lang="en-GB" sz="1800" dirty="0"/>
              <a:t> </a:t>
            </a:r>
          </a:p>
          <a:p>
            <a:pPr lvl="1"/>
            <a:r>
              <a:rPr lang="en-US" sz="1400" dirty="0"/>
              <a:t>Focus: Routing over Low Power and </a:t>
            </a:r>
            <a:r>
              <a:rPr lang="en-US" sz="1400" dirty="0" err="1"/>
              <a:t>Lossy</a:t>
            </a:r>
            <a:r>
              <a:rPr lang="en-US" sz="1400" dirty="0"/>
              <a:t> </a:t>
            </a:r>
            <a:r>
              <a:rPr lang="en-US" sz="1400" dirty="0" smtClean="0"/>
              <a:t>Networks</a:t>
            </a:r>
          </a:p>
          <a:p>
            <a:pPr lvl="1"/>
            <a:r>
              <a:rPr lang="en-US" sz="1400" dirty="0" smtClean="0"/>
              <a:t>Of interest: </a:t>
            </a:r>
            <a:r>
              <a:rPr lang="en-US" sz="1400" b="1" dirty="0" smtClean="0">
                <a:hlinkClick r:id="rId10"/>
              </a:rPr>
              <a:t>https://tools.ietf.org/html/draft-ietf-6lo-ethertype-request-01</a:t>
            </a:r>
            <a:r>
              <a:rPr lang="en-US" sz="1400" b="1" dirty="0" smtClean="0"/>
              <a:t> </a:t>
            </a:r>
          </a:p>
          <a:p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CORE : (</a:t>
            </a:r>
            <a:r>
              <a:rPr lang="en-US" sz="1800" dirty="0"/>
              <a:t>Constrained </a:t>
            </a:r>
            <a:r>
              <a:rPr lang="en-US" sz="1800" dirty="0" err="1"/>
              <a:t>RESTful</a:t>
            </a:r>
            <a:r>
              <a:rPr lang="en-US" sz="1800" dirty="0"/>
              <a:t> Environments) </a:t>
            </a:r>
            <a:r>
              <a: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800" b="0" dirty="0">
                <a:hlinkClick r:id="rId11"/>
              </a:rPr>
              <a:t>http://datatracker.ietf.org/wg/core/</a:t>
            </a:r>
            <a:r>
              <a:rPr lang="en-GB" sz="1800" b="0" dirty="0"/>
              <a:t> </a:t>
            </a:r>
            <a:endParaRPr lang="en-GB" sz="1800" dirty="0"/>
          </a:p>
          <a:p>
            <a:pPr lvl="1"/>
            <a:r>
              <a:rPr lang="en-US" sz="1400" dirty="0"/>
              <a:t>Focus: framework for resource-oriented applications intended to run on constrained </a:t>
            </a:r>
            <a:r>
              <a:rPr lang="en-US" sz="1400" dirty="0" smtClean="0"/>
              <a:t>IP </a:t>
            </a:r>
            <a:r>
              <a:rPr lang="en-US" sz="1400" dirty="0"/>
              <a:t>networks. 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endParaRPr lang="en-US" sz="14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u="sng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10/20 of 11-17-0260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2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103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CAPPORT WG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48600" cy="5029200"/>
          </a:xfrm>
          <a:noFill/>
        </p:spPr>
        <p:txBody>
          <a:bodyPr/>
          <a:lstStyle/>
          <a:p>
            <a:r>
              <a:rPr lang="en-US" sz="2000" dirty="0" err="1" smtClean="0"/>
              <a:t>CAPtive</a:t>
            </a:r>
            <a:r>
              <a:rPr lang="en-US" sz="2000" dirty="0" smtClean="0"/>
              <a:t> </a:t>
            </a:r>
            <a:r>
              <a:rPr lang="en-US" sz="2000" dirty="0" err="1" smtClean="0"/>
              <a:t>PORTal</a:t>
            </a:r>
            <a:r>
              <a:rPr lang="en-US" sz="2000" dirty="0" smtClean="0"/>
              <a:t>:  </a:t>
            </a:r>
            <a:r>
              <a:rPr lang="en-US" sz="2000" dirty="0">
                <a:hlinkClick r:id="rId3"/>
              </a:rPr>
              <a:t>https://datatracker.ietf.org/wg/capport/charter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CAPPORT Working Group will define secure mechanisms and protocols </a:t>
            </a:r>
            <a:r>
              <a:rPr lang="en-US" sz="2000" dirty="0" smtClean="0"/>
              <a:t>to</a:t>
            </a:r>
          </a:p>
          <a:p>
            <a:pPr lvl="1"/>
            <a:r>
              <a:rPr lang="en-US" sz="1600" dirty="0" smtClean="0"/>
              <a:t>allow </a:t>
            </a:r>
            <a:r>
              <a:rPr lang="en-US" sz="1600" dirty="0"/>
              <a:t>endpoints to discover that they are in this sort of limited environment</a:t>
            </a:r>
            <a:r>
              <a:rPr lang="en-US" sz="1600" dirty="0" smtClean="0"/>
              <a:t>,</a:t>
            </a:r>
          </a:p>
          <a:p>
            <a:pPr lvl="1"/>
            <a:r>
              <a:rPr lang="en-US" sz="1600" dirty="0" smtClean="0"/>
              <a:t>provide </a:t>
            </a:r>
            <a:r>
              <a:rPr lang="en-US" sz="1600" dirty="0"/>
              <a:t>a URL to interact with the Captive Portal, - allow endpoints to learn about the parameters of their confinement</a:t>
            </a:r>
            <a:r>
              <a:rPr lang="en-US" sz="1600" dirty="0" smtClean="0"/>
              <a:t>,</a:t>
            </a:r>
          </a:p>
          <a:p>
            <a:pPr lvl="1"/>
            <a:r>
              <a:rPr lang="en-US" sz="1600" dirty="0" smtClean="0"/>
              <a:t>interact </a:t>
            </a:r>
            <a:r>
              <a:rPr lang="en-US" sz="1600" dirty="0"/>
              <a:t>with the Captive Portal to obtain information such as status and remaining access time, </a:t>
            </a:r>
            <a:r>
              <a:rPr lang="en-US" sz="1600" dirty="0" smtClean="0"/>
              <a:t>and</a:t>
            </a:r>
          </a:p>
          <a:p>
            <a:pPr lvl="1"/>
            <a:r>
              <a:rPr lang="en-US" sz="1600" dirty="0" smtClean="0"/>
              <a:t>optionally</a:t>
            </a:r>
            <a:r>
              <a:rPr lang="en-US" sz="1600" dirty="0"/>
              <a:t>, advertise a service whereby devices can enable or disable access to the Internet without human interaction. (RFC 7710 may be a full or partial solution to the first two bullets</a:t>
            </a:r>
            <a:r>
              <a:rPr lang="en-US" sz="1600" dirty="0" smtClean="0"/>
              <a:t>)</a:t>
            </a:r>
          </a:p>
          <a:p>
            <a:r>
              <a:rPr lang="en-US" sz="2000" dirty="0"/>
              <a:t>Updates </a:t>
            </a:r>
            <a:r>
              <a:rPr lang="en-US" sz="2000" dirty="0" smtClean="0"/>
              <a:t>[Mar </a:t>
            </a:r>
            <a:r>
              <a:rPr lang="en-US" sz="2000" dirty="0"/>
              <a:t>2017]</a:t>
            </a:r>
          </a:p>
          <a:p>
            <a:pPr lvl="1"/>
            <a:r>
              <a:rPr lang="en-US" sz="1600" dirty="0" smtClean="0"/>
              <a:t>CAPPORT architecture: </a:t>
            </a:r>
            <a:r>
              <a:rPr lang="en-US" sz="1600" dirty="0" smtClean="0">
                <a:hlinkClick r:id="rId4"/>
              </a:rPr>
              <a:t>https</a:t>
            </a:r>
            <a:r>
              <a:rPr lang="en-US" sz="1600" dirty="0">
                <a:hlinkClick r:id="rId4"/>
              </a:rPr>
              <a:t>://datatracker.ietf.org/doc/draft-larose-capport-architecture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smtClean="0"/>
              <a:t>Captive Portal API: </a:t>
            </a:r>
            <a:r>
              <a:rPr lang="en-US" sz="1600" dirty="0" smtClean="0">
                <a:hlinkClick r:id="rId5"/>
              </a:rPr>
              <a:t>https</a:t>
            </a:r>
            <a:r>
              <a:rPr lang="en-US" sz="1600" dirty="0">
                <a:hlinkClick r:id="rId5"/>
              </a:rPr>
              <a:t>://datatracker.ietf.org/doc/draft-donnelly-capport-detection</a:t>
            </a:r>
            <a:r>
              <a:rPr lang="en-US" sz="1600" dirty="0" smtClean="0">
                <a:hlinkClick r:id="rId5"/>
              </a:rPr>
              <a:t>/</a:t>
            </a:r>
            <a:endParaRPr lang="en-US" sz="1600" dirty="0" smtClean="0"/>
          </a:p>
          <a:p>
            <a:pPr lvl="1"/>
            <a:r>
              <a:rPr lang="en-US" sz="1600" dirty="0" smtClean="0"/>
              <a:t> IETF draft incorporates recently approved IEEE 802.11 ANA values: see </a:t>
            </a:r>
            <a:r>
              <a:rPr lang="en-US" sz="1600" dirty="0">
                <a:hlinkClick r:id="rId6"/>
              </a:rPr>
              <a:t>https://</a:t>
            </a:r>
            <a:r>
              <a:rPr lang="en-US" sz="1600" dirty="0" smtClean="0">
                <a:hlinkClick r:id="rId6"/>
              </a:rPr>
              <a:t>tools.ietf.org/html/draft-harkins-owe-07</a:t>
            </a:r>
            <a:r>
              <a:rPr lang="en-US" sz="1600" dirty="0" smtClean="0"/>
              <a:t>, soon to be published as RFC 8110  </a:t>
            </a:r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11/20 of 11-17-0260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6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BE2D3960-A144-4B75-B89D-4EFD7A4AD3C3}" type="slidenum">
              <a:rPr lang="en-US" smtClean="0"/>
              <a:pPr/>
              <a:t>104</a:t>
            </a:fld>
            <a:endParaRPr lang="en-US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RADEXT WG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See </a:t>
            </a:r>
            <a:r>
              <a:rPr lang="en-US" sz="1800" dirty="0" smtClean="0">
                <a:hlinkClick r:id="rId3"/>
              </a:rPr>
              <a:t>http://datatracker.ietf.org/wg/radext/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RADIUS Extensions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The RADIUS Extensions Working Group will focus on extensions to the</a:t>
            </a:r>
            <a:br>
              <a:rPr lang="en-US" sz="1600" dirty="0" smtClean="0"/>
            </a:br>
            <a:r>
              <a:rPr lang="en-US" sz="1600" dirty="0" smtClean="0"/>
              <a:t>RADIUS protocol required to define extensions to the standard attribute space as well as to address cryptographic algorithm agility and use over new transports.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In addition, RADEXT will work on RADIUS Design Guidelines and define new attributes for particular applications of authentication, authorization and</a:t>
            </a:r>
            <a:br>
              <a:rPr lang="en-US" sz="1600" dirty="0" smtClean="0"/>
            </a:br>
            <a:r>
              <a:rPr lang="en-US" sz="1600" dirty="0" smtClean="0"/>
              <a:t>accounting such as NAS management and local area network (LAN) usage. </a:t>
            </a:r>
          </a:p>
          <a:p>
            <a:pPr lvl="1"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Updates [Mar 2017]</a:t>
            </a:r>
          </a:p>
          <a:p>
            <a:pPr lvl="1">
              <a:lnSpc>
                <a:spcPct val="80000"/>
              </a:lnSpc>
            </a:pPr>
            <a:r>
              <a:rPr lang="en-US" sz="1600" b="1" dirty="0" smtClean="0"/>
              <a:t>Published: RFC 8045: RADIUS </a:t>
            </a:r>
            <a:r>
              <a:rPr lang="en-US" sz="1600" b="1" dirty="0"/>
              <a:t>Extensions for IP Port Configuration and </a:t>
            </a:r>
            <a:r>
              <a:rPr lang="en-US" sz="1600" b="1" dirty="0" smtClean="0"/>
              <a:t>Reporting.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Considerations regarding </a:t>
            </a:r>
            <a:r>
              <a:rPr lang="en-US" sz="1600" dirty="0"/>
              <a:t>the correct use </a:t>
            </a:r>
            <a:r>
              <a:rPr lang="en-US" sz="1600" dirty="0" smtClean="0"/>
              <a:t>of EAP-Response/Identity, </a:t>
            </a:r>
            <a:r>
              <a:rPr lang="en-US" sz="1600" dirty="0"/>
              <a:t>see </a:t>
            </a:r>
            <a:r>
              <a:rPr lang="en-US" sz="1600" dirty="0">
                <a:hlinkClick r:id="rId4"/>
              </a:rPr>
              <a:t>https://datatracker.ietf.org/doc/draft-ietf-radext-populating-eapidentity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(Related) RFC 7664, “Dragonfly Key Exchange” </a:t>
            </a:r>
            <a:r>
              <a:rPr lang="en-US" sz="1600" dirty="0"/>
              <a:t>published, see </a:t>
            </a:r>
            <a:r>
              <a:rPr lang="en-US" sz="1600" dirty="0">
                <a:hlinkClick r:id="rId5"/>
              </a:rPr>
              <a:t>https://datatracker.ietf.org/doc/rfc7664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Updated: In RFC editor queue: </a:t>
            </a:r>
            <a:r>
              <a:rPr lang="en-US" sz="1600" dirty="0">
                <a:hlinkClick r:id="rId6"/>
              </a:rPr>
              <a:t>https://datatracker.ietf.org/doc/draft-harkins-salted-eap-pwd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  <a:p>
            <a:pPr lvl="1">
              <a:lnSpc>
                <a:spcPct val="80000"/>
              </a:lnSpc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12/20 of 11-17-0260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5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38A9DF8B-7739-464D-BCA9-BDE1E90A768D}" type="slidenum">
              <a:rPr lang="en-US" smtClean="0"/>
              <a:pPr/>
              <a:t>105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 Networking (homenet) WG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See </a:t>
            </a:r>
            <a:r>
              <a:rPr lang="en-US" sz="1800" dirty="0" smtClean="0">
                <a:hlinkClick r:id="rId3"/>
              </a:rPr>
              <a:t>https://datatracker.ietf.org/wg/homenet/</a:t>
            </a:r>
            <a:r>
              <a:rPr lang="en-US" sz="1800" dirty="0" smtClean="0"/>
              <a:t>  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This working group focuses on the evolving networking technology </a:t>
            </a:r>
            <a:br>
              <a:rPr lang="en-US" sz="1800" dirty="0" smtClean="0"/>
            </a:br>
            <a:r>
              <a:rPr lang="en-US" sz="1800" dirty="0" smtClean="0"/>
              <a:t>within and among relatively small "residential home" networks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The task of the group is to produce an architecture document that outlines how to construct home networks involving multiple routers and subnets.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Home Networking Architecture for IPv6, Published as IPv6 Home Networking Architecture Principle: </a:t>
            </a:r>
            <a:r>
              <a:rPr lang="en-US" sz="1600" dirty="0" smtClean="0">
                <a:hlinkClick r:id="rId4"/>
              </a:rPr>
              <a:t>http://datatracker.ietf.org/doc/rfc7368/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Home Networking Control Protocol, published as RFC 7788, see </a:t>
            </a:r>
            <a:r>
              <a:rPr lang="en-US" sz="1600" dirty="0" smtClean="0">
                <a:hlinkClick r:id="rId5"/>
              </a:rPr>
              <a:t>https://datatracker.ietf.org/doc/rfc7788/  </a:t>
            </a:r>
            <a:r>
              <a:rPr lang="en-US" sz="1600" dirty="0" smtClean="0"/>
              <a:t>  </a:t>
            </a:r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Updates [Mar 2017] Documents of interest: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Updated: Special </a:t>
            </a:r>
            <a:r>
              <a:rPr lang="en-US" sz="1600" dirty="0"/>
              <a:t>Use Top Level Domain '.</a:t>
            </a:r>
            <a:r>
              <a:rPr lang="en-US" sz="1600" dirty="0" err="1" smtClean="0"/>
              <a:t>homenet</a:t>
            </a:r>
            <a:r>
              <a:rPr lang="en-US" sz="1600" dirty="0"/>
              <a:t>‘, see </a:t>
            </a:r>
            <a:r>
              <a:rPr lang="en-US" sz="1600" dirty="0">
                <a:hlinkClick r:id="rId6"/>
              </a:rPr>
              <a:t>https://datatracker.ietf.org/doc/draft-ietf-homenet-dot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Home Networking Control Protocol </a:t>
            </a:r>
            <a:r>
              <a:rPr lang="en-US" sz="1600" dirty="0"/>
              <a:t>(revisions), see </a:t>
            </a:r>
            <a:r>
              <a:rPr lang="en-US" sz="1600" dirty="0">
                <a:hlinkClick r:id="rId7"/>
              </a:rPr>
              <a:t>https://datatracker.ietf.org/doc/draft-ietf-homenet-hncp-bis</a:t>
            </a:r>
            <a:r>
              <a:rPr lang="en-US" sz="1600" dirty="0" smtClean="0">
                <a:hlinkClick r:id="rId7"/>
              </a:rPr>
              <a:t>/</a:t>
            </a: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Of Interest (no longer active): Home Network Wi-Fi Roaming, see </a:t>
            </a:r>
            <a:r>
              <a:rPr lang="en-US" sz="1600" dirty="0" smtClean="0">
                <a:hlinkClick r:id="rId8"/>
              </a:rPr>
              <a:t>https://datatracker.ietf.org/doc/draft-barth-homenet-wifi-roaming/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>
              <a:lnSpc>
                <a:spcPct val="80000"/>
              </a:lnSpc>
            </a:pPr>
            <a:endParaRPr lang="en-US" sz="1000" dirty="0" smtClean="0"/>
          </a:p>
          <a:p>
            <a:pPr lvl="1">
              <a:lnSpc>
                <a:spcPct val="80000"/>
              </a:lnSpc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13/20 of 11-17-0260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2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106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 smtClean="0"/>
              <a:t>Operations Area Working Group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51816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://datatracker.ietf.org/wg/opsawg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Responded to requests from OPSAWG chairs for IEEE 802.11 review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“Alternate Tunnel Encapsulation for Data Frames in CAPWAP”  </a:t>
            </a:r>
            <a:r>
              <a:rPr lang="en-US" sz="1400" dirty="0" smtClean="0">
                <a:hlinkClick r:id="rId4"/>
              </a:rPr>
              <a:t>http://www.ietf.org/id/draft-zhang-opsawg-capwap-cds-02.txt</a:t>
            </a:r>
            <a:r>
              <a:rPr lang="en-US" sz="1400" dirty="0" smtClean="0"/>
              <a:t> , see Slide 5 in11-14-0368-01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</a:t>
            </a:r>
            <a:r>
              <a:rPr lang="en-US" sz="1400" dirty="0"/>
              <a:t>IEEE 802.11 MAC Profile for CAPWAP” </a:t>
            </a:r>
            <a:r>
              <a:rPr lang="en-US" sz="1400" dirty="0">
                <a:hlinkClick r:id="rId5"/>
              </a:rPr>
              <a:t>https://datatracker.ietf.org/doc/draft-ietf-opsawg-capwap-hybridmac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, see 11-14-0684-01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CAPWAP Hybrid MAC published as RFC7494, </a:t>
            </a:r>
            <a:r>
              <a:rPr lang="en-US" sz="1400" dirty="0" smtClean="0">
                <a:hlinkClick r:id="rId6"/>
              </a:rPr>
              <a:t>http://datatracker.ietf.org/doc/rfc7494/</a:t>
            </a:r>
            <a:r>
              <a:rPr lang="en-US" sz="1400" dirty="0" smtClean="0"/>
              <a:t> </a:t>
            </a:r>
            <a:r>
              <a:rPr lang="en-US" sz="1400" u="sng" dirty="0" smtClean="0"/>
              <a:t> </a:t>
            </a: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</a:t>
            </a:r>
            <a:r>
              <a:rPr lang="en-GB" sz="1400" dirty="0"/>
              <a:t>CAPWAP extension for 802.11n and Power/channel </a:t>
            </a:r>
            <a:r>
              <a:rPr lang="en-GB" sz="1400" dirty="0" err="1" smtClean="0"/>
              <a:t>Autoconfiguration</a:t>
            </a:r>
            <a:r>
              <a:rPr lang="en-GB" sz="1400" dirty="0" smtClean="0"/>
              <a:t>” </a:t>
            </a:r>
            <a:r>
              <a:rPr lang="en-US" sz="1400" u="sng" dirty="0">
                <a:hlinkClick r:id="rId7"/>
              </a:rPr>
              <a:t>http://datatracker.ietf.org/doc/draft-ietf-opsawg-capwap-extension/</a:t>
            </a:r>
            <a:r>
              <a:rPr lang="en-US" sz="1400" dirty="0"/>
              <a:t> </a:t>
            </a:r>
            <a:r>
              <a:rPr lang="en-US" sz="1400" dirty="0" smtClean="0"/>
              <a:t>, </a:t>
            </a:r>
            <a:r>
              <a:rPr lang="en-US" sz="1400" dirty="0"/>
              <a:t>see </a:t>
            </a:r>
            <a:r>
              <a:rPr lang="en-US" sz="1400" dirty="0" smtClean="0"/>
              <a:t>11-14-0913-01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[Mar 2017] Operations Area Working Group work group items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Updated: </a:t>
            </a:r>
            <a:r>
              <a:rPr lang="en-US" sz="1400" dirty="0"/>
              <a:t>Manufacturer Usage Description </a:t>
            </a:r>
            <a:r>
              <a:rPr lang="en-US" sz="1400" dirty="0" smtClean="0"/>
              <a:t>Specification, </a:t>
            </a:r>
            <a:r>
              <a:rPr lang="en-US" sz="1400" dirty="0"/>
              <a:t>see </a:t>
            </a:r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tools.ietf.org/html/draft-ietf-opsawg-mud-03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Updated: The TACACS+ Protocol, see </a:t>
            </a:r>
            <a:r>
              <a:rPr lang="en-US" sz="1400" dirty="0" smtClean="0">
                <a:hlinkClick r:id="rId9"/>
              </a:rPr>
              <a:t>https://datatracker.ietf.org/doc/draft-ietf-opsawg-tacacs/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Expired: Alternate Tunnel Encapsulation for Data Frames in CAPWAP, see  </a:t>
            </a:r>
            <a:r>
              <a:rPr lang="en-US" sz="1400" dirty="0" smtClean="0">
                <a:hlinkClick r:id="rId10"/>
              </a:rPr>
              <a:t>http://datatracker.ietf.org/doc/draft-ietf-opsawg-capwap-alt-tunnel/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Of interest: Requirements </a:t>
            </a:r>
            <a:r>
              <a:rPr lang="en-US" sz="1400" dirty="0"/>
              <a:t>and Architecture of Carrier IP Service Models  </a:t>
            </a:r>
            <a:r>
              <a:rPr lang="en-US" sz="1400" dirty="0">
                <a:hlinkClick r:id="rId11"/>
              </a:rPr>
              <a:t>https://datatracker.ietf.org/doc/draft-li-opsawg-carrier-ip-service-model-req-arch</a:t>
            </a:r>
            <a:r>
              <a:rPr lang="en-US" sz="1400" dirty="0" smtClean="0">
                <a:hlinkClick r:id="rId11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Carrier </a:t>
            </a:r>
            <a:r>
              <a:rPr lang="en-US" sz="1400" dirty="0"/>
              <a:t>Wi-Fi Calling Deployment </a:t>
            </a:r>
            <a:r>
              <a:rPr lang="en-US" sz="1400" dirty="0" smtClean="0"/>
              <a:t>Considerations</a:t>
            </a:r>
            <a:r>
              <a:rPr lang="en-US" sz="1400" dirty="0"/>
              <a:t>: </a:t>
            </a:r>
            <a:r>
              <a:rPr lang="en-US" sz="1400" dirty="0">
                <a:hlinkClick r:id="rId12"/>
              </a:rPr>
              <a:t>https://datatracker.ietf.org/doc/draft-pularikkal-opsawg-wifi-calling</a:t>
            </a:r>
            <a:r>
              <a:rPr lang="en-US" sz="1400" dirty="0" smtClean="0">
                <a:hlinkClick r:id="rId12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Of interest: RFC6632, An Overview of the IETF Network Management Protocols, </a:t>
            </a:r>
            <a:r>
              <a:rPr lang="en-US" sz="1400" dirty="0"/>
              <a:t>see </a:t>
            </a:r>
            <a:r>
              <a:rPr lang="en-US" sz="1400" dirty="0">
                <a:hlinkClick r:id="rId13"/>
              </a:rPr>
              <a:t>https://</a:t>
            </a:r>
            <a:r>
              <a:rPr lang="en-US" sz="1400" dirty="0" smtClean="0">
                <a:hlinkClick r:id="rId13"/>
              </a:rPr>
              <a:t>tools.ietf.org/html/rfc6632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Of Interest: </a:t>
            </a:r>
            <a:r>
              <a:rPr lang="en-US" sz="1400" dirty="0" smtClean="0"/>
              <a:t>RFC7548, Management of Networks with Constrained Devices: Use Cases, see </a:t>
            </a:r>
            <a:r>
              <a:rPr lang="en-US" sz="1400" dirty="0">
                <a:hlinkClick r:id="rId14"/>
              </a:rPr>
              <a:t>https://datatracker.ietf.org/doc/rfc7548</a:t>
            </a:r>
            <a:r>
              <a:rPr lang="en-US" sz="1400" dirty="0" smtClean="0">
                <a:hlinkClick r:id="rId14"/>
              </a:rPr>
              <a:t>/</a:t>
            </a:r>
            <a:r>
              <a:rPr lang="en-US" sz="14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14/20 of 11-17-0260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0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107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Layer Security (TLS)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Transport Layer Security Working Group website: </a:t>
            </a:r>
            <a:r>
              <a:rPr lang="en-US" sz="2000" dirty="0">
                <a:hlinkClick r:id="rId3"/>
              </a:rPr>
              <a:t>http://datatracker.ietf.org/wg/tls/charter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Work underway on a new version of TLS (used in EAP methods): Transport Layer Security Protocol Version 1.3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[Mar 2017]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 and In WG Last Call: TLS version 1.3 </a:t>
            </a:r>
            <a:r>
              <a:rPr lang="en-US" sz="1600" u="sng" dirty="0">
                <a:hlinkClick r:id="rId4"/>
              </a:rPr>
              <a:t>https://datatracker.ietf.org/doc/draft-ietf-tls-tls13</a:t>
            </a:r>
            <a:r>
              <a:rPr lang="en-US" sz="1600" u="sng" dirty="0" smtClean="0">
                <a:hlinkClick r:id="rId4"/>
              </a:rPr>
              <a:t>/</a:t>
            </a:r>
            <a:r>
              <a:rPr lang="en-US" sz="1600" u="sng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Updated: </a:t>
            </a:r>
            <a:r>
              <a:rPr lang="en-US" sz="1600" dirty="0"/>
              <a:t>Example Handshake Traces for TLS 1.3, see </a:t>
            </a:r>
            <a:r>
              <a:rPr lang="en-US" sz="1600" dirty="0">
                <a:hlinkClick r:id="rId5"/>
              </a:rPr>
              <a:t>https://datatracker.ietf.org/doc/draft-ietf-tls-tls13-vectors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 </a:t>
            </a:r>
            <a:endParaRPr lang="en-US" sz="1600" dirty="0"/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Updated: Elliptic Curve Cryptography (ECC) Cipher Suites for Transport Layer Security (TLS) Versions 1.2 and Earlier, see </a:t>
            </a:r>
            <a:r>
              <a:rPr lang="en-US" sz="1600" dirty="0" smtClean="0">
                <a:hlinkClick r:id="rId6"/>
              </a:rPr>
              <a:t>http://datatracker.ietf.org/doc/draft-ietf-tls-rfc4492bis/</a:t>
            </a:r>
            <a:r>
              <a:rPr lang="en-US" sz="1600" dirty="0" smtClean="0"/>
              <a:t> 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15/20 of 11-17-0260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5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108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 for Scalable DNS Service Discovery (</a:t>
            </a:r>
            <a:r>
              <a:rPr lang="en-US" dirty="0" err="1" smtClean="0"/>
              <a:t>dnssd</a:t>
            </a:r>
            <a:r>
              <a:rPr lang="en-US" dirty="0" smtClean="0"/>
              <a:t>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Working Group website: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datatracker.ietf.org/wg/dnssd/charter/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Charter: Develop scalable </a:t>
            </a:r>
            <a:r>
              <a:rPr lang="en-US" sz="1800" dirty="0"/>
              <a:t>DNS-SD/</a:t>
            </a:r>
            <a:r>
              <a:rPr lang="en-US" sz="1800" dirty="0" err="1"/>
              <a:t>mDNS</a:t>
            </a:r>
            <a:r>
              <a:rPr lang="en-US" sz="1800" dirty="0"/>
              <a:t> </a:t>
            </a:r>
            <a:r>
              <a:rPr lang="en-US" sz="1800" dirty="0" smtClean="0"/>
              <a:t>Extension </a:t>
            </a:r>
            <a:r>
              <a:rPr lang="en-US" sz="1800" dirty="0"/>
              <a:t>requirements </a:t>
            </a:r>
            <a:r>
              <a:rPr lang="en-US" sz="1800" dirty="0" smtClean="0"/>
              <a:t>and standard solutions to address problematic </a:t>
            </a:r>
            <a:r>
              <a:rPr lang="en-US" sz="1800" dirty="0"/>
              <a:t>use of </a:t>
            </a:r>
            <a:r>
              <a:rPr lang="en-US" sz="1800" dirty="0" err="1"/>
              <a:t>mDNS</a:t>
            </a:r>
            <a:r>
              <a:rPr lang="en-US" sz="1800" dirty="0"/>
              <a:t> and DNS-SD in networks today</a:t>
            </a:r>
          </a:p>
          <a:p>
            <a:pPr lvl="1"/>
            <a:r>
              <a:rPr lang="en-US" sz="1600" dirty="0" err="1" smtClean="0"/>
              <a:t>mDNS</a:t>
            </a:r>
            <a:r>
              <a:rPr lang="en-US" sz="1600" dirty="0" smtClean="0"/>
              <a:t> </a:t>
            </a:r>
            <a:r>
              <a:rPr lang="en-US" sz="1600" dirty="0"/>
              <a:t>discovery of services on other links is not possible</a:t>
            </a:r>
          </a:p>
          <a:p>
            <a:pPr lvl="1"/>
            <a:r>
              <a:rPr lang="en-US" sz="1600" dirty="0"/>
              <a:t>Multicast transmissions over wireless are very expensive</a:t>
            </a:r>
          </a:p>
          <a:p>
            <a:pPr lvl="1"/>
            <a:r>
              <a:rPr lang="en-US" sz="1600" dirty="0"/>
              <a:t>Addressed with different ad hoc technologies</a:t>
            </a:r>
          </a:p>
          <a:p>
            <a:r>
              <a:rPr lang="en-US" sz="1800" dirty="0" smtClean="0"/>
              <a:t>Of </a:t>
            </a:r>
            <a:r>
              <a:rPr lang="en-US" sz="1800" dirty="0"/>
              <a:t>interest </a:t>
            </a:r>
            <a:r>
              <a:rPr lang="en-US" sz="1800" dirty="0" smtClean="0"/>
              <a:t>to: </a:t>
            </a:r>
            <a:r>
              <a:rPr lang="en-US" sz="1800" dirty="0" err="1" smtClean="0"/>
              <a:t>Homenet</a:t>
            </a:r>
            <a:r>
              <a:rPr lang="en-US" sz="1800" dirty="0" smtClean="0"/>
              <a:t>, Zero configuration, Enterprise-grade </a:t>
            </a:r>
            <a:r>
              <a:rPr lang="en-US" sz="1800" dirty="0"/>
              <a:t>vendors of 802.11 </a:t>
            </a:r>
            <a:r>
              <a:rPr lang="en-US" sz="1800" dirty="0" smtClean="0"/>
              <a:t>infrastructure, Multi-link </a:t>
            </a:r>
            <a:r>
              <a:rPr lang="en-US" sz="1800" dirty="0"/>
              <a:t>mesh </a:t>
            </a:r>
            <a:r>
              <a:rPr lang="en-US" sz="1800" dirty="0" smtClean="0"/>
              <a:t>networking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[Mar 2017]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Updated: Hybrid Multicast/Unicast DNS-Based Service Discovery, see </a:t>
            </a:r>
            <a:r>
              <a:rPr lang="en-US" sz="1600" dirty="0" smtClean="0">
                <a:hlinkClick r:id="rId4"/>
              </a:rPr>
              <a:t>https://datatracker.ietf.org/doc/draft-ietf-dnssd-hybrid/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Updated: </a:t>
            </a:r>
            <a:r>
              <a:rPr lang="en-US" sz="1600" dirty="0"/>
              <a:t>On Interoperation of Labels Among Conventional DNS and Other Resolution </a:t>
            </a:r>
            <a:r>
              <a:rPr lang="en-US" sz="1600" dirty="0" smtClean="0"/>
              <a:t>Systems, </a:t>
            </a:r>
            <a:r>
              <a:rPr lang="en-US" sz="1600" dirty="0"/>
              <a:t>see  </a:t>
            </a:r>
            <a:r>
              <a:rPr lang="en-US" sz="1600" dirty="0">
                <a:hlinkClick r:id="rId5"/>
              </a:rPr>
              <a:t>https://datatracker.ietf.org/doc/draft-ietf-dnssd-mdns-dns-interop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Updated: </a:t>
            </a:r>
            <a:r>
              <a:rPr lang="en-US" sz="1600" dirty="0"/>
              <a:t>Privacy Extensions for DNS-SD, see </a:t>
            </a:r>
            <a:r>
              <a:rPr lang="en-US" sz="1600" dirty="0">
                <a:hlinkClick r:id="rId6"/>
              </a:rPr>
              <a:t>https://datatracker.ietf.org/doc/draft-ietf-dnssd-privacy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16/20 of 11-17-0260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1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109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Interest: Network-Based Mobility Extensions (NETEXT)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NETEXT: 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http://datatracker.ietf.org/wg/netext/charter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endParaRPr lang="en-US" sz="1800" dirty="0" smtClean="0"/>
          </a:p>
          <a:p>
            <a:r>
              <a:rPr lang="en-US" sz="1800" dirty="0" smtClean="0"/>
              <a:t>RFC 7561 published: Mapping </a:t>
            </a:r>
            <a:r>
              <a:rPr lang="en-US" sz="1800" dirty="0"/>
              <a:t>PMIPv6 </a:t>
            </a:r>
            <a:r>
              <a:rPr lang="en-US" sz="1800" dirty="0" err="1"/>
              <a:t>QoS</a:t>
            </a:r>
            <a:r>
              <a:rPr lang="en-US" sz="1800" dirty="0"/>
              <a:t> Procedures with WLAN </a:t>
            </a:r>
            <a:r>
              <a:rPr lang="en-US" sz="1800" dirty="0" err="1"/>
              <a:t>QoS</a:t>
            </a:r>
            <a:r>
              <a:rPr lang="en-US" sz="1800" dirty="0"/>
              <a:t> Procedures, see </a:t>
            </a:r>
            <a:r>
              <a:rPr lang="en-US" sz="1800" dirty="0">
                <a:hlinkClick r:id="rId4"/>
              </a:rPr>
              <a:t>http://datatracker.ietf.org/doc/rfc7561</a:t>
            </a:r>
            <a:r>
              <a:rPr lang="en-US" sz="1800" dirty="0" smtClean="0">
                <a:hlinkClick r:id="rId4"/>
              </a:rPr>
              <a:t>/</a:t>
            </a:r>
            <a:r>
              <a:rPr lang="en-US" sz="1800" dirty="0" smtClean="0"/>
              <a:t> </a:t>
            </a:r>
          </a:p>
          <a:p>
            <a:endParaRPr lang="en-US" sz="1800" dirty="0"/>
          </a:p>
          <a:p>
            <a:pPr algn="just"/>
            <a:r>
              <a:rPr lang="en-US" sz="1400" dirty="0" smtClean="0"/>
              <a:t>Abstract: This </a:t>
            </a:r>
            <a:r>
              <a:rPr lang="en-US" sz="1400" dirty="0"/>
              <a:t>document provides guidelines for achieving end to end Quality- of-Service (</a:t>
            </a:r>
            <a:r>
              <a:rPr lang="en-US" sz="1400" dirty="0" err="1"/>
              <a:t>QoS</a:t>
            </a:r>
            <a:r>
              <a:rPr lang="en-US" sz="1400" dirty="0"/>
              <a:t>) in a Proxy Mobile IPv6 (PMIPv6) domain where the access network is based on IEEE 802.11. RFC 7222 describes </a:t>
            </a:r>
            <a:r>
              <a:rPr lang="en-US" sz="1400" dirty="0" err="1"/>
              <a:t>QoS</a:t>
            </a:r>
            <a:r>
              <a:rPr lang="en-US" sz="1400" dirty="0"/>
              <a:t> negotiation between a Mobility Access Gateway (MAG) and Local Mobility Anchor (LMA) in a PMIPv6 mobility domain. The negotiated </a:t>
            </a:r>
            <a:r>
              <a:rPr lang="en-US" sz="1400" dirty="0" err="1"/>
              <a:t>QoS</a:t>
            </a:r>
            <a:r>
              <a:rPr lang="en-US" sz="1400" dirty="0"/>
              <a:t> parameters can be used for </a:t>
            </a:r>
            <a:r>
              <a:rPr lang="en-US" sz="1400" dirty="0" err="1"/>
              <a:t>QoS</a:t>
            </a:r>
            <a:r>
              <a:rPr lang="en-US" sz="1400" dirty="0"/>
              <a:t> policing and marking of packets to enforce </a:t>
            </a:r>
            <a:r>
              <a:rPr lang="en-US" sz="1400" dirty="0" err="1"/>
              <a:t>QoS</a:t>
            </a:r>
            <a:r>
              <a:rPr lang="en-US" sz="1400" dirty="0"/>
              <a:t> differentiation on the path between the MAG and LMA. IEEE 802.11, Wi-Fi Multimedia - Admission Control (WMM-AC) describes methods for </a:t>
            </a:r>
            <a:r>
              <a:rPr lang="en-US" sz="1400" dirty="0" err="1"/>
              <a:t>QoS</a:t>
            </a:r>
            <a:r>
              <a:rPr lang="en-US" sz="1400" dirty="0"/>
              <a:t> negotiation between a Wi-Fi Station (MN in PMIPv6 terminology) and an Access Point. This document provides a mapping between the above two sets of </a:t>
            </a:r>
            <a:r>
              <a:rPr lang="en-US" sz="1400" dirty="0" err="1"/>
              <a:t>QoS</a:t>
            </a:r>
            <a:r>
              <a:rPr lang="en-US" sz="1400" dirty="0"/>
              <a:t> procedures and the associated </a:t>
            </a:r>
            <a:r>
              <a:rPr lang="en-US" sz="1400" dirty="0" err="1"/>
              <a:t>QoS</a:t>
            </a:r>
            <a:r>
              <a:rPr lang="en-US" sz="1400" dirty="0"/>
              <a:t> parameters. This document is intended to be used as a companion document to RFC 7222 to enable implementation of end to end </a:t>
            </a:r>
            <a:r>
              <a:rPr lang="en-US" sz="1400" dirty="0" err="1"/>
              <a:t>QoS</a:t>
            </a:r>
            <a:r>
              <a:rPr lang="en-US" sz="1400" dirty="0"/>
              <a:t>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17/20 of 11-17-0260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5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/>
              <a:t>Slide </a:t>
            </a:r>
            <a:fld id="{AF256CC3-709F-4B73-B483-640656AD6A9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/>
              <a:t>Volunteer Editor Contacts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81600"/>
          </a:xfrm>
          <a:noFill/>
        </p:spPr>
        <p:txBody>
          <a:bodyPr/>
          <a:lstStyle/>
          <a:p>
            <a:r>
              <a:rPr lang="en-US" sz="1600" dirty="0" err="1"/>
              <a:t>TGaj</a:t>
            </a:r>
            <a:r>
              <a:rPr lang="en-US" sz="1600" dirty="0"/>
              <a:t> – </a:t>
            </a:r>
            <a:r>
              <a:rPr lang="en-US" sz="1600" dirty="0" err="1"/>
              <a:t>Jiamin</a:t>
            </a:r>
            <a:r>
              <a:rPr lang="en-US" sz="1600" dirty="0"/>
              <a:t> CHEN – </a:t>
            </a:r>
            <a:r>
              <a:rPr lang="en-US" sz="1600" b="0" dirty="0">
                <a:hlinkClick r:id="rId3"/>
              </a:rPr>
              <a:t>jiamin.chen@mail01.huawei.com</a:t>
            </a:r>
            <a:r>
              <a:rPr lang="en-US" sz="1600" b="0" dirty="0"/>
              <a:t> , </a:t>
            </a:r>
            <a:r>
              <a:rPr lang="en-US" sz="1600" dirty="0" err="1"/>
              <a:t>Shiwen</a:t>
            </a:r>
            <a:r>
              <a:rPr lang="en-US" sz="1600" dirty="0"/>
              <a:t> He – </a:t>
            </a:r>
            <a:r>
              <a:rPr lang="en-US" sz="1600" b="0" u="sng" dirty="0">
                <a:hlinkClick r:id="rId4"/>
              </a:rPr>
              <a:t>shiwenhe@seu.edu.cn</a:t>
            </a:r>
            <a:endParaRPr lang="en-US" sz="1600" b="0" dirty="0"/>
          </a:p>
          <a:p>
            <a:r>
              <a:rPr lang="en-US" sz="1600" dirty="0" err="1"/>
              <a:t>TGak</a:t>
            </a:r>
            <a:r>
              <a:rPr lang="en-US" sz="1600" dirty="0"/>
              <a:t> – Donald Eastlake – </a:t>
            </a:r>
            <a:r>
              <a:rPr lang="en-US" sz="1600" b="0" dirty="0">
                <a:hlinkClick r:id="rId5"/>
              </a:rPr>
              <a:t>d3e3e3@gmail.com</a:t>
            </a:r>
            <a:endParaRPr lang="en-US" sz="1600" b="0" dirty="0"/>
          </a:p>
          <a:p>
            <a:r>
              <a:rPr lang="en-US" sz="1600" dirty="0" err="1"/>
              <a:t>TGaq</a:t>
            </a:r>
            <a:r>
              <a:rPr lang="en-US" sz="1600" dirty="0"/>
              <a:t> – Lee Armstrong – </a:t>
            </a:r>
            <a:r>
              <a:rPr lang="en-US" sz="1600" b="0" dirty="0">
                <a:hlinkClick r:id="rId6"/>
              </a:rPr>
              <a:t>LRA@tiac.net</a:t>
            </a:r>
            <a:r>
              <a:rPr lang="en-US" sz="1600" b="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TGax</a:t>
            </a:r>
            <a:r>
              <a:rPr lang="en-US" sz="1600" b="1" dirty="0"/>
              <a:t> – Robert Stacey </a:t>
            </a:r>
            <a:r>
              <a:rPr lang="en-US" sz="1600" dirty="0"/>
              <a:t>– </a:t>
            </a:r>
            <a:r>
              <a:rPr lang="en-US" sz="1600" dirty="0">
                <a:hlinkClick r:id="rId7"/>
              </a:rPr>
              <a:t>robert.stacey@intel.com</a:t>
            </a:r>
            <a:r>
              <a:rPr lang="en-US" sz="1600" dirty="0"/>
              <a:t> </a:t>
            </a:r>
            <a:r>
              <a:rPr lang="en-US" sz="1600" b="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TGay</a:t>
            </a:r>
            <a:r>
              <a:rPr lang="en-US" sz="1600" b="1" dirty="0"/>
              <a:t> – Carlos </a:t>
            </a:r>
            <a:r>
              <a:rPr lang="en-US" sz="1600" b="1" dirty="0" err="1"/>
              <a:t>Cordeiro</a:t>
            </a:r>
            <a:r>
              <a:rPr lang="en-US" sz="1600" b="1" dirty="0"/>
              <a:t> </a:t>
            </a:r>
            <a:r>
              <a:rPr lang="en-US" sz="1600" dirty="0"/>
              <a:t>– </a:t>
            </a:r>
            <a:r>
              <a:rPr lang="en-US" sz="1600" dirty="0">
                <a:hlinkClick r:id="rId8"/>
              </a:rPr>
              <a:t>carlos.cordeiro@intel.com</a:t>
            </a:r>
            <a:r>
              <a:rPr lang="en-US" sz="1600" dirty="0"/>
              <a:t> 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TGaz</a:t>
            </a:r>
            <a:r>
              <a:rPr lang="en-US" sz="1600" b="1" dirty="0"/>
              <a:t> – Chao Chun Wang </a:t>
            </a:r>
            <a:r>
              <a:rPr lang="en-US" sz="1600" dirty="0"/>
              <a:t>– </a:t>
            </a:r>
            <a:r>
              <a:rPr lang="en-US" sz="1600" dirty="0">
                <a:hlinkClick r:id="rId9"/>
              </a:rPr>
              <a:t>chaochun.wang@mediatek.com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dirty="0"/>
              <a:t>Editors Emeritus:</a:t>
            </a:r>
          </a:p>
          <a:p>
            <a:pPr lvl="1"/>
            <a:r>
              <a:rPr lang="en-US" sz="1400" dirty="0" err="1"/>
              <a:t>TGaa</a:t>
            </a:r>
            <a:r>
              <a:rPr lang="en-US" sz="1400" dirty="0"/>
              <a:t> – Alex Ashley – </a:t>
            </a:r>
            <a:r>
              <a:rPr lang="en-US" sz="1400" dirty="0">
                <a:hlinkClick r:id="rId10"/>
              </a:rPr>
              <a:t>alex.ashley@hotmail.co.uk</a:t>
            </a:r>
            <a:endParaRPr lang="en-US" sz="1400" dirty="0"/>
          </a:p>
          <a:p>
            <a:pPr lvl="1"/>
            <a:r>
              <a:rPr lang="en-US" sz="1400" dirty="0" err="1"/>
              <a:t>TGac</a:t>
            </a:r>
            <a:r>
              <a:rPr lang="en-US" sz="1400" dirty="0"/>
              <a:t> – Robert Stacey – </a:t>
            </a:r>
            <a:r>
              <a:rPr lang="en-US" sz="1400" dirty="0">
                <a:hlinkClick r:id="rId7"/>
              </a:rPr>
              <a:t>robert.stacey@intel.com</a:t>
            </a:r>
            <a:r>
              <a:rPr lang="en-US" sz="1400" dirty="0"/>
              <a:t> </a:t>
            </a:r>
          </a:p>
          <a:p>
            <a:pPr lvl="1"/>
            <a:r>
              <a:rPr lang="en-US" sz="1400" dirty="0" err="1"/>
              <a:t>TGad</a:t>
            </a:r>
            <a:r>
              <a:rPr lang="en-US" sz="1400" dirty="0"/>
              <a:t> – Carlos Cordeiro – </a:t>
            </a:r>
            <a:r>
              <a:rPr lang="en-US" sz="1400" dirty="0">
                <a:hlinkClick r:id="rId8"/>
              </a:rPr>
              <a:t>carlos.cordeiro@intel.com</a:t>
            </a:r>
            <a:r>
              <a:rPr lang="en-US" sz="1400" dirty="0"/>
              <a:t>  </a:t>
            </a:r>
          </a:p>
          <a:p>
            <a:pPr lvl="1"/>
            <a:r>
              <a:rPr lang="en-US" sz="1400" dirty="0" err="1"/>
              <a:t>TGae</a:t>
            </a:r>
            <a:r>
              <a:rPr lang="en-US" sz="1400" dirty="0"/>
              <a:t> – Henry </a:t>
            </a:r>
            <a:r>
              <a:rPr lang="en-US" sz="1400" dirty="0" err="1"/>
              <a:t>Ptasinski</a:t>
            </a:r>
            <a:r>
              <a:rPr lang="en-US" sz="1400" dirty="0"/>
              <a:t> – </a:t>
            </a:r>
            <a:r>
              <a:rPr lang="en-US" sz="1400" dirty="0">
                <a:hlinkClick r:id="rId11"/>
              </a:rPr>
              <a:t>henry@LOGOUT.COM</a:t>
            </a:r>
            <a:r>
              <a:rPr lang="en-US" sz="1400" dirty="0"/>
              <a:t> </a:t>
            </a:r>
          </a:p>
          <a:p>
            <a:pPr lvl="1"/>
            <a:r>
              <a:rPr lang="en-US" sz="1400" dirty="0" err="1"/>
              <a:t>TGaf</a:t>
            </a:r>
            <a:r>
              <a:rPr lang="en-US" sz="1400" dirty="0"/>
              <a:t> – Peter Ecclesine – </a:t>
            </a:r>
            <a:r>
              <a:rPr lang="en-US" sz="1400" dirty="0">
                <a:hlinkClick r:id="rId12"/>
              </a:rPr>
              <a:t>petere@ieee.org</a:t>
            </a:r>
            <a:r>
              <a:rPr lang="en-US" sz="1400" dirty="0"/>
              <a:t>  </a:t>
            </a:r>
          </a:p>
          <a:p>
            <a:pPr lvl="1"/>
            <a:r>
              <a:rPr lang="en-US" sz="1400" dirty="0" err="1"/>
              <a:t>REVmc</a:t>
            </a:r>
            <a:r>
              <a:rPr lang="en-US" sz="1400" dirty="0"/>
              <a:t> – Adrian Stephens </a:t>
            </a:r>
            <a:r>
              <a:rPr lang="en-US" sz="1400" b="0" dirty="0"/>
              <a:t>– </a:t>
            </a:r>
            <a:r>
              <a:rPr lang="en-US" sz="1400" b="0" dirty="0">
                <a:hlinkClick r:id="rId13"/>
              </a:rPr>
              <a:t>adrian.p.stephens@ieee.org</a:t>
            </a:r>
            <a:r>
              <a:rPr lang="en-US" sz="1400" b="0" dirty="0"/>
              <a:t> </a:t>
            </a:r>
            <a:r>
              <a:rPr lang="en-US" sz="1400" dirty="0"/>
              <a:t>, Edward Au – </a:t>
            </a:r>
            <a:r>
              <a:rPr lang="en-US" sz="1400" b="0" u="sng" dirty="0">
                <a:hlinkClick r:id="rId14"/>
              </a:rPr>
              <a:t>edward.ks.au@huawei.com</a:t>
            </a:r>
            <a:r>
              <a:rPr lang="en-US" sz="1400" dirty="0"/>
              <a:t>, Emily Qi – </a:t>
            </a:r>
            <a:r>
              <a:rPr lang="en-US" sz="1400" b="0" dirty="0">
                <a:hlinkClick r:id="rId15"/>
              </a:rPr>
              <a:t>emily.h.qi@intel.com</a:t>
            </a:r>
            <a:r>
              <a:rPr lang="en-US" sz="1400" b="0" dirty="0"/>
              <a:t> </a:t>
            </a:r>
            <a:endParaRPr lang="en-US" sz="1400" dirty="0"/>
          </a:p>
          <a:p>
            <a:pPr lvl="1"/>
            <a:r>
              <a:rPr lang="en-US" sz="1400" dirty="0" err="1"/>
              <a:t>TGai</a:t>
            </a:r>
            <a:r>
              <a:rPr lang="en-US" sz="1400" dirty="0"/>
              <a:t> - </a:t>
            </a:r>
            <a:r>
              <a:rPr lang="en-US" sz="1400" dirty="0">
                <a:hlinkClick r:id="rId6"/>
              </a:rPr>
              <a:t>LRA@tiac.net</a:t>
            </a:r>
            <a:r>
              <a:rPr lang="en-US" sz="1400" dirty="0"/>
              <a:t>, Ping FANG </a:t>
            </a:r>
            <a:r>
              <a:rPr lang="en-US" sz="1400" dirty="0">
                <a:hlinkClick r:id="rId16"/>
              </a:rPr>
              <a:t>Ping.FANG@huawei.com </a:t>
            </a:r>
            <a:endParaRPr lang="en-US" sz="1400" dirty="0"/>
          </a:p>
          <a:p>
            <a:pPr lvl="1"/>
            <a:r>
              <a:rPr lang="en-US" sz="1400" dirty="0" err="1"/>
              <a:t>TGah</a:t>
            </a:r>
            <a:r>
              <a:rPr lang="en-US" sz="1400" dirty="0"/>
              <a:t> – </a:t>
            </a:r>
            <a:r>
              <a:rPr lang="en-US" sz="1400" dirty="0" err="1"/>
              <a:t>Yongho</a:t>
            </a:r>
            <a:r>
              <a:rPr lang="en-US" sz="1400" dirty="0"/>
              <a:t> </a:t>
            </a:r>
            <a:r>
              <a:rPr lang="en-US" sz="1400" dirty="0" err="1"/>
              <a:t>Seok</a:t>
            </a:r>
            <a:r>
              <a:rPr lang="en-US" sz="1400" dirty="0"/>
              <a:t> </a:t>
            </a:r>
            <a:r>
              <a:rPr lang="en-US" sz="1400" dirty="0">
                <a:hlinkClick r:id="rId17"/>
              </a:rPr>
              <a:t>yongho.seok@gmail.com</a:t>
            </a:r>
            <a:r>
              <a:rPr lang="en-US" sz="1400" dirty="0"/>
              <a:t>,  Alfred </a:t>
            </a:r>
            <a:r>
              <a:rPr lang="en-US" sz="1400" dirty="0" err="1"/>
              <a:t>Asterjadhi</a:t>
            </a:r>
            <a:r>
              <a:rPr lang="en-US" sz="1400" dirty="0"/>
              <a:t> – </a:t>
            </a:r>
            <a:r>
              <a:rPr lang="en-US" sz="1400" dirty="0">
                <a:hlinkClick r:id="rId18"/>
              </a:rPr>
              <a:t>aasterja@qti.qualcomm.com</a:t>
            </a:r>
            <a:r>
              <a:rPr lang="en-US" sz="1400" dirty="0"/>
              <a:t>   </a:t>
            </a:r>
          </a:p>
          <a:p>
            <a:pPr lvl="1"/>
            <a:r>
              <a:rPr lang="en-US" sz="1400" dirty="0" err="1"/>
              <a:t>TGaq</a:t>
            </a:r>
            <a:r>
              <a:rPr lang="en-US" sz="1400" dirty="0"/>
              <a:t> – Dan Gal –  </a:t>
            </a:r>
            <a:r>
              <a:rPr lang="en-US" sz="1400" dirty="0">
                <a:hlinkClick r:id="rId19"/>
              </a:rPr>
              <a:t>ddrgal@gmail.com</a:t>
            </a:r>
            <a:r>
              <a:rPr lang="en-US" sz="1400" dirty="0"/>
              <a:t> </a:t>
            </a:r>
          </a:p>
          <a:p>
            <a:pPr lvl="1"/>
            <a:endParaRPr lang="en-US" sz="1600" dirty="0"/>
          </a:p>
        </p:txBody>
      </p:sp>
      <p:sp>
        <p:nvSpPr>
          <p:cNvPr id="1946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9463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March 2017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5/30 of 11-17-0313 by Peter Ecclesine (Self)</a:t>
            </a:r>
          </a:p>
        </p:txBody>
      </p:sp>
    </p:spTree>
    <p:extLst>
      <p:ext uri="{BB962C8B-B14F-4D97-AF65-F5344CB8AC3E}">
        <p14:creationId xmlns:p14="http://schemas.microsoft.com/office/powerpoint/2010/main" val="68774154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110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 for IP Multicast </a:t>
            </a:r>
            <a:r>
              <a:rPr lang="en-US" dirty="0" smtClean="0"/>
              <a:t>(PIM)</a:t>
            </a:r>
            <a:endParaRPr lang="en-US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4953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PIM: 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http://datatracker.ietf.org/wg/pim/charter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The </a:t>
            </a:r>
            <a:r>
              <a:rPr lang="en-US" sz="1600" dirty="0"/>
              <a:t>Working </a:t>
            </a:r>
            <a:r>
              <a:rPr lang="en-US" sz="1600" dirty="0" smtClean="0"/>
              <a:t>Group charter includes: “Optimization </a:t>
            </a:r>
            <a:r>
              <a:rPr lang="en-US" sz="1600" dirty="0"/>
              <a:t>approaches for IGMP and MLD to adapt to link conditions in wireless and mobile networks and be more robust to packet loss</a:t>
            </a:r>
            <a:r>
              <a:rPr lang="en-US" sz="1600" dirty="0" smtClean="0"/>
              <a:t>.”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And a work item (April 2016) “submit </a:t>
            </a:r>
            <a:r>
              <a:rPr lang="en-US" sz="1600" dirty="0"/>
              <a:t>solutions for IGMP and MLD to adapt to wireless link </a:t>
            </a:r>
            <a:r>
              <a:rPr lang="en-US" sz="1600" dirty="0" smtClean="0"/>
              <a:t>conditions”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RFC 7761 published, Protocol Independent Multicast - Sparse Mode (PIM-SM): Protocol Specification (Revised), </a:t>
            </a:r>
            <a:r>
              <a:rPr lang="en-US" sz="1600" dirty="0" smtClean="0">
                <a:hlinkClick r:id="rId4"/>
              </a:rPr>
              <a:t>https://datatracker.ietf.org/doc/rfc7761/</a:t>
            </a:r>
            <a:r>
              <a:rPr lang="en-US" sz="1600" dirty="0" smtClean="0"/>
              <a:t>  </a:t>
            </a:r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Of interest: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A </a:t>
            </a:r>
            <a:r>
              <a:rPr lang="en-US" sz="1600" dirty="0"/>
              <a:t>YANG data model for Protocol-Independent Multicast (PIM), see </a:t>
            </a:r>
            <a:r>
              <a:rPr lang="en-US" sz="1600" dirty="0">
                <a:hlinkClick r:id="rId5"/>
              </a:rPr>
              <a:t>https://datatracker.ietf.org/doc/draft-ietf-pim-yang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and </a:t>
            </a:r>
            <a:r>
              <a:rPr lang="en-US" sz="1600" dirty="0"/>
              <a:t>A YANG data model for Internet Group Management Protocol (IGMP) and Multicast Listener Discovery (MLD), see </a:t>
            </a:r>
            <a:r>
              <a:rPr lang="en-US" sz="1600" dirty="0">
                <a:hlinkClick r:id="rId6"/>
              </a:rPr>
              <a:t>https://datatracker.ietf.org/doc/draft-ietf-pim-igmp-mld-yang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RFC 2236: </a:t>
            </a:r>
            <a:r>
              <a:rPr lang="fr-FR" sz="1600" dirty="0"/>
              <a:t>Internet Group Management Protocol, Version </a:t>
            </a:r>
            <a:r>
              <a:rPr lang="fr-FR" sz="1600" dirty="0" smtClean="0"/>
              <a:t>2</a:t>
            </a:r>
            <a:r>
              <a:rPr lang="en-US" sz="1600" dirty="0" smtClean="0"/>
              <a:t> (</a:t>
            </a:r>
            <a:r>
              <a:rPr lang="en-US" sz="1600" dirty="0"/>
              <a:t>IPv4), </a:t>
            </a:r>
            <a:r>
              <a:rPr lang="en-US" sz="1600" dirty="0">
                <a:hlinkClick r:id="rId7"/>
              </a:rPr>
              <a:t>https://</a:t>
            </a:r>
            <a:r>
              <a:rPr lang="en-US" sz="1600" dirty="0" smtClean="0">
                <a:hlinkClick r:id="rId7"/>
              </a:rPr>
              <a:t>tools.ietf.org/html/rfc2236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RFC 2710: Multicast </a:t>
            </a:r>
            <a:r>
              <a:rPr lang="en-US" sz="1600" dirty="0"/>
              <a:t>Listener Discovery (MLD) </a:t>
            </a:r>
            <a:r>
              <a:rPr lang="en-US" sz="1600" dirty="0" smtClean="0"/>
              <a:t>for IPv6, </a:t>
            </a:r>
            <a:r>
              <a:rPr lang="en-US" sz="1600" dirty="0">
                <a:hlinkClick r:id="rId8"/>
              </a:rPr>
              <a:t>https://</a:t>
            </a:r>
            <a:r>
              <a:rPr lang="en-US" sz="1600" dirty="0" smtClean="0">
                <a:hlinkClick r:id="rId8"/>
              </a:rPr>
              <a:t>www.ietf.org/rfc/rfc2710.txt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18/20 of 11-17-0260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4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111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 smtClean="0"/>
              <a:t>Deterministic Networking (DETNET)</a:t>
            </a:r>
            <a:endParaRPr lang="en-US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001000" cy="54864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DETNET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https://datatracker.ietf.org/wg/detnet/charter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/>
            <a:r>
              <a:rPr lang="en-US" sz="1400" dirty="0"/>
              <a:t>The Deterministic Networking (</a:t>
            </a:r>
            <a:r>
              <a:rPr lang="en-US" sz="1400" dirty="0" err="1"/>
              <a:t>DetNet</a:t>
            </a:r>
            <a:r>
              <a:rPr lang="en-US" sz="1400" dirty="0"/>
              <a:t>) Working Group focuses </a:t>
            </a:r>
            <a:r>
              <a:rPr lang="en-US" sz="1400" dirty="0" smtClean="0"/>
              <a:t>on deterministic </a:t>
            </a:r>
            <a:r>
              <a:rPr lang="en-US" sz="1400" dirty="0"/>
              <a:t>data paths that operate over Layer 2 bridged and Layer </a:t>
            </a:r>
            <a:r>
              <a:rPr lang="en-US" sz="1400" dirty="0" smtClean="0"/>
              <a:t>3 routed </a:t>
            </a:r>
            <a:r>
              <a:rPr lang="en-US" sz="1400" dirty="0"/>
              <a:t>segments, where such paths can provide bounds on latency, loss</a:t>
            </a:r>
            <a:r>
              <a:rPr lang="en-US" sz="1400" dirty="0" smtClean="0"/>
              <a:t>, and </a:t>
            </a:r>
            <a:r>
              <a:rPr lang="en-US" sz="1400" dirty="0"/>
              <a:t>packet delay variation (jitter), and high reliability. </a:t>
            </a:r>
            <a:endParaRPr lang="en-US" sz="1400" dirty="0" smtClean="0"/>
          </a:p>
          <a:p>
            <a:pPr lvl="1"/>
            <a:r>
              <a:rPr lang="en-US" sz="1400" dirty="0" smtClean="0"/>
              <a:t>Addresses </a:t>
            </a:r>
            <a:r>
              <a:rPr lang="en-US" sz="1400" dirty="0"/>
              <a:t>Layer 3 aspects in support of applications </a:t>
            </a:r>
            <a:r>
              <a:rPr lang="en-US" sz="1400" dirty="0" smtClean="0"/>
              <a:t>requiring deterministic </a:t>
            </a:r>
            <a:r>
              <a:rPr lang="en-US" sz="1400" dirty="0"/>
              <a:t>networking. </a:t>
            </a:r>
            <a:endParaRPr lang="en-US" sz="1400" dirty="0" smtClean="0"/>
          </a:p>
          <a:p>
            <a:pPr lvl="1"/>
            <a:r>
              <a:rPr lang="en-US" sz="1400" dirty="0" smtClean="0"/>
              <a:t>The </a:t>
            </a:r>
            <a:r>
              <a:rPr lang="en-US" sz="1400" dirty="0"/>
              <a:t>Working Group collaborates with </a:t>
            </a:r>
            <a:r>
              <a:rPr lang="en-US" sz="1400" dirty="0" smtClean="0"/>
              <a:t>IEEE802.1 Time </a:t>
            </a:r>
            <a:r>
              <a:rPr lang="en-US" sz="1400" dirty="0"/>
              <a:t>Sensitive Networking (TSN), which is responsible for Layer </a:t>
            </a:r>
            <a:r>
              <a:rPr lang="en-US" sz="1400" dirty="0" smtClean="0"/>
              <a:t>2 operations</a:t>
            </a:r>
            <a:r>
              <a:rPr lang="en-US" sz="1400" dirty="0"/>
              <a:t>, to define a common architecture for both Layer 2 and </a:t>
            </a:r>
            <a:r>
              <a:rPr lang="en-US" sz="1400" dirty="0" smtClean="0"/>
              <a:t>Layer 3</a:t>
            </a:r>
            <a:r>
              <a:rPr lang="en-US" sz="1400" dirty="0"/>
              <a:t>. </a:t>
            </a:r>
            <a:endParaRPr lang="en-US" sz="1400" dirty="0" smtClean="0"/>
          </a:p>
          <a:p>
            <a:pPr lvl="1"/>
            <a:r>
              <a:rPr lang="en-US" sz="1400" dirty="0" smtClean="0"/>
              <a:t>Example </a:t>
            </a:r>
            <a:r>
              <a:rPr lang="en-US" sz="1400" dirty="0"/>
              <a:t>applications for deterministic networks include </a:t>
            </a:r>
            <a:r>
              <a:rPr lang="en-US" sz="1400" dirty="0" smtClean="0"/>
              <a:t>professional and </a:t>
            </a:r>
            <a:r>
              <a:rPr lang="en-US" sz="1400" dirty="0"/>
              <a:t>home audio/video, multimedia in transportation, engine </a:t>
            </a:r>
            <a:r>
              <a:rPr lang="en-US" sz="1400" dirty="0" smtClean="0"/>
              <a:t>control systems</a:t>
            </a:r>
            <a:r>
              <a:rPr lang="en-US" sz="1400" dirty="0"/>
              <a:t>, and other general industrial and vehicular applications </a:t>
            </a:r>
            <a:r>
              <a:rPr lang="en-US" sz="1400" dirty="0" smtClean="0"/>
              <a:t>being considered </a:t>
            </a:r>
            <a:r>
              <a:rPr lang="en-US" sz="1400" dirty="0"/>
              <a:t>by the IEEE 802.1 TSN Task Group.</a:t>
            </a:r>
          </a:p>
          <a:p>
            <a:pPr marL="0" indent="0">
              <a:buNone/>
            </a:pPr>
            <a:r>
              <a:rPr lang="en-US" sz="1800" dirty="0" smtClean="0"/>
              <a:t>Of interest:</a:t>
            </a:r>
          </a:p>
          <a:p>
            <a:pPr lvl="1"/>
            <a:r>
              <a:rPr lang="en-US" sz="1400" dirty="0" err="1" smtClean="0"/>
              <a:t>DetNet</a:t>
            </a:r>
            <a:r>
              <a:rPr lang="en-US" sz="1400" dirty="0" smtClean="0"/>
              <a:t> </a:t>
            </a:r>
            <a:r>
              <a:rPr lang="en-US" sz="1400" dirty="0"/>
              <a:t>Data Plane Protocol and Solution Alternatives, see </a:t>
            </a:r>
            <a:r>
              <a:rPr lang="en-US" sz="1400" dirty="0">
                <a:hlinkClick r:id="rId4"/>
              </a:rPr>
              <a:t>https://datatracker.ietf.org/doc/draft-ietf-detnet-dp-alt</a:t>
            </a:r>
            <a:r>
              <a:rPr lang="en-US" sz="1400" dirty="0" smtClean="0">
                <a:hlinkClick r:id="rId4"/>
              </a:rPr>
              <a:t>/</a:t>
            </a:r>
            <a:r>
              <a:rPr lang="en-US" sz="1400" dirty="0" smtClean="0"/>
              <a:t> </a:t>
            </a:r>
          </a:p>
          <a:p>
            <a:pPr lvl="1"/>
            <a:r>
              <a:rPr lang="en-US" sz="1400" dirty="0" smtClean="0"/>
              <a:t>Deterministic </a:t>
            </a:r>
            <a:r>
              <a:rPr lang="en-US" sz="1400" dirty="0"/>
              <a:t>Networking Architecture, see </a:t>
            </a:r>
            <a:r>
              <a:rPr lang="en-US" sz="1400" dirty="0">
                <a:hlinkClick r:id="rId5"/>
              </a:rPr>
              <a:t>https://datatracker.ietf.org/doc/draft-ietf-detnet-architecture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 </a:t>
            </a:r>
          </a:p>
          <a:p>
            <a:pPr lvl="1"/>
            <a:r>
              <a:rPr lang="en-US" sz="1400" dirty="0" smtClean="0"/>
              <a:t>Deterministic Networking Use Cases, see </a:t>
            </a:r>
            <a:r>
              <a:rPr lang="en-US" sz="1400" dirty="0" smtClean="0">
                <a:hlinkClick r:id="rId6"/>
              </a:rPr>
              <a:t>https://datatracker.ietf.org/doc/draft-ietf-detnet-use-cases/</a:t>
            </a:r>
            <a:r>
              <a:rPr lang="en-US" sz="1400" dirty="0" smtClean="0"/>
              <a:t> (note 5.1.1, reference to </a:t>
            </a:r>
            <a:r>
              <a:rPr lang="en-US" sz="1400" dirty="0" err="1" smtClean="0"/>
              <a:t>WiFi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smtClean="0"/>
              <a:t>Deterministic </a:t>
            </a:r>
            <a:r>
              <a:rPr lang="en-US" sz="1400" dirty="0"/>
              <a:t>Networking Problem Statement, see </a:t>
            </a:r>
            <a:r>
              <a:rPr lang="en-US" sz="1400" dirty="0">
                <a:hlinkClick r:id="rId7"/>
              </a:rPr>
              <a:t>https://datatracker.ietf.org/doc/draft-ietf-detnet-problem-statement/</a:t>
            </a:r>
            <a:r>
              <a:rPr lang="en-US" sz="1400" dirty="0"/>
              <a:t> </a:t>
            </a:r>
          </a:p>
          <a:p>
            <a:pPr lvl="1"/>
            <a:r>
              <a:rPr lang="en-US" sz="1400" dirty="0" smtClean="0"/>
              <a:t>Integrated </a:t>
            </a:r>
            <a:r>
              <a:rPr lang="en-US" sz="1400" dirty="0"/>
              <a:t>Mobile </a:t>
            </a:r>
            <a:r>
              <a:rPr lang="en-US" sz="1400" dirty="0" err="1"/>
              <a:t>Fronthaul</a:t>
            </a:r>
            <a:r>
              <a:rPr lang="en-US" sz="1400" dirty="0"/>
              <a:t> and Backhaul, see </a:t>
            </a:r>
            <a:r>
              <a:rPr lang="en-US" sz="1400" dirty="0">
                <a:hlinkClick r:id="rId8"/>
              </a:rPr>
              <a:t>https://datatracker.ietf.org/doc/draft-huang-detnet-xhaul/</a:t>
            </a:r>
            <a:r>
              <a:rPr lang="en-US" sz="1400" dirty="0"/>
              <a:t> </a:t>
            </a:r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19/20 of 11-17-0260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2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112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Queue Management (AQM)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7244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Active Queue Management and Packet Scheduling Working Group website: </a:t>
            </a:r>
            <a:r>
              <a:rPr lang="en-US" sz="2000" dirty="0">
                <a:hlinkClick r:id="rId3"/>
              </a:rPr>
              <a:t>http://datatracker.ietf.org/wg/aqm/charter/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IETF Recommendations Regarding Active Queue Management </a:t>
            </a:r>
            <a:r>
              <a:rPr lang="en-US" sz="1800" dirty="0"/>
              <a:t>to update </a:t>
            </a:r>
            <a:r>
              <a:rPr lang="en-US" sz="1800" dirty="0">
                <a:hlinkClick r:id="rId4"/>
              </a:rPr>
              <a:t>https://datatracker.ietf.org/doc/rfc2309</a:t>
            </a:r>
            <a:r>
              <a:rPr lang="en-US" sz="1800" dirty="0" smtClean="0">
                <a:hlinkClick r:id="rId4"/>
              </a:rPr>
              <a:t>/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[Mar 2017]</a:t>
            </a:r>
            <a:endParaRPr lang="en-US" sz="1800" dirty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Updated: “Guidelines for </a:t>
            </a:r>
            <a:r>
              <a:rPr lang="en-US" sz="1400" dirty="0" err="1" smtClean="0"/>
              <a:t>DiffServ</a:t>
            </a:r>
            <a:r>
              <a:rPr lang="en-US" sz="1400" dirty="0" smtClean="0"/>
              <a:t> to IEEE 802.11 Mapping”: </a:t>
            </a:r>
            <a:r>
              <a:rPr lang="en-US" sz="1400" u="sng" dirty="0" smtClean="0">
                <a:hlinkClick r:id="rId5"/>
              </a:rPr>
              <a:t>https://tools.ietf.org/html/draft-ietf-tsvwg-ieee-802-11-01</a:t>
            </a:r>
            <a:r>
              <a:rPr lang="en-US" sz="1400" u="sng" dirty="0" smtClean="0"/>
              <a:t> . </a:t>
            </a:r>
            <a:r>
              <a:rPr lang="en-US" sz="1400" dirty="0" smtClean="0"/>
              <a:t>It is not intended to make any changes in priority mapping in 802.11 but does mention it extensively in Section 2. Also see </a:t>
            </a:r>
            <a:r>
              <a:rPr lang="en-US" sz="1400" u="sng" dirty="0" smtClean="0">
                <a:hlinkClick r:id="rId6"/>
              </a:rPr>
              <a:t>https://www.ietf.org/proceedings/96/slides/slides-96-tsvwg-2.pdf</a:t>
            </a:r>
            <a:r>
              <a:rPr lang="en-US" sz="1400" u="sng" dirty="0" smtClean="0"/>
              <a:t> .</a:t>
            </a: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Publication requested: </a:t>
            </a:r>
            <a:r>
              <a:rPr lang="en-US" sz="1400" dirty="0"/>
              <a:t>Controlled Delay Active Queue </a:t>
            </a:r>
            <a:r>
              <a:rPr lang="en-US" sz="1400" dirty="0" smtClean="0"/>
              <a:t>Management</a:t>
            </a:r>
            <a:r>
              <a:rPr lang="en-US" sz="1400" dirty="0"/>
              <a:t>, see </a:t>
            </a:r>
            <a:r>
              <a:rPr lang="en-US" sz="1400" dirty="0">
                <a:hlinkClick r:id="rId7"/>
              </a:rPr>
              <a:t>https://datatracker.ietf.org/doc/draft-ietf-aqm-codel</a:t>
            </a:r>
            <a:r>
              <a:rPr lang="en-US" sz="1400" dirty="0" smtClean="0">
                <a:hlinkClick r:id="rId7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Published as RFC 8087: The Benefits and Pitfalls of using Explicit Congestion Notification (ECN), </a:t>
            </a:r>
            <a:r>
              <a:rPr lang="en-US" sz="1400" dirty="0">
                <a:hlinkClick r:id="rId8"/>
              </a:rPr>
              <a:t>https://datatracker.ietf.org/doc/rfc8087</a:t>
            </a:r>
            <a:r>
              <a:rPr lang="en-US" sz="1400" dirty="0" smtClean="0">
                <a:hlinkClick r:id="rId8"/>
              </a:rPr>
              <a:t>/</a:t>
            </a:r>
            <a:r>
              <a:rPr lang="en-US" sz="1400" dirty="0" smtClean="0"/>
              <a:t> 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Published as RFC 7928: AQM Characterization Guidelines, see </a:t>
            </a:r>
            <a:r>
              <a:rPr lang="en-US" sz="1400" dirty="0">
                <a:hlinkClick r:id="rId9"/>
              </a:rPr>
              <a:t>https://datatracker.ietf.org/doc/rfc7928</a:t>
            </a:r>
            <a:r>
              <a:rPr lang="en-US" sz="1400" dirty="0" smtClean="0">
                <a:hlinkClick r:id="rId9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fr-FR" sz="1400" dirty="0" smtClean="0"/>
              <a:t>RFC 7567 </a:t>
            </a:r>
            <a:r>
              <a:rPr lang="fr-FR" sz="1400" dirty="0" err="1" smtClean="0"/>
              <a:t>published</a:t>
            </a:r>
            <a:r>
              <a:rPr lang="fr-FR" sz="1400" dirty="0" smtClean="0"/>
              <a:t>: IETF </a:t>
            </a:r>
            <a:r>
              <a:rPr lang="fr-FR" sz="1400" dirty="0" err="1" smtClean="0"/>
              <a:t>Recommendations</a:t>
            </a:r>
            <a:r>
              <a:rPr lang="fr-FR" sz="1400" dirty="0" smtClean="0"/>
              <a:t> </a:t>
            </a:r>
            <a:r>
              <a:rPr lang="fr-FR" sz="1400" dirty="0" err="1" smtClean="0"/>
              <a:t>Regarding</a:t>
            </a:r>
            <a:r>
              <a:rPr lang="fr-FR" sz="1400" dirty="0" smtClean="0"/>
              <a:t> Active Queue Management, </a:t>
            </a:r>
            <a:r>
              <a:rPr lang="fr-FR" sz="1400" dirty="0" err="1" smtClean="0"/>
              <a:t>see</a:t>
            </a:r>
            <a:r>
              <a:rPr lang="fr-FR" sz="1400" dirty="0" smtClean="0"/>
              <a:t> </a:t>
            </a:r>
            <a:r>
              <a:rPr lang="en-US" sz="1400" u="sng" dirty="0" smtClean="0">
                <a:hlinkClick r:id="rId10"/>
              </a:rPr>
              <a:t>https://tools.ietf.org/html/rfc7567</a:t>
            </a:r>
            <a:endParaRPr lang="en-US" sz="1400" u="sng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20/20 of 11-17-0260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9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4213" y="332601"/>
            <a:ext cx="951222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March 2017</a:t>
            </a:r>
            <a:endParaRPr lang="en-GB" altLang="en-US" sz="1800" dirty="0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827138B0-886C-442D-A790-BBBA55B88C81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113</a:t>
            </a:fld>
            <a:endParaRPr lang="en-GB" altLang="en-US" sz="1200" b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Wi-Fi Alliance Liaison Update</a:t>
            </a:r>
          </a:p>
        </p:txBody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 smtClean="0"/>
              <a:t>Date:</a:t>
            </a:r>
            <a:r>
              <a:rPr lang="en-GB" altLang="en-US" sz="2000" b="0" dirty="0" smtClean="0"/>
              <a:t> 2017-03-15</a:t>
            </a:r>
          </a:p>
        </p:txBody>
      </p:sp>
      <p:graphicFrame>
        <p:nvGraphicFramePr>
          <p:cNvPr id="4103" name="Object 5"/>
          <p:cNvGraphicFramePr>
            <a:graphicFrameLocks noChangeAspect="1"/>
          </p:cNvGraphicFramePr>
          <p:nvPr/>
        </p:nvGraphicFramePr>
        <p:xfrm>
          <a:off x="534988" y="2351088"/>
          <a:ext cx="7813675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Document" r:id="rId4" imgW="8156175" imgH="2330354" progId="Word.Document.8">
                  <p:embed/>
                </p:oleObj>
              </mc:Choice>
              <mc:Fallback>
                <p:oleObj name="Document" r:id="rId4" imgW="8156175" imgH="233035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351088"/>
                        <a:ext cx="7813675" cy="223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533400" y="1935163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 smtClean="0"/>
              <a:t>1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/4 of 11-17-0259 by Ian Sherlock, Texas Instruments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Adrian Stephens, Intel Corporation</a:t>
            </a:r>
          </a:p>
        </p:txBody>
      </p:sp>
    </p:spTree>
    <p:extLst>
      <p:ext uri="{BB962C8B-B14F-4D97-AF65-F5344CB8AC3E}">
        <p14:creationId xmlns:p14="http://schemas.microsoft.com/office/powerpoint/2010/main" val="26181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4704"/>
            <a:ext cx="8062913" cy="540000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000" b="0" dirty="0" smtClean="0"/>
              <a:t>The last WFA member meeting was held in the week of </a:t>
            </a:r>
            <a:r>
              <a:rPr lang="en-US" altLang="en-US" sz="2000" b="0" dirty="0"/>
              <a:t>6</a:t>
            </a:r>
            <a:r>
              <a:rPr lang="en-US" altLang="en-US" sz="2000" b="0" baseline="30000" dirty="0" smtClean="0"/>
              <a:t>th</a:t>
            </a:r>
            <a:r>
              <a:rPr lang="en-US" altLang="en-US" sz="2000" b="0" dirty="0" smtClean="0"/>
              <a:t> Feb 2017 in Sydney Australia </a:t>
            </a:r>
          </a:p>
          <a:p>
            <a:pPr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Recent Items of note</a:t>
            </a:r>
          </a:p>
          <a:p>
            <a:pPr lvl="1">
              <a:defRPr/>
            </a:pPr>
            <a:r>
              <a:rPr lang="en-US" altLang="en-US" sz="1600" dirty="0" smtClean="0"/>
              <a:t>On Feb 22</a:t>
            </a:r>
            <a:r>
              <a:rPr lang="en-US" altLang="en-US" sz="1600" baseline="30000" dirty="0" smtClean="0"/>
              <a:t>nd</a:t>
            </a:r>
            <a:r>
              <a:rPr lang="en-US" altLang="en-US" sz="1600" dirty="0" smtClean="0"/>
              <a:t> 2017 Wi-Fi Certified Location™ was announced</a:t>
            </a:r>
          </a:p>
          <a:p>
            <a:pPr lvl="2">
              <a:defRPr/>
            </a:pPr>
            <a:r>
              <a:rPr lang="en-US" altLang="en-US" sz="1400" dirty="0">
                <a:hlinkClick r:id="rId3"/>
              </a:rPr>
              <a:t>http://</a:t>
            </a:r>
            <a:r>
              <a:rPr lang="en-US" altLang="en-US" sz="1400" dirty="0" smtClean="0">
                <a:hlinkClick r:id="rId3"/>
              </a:rPr>
              <a:t>www.wi-fi.org/news-events/newsroom/wi-fi-certified-location-brings-wi-fi-indoor-positioning-capabilities</a:t>
            </a:r>
            <a:endParaRPr lang="en-US" altLang="en-US" sz="1400" dirty="0" smtClean="0"/>
          </a:p>
          <a:p>
            <a:pPr lvl="1">
              <a:defRPr/>
            </a:pPr>
            <a:endParaRPr lang="en-US" altLang="en-US" sz="1600" dirty="0"/>
          </a:p>
          <a:p>
            <a:pPr>
              <a:defRPr/>
            </a:pPr>
            <a:r>
              <a:rPr lang="en-US" altLang="en-US" sz="2000" b="0" dirty="0" smtClean="0"/>
              <a:t>Ongoing technical activity at WFA leading to certification, based on IEEE programs</a:t>
            </a:r>
          </a:p>
          <a:p>
            <a:pPr lvl="1">
              <a:defRPr/>
            </a:pPr>
            <a:r>
              <a:rPr lang="en-US" altLang="en-US" sz="1600" dirty="0" smtClean="0"/>
              <a:t>Location  </a:t>
            </a:r>
          </a:p>
          <a:p>
            <a:pPr lvl="1">
              <a:defRPr/>
            </a:pPr>
            <a:r>
              <a:rPr lang="en-US" altLang="en-US" sz="1600" dirty="0" smtClean="0"/>
              <a:t>60GHz</a:t>
            </a:r>
          </a:p>
          <a:p>
            <a:pPr lvl="1">
              <a:defRPr/>
            </a:pPr>
            <a:r>
              <a:rPr lang="en-US" altLang="en-US" sz="1600" dirty="0" err="1" smtClean="0"/>
              <a:t>HaLow</a:t>
            </a:r>
            <a:endParaRPr lang="en-US" altLang="en-US" sz="1600" dirty="0" smtClean="0"/>
          </a:p>
          <a:p>
            <a:pPr lvl="1">
              <a:defRPr/>
            </a:pPr>
            <a:r>
              <a:rPr lang="en-US" altLang="en-US" sz="1600" dirty="0" smtClean="0"/>
              <a:t>Timing Measurement  (</a:t>
            </a:r>
            <a:r>
              <a:rPr lang="en-US" altLang="en-US" sz="1600" dirty="0" err="1" smtClean="0"/>
              <a:t>TimeSync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)</a:t>
            </a:r>
          </a:p>
          <a:p>
            <a:pPr lvl="1">
              <a:defRPr/>
            </a:pPr>
            <a:r>
              <a:rPr lang="en-US" altLang="en-US" sz="1600" dirty="0" smtClean="0"/>
              <a:t>Optimized Connectivity Experience</a:t>
            </a:r>
          </a:p>
          <a:p>
            <a:pPr lvl="1">
              <a:defRPr/>
            </a:pPr>
            <a:r>
              <a:rPr lang="en-US" altLang="en-US" sz="1600" dirty="0" smtClean="0"/>
              <a:t>Multiband Operations</a:t>
            </a:r>
          </a:p>
          <a:p>
            <a:pPr lvl="1">
              <a:defRPr/>
            </a:pPr>
            <a:r>
              <a:rPr lang="en-US" altLang="en-US" sz="1600" dirty="0" err="1"/>
              <a:t>IoT</a:t>
            </a:r>
            <a:r>
              <a:rPr lang="en-US" altLang="en-US" sz="1600" dirty="0"/>
              <a:t> Low Power</a:t>
            </a:r>
          </a:p>
          <a:p>
            <a:pPr lvl="1">
              <a:defRPr/>
            </a:pPr>
            <a:endParaRPr lang="en-US" altLang="en-US" sz="1600" dirty="0"/>
          </a:p>
        </p:txBody>
      </p:sp>
      <p:sp>
        <p:nvSpPr>
          <p:cNvPr id="512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4213" y="332601"/>
            <a:ext cx="951222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March 2017</a:t>
            </a:r>
            <a:endParaRPr lang="en-GB" altLang="en-US" sz="18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2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/4 of 11-17-0259 by Ian Sherlock, Texas Instruments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Adrian Stephens, Intel Corporation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6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5175"/>
            <a:ext cx="7772400" cy="56165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Examples of other technical work ongoing in WFA</a:t>
            </a:r>
          </a:p>
          <a:p>
            <a:pPr lvl="1">
              <a:defRPr/>
            </a:pPr>
            <a:r>
              <a:rPr lang="en-US" altLang="en-US" sz="1600" dirty="0" smtClean="0"/>
              <a:t>Neighbor Awareness Networking – low power </a:t>
            </a:r>
            <a:r>
              <a:rPr lang="en-US" altLang="en-US" sz="1600" dirty="0"/>
              <a:t>discovery, many-to-many </a:t>
            </a:r>
            <a:r>
              <a:rPr lang="en-US" altLang="en-US" sz="1600" dirty="0" smtClean="0"/>
              <a:t>data </a:t>
            </a:r>
            <a:r>
              <a:rPr lang="en-US" altLang="en-US" sz="1600" dirty="0"/>
              <a:t>connectivity, </a:t>
            </a:r>
            <a:r>
              <a:rPr lang="en-US" altLang="en-US" sz="1600" dirty="0" smtClean="0"/>
              <a:t>and accurate ranging</a:t>
            </a:r>
          </a:p>
          <a:p>
            <a:pPr lvl="1">
              <a:defRPr/>
            </a:pPr>
            <a:r>
              <a:rPr lang="en-US" altLang="en-US" sz="1600" dirty="0" smtClean="0"/>
              <a:t>Wireless Serial Bus</a:t>
            </a:r>
          </a:p>
          <a:p>
            <a:pPr lvl="1">
              <a:defRPr/>
            </a:pPr>
            <a:r>
              <a:rPr lang="en-US" altLang="en-US" sz="1600" dirty="0" smtClean="0"/>
              <a:t>Display</a:t>
            </a:r>
          </a:p>
          <a:p>
            <a:pPr lvl="1">
              <a:defRPr/>
            </a:pPr>
            <a:r>
              <a:rPr lang="en-US" altLang="en-US" sz="1600" dirty="0" smtClean="0"/>
              <a:t>Security </a:t>
            </a:r>
          </a:p>
          <a:p>
            <a:pPr lvl="1">
              <a:defRPr/>
            </a:pPr>
            <a:r>
              <a:rPr lang="en-US" altLang="en-US" sz="1600" dirty="0" smtClean="0"/>
              <a:t>Device Provisioning Protocol</a:t>
            </a:r>
          </a:p>
          <a:p>
            <a:pPr lvl="1">
              <a:defRPr/>
            </a:pPr>
            <a:r>
              <a:rPr lang="en-US" altLang="en-US" sz="1600" dirty="0" smtClean="0"/>
              <a:t>Application Services</a:t>
            </a:r>
          </a:p>
          <a:p>
            <a:pPr lvl="1">
              <a:defRPr/>
            </a:pPr>
            <a:r>
              <a:rPr lang="en-US" altLang="en-US" sz="1600" dirty="0" smtClean="0"/>
              <a:t>LTE Coexistence</a:t>
            </a:r>
          </a:p>
          <a:p>
            <a:pPr lvl="1">
              <a:defRPr/>
            </a:pPr>
            <a:r>
              <a:rPr lang="en-US" altLang="en-US" sz="1600" dirty="0" err="1" smtClean="0"/>
              <a:t>Passpoint</a:t>
            </a:r>
            <a:endParaRPr lang="en-US" altLang="en-US" sz="1600" dirty="0" smtClean="0"/>
          </a:p>
          <a:p>
            <a:pPr lvl="1">
              <a:defRPr/>
            </a:pPr>
            <a:r>
              <a:rPr lang="en-US" altLang="en-US" sz="1600" dirty="0"/>
              <a:t>Home Experience</a:t>
            </a:r>
          </a:p>
          <a:p>
            <a:pPr lvl="1"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sz="2000" b="0" dirty="0" smtClean="0"/>
              <a:t>Examples of WFA Activity in other areas, potentially leading to technical work </a:t>
            </a:r>
          </a:p>
          <a:p>
            <a:pPr lvl="1">
              <a:defRPr/>
            </a:pPr>
            <a:r>
              <a:rPr lang="en-US" altLang="en-US" sz="1600" dirty="0" smtClean="0"/>
              <a:t>Automotive</a:t>
            </a:r>
          </a:p>
          <a:p>
            <a:pPr lvl="1">
              <a:defRPr/>
            </a:pPr>
            <a:r>
              <a:rPr lang="en-US" altLang="en-US" sz="1600" dirty="0"/>
              <a:t>a</a:t>
            </a:r>
            <a:r>
              <a:rPr lang="en-US" altLang="en-US" sz="1600" dirty="0" smtClean="0"/>
              <a:t>x </a:t>
            </a:r>
          </a:p>
          <a:p>
            <a:pPr marL="0" indent="0">
              <a:buFontTx/>
              <a:buNone/>
              <a:defRPr/>
            </a:pPr>
            <a:endParaRPr lang="en-GB" altLang="en-US" sz="2000" b="0" dirty="0" smtClean="0"/>
          </a:p>
        </p:txBody>
      </p:sp>
      <p:sp>
        <p:nvSpPr>
          <p:cNvPr id="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4213" y="332601"/>
            <a:ext cx="951222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March 2017</a:t>
            </a:r>
            <a:endParaRPr lang="en-GB" altLang="en-US" sz="18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3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/4 of 11-17-0259 by Ian Sherlock, Texas Instruments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Adrian Stephens, Intel Corporation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7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5175"/>
            <a:ext cx="7772400" cy="56165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For more information on current areas of work see</a:t>
            </a:r>
          </a:p>
          <a:p>
            <a:pPr lvl="1">
              <a:defRPr/>
            </a:pPr>
            <a:r>
              <a:rPr lang="en-US" altLang="en-US" sz="1600" dirty="0">
                <a:hlinkClick r:id="rId3"/>
              </a:rPr>
              <a:t>http://</a:t>
            </a:r>
            <a:r>
              <a:rPr lang="en-US" altLang="en-US" sz="1600" dirty="0" smtClean="0">
                <a:hlinkClick r:id="rId3"/>
              </a:rPr>
              <a:t>www.wi-fi.org/who-we-are/current-work-areas</a:t>
            </a:r>
            <a:endParaRPr lang="en-US" altLang="en-US" sz="1600" dirty="0" smtClean="0"/>
          </a:p>
          <a:p>
            <a:pPr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If those sound like interesting topics please plan to attend the next member meeting which is scheduled for the week of </a:t>
            </a:r>
            <a:r>
              <a:rPr lang="en-US" altLang="en-US" sz="2000" b="0" dirty="0"/>
              <a:t>5</a:t>
            </a:r>
            <a:r>
              <a:rPr lang="en-US" altLang="en-US" sz="2000" b="0" baseline="30000" dirty="0" smtClean="0"/>
              <a:t>th</a:t>
            </a:r>
            <a:r>
              <a:rPr lang="en-US" altLang="en-US" sz="2000" b="0" dirty="0" smtClean="0"/>
              <a:t> Jun 2017 in Vancouver, Canada.</a:t>
            </a:r>
          </a:p>
          <a:p>
            <a:pPr>
              <a:defRPr/>
            </a:pPr>
            <a:endParaRPr lang="en-GB" altLang="en-US" sz="2000" b="0" dirty="0" smtClean="0"/>
          </a:p>
          <a:p>
            <a:pPr>
              <a:defRPr/>
            </a:pPr>
            <a:r>
              <a:rPr lang="en-GB" altLang="en-US" sz="2000" b="0" dirty="0" smtClean="0"/>
              <a:t>Further general information at </a:t>
            </a:r>
            <a:r>
              <a:rPr lang="en-GB" altLang="en-US" sz="2000" b="0" dirty="0" smtClean="0">
                <a:hlinkClick r:id="rId4"/>
              </a:rPr>
              <a:t>http://www.wi-fi.org/</a:t>
            </a:r>
            <a:r>
              <a:rPr lang="en-GB" altLang="en-US" sz="2000" b="0" dirty="0" smtClean="0"/>
              <a:t> </a:t>
            </a:r>
          </a:p>
        </p:txBody>
      </p:sp>
      <p:sp>
        <p:nvSpPr>
          <p:cNvPr id="717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4213" y="332601"/>
            <a:ext cx="951222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March 2017</a:t>
            </a:r>
            <a:endParaRPr lang="en-GB" altLang="en-US" sz="18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4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/4 of 11-17-0259 by Ian Sherlock, Texas Instruments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Adrian Stephens, Intel Corporation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5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March 2017</a:t>
            </a:r>
            <a:endParaRPr lang="en-US" altLang="en-US" sz="1800" smtClean="0"/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46913" y="6477000"/>
            <a:ext cx="1497012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  <a:endParaRPr lang="en-US" altLang="en-US" sz="1200" b="0" smtClean="0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2A5F799A-75BD-4EB2-9F71-D4D2EECF9993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117</a:t>
            </a:fld>
            <a:endParaRPr lang="en-US" altLang="en-US" sz="1200" b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Report on 802.15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smtClean="0"/>
              <a:t>Date:</a:t>
            </a:r>
            <a:r>
              <a:rPr lang="en-US" altLang="en-US" sz="2000" b="0" smtClean="0"/>
              <a:t> 2017-03-17</a:t>
            </a:r>
          </a:p>
        </p:txBody>
      </p:sp>
      <p:graphicFrame>
        <p:nvGraphicFramePr>
          <p:cNvPr id="13319" name="Object 11"/>
          <p:cNvGraphicFramePr>
            <a:graphicFrameLocks noChangeAspect="1"/>
          </p:cNvGraphicFramePr>
          <p:nvPr/>
        </p:nvGraphicFramePr>
        <p:xfrm>
          <a:off x="530225" y="2290763"/>
          <a:ext cx="7807325" cy="283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Document" r:id="rId4" imgW="8209948" imgH="2988203" progId="Word.Document.8">
                  <p:embed/>
                </p:oleObj>
              </mc:Choice>
              <mc:Fallback>
                <p:oleObj name="Document" r:id="rId4" imgW="8209948" imgH="298820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2290763"/>
                        <a:ext cx="7807325" cy="283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Authors:</a:t>
            </a:r>
            <a:endParaRPr lang="en-US" altLang="en-US" sz="2000" b="0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 smtClean="0"/>
              <a:t>1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/20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11-17-0516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16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2F79F18C-30C9-4B91-AF79-7E4D6186FFF8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118</a:t>
            </a:fld>
            <a:endParaRPr lang="en-US" altLang="en-US" sz="1200" b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Abstract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Report on 802.15 as presented to 802.11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2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/20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11-17-0516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36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D94BC9BC-0403-47F0-8EA6-187DD2BC3BD5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119</a:t>
            </a:fld>
            <a:endParaRPr lang="en-US" altLang="en-US" sz="1200" b="0"/>
          </a:p>
        </p:txBody>
      </p:sp>
      <p:sp>
        <p:nvSpPr>
          <p:cNvPr id="15363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07A45F46-8221-4E24-9350-2852A6E447AA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119</a:t>
            </a:fld>
            <a:endParaRPr lang="en-US" altLang="en-US" sz="1200" b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14400"/>
            <a:ext cx="7772400" cy="652463"/>
          </a:xfrm>
        </p:spPr>
        <p:txBody>
          <a:bodyPr/>
          <a:lstStyle/>
          <a:p>
            <a:r>
              <a:rPr lang="en-US" altLang="en-US" sz="2800" smtClean="0"/>
              <a:t>802.15.3d</a:t>
            </a:r>
            <a:br>
              <a:rPr lang="en-US" altLang="en-US" sz="2800" smtClean="0"/>
            </a:br>
            <a:r>
              <a:rPr lang="en-US" altLang="en-US" sz="2800" smtClean="0"/>
              <a:t>100 Gb/s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 marL="473075" indent="-457200">
              <a:lnSpc>
                <a:spcPct val="80000"/>
              </a:lnSpc>
              <a:spcBef>
                <a:spcPts val="1200"/>
              </a:spcBef>
            </a:pPr>
            <a:r>
              <a:rPr lang="en-US" altLang="en-US" sz="2800" smtClean="0">
                <a:cs typeface="Arial" charset="0"/>
              </a:rPr>
              <a:t>Initial WG ballot of draft 1.0 closed on February 18.  Results: 53 yes, 0 no, 10 abstain; passes!  797 comments received</a:t>
            </a:r>
          </a:p>
          <a:p>
            <a:pPr marL="473075" indent="-457200">
              <a:lnSpc>
                <a:spcPct val="80000"/>
              </a:lnSpc>
              <a:spcBef>
                <a:spcPts val="1200"/>
              </a:spcBef>
            </a:pPr>
            <a:r>
              <a:rPr lang="en-US" altLang="en-US" sz="2800" smtClean="0">
                <a:cs typeface="Arial" charset="0"/>
              </a:rPr>
              <a:t>First recirculation WG ballot closed March 15.  Results: 57 yes, 0 no, 11 abstain.  2 comments received.</a:t>
            </a:r>
          </a:p>
          <a:p>
            <a:pPr marL="473075" indent="-457200">
              <a:lnSpc>
                <a:spcPct val="80000"/>
              </a:lnSpc>
              <a:spcBef>
                <a:spcPts val="1200"/>
              </a:spcBef>
            </a:pPr>
            <a:r>
              <a:rPr lang="en-US" altLang="en-US" sz="2800" smtClean="0">
                <a:cs typeface="Arial" charset="0"/>
              </a:rPr>
              <a:t>Going out for Sponsor ballot after meeting</a:t>
            </a:r>
          </a:p>
          <a:p>
            <a:pPr marL="473075" indent="-457200">
              <a:lnSpc>
                <a:spcPct val="80000"/>
              </a:lnSpc>
              <a:spcBef>
                <a:spcPts val="1200"/>
              </a:spcBef>
            </a:pPr>
            <a:r>
              <a:rPr lang="en-US" altLang="en-US" sz="2800" smtClean="0">
                <a:cs typeface="Arial" charset="0"/>
              </a:rPr>
              <a:t>Working on PAR and CSD for 802.1AC amendment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3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/20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11-17-0516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A3E2874-852B-40F2-A72B-30C3B22A2F27}" type="slidenum">
              <a:rPr lang="en-US" smtClean="0"/>
              <a:pPr>
                <a:defRPr/>
              </a:pPr>
              <a:t>119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5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MDR Status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029200"/>
          </a:xfrm>
        </p:spPr>
        <p:txBody>
          <a:bodyPr/>
          <a:lstStyle/>
          <a:p>
            <a:r>
              <a:rPr lang="en-US" dirty="0"/>
              <a:t>802.11 Working Group Mandatory Draft Review</a:t>
            </a:r>
          </a:p>
          <a:p>
            <a:pPr lvl="1">
              <a:buFontTx/>
              <a:buNone/>
            </a:pPr>
            <a:r>
              <a:rPr lang="en-US" sz="1800" dirty="0"/>
              <a:t>802.11-11/615r6 documents the process. MDR now in the 802.11 Operating Manual 802.11-14/0629r8. The process needs some change so the report is done after the editing is done. </a:t>
            </a:r>
          </a:p>
          <a:p>
            <a:r>
              <a:rPr lang="en-US" sz="1600" dirty="0" err="1" smtClean="0"/>
              <a:t>REVmc</a:t>
            </a:r>
            <a:r>
              <a:rPr lang="en-US" sz="1600" dirty="0" smtClean="0"/>
              <a:t> </a:t>
            </a:r>
            <a:r>
              <a:rPr lang="en-US" sz="1600" dirty="0"/>
              <a:t>D3.0 went through MDR process – 802.11-14/781r11 dated Sept 19, 2014</a:t>
            </a:r>
          </a:p>
          <a:p>
            <a:r>
              <a:rPr lang="en-US" sz="1600" dirty="0"/>
              <a:t>P802.11ah D4.0 went through MDR process – 802.11-15/247r3 dated Mar 12, 2015</a:t>
            </a:r>
          </a:p>
          <a:p>
            <a:r>
              <a:rPr lang="en-US" sz="1600" dirty="0"/>
              <a:t>P802.11ai D4.0 went through MDR process – 802.11-15/248r4 dated May 14, 2015</a:t>
            </a:r>
          </a:p>
          <a:p>
            <a:r>
              <a:rPr lang="en-US" sz="1600" dirty="0"/>
              <a:t>P802.11aq D4.0 went through MDR process – 802.11-16/801r0 dated June 22, 2016</a:t>
            </a:r>
          </a:p>
          <a:p>
            <a:r>
              <a:rPr lang="en-US" sz="1600" dirty="0"/>
              <a:t>P802.11aj D3.0 went through MDR process – 802.11-16/1333r5 dated Dec 9, 2016</a:t>
            </a:r>
          </a:p>
          <a:p>
            <a:pPr lvl="1"/>
            <a:r>
              <a:rPr lang="en-US" sz="1400" dirty="0"/>
              <a:t>Final changes in D5.0 Feb 17, 2017.</a:t>
            </a:r>
          </a:p>
          <a:p>
            <a:r>
              <a:rPr lang="en-US" sz="1600" dirty="0"/>
              <a:t>P802.11ak –17/143r3 MDR draft report March 2, 2017. 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/>
              <a:t>Slide </a:t>
            </a:r>
            <a:fld id="{C2F44440-AD43-43F2-939F-6A909DC803D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662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12/30 of 11-17-0313 by Peter Ecclesine (Self)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9319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22D9D2EB-7AD4-44E8-87E5-5C699C68D72A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120</a:t>
            </a:fld>
            <a:endParaRPr lang="en-US" altLang="en-US" sz="1200" b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14400"/>
            <a:ext cx="7772400" cy="652463"/>
          </a:xfrm>
        </p:spPr>
        <p:txBody>
          <a:bodyPr/>
          <a:lstStyle/>
          <a:p>
            <a:r>
              <a:rPr lang="en-US" altLang="en-US" sz="2800" smtClean="0"/>
              <a:t>802.15.3e</a:t>
            </a:r>
            <a:br>
              <a:rPr lang="en-US" altLang="en-US" sz="2800" smtClean="0"/>
            </a:br>
            <a:r>
              <a:rPr lang="en-US" altLang="en-US" sz="2800" smtClean="0"/>
              <a:t>High Rate Close Proximity (HRCP)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 marL="473075" indent="-457200">
              <a:lnSpc>
                <a:spcPct val="80000"/>
              </a:lnSpc>
              <a:spcBef>
                <a:spcPts val="1200"/>
              </a:spcBef>
            </a:pPr>
            <a:r>
              <a:rPr lang="en-US" altLang="en-US" sz="2800" smtClean="0">
                <a:cs typeface="Arial" charset="0"/>
              </a:rPr>
              <a:t>Third recirculation sponsor ballot closed November 27.  Results: 86 yes, 0 no, 2 abstain.  0 comments received.</a:t>
            </a:r>
          </a:p>
          <a:p>
            <a:pPr marL="473075" indent="-457200">
              <a:lnSpc>
                <a:spcPct val="80000"/>
              </a:lnSpc>
              <a:spcBef>
                <a:spcPts val="1200"/>
              </a:spcBef>
            </a:pPr>
            <a:r>
              <a:rPr lang="en-US" altLang="en-US" sz="2800" smtClean="0">
                <a:cs typeface="Arial" charset="0"/>
              </a:rPr>
              <a:t>Approved for publication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4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/20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11-17-0516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A3E2874-852B-40F2-A72B-30C3B22A2F27}" type="slidenum">
              <a:rPr lang="en-US" smtClean="0"/>
              <a:pPr>
                <a:defRPr/>
              </a:pPr>
              <a:t>120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74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D8413CB1-B7FB-465F-9EE2-B81A39FDF636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121</a:t>
            </a:fld>
            <a:endParaRPr lang="en-US" altLang="en-US" sz="1200" b="0"/>
          </a:p>
        </p:txBody>
      </p:sp>
      <p:sp>
        <p:nvSpPr>
          <p:cNvPr id="17411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62194381-0651-49AD-BC51-9869A548A95D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121</a:t>
            </a:fld>
            <a:endParaRPr lang="en-US" altLang="en-US" sz="1200" b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altLang="en-US" sz="2800" smtClean="0"/>
              <a:t>802.15.4s</a:t>
            </a:r>
            <a:br>
              <a:rPr lang="en-US" altLang="en-US" sz="2800" smtClean="0"/>
            </a:br>
            <a:r>
              <a:rPr lang="en-US" altLang="en-US" sz="2800" smtClean="0"/>
              <a:t>Spectrum Resources Usage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r>
              <a:rPr lang="en-US" altLang="ja-JP" sz="2000" smtClean="0">
                <a:ea typeface="ＭＳ Ｐゴシック" pitchFamily="34" charset="-128"/>
              </a:rPr>
              <a:t>Recirculation WG ballot closed March 16.  Results: 60 yes, 4 no, 5 abstain.</a:t>
            </a:r>
          </a:p>
          <a:p>
            <a:r>
              <a:rPr lang="en-US" altLang="ja-JP" sz="2000" smtClean="0">
                <a:ea typeface="ＭＳ Ｐゴシック" pitchFamily="34" charset="-128"/>
              </a:rPr>
              <a:t>Formed BRC to resolve comments and to handle recirculations and comment resolutions.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5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/20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11-17-0516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A3E2874-852B-40F2-A72B-30C3B22A2F27}" type="slidenum">
              <a:rPr lang="en-US" smtClean="0"/>
              <a:pPr>
                <a:defRPr/>
              </a:pPr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70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697C6912-AFF3-4E90-BF19-829CD60F6EFF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122</a:t>
            </a:fld>
            <a:endParaRPr lang="en-US" altLang="en-US" sz="1200" b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altLang="en-US" sz="2800" smtClean="0"/>
              <a:t>802.15.4t</a:t>
            </a:r>
            <a:br>
              <a:rPr lang="en-US" altLang="en-US" sz="2800" smtClean="0"/>
            </a:br>
            <a:r>
              <a:rPr lang="en-US" altLang="en-US" sz="2800" smtClean="0"/>
              <a:t>Higher Rate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 eaLnBrk="1" hangingPunct="1">
              <a:buClr>
                <a:srgbClr val="00B050"/>
              </a:buClr>
            </a:pPr>
            <a:r>
              <a:rPr lang="en-US" altLang="ja-JP" smtClean="0">
                <a:ea typeface="ＭＳ Ｐゴシック" pitchFamily="34" charset="-128"/>
              </a:rPr>
              <a:t>Approved for publication</a:t>
            </a:r>
          </a:p>
        </p:txBody>
      </p:sp>
      <p:sp>
        <p:nvSpPr>
          <p:cNvPr id="1843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/>
              <a:t>Slide </a:t>
            </a:r>
            <a:fld id="{855A7270-43F7-4532-AE5E-C382682A6ED6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122</a:t>
            </a:fld>
            <a:endParaRPr lang="en-US" altLang="en-US" sz="1200" b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6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/20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11-17-0516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94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283C067F-7556-4242-8FAA-A4919762C023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123</a:t>
            </a:fld>
            <a:endParaRPr lang="en-US" altLang="en-US" sz="1200" b="0"/>
          </a:p>
        </p:txBody>
      </p:sp>
      <p:sp>
        <p:nvSpPr>
          <p:cNvPr id="19459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5BE25080-EFA8-4553-93D3-4878081A92AB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123</a:t>
            </a:fld>
            <a:endParaRPr lang="en-US" altLang="en-US" sz="1200" b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altLang="en-US" sz="2800" smtClean="0"/>
              <a:t>802.15.4u</a:t>
            </a:r>
            <a:br>
              <a:rPr lang="en-US" altLang="en-US" sz="2800" smtClean="0"/>
            </a:br>
            <a:r>
              <a:rPr lang="en-US" altLang="en-US" sz="2800" smtClean="0"/>
              <a:t>Support for India Bands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r>
              <a:rPr lang="en-US" altLang="ja-JP" smtClean="0">
                <a:ea typeface="ＭＳ Ｐゴシック" pitchFamily="34" charset="-128"/>
              </a:rPr>
              <a:t>Published!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 smtClean="0"/>
              <a:t>7/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20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11-17-0516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A3E2874-852B-40F2-A72B-30C3B22A2F27}" type="slidenum">
              <a:rPr lang="en-US" smtClean="0"/>
              <a:pPr>
                <a:defRPr/>
              </a:pPr>
              <a:t>123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95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F9DE5C8E-A791-4977-B9C4-BC0DBB8DA7C4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124</a:t>
            </a:fld>
            <a:endParaRPr lang="en-US" altLang="en-US" sz="1200" b="0"/>
          </a:p>
        </p:txBody>
      </p:sp>
      <p:sp>
        <p:nvSpPr>
          <p:cNvPr id="20483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55640C7F-8641-4E50-AE5F-FFC79DE5CB0B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124</a:t>
            </a:fld>
            <a:endParaRPr lang="en-US" altLang="en-US" sz="1200" b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85800"/>
            <a:ext cx="7772400" cy="852488"/>
          </a:xfrm>
        </p:spPr>
        <p:txBody>
          <a:bodyPr/>
          <a:lstStyle/>
          <a:p>
            <a:r>
              <a:rPr lang="en-GB" altLang="en-US" smtClean="0"/>
              <a:t>802.15.4v</a:t>
            </a:r>
            <a:br>
              <a:rPr lang="en-GB" altLang="en-US" smtClean="0"/>
            </a:br>
            <a:r>
              <a:rPr lang="en-GB" altLang="en-US" smtClean="0"/>
              <a:t>Regional SUB 1GHz Bands</a:t>
            </a:r>
            <a:endParaRPr lang="en-US" altLang="en-US" smtClean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814888"/>
          </a:xfrm>
        </p:spPr>
        <p:txBody>
          <a:bodyPr/>
          <a:lstStyle/>
          <a:p>
            <a:pPr lvl="1">
              <a:buFont typeface="Arial" charset="0"/>
              <a:buChar char="•"/>
            </a:pPr>
            <a:r>
              <a:rPr lang="en-US" altLang="en-US" sz="2800" b="1" smtClean="0"/>
              <a:t>First Sponsor ballot closed January 7.  Results: 53 yes, 3 no, 4 abstain.  70 comments received.</a:t>
            </a:r>
          </a:p>
          <a:p>
            <a:pPr lvl="1">
              <a:buFont typeface="Arial" charset="0"/>
              <a:buChar char="•"/>
            </a:pPr>
            <a:r>
              <a:rPr lang="en-US" altLang="en-US" sz="2800" b="1" smtClean="0"/>
              <a:t>Second Sponsor ballot closed February 4.  Results: 52 yes, 4 no, 4 abstain.  2 comments received.</a:t>
            </a:r>
          </a:p>
          <a:p>
            <a:pPr lvl="1">
              <a:buFont typeface="Arial" charset="0"/>
              <a:buChar char="•"/>
            </a:pPr>
            <a:r>
              <a:rPr lang="en-US" altLang="en-US" sz="2800" b="1" smtClean="0"/>
              <a:t>Third Sponsor ballot closed March 4.  Results: 55 yes, 2 no, 4 abstain.  1 comment received.</a:t>
            </a:r>
          </a:p>
          <a:p>
            <a:pPr lvl="1">
              <a:buFont typeface="Arial" charset="0"/>
              <a:buChar char="•"/>
            </a:pPr>
            <a:r>
              <a:rPr lang="en-US" altLang="en-US" sz="2800" b="1" smtClean="0"/>
              <a:t>Asking EC for unconditional approval to publish.</a:t>
            </a:r>
          </a:p>
          <a:p>
            <a:pPr lvl="1">
              <a:buFont typeface="Arial" charset="0"/>
              <a:buChar char="•"/>
            </a:pPr>
            <a:endParaRPr lang="en-US" altLang="en-US" sz="2800" b="1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 smtClean="0"/>
              <a:t>8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/20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11-17-0516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A3E2874-852B-40F2-A72B-30C3B22A2F27}" type="slidenum">
              <a:rPr lang="en-US" smtClean="0"/>
              <a:pPr>
                <a:defRPr/>
              </a:pPr>
              <a:t>124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47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9FA78F08-1B94-4621-BDC1-2A1427CEA2F3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125</a:t>
            </a:fld>
            <a:endParaRPr lang="en-US" altLang="en-US" sz="1200" b="0"/>
          </a:p>
        </p:txBody>
      </p:sp>
      <p:sp>
        <p:nvSpPr>
          <p:cNvPr id="21507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47B97CBE-06CA-408B-B658-FCDD5A3B774F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125</a:t>
            </a:fld>
            <a:endParaRPr lang="en-US" altLang="en-US" sz="1200" b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altLang="en-US" smtClean="0"/>
              <a:t>802.15.7r1 Optical Camera Communication</a:t>
            </a:r>
            <a:endParaRPr lang="en-US" altLang="en-US" smtClean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229600" cy="4662488"/>
          </a:xfrm>
        </p:spPr>
        <p:txBody>
          <a:bodyPr/>
          <a:lstStyle/>
          <a:p>
            <a:r>
              <a:rPr lang="en-US" altLang="ja-JP" sz="2800" smtClean="0">
                <a:ea typeface="ＭＳ Ｐゴシック" pitchFamily="34" charset="-128"/>
              </a:rPr>
              <a:t>Did not meet this week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 smtClean="0"/>
              <a:t>9/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20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11-17-0516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A3E2874-852B-40F2-A72B-30C3B22A2F27}" type="slidenum">
              <a:rPr lang="en-US" smtClean="0"/>
              <a:pPr>
                <a:defRPr/>
              </a:pPr>
              <a:t>125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05ABF6EB-CB79-480A-B300-E55432885449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126</a:t>
            </a:fld>
            <a:endParaRPr lang="en-US" altLang="en-US" sz="1200" b="0"/>
          </a:p>
        </p:txBody>
      </p:sp>
      <p:sp>
        <p:nvSpPr>
          <p:cNvPr id="22531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C8BBDCAD-97E9-4F38-A97E-11D490328D95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126</a:t>
            </a:fld>
            <a:endParaRPr lang="en-US" altLang="en-US" sz="1200" b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altLang="en-US" sz="2800" smtClean="0"/>
              <a:t>802.15.8 Peer Aware Communications</a:t>
            </a:r>
            <a:endParaRPr lang="en-US" altLang="en-US" sz="2800" smtClean="0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229600" cy="4724400"/>
          </a:xfrm>
        </p:spPr>
        <p:txBody>
          <a:bodyPr/>
          <a:lstStyle/>
          <a:p>
            <a:r>
              <a:rPr lang="en-US" altLang="en-US" smtClean="0"/>
              <a:t>First recirculation WG ballot closed January 11.  62 yes, 3 no, 6 abstain.  287 comments</a:t>
            </a:r>
          </a:p>
          <a:p>
            <a:r>
              <a:rPr lang="en-US" altLang="en-US" smtClean="0"/>
              <a:t>Second recirculation WG ballot closed March 15.  64 yes, 1 no, 6 abstain.  260 comments</a:t>
            </a:r>
          </a:p>
          <a:p>
            <a:r>
              <a:rPr lang="en-US" altLang="en-US" smtClean="0"/>
              <a:t>Going out for recirculation after this meeting.</a:t>
            </a:r>
          </a:p>
          <a:p>
            <a:r>
              <a:rPr lang="en-US" altLang="en-US" smtClean="0"/>
              <a:t>Forming a BRC to handle comments</a:t>
            </a:r>
          </a:p>
          <a:p>
            <a:r>
              <a:rPr lang="en-US" altLang="en-US" smtClean="0"/>
              <a:t>Asking EC for conditional approval to go to sponsor ballot.</a:t>
            </a:r>
          </a:p>
          <a:p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 smtClean="0"/>
              <a:t>10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/20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11-17-0516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A3E2874-852B-40F2-A72B-30C3B22A2F27}" type="slidenum">
              <a:rPr lang="en-US" smtClean="0"/>
              <a:pPr>
                <a:defRPr/>
              </a:pPr>
              <a:t>126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9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88590D83-EB81-4C4D-A8E6-EC6B8FA9CE49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127</a:t>
            </a:fld>
            <a:endParaRPr lang="en-US" altLang="en-US" sz="1200" b="0"/>
          </a:p>
        </p:txBody>
      </p:sp>
      <p:sp>
        <p:nvSpPr>
          <p:cNvPr id="23555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34F19988-7EA3-475F-9154-8106F01DCCA2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127</a:t>
            </a:fld>
            <a:endParaRPr lang="en-US" altLang="en-US" sz="1200" b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85825"/>
            <a:ext cx="8229600" cy="652463"/>
          </a:xfrm>
        </p:spPr>
        <p:txBody>
          <a:bodyPr/>
          <a:lstStyle/>
          <a:p>
            <a:r>
              <a:rPr lang="en-GB" altLang="en-US" smtClean="0"/>
              <a:t>802.15.10 Layer 2/Mesh Under Routing (L2R)</a:t>
            </a:r>
            <a:endParaRPr lang="en-US" altLang="en-US" smtClean="0"/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814888"/>
          </a:xfrm>
        </p:spPr>
        <p:txBody>
          <a:bodyPr/>
          <a:lstStyle/>
          <a:p>
            <a:pPr eaLnBrk="1" hangingPunct="1">
              <a:buClr>
                <a:srgbClr val="00B050"/>
              </a:buClr>
            </a:pPr>
            <a:r>
              <a:rPr lang="en-GB" altLang="en-US" sz="2800" smtClean="0"/>
              <a:t>Approved for publication.</a:t>
            </a:r>
          </a:p>
          <a:p>
            <a:pPr eaLnBrk="1" hangingPunct="1">
              <a:buClr>
                <a:srgbClr val="00B050"/>
              </a:buClr>
            </a:pPr>
            <a:r>
              <a:rPr lang="en-GB" altLang="en-US" sz="2800" smtClean="0"/>
              <a:t>Made presentation to WNG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 smtClean="0"/>
              <a:t>11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/20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11-17-0516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A3E2874-852B-40F2-A72B-30C3B22A2F27}" type="slidenum">
              <a:rPr lang="en-US" smtClean="0"/>
              <a:pPr>
                <a:defRPr/>
              </a:pPr>
              <a:t>127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20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79F79681-5276-4963-8BF3-82FD02D01950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128</a:t>
            </a:fld>
            <a:endParaRPr lang="en-US" altLang="en-US" sz="1200" b="0"/>
          </a:p>
        </p:txBody>
      </p:sp>
      <p:sp>
        <p:nvSpPr>
          <p:cNvPr id="24579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8FFCFCB4-0C6D-4F21-B482-3B65289BC04C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128</a:t>
            </a:fld>
            <a:endParaRPr lang="en-US" altLang="en-US" sz="1200" b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85800"/>
            <a:ext cx="7772400" cy="852488"/>
          </a:xfrm>
        </p:spPr>
        <p:txBody>
          <a:bodyPr/>
          <a:lstStyle/>
          <a:p>
            <a:r>
              <a:rPr lang="en-GB" altLang="en-US" smtClean="0"/>
              <a:t>802.15.12</a:t>
            </a:r>
            <a:br>
              <a:rPr lang="en-GB" altLang="en-US" smtClean="0"/>
            </a:br>
            <a:r>
              <a:rPr lang="en-GB" altLang="en-US" smtClean="0"/>
              <a:t>ULI (Upper Layer Interface)</a:t>
            </a:r>
            <a:endParaRPr lang="en-US" altLang="en-US" smtClean="0"/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95141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1100" smtClean="0"/>
              <a:t>Discussion on mandatory elements of 802.15.12</a:t>
            </a:r>
          </a:p>
          <a:p>
            <a:pPr marL="800100" lvl="1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900" b="1" smtClean="0"/>
              <a:t>Management Protocol Module</a:t>
            </a:r>
          </a:p>
          <a:p>
            <a:pPr marL="1257300" lvl="2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900" b="1" smtClean="0"/>
              <a:t>Presentation: 15-17-0215-00 primitives for handling profiles</a:t>
            </a:r>
          </a:p>
          <a:p>
            <a:pPr marL="1714500" lvl="3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900" b="1" smtClean="0"/>
              <a:t>Profile concept is a significant advancement in 802.15.4 configuration, which allows the group to leverage many techniques from IETF’s Netconf protocol</a:t>
            </a:r>
          </a:p>
          <a:p>
            <a:pPr marL="1714500" lvl="3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900" b="1" smtClean="0"/>
              <a:t>Commenter asked for inclusion of the ability of a profile to contain wildcard parameters to allow parameter changes to the Profile</a:t>
            </a:r>
          </a:p>
          <a:p>
            <a:pPr marL="1714500" lvl="3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900" b="1" smtClean="0"/>
              <a:t>Using GET primitive, profiles could be sent to a device’s Netconf or to other devices, i.e. remote configuration</a:t>
            </a:r>
          </a:p>
          <a:p>
            <a:pPr marL="1257300" lvl="2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900" b="1" smtClean="0"/>
              <a:t>Management/Monitor: adopts and extends the OMA LWM2M object definitions for 802.15.4</a:t>
            </a:r>
          </a:p>
          <a:p>
            <a:pPr marL="800100" lvl="1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900" b="1" smtClean="0"/>
              <a:t>PDE</a:t>
            </a:r>
          </a:p>
          <a:p>
            <a:pPr marL="1257300" lvl="2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900" b="1" smtClean="0"/>
              <a:t>Will leverage the MMI concepts; accordingly, development will lag the MMI </a:t>
            </a:r>
          </a:p>
          <a:p>
            <a:pPr marL="800100" lvl="1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900" b="1" smtClean="0"/>
              <a:t>MMI</a:t>
            </a:r>
          </a:p>
          <a:p>
            <a:pPr marL="1257300" lvl="2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900" b="1" smtClean="0"/>
              <a:t>Will leverage the 802.15.9 multiplex concepts, using MPX IE or ULI-6lo IE</a:t>
            </a:r>
          </a:p>
          <a:p>
            <a:pPr marL="1257300" lvl="2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900" b="1" smtClean="0"/>
              <a:t>An additional primitive, management, and access to the MLME-SAP are notable differences</a:t>
            </a:r>
          </a:p>
          <a:p>
            <a:pPr marL="800100" lvl="1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900" b="1" smtClean="0"/>
              <a:t>PassThru</a:t>
            </a:r>
          </a:p>
          <a:p>
            <a:pPr marL="1257300" lvl="2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900" b="1" smtClean="0"/>
              <a:t>Discussion on need for PassThru</a:t>
            </a:r>
          </a:p>
          <a:p>
            <a:pPr marL="1257300" lvl="2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900" b="1" smtClean="0"/>
              <a:t>Discussion on the use of profiles to allow specific configurations per application call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1100" smtClean="0"/>
              <a:t>Discussion on optional elements of 802.15.12</a:t>
            </a:r>
          </a:p>
          <a:p>
            <a:pPr marL="800100" lvl="1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900" b="1" smtClean="0"/>
              <a:t>6LoWPAN</a:t>
            </a:r>
          </a:p>
          <a:p>
            <a:pPr marL="1257300" lvl="2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900" b="1" smtClean="0"/>
              <a:t>No progress this session</a:t>
            </a:r>
          </a:p>
          <a:p>
            <a:pPr marL="800100" lvl="1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900" b="1" smtClean="0"/>
              <a:t>RLS Protocol Module (Ranging and Location Support)  </a:t>
            </a:r>
          </a:p>
          <a:p>
            <a:pPr marL="1257300" lvl="2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900" b="1" smtClean="0"/>
              <a:t>During the meeting document 15-17-0220-00-0012 was presented by Billy Verso.  This advanced the discussion/development of the ranging and location support (RLS) function by presenting its interactions (with both the upper layer application and the lower layer MMI/MAC) in support of single sided two-way ranging location and time difference of arrival (TDOA) location scenarios. This identified the primitives involved and proposed some ULI information elements to transfer the ranging related information. </a:t>
            </a:r>
          </a:p>
          <a:p>
            <a:pPr marL="1257300" lvl="2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900" b="1" smtClean="0"/>
              <a:t>RLS needs support from the PassThru module on packets being sent by non-RLS apps.</a:t>
            </a:r>
          </a:p>
          <a:p>
            <a:pPr marL="800100" lvl="1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900" b="1" smtClean="0"/>
              <a:t>L2R</a:t>
            </a:r>
          </a:p>
          <a:p>
            <a:pPr marL="1257300" lvl="2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900" b="1" smtClean="0"/>
              <a:t>No progress this session</a:t>
            </a:r>
          </a:p>
          <a:p>
            <a:pPr marL="800100" lvl="1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900" b="1" smtClean="0"/>
              <a:t>KMP</a:t>
            </a:r>
          </a:p>
          <a:p>
            <a:pPr marL="1257300" lvl="2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900" b="1" smtClean="0"/>
              <a:t>No progress this session</a:t>
            </a:r>
          </a:p>
          <a:p>
            <a:pPr marL="800100" lvl="1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900" b="1" smtClean="0"/>
              <a:t>6top</a:t>
            </a:r>
          </a:p>
          <a:p>
            <a:pPr marL="1257300" lvl="2" indent="-3429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900" b="1" smtClean="0"/>
              <a:t>No progress this session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 smtClean="0"/>
              <a:t>12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/20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11-17-0516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A3E2874-852B-40F2-A72B-30C3B22A2F27}" type="slidenum">
              <a:rPr lang="en-US" smtClean="0"/>
              <a:pPr>
                <a:defRPr/>
              </a:pPr>
              <a:t>128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28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F3929CD3-5E3E-434C-8EAF-1C3C5B2D8B15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129</a:t>
            </a:fld>
            <a:endParaRPr lang="en-US" altLang="en-US" sz="1200" b="0"/>
          </a:p>
        </p:txBody>
      </p:sp>
      <p:sp>
        <p:nvSpPr>
          <p:cNvPr id="25603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E2F31DC3-B3A5-4180-8F8B-62170010D9AD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129</a:t>
            </a:fld>
            <a:endParaRPr lang="en-US" altLang="en-US" sz="1200" b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altLang="en-US" smtClean="0"/>
              <a:t>MG (Multi-Gigabit) OWC SG</a:t>
            </a:r>
            <a:endParaRPr lang="en-US" altLang="en-US" smtClean="0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524000"/>
            <a:ext cx="8686800" cy="4814888"/>
          </a:xfrm>
        </p:spPr>
        <p:txBody>
          <a:bodyPr/>
          <a:lstStyle/>
          <a:p>
            <a:r>
              <a:rPr lang="de-DE" altLang="en-US" sz="1800" smtClean="0"/>
              <a:t>Main task was finish new PAR and CSD for Multi-Gigabit OWC for decision at EC on Friday</a:t>
            </a:r>
          </a:p>
          <a:p>
            <a:r>
              <a:rPr lang="de-DE" altLang="en-US" sz="1800" smtClean="0"/>
              <a:t>Received 37 technical comments (and few editorial ones) from 802, 802.3, 802.11 and  individuals</a:t>
            </a:r>
          </a:p>
          <a:p>
            <a:r>
              <a:rPr lang="de-DE" altLang="en-US" sz="1800" smtClean="0"/>
              <a:t>A response to all comments has been developed by the SG and put together in document 0177r4 on Mentor</a:t>
            </a:r>
          </a:p>
          <a:p>
            <a:r>
              <a:rPr lang="de-DE" altLang="en-US" sz="1800" smtClean="0"/>
              <a:t>Accordingly revised CSD and PAR are contained in documents 0075r1 and 076r3, respectively</a:t>
            </a:r>
          </a:p>
          <a:p>
            <a:endParaRPr lang="de-DE" altLang="en-US" sz="180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 smtClean="0"/>
              <a:t>13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/20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11-17-0516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A3E2874-852B-40F2-A72B-30C3B22A2F27}" type="slidenum">
              <a:rPr lang="en-US" smtClean="0"/>
              <a:pPr>
                <a:defRPr/>
              </a:pPr>
              <a:t>129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05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proliferation of STA types and their requirement inheritance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2CC4D41-5DD7-4E30-AC49-D50706A7213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22306" y="2654783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3938" y="2654782"/>
            <a:ext cx="938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VHT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76694" y="4186047"/>
            <a:ext cx="938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DMG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93931" y="1828800"/>
            <a:ext cx="7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S1G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75290" y="4186046"/>
            <a:ext cx="116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EDMG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93164" y="5061796"/>
            <a:ext cx="116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45MG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5075" y="2656509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1" y="2654782"/>
            <a:ext cx="810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QoS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68216" y="4425914"/>
            <a:ext cx="938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Mesh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21684" y="5331360"/>
            <a:ext cx="938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97884" y="5900036"/>
            <a:ext cx="938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93164" y="4726171"/>
            <a:ext cx="116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CDMG</a:t>
            </a:r>
          </a:p>
        </p:txBody>
      </p:sp>
      <p:cxnSp>
        <p:nvCxnSpPr>
          <p:cNvPr id="24" name="Straight Arrow Connector 23"/>
          <p:cNvCxnSpPr>
            <a:stCxn id="18" idx="3"/>
            <a:endCxn id="10" idx="1"/>
          </p:cNvCxnSpPr>
          <p:nvPr/>
        </p:nvCxnSpPr>
        <p:spPr bwMode="auto">
          <a:xfrm>
            <a:off x="2486475" y="2885615"/>
            <a:ext cx="735831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6" name="Straight Arrow Connector 25"/>
          <p:cNvCxnSpPr>
            <a:stCxn id="10" idx="3"/>
            <a:endCxn id="11" idx="1"/>
          </p:cNvCxnSpPr>
          <p:nvPr/>
        </p:nvCxnSpPr>
        <p:spPr bwMode="auto">
          <a:xfrm flipV="1">
            <a:off x="3908106" y="2885615"/>
            <a:ext cx="735832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8" name="Straight Arrow Connector 27"/>
          <p:cNvCxnSpPr>
            <a:stCxn id="11" idx="3"/>
            <a:endCxn id="17" idx="1"/>
          </p:cNvCxnSpPr>
          <p:nvPr/>
        </p:nvCxnSpPr>
        <p:spPr bwMode="auto">
          <a:xfrm>
            <a:off x="5582919" y="2885615"/>
            <a:ext cx="632156" cy="172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6224177" y="1828800"/>
            <a:ext cx="1625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S1G relay</a:t>
            </a:r>
          </a:p>
        </p:txBody>
      </p:sp>
      <p:cxnSp>
        <p:nvCxnSpPr>
          <p:cNvPr id="34" name="Straight Arrow Connector 33"/>
          <p:cNvCxnSpPr>
            <a:stCxn id="14" idx="3"/>
            <a:endCxn id="32" idx="1"/>
          </p:cNvCxnSpPr>
          <p:nvPr/>
        </p:nvCxnSpPr>
        <p:spPr bwMode="auto">
          <a:xfrm>
            <a:off x="5665481" y="2059633"/>
            <a:ext cx="55869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6" name="Straight Arrow Connector 35"/>
          <p:cNvCxnSpPr>
            <a:stCxn id="12" idx="3"/>
            <a:endCxn id="15" idx="1"/>
          </p:cNvCxnSpPr>
          <p:nvPr/>
        </p:nvCxnSpPr>
        <p:spPr bwMode="auto">
          <a:xfrm flipV="1">
            <a:off x="6415675" y="4416879"/>
            <a:ext cx="1259615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8" name="Straight Arrow Connector 37"/>
          <p:cNvCxnSpPr>
            <a:stCxn id="12" idx="3"/>
            <a:endCxn id="22" idx="1"/>
          </p:cNvCxnSpPr>
          <p:nvPr/>
        </p:nvCxnSpPr>
        <p:spPr bwMode="auto">
          <a:xfrm>
            <a:off x="6415675" y="4416880"/>
            <a:ext cx="677489" cy="54012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40" name="Straight Arrow Connector 39"/>
          <p:cNvCxnSpPr>
            <a:stCxn id="18" idx="3"/>
            <a:endCxn id="19" idx="1"/>
          </p:cNvCxnSpPr>
          <p:nvPr/>
        </p:nvCxnSpPr>
        <p:spPr bwMode="auto">
          <a:xfrm>
            <a:off x="2486475" y="2885615"/>
            <a:ext cx="1581741" cy="17711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5665481" y="3358337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TVHT</a:t>
            </a:r>
          </a:p>
        </p:txBody>
      </p:sp>
      <p:cxnSp>
        <p:nvCxnSpPr>
          <p:cNvPr id="52" name="Straight Arrow Connector 51"/>
          <p:cNvCxnSpPr>
            <a:stCxn id="18" idx="3"/>
            <a:endCxn id="12" idx="1"/>
          </p:cNvCxnSpPr>
          <p:nvPr/>
        </p:nvCxnSpPr>
        <p:spPr bwMode="auto">
          <a:xfrm>
            <a:off x="2486475" y="2885615"/>
            <a:ext cx="2990219" cy="153126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4" name="Straight Arrow Connector 53"/>
          <p:cNvCxnSpPr>
            <a:stCxn id="11" idx="2"/>
            <a:endCxn id="50" idx="1"/>
          </p:cNvCxnSpPr>
          <p:nvPr/>
        </p:nvCxnSpPr>
        <p:spPr bwMode="auto">
          <a:xfrm>
            <a:off x="5113429" y="3116447"/>
            <a:ext cx="552052" cy="472723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6" name="Straight Arrow Connector 55"/>
          <p:cNvCxnSpPr>
            <a:stCxn id="18" idx="3"/>
            <a:endCxn id="14" idx="1"/>
          </p:cNvCxnSpPr>
          <p:nvPr/>
        </p:nvCxnSpPr>
        <p:spPr bwMode="auto">
          <a:xfrm flipV="1">
            <a:off x="2486475" y="2059633"/>
            <a:ext cx="2407456" cy="8259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129706" y="4583998"/>
            <a:ext cx="2922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technique we use to define feature set applicability is the STA type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23427" y="2654782"/>
            <a:ext cx="810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</a:t>
            </a:r>
          </a:p>
        </p:txBody>
      </p:sp>
      <p:cxnSp>
        <p:nvCxnSpPr>
          <p:cNvPr id="68" name="Straight Arrow Connector 67"/>
          <p:cNvCxnSpPr>
            <a:stCxn id="66" idx="3"/>
            <a:endCxn id="18" idx="1"/>
          </p:cNvCxnSpPr>
          <p:nvPr/>
        </p:nvCxnSpPr>
        <p:spPr bwMode="auto">
          <a:xfrm>
            <a:off x="1333501" y="2885615"/>
            <a:ext cx="3429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0" name="Straight Arrow Connector 69"/>
          <p:cNvCxnSpPr>
            <a:stCxn id="66" idx="3"/>
            <a:endCxn id="20" idx="1"/>
          </p:cNvCxnSpPr>
          <p:nvPr/>
        </p:nvCxnSpPr>
        <p:spPr bwMode="auto">
          <a:xfrm>
            <a:off x="1333501" y="2885615"/>
            <a:ext cx="2788183" cy="267657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2" name="Straight Arrow Connector 71"/>
          <p:cNvCxnSpPr>
            <a:stCxn id="66" idx="3"/>
            <a:endCxn id="21" idx="1"/>
          </p:cNvCxnSpPr>
          <p:nvPr/>
        </p:nvCxnSpPr>
        <p:spPr bwMode="auto">
          <a:xfrm>
            <a:off x="1333501" y="2885615"/>
            <a:ext cx="2764383" cy="324525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147019" y="245593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(unadorned)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14/30 of 11-17-0313 by Peter Ecclesine (Self)</a:t>
            </a:r>
          </a:p>
        </p:txBody>
      </p:sp>
      <p:sp>
        <p:nvSpPr>
          <p:cNvPr id="3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9397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C1BC7C12-7B15-47BA-92B2-231E47672FC9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130</a:t>
            </a:fld>
            <a:endParaRPr lang="en-US" altLang="en-US" sz="1200" b="0"/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55680E47-9184-4B1D-A76C-788F0BF062D8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130</a:t>
            </a:fld>
            <a:endParaRPr lang="en-US" altLang="en-US" sz="1200" b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altLang="en-US" smtClean="0"/>
              <a:t>Dependable IG</a:t>
            </a:r>
            <a:endParaRPr lang="en-US" altLang="en-US" smtClean="0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524000"/>
            <a:ext cx="8686800" cy="48148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ja-JP" sz="1800" smtClean="0">
                <a:ea typeface="ＭＳ Ｐゴシック" pitchFamily="34" charset="-128"/>
                <a:cs typeface="Times New Roman" pitchFamily="18" charset="0"/>
              </a:rPr>
              <a:t>Review Discussion in Previous Meetings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ja-JP" sz="1800" smtClean="0">
                <a:ea typeface="ＭＳ Ｐゴシック" pitchFamily="34" charset="-128"/>
                <a:cs typeface="Times New Roman" pitchFamily="18" charset="0"/>
              </a:rPr>
              <a:t>Call for Agenda in this week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ja-JP" sz="1800" smtClean="0">
                <a:ea typeface="ＭＳ Ｐゴシック" pitchFamily="34" charset="-128"/>
                <a:cs typeface="Times New Roman" pitchFamily="18" charset="0"/>
              </a:rPr>
              <a:t>Review of IG-DEP activities for these years since 2012</a:t>
            </a:r>
          </a:p>
          <a:p>
            <a:pPr marL="800100" lvl="1" indent="-342900" eaLnBrk="1" hangingPunct="1">
              <a:spcBef>
                <a:spcPct val="0"/>
              </a:spcBef>
              <a:buFont typeface="Times New Roman" pitchFamily="18" charset="0"/>
              <a:buAutoNum type="arabicPeriod"/>
            </a:pPr>
            <a:r>
              <a:rPr lang="en-US" altLang="ja-JP" sz="1600" smtClean="0">
                <a:ea typeface="ＭＳ Ｐゴシック" pitchFamily="34" charset="-128"/>
                <a:cs typeface="Times New Roman" pitchFamily="18" charset="0"/>
              </a:rPr>
              <a:t>Review of Call for Interest(CFI):                                  doc.#15-14-0449-06-0dep </a:t>
            </a:r>
          </a:p>
          <a:p>
            <a:pPr marL="800100" lvl="1" indent="-342900" eaLnBrk="1" hangingPunct="1">
              <a:spcBef>
                <a:spcPct val="0"/>
              </a:spcBef>
              <a:buFont typeface="Times New Roman" pitchFamily="18" charset="0"/>
              <a:buAutoNum type="arabicPeriod"/>
            </a:pPr>
            <a:r>
              <a:rPr lang="en-US" altLang="ja-JP" sz="1600" smtClean="0">
                <a:ea typeface="ＭＳ Ｐゴシック" pitchFamily="34" charset="-128"/>
                <a:cs typeface="Times New Roman" pitchFamily="18" charset="0"/>
              </a:rPr>
              <a:t>Review of Scope and Focused Applications with Different QoS Levels; </a:t>
            </a:r>
          </a:p>
          <a:p>
            <a:pPr marL="800100" lvl="1" indent="-342900" eaLnBrk="1" hangingPunct="1">
              <a:spcBef>
                <a:spcPct val="0"/>
              </a:spcBef>
            </a:pPr>
            <a:r>
              <a:rPr lang="en-US" altLang="ja-JP" sz="1600" smtClean="0">
                <a:ea typeface="ＭＳ Ｐゴシック" pitchFamily="34" charset="-128"/>
                <a:cs typeface="Times New Roman" pitchFamily="18" charset="0"/>
              </a:rPr>
              <a:t>                                                                                             doc.#15-16-0111-00-0dep</a:t>
            </a:r>
          </a:p>
          <a:p>
            <a:pPr marL="800100" lvl="1" indent="-342900" eaLnBrk="1" hangingPunct="1">
              <a:spcBef>
                <a:spcPct val="0"/>
              </a:spcBef>
            </a:pPr>
            <a:r>
              <a:rPr lang="en-US" altLang="ja-JP" sz="1600" smtClean="0">
                <a:ea typeface="ＭＳ Ｐゴシック" pitchFamily="34" charset="-128"/>
                <a:cs typeface="Times New Roman" pitchFamily="18" charset="0"/>
              </a:rPr>
              <a:t>3.   Expanded Used Cases and Related Areas for Dependable Wireless Network</a:t>
            </a:r>
          </a:p>
          <a:p>
            <a:pPr marL="800100" lvl="1" indent="-342900" eaLnBrk="1" hangingPunct="1">
              <a:spcBef>
                <a:spcPct val="0"/>
              </a:spcBef>
            </a:pPr>
            <a:r>
              <a:rPr lang="en-US" altLang="ja-JP" sz="1600" smtClean="0">
                <a:ea typeface="ＭＳ Ｐゴシック" pitchFamily="34" charset="-128"/>
                <a:cs typeface="Times New Roman" pitchFamily="18" charset="0"/>
              </a:rPr>
              <a:t>                                                                                             doc.#15-16-0777-00-0dep</a:t>
            </a:r>
          </a:p>
          <a:p>
            <a:pPr marL="800100" lvl="1" indent="-342900" eaLnBrk="1" hangingPunct="1">
              <a:spcBef>
                <a:spcPct val="0"/>
              </a:spcBef>
              <a:buFontTx/>
              <a:buAutoNum type="arabicPeriod" startAt="4"/>
            </a:pPr>
            <a:r>
              <a:rPr lang="en-US" altLang="ja-JP" sz="1600" smtClean="0">
                <a:ea typeface="ＭＳ Ｐゴシック" pitchFamily="34" charset="-128"/>
                <a:cs typeface="Times New Roman" pitchFamily="18" charset="0"/>
              </a:rPr>
              <a:t>Overview of ID-DEP activities to collaborate with other groups such as 802.24 and 802.15.4s                                                                        doc.#15-17-0176-00-0dep</a:t>
            </a:r>
          </a:p>
          <a:p>
            <a:pPr marL="800100" lvl="1" indent="-342900" eaLnBrk="1" hangingPunct="1">
              <a:spcBef>
                <a:spcPct val="0"/>
              </a:spcBef>
            </a:pPr>
            <a:r>
              <a:rPr lang="en-US" altLang="ja-JP" sz="1600" smtClean="0">
                <a:ea typeface="ＭＳ Ｐゴシック" pitchFamily="34" charset="-128"/>
                <a:cs typeface="Times New Roman" pitchFamily="18" charset="0"/>
              </a:rPr>
              <a:t>5.   Update Technical Requirement                                     doc.#15-16-0557-02-0dep</a:t>
            </a:r>
          </a:p>
          <a:p>
            <a:pPr marL="800100" lvl="1" indent="-342900" eaLnBrk="1" hangingPunct="1">
              <a:spcBef>
                <a:spcPct val="0"/>
              </a:spcBef>
            </a:pPr>
            <a:r>
              <a:rPr lang="en-US" altLang="ja-JP" sz="1600" smtClean="0">
                <a:ea typeface="ＭＳ Ｐゴシック" pitchFamily="34" charset="-128"/>
                <a:cs typeface="Times New Roman" pitchFamily="18" charset="0"/>
              </a:rPr>
              <a:t>6.   Review and revise PAR for IEEE 802.15.13                doc.#15-16-0290-01-0dep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ja-JP" sz="1800" smtClean="0">
                <a:ea typeface="ＭＳ Ｐゴシック" pitchFamily="34" charset="-128"/>
                <a:cs typeface="Times New Roman" pitchFamily="18" charset="0"/>
              </a:rPr>
              <a:t>Participation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1800" smtClean="0">
                <a:ea typeface="ＭＳ Ｐゴシック" pitchFamily="34" charset="-128"/>
                <a:cs typeface="Times New Roman" pitchFamily="18" charset="0"/>
              </a:rPr>
              <a:t>      </a:t>
            </a:r>
            <a:r>
              <a:rPr lang="en-US" altLang="ja-JP" sz="1600" smtClean="0">
                <a:ea typeface="ＭＳ Ｐゴシック" pitchFamily="34" charset="-128"/>
                <a:cs typeface="Times New Roman" pitchFamily="18" charset="0"/>
              </a:rPr>
              <a:t>1.  Presentation of Overview of IG-DEP in 802.24 for collaboration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1600" smtClean="0">
                <a:ea typeface="ＭＳ Ｐゴシック" pitchFamily="34" charset="-128"/>
                <a:cs typeface="Times New Roman" pitchFamily="18" charset="0"/>
              </a:rPr>
              <a:t>      2.  Participation in Joint session among 802.1/11/15 for collaboration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ja-JP" sz="1800" smtClean="0">
                <a:ea typeface="ＭＳ Ｐゴシック" pitchFamily="34" charset="-128"/>
                <a:cs typeface="Times New Roman" pitchFamily="18" charset="0"/>
              </a:rPr>
              <a:t>Necessary Process and Possible Timeline to SG and next steps</a:t>
            </a:r>
          </a:p>
          <a:p>
            <a:pPr marL="800100" lvl="1" indent="-342900" eaLnBrk="1" hangingPunct="1">
              <a:spcBef>
                <a:spcPct val="0"/>
              </a:spcBef>
              <a:buFont typeface="Times New Roman" pitchFamily="18" charset="0"/>
              <a:buAutoNum type="arabicPeriod"/>
            </a:pPr>
            <a:r>
              <a:rPr lang="en-US" altLang="ja-JP" sz="1600" smtClean="0">
                <a:ea typeface="ＭＳ Ｐゴシック" pitchFamily="34" charset="-128"/>
                <a:cs typeface="Times New Roman" pitchFamily="18" charset="0"/>
              </a:rPr>
              <a:t>Rescheduling of Tutorial in coming July meeting               doc.#15-16-0558-02-0dep</a:t>
            </a:r>
          </a:p>
          <a:p>
            <a:pPr marL="800100" lvl="1" indent="-342900" eaLnBrk="1" hangingPunct="1">
              <a:spcBef>
                <a:spcPct val="0"/>
              </a:spcBef>
              <a:buFont typeface="Times New Roman" pitchFamily="18" charset="0"/>
              <a:buAutoNum type="arabicPeriod"/>
            </a:pPr>
            <a:r>
              <a:rPr lang="en-US" altLang="ja-JP" sz="1600" smtClean="0">
                <a:ea typeface="ＭＳ Ｐゴシック" pitchFamily="34" charset="-128"/>
                <a:cs typeface="Times New Roman" pitchFamily="18" charset="0"/>
              </a:rPr>
              <a:t>Discussion on timeline for May in Korea and later</a:t>
            </a:r>
            <a:endParaRPr lang="en-US" altLang="ja-JP" sz="180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 smtClean="0"/>
              <a:t>14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/20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11-17-0516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A3E2874-852B-40F2-A72B-30C3B22A2F27}" type="slidenum">
              <a:rPr lang="en-US" smtClean="0"/>
              <a:pPr>
                <a:defRPr/>
              </a:pPr>
              <a:t>130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076EF628-DC6A-450D-94A5-DEF3DDB00AA9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131</a:t>
            </a:fld>
            <a:endParaRPr lang="en-US" altLang="en-US" sz="1200" b="0"/>
          </a:p>
        </p:txBody>
      </p:sp>
      <p:sp>
        <p:nvSpPr>
          <p:cNvPr id="27651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3222EC71-A3DE-4B48-BB46-B16A3581AFEB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131</a:t>
            </a:fld>
            <a:endParaRPr lang="en-US" altLang="en-US" sz="1200" b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altLang="en-US" smtClean="0"/>
              <a:t>High Rate Rail Communications IG</a:t>
            </a:r>
            <a:endParaRPr lang="en-US" altLang="en-US" smtClean="0"/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814888"/>
          </a:xfrm>
        </p:spPr>
        <p:txBody>
          <a:bodyPr/>
          <a:lstStyle/>
          <a:p>
            <a:r>
              <a:rPr lang="en-US" altLang="ko-KR" smtClean="0">
                <a:ea typeface="굴림" charset="-127"/>
              </a:rPr>
              <a:t>Listening contributions</a:t>
            </a:r>
          </a:p>
          <a:p>
            <a:pPr lvl="1"/>
            <a:r>
              <a:rPr lang="en-US" altLang="ko-KR" smtClean="0">
                <a:ea typeface="굴림" charset="-127"/>
              </a:rPr>
              <a:t>Channel Modeling for MHN-E System (</a:t>
            </a:r>
            <a:r>
              <a:rPr lang="en-US" altLang="ko-KR" smtClean="0">
                <a:ea typeface="굴림" charset="-127"/>
                <a:hlinkClick r:id="rId3"/>
              </a:rPr>
              <a:t>15-17-0127-00-hrrc</a:t>
            </a:r>
            <a:r>
              <a:rPr lang="en-US" altLang="ko-KR" smtClean="0">
                <a:ea typeface="굴림" charset="-127"/>
              </a:rPr>
              <a:t>)</a:t>
            </a:r>
          </a:p>
          <a:p>
            <a:pPr lvl="2"/>
            <a:r>
              <a:rPr lang="en-US" altLang="ko-KR" sz="1600" smtClean="0">
                <a:ea typeface="굴림" charset="-127"/>
              </a:rPr>
              <a:t>Objective</a:t>
            </a:r>
          </a:p>
          <a:p>
            <a:pPr lvl="2"/>
            <a:r>
              <a:rPr lang="en-US" altLang="ko-KR" sz="1600" smtClean="0">
                <a:ea typeface="굴림" charset="-127"/>
              </a:rPr>
              <a:t>Ray-tracing Channel Modeling</a:t>
            </a:r>
          </a:p>
          <a:p>
            <a:pPr lvl="2"/>
            <a:r>
              <a:rPr lang="en-US" altLang="ko-KR" sz="1600" smtClean="0">
                <a:ea typeface="굴림" charset="-127"/>
              </a:rPr>
              <a:t>3GPP Channel Modeling</a:t>
            </a:r>
          </a:p>
          <a:p>
            <a:pPr lvl="2"/>
            <a:r>
              <a:rPr lang="en-US" altLang="ko-KR" sz="1600" smtClean="0">
                <a:ea typeface="굴림" charset="-127"/>
              </a:rPr>
              <a:t>Future Plans</a:t>
            </a:r>
          </a:p>
          <a:p>
            <a:pPr lvl="1"/>
            <a:r>
              <a:rPr lang="en-US" altLang="ko-KR" smtClean="0">
                <a:ea typeface="굴림" charset="-127"/>
              </a:rPr>
              <a:t>Recent 5G Mobility Demonstrations by Companies (</a:t>
            </a:r>
            <a:r>
              <a:rPr lang="en-US" altLang="ko-KR" smtClean="0">
                <a:ea typeface="굴림" charset="-127"/>
                <a:hlinkClick r:id="rId4"/>
              </a:rPr>
              <a:t>15-17-0171-00-hrrc</a:t>
            </a:r>
            <a:r>
              <a:rPr lang="en-US" altLang="ko-KR" smtClean="0">
                <a:ea typeface="굴림" charset="-127"/>
              </a:rPr>
              <a:t>)</a:t>
            </a:r>
          </a:p>
          <a:p>
            <a:pPr lvl="2"/>
            <a:r>
              <a:rPr lang="en-US" altLang="ko-KR" sz="1600" smtClean="0">
                <a:ea typeface="굴림" charset="-127"/>
              </a:rPr>
              <a:t>MWC 2017</a:t>
            </a:r>
          </a:p>
          <a:p>
            <a:pPr lvl="2"/>
            <a:r>
              <a:rPr lang="en-US" altLang="ko-KR" sz="1600" smtClean="0">
                <a:ea typeface="굴림" charset="-127"/>
              </a:rPr>
              <a:t>5G Mobility Demonstrations</a:t>
            </a:r>
          </a:p>
          <a:p>
            <a:pPr lvl="2"/>
            <a:r>
              <a:rPr lang="en-US" altLang="ko-KR" sz="1600" smtClean="0">
                <a:ea typeface="굴림" charset="-127"/>
              </a:rPr>
              <a:t>Plan for MHN-E Demonstrations</a:t>
            </a:r>
            <a:endParaRPr lang="en-US" altLang="ko-KR" sz="2400" smtClean="0">
              <a:ea typeface="굴림" charset="-127"/>
            </a:endParaRPr>
          </a:p>
          <a:p>
            <a:endParaRPr lang="en-US" altLang="ko-KR" smtClean="0">
              <a:ea typeface="굴림" charset="-127"/>
            </a:endParaRPr>
          </a:p>
          <a:p>
            <a:r>
              <a:rPr lang="en-US" altLang="ko-KR" smtClean="0">
                <a:ea typeface="굴림" charset="-127"/>
              </a:rPr>
              <a:t>Review of proposed draft PAR and CSD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 smtClean="0"/>
              <a:t>15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/20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11-17-0516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A3E2874-852B-40F2-A72B-30C3B22A2F27}" type="slidenum">
              <a:rPr lang="en-US" smtClean="0"/>
              <a:pPr>
                <a:defRPr/>
              </a:pPr>
              <a:t>131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37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B7A3A248-5AA2-45C3-8EA6-6AF373921A3B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132</a:t>
            </a:fld>
            <a:endParaRPr lang="en-US" altLang="en-US" sz="1200" b="0"/>
          </a:p>
        </p:txBody>
      </p:sp>
      <p:sp>
        <p:nvSpPr>
          <p:cNvPr id="28675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5E10A2E5-7396-429A-BF69-7712CC4111FC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132</a:t>
            </a:fld>
            <a:endParaRPr lang="en-US" altLang="en-US" sz="1200" b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altLang="en-US" smtClean="0"/>
              <a:t>THz IG</a:t>
            </a:r>
            <a:endParaRPr lang="en-US" altLang="en-US" smtClean="0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814888"/>
          </a:xfrm>
        </p:spPr>
        <p:txBody>
          <a:bodyPr/>
          <a:lstStyle/>
          <a:p>
            <a:r>
              <a:rPr lang="de-DE" altLang="en-US" sz="1800" smtClean="0"/>
              <a:t>1 joint meeting with TG3d on Mon PM2</a:t>
            </a:r>
          </a:p>
          <a:p>
            <a:pPr lvl="1"/>
            <a:r>
              <a:rPr lang="de-DE" altLang="en-US" sz="1400" smtClean="0"/>
              <a:t> </a:t>
            </a:r>
            <a:r>
              <a:rPr lang="de-DE" altLang="en-US" sz="1800" smtClean="0"/>
              <a:t>9 participants</a:t>
            </a:r>
          </a:p>
          <a:p>
            <a:pPr lvl="1">
              <a:buFontTx/>
              <a:buNone/>
            </a:pPr>
            <a:endParaRPr lang="de-DE" altLang="en-US" sz="1400" smtClean="0"/>
          </a:p>
          <a:p>
            <a:r>
              <a:rPr lang="de-DE" altLang="en-US" sz="1800" smtClean="0"/>
              <a:t>2 contributions:</a:t>
            </a:r>
            <a:endParaRPr lang="de-DE" altLang="en-US" sz="1800" smtClean="0">
              <a:cs typeface="Times New Roman" pitchFamily="18" charset="0"/>
            </a:endParaRPr>
          </a:p>
          <a:p>
            <a:pPr lvl="1"/>
            <a:r>
              <a:rPr lang="en-US" altLang="en-US" sz="1600" b="1" u="sng" smtClean="0"/>
              <a:t>Contribution # 1</a:t>
            </a:r>
            <a:endParaRPr lang="de-DE" altLang="en-US" sz="1600" smtClean="0"/>
          </a:p>
          <a:p>
            <a:pPr>
              <a:buFontTx/>
              <a:buNone/>
            </a:pPr>
            <a:r>
              <a:rPr lang="en-US" altLang="en-US" sz="2000" smtClean="0"/>
              <a:t>		</a:t>
            </a:r>
            <a:r>
              <a:rPr lang="en-US" altLang="en-US" sz="1800" smtClean="0"/>
              <a:t>Alenka Zajic (Georgia Tech), “THz Wireless Communications: 	New Opportunities and Challenges,” (15-17-0007r00)</a:t>
            </a:r>
            <a:endParaRPr lang="de-DE" altLang="en-US" sz="1800" smtClean="0"/>
          </a:p>
          <a:p>
            <a:pPr>
              <a:buFontTx/>
              <a:buNone/>
            </a:pPr>
            <a:r>
              <a:rPr lang="en-US" altLang="en-US" sz="1800" smtClean="0"/>
              <a:t> </a:t>
            </a:r>
            <a:endParaRPr lang="de-DE" altLang="en-US" sz="1800" smtClean="0"/>
          </a:p>
          <a:p>
            <a:pPr lvl="1"/>
            <a:r>
              <a:rPr lang="en-US" altLang="en-US" sz="1600" b="1" u="sng" smtClean="0"/>
              <a:t>Contribution # 2</a:t>
            </a:r>
            <a:endParaRPr lang="de-DE" altLang="en-US" sz="1600" smtClean="0"/>
          </a:p>
          <a:p>
            <a:pPr>
              <a:buFontTx/>
              <a:buNone/>
            </a:pPr>
            <a:r>
              <a:rPr lang="en-US" altLang="en-US" sz="1800" smtClean="0"/>
              <a:t>		Thomas Kürner (TU Braunschweig), “Three Dimensional Angle of 	Arrival Estimation in Dynamic Indoor THz Channel,” (15-17-	0033r00)</a:t>
            </a:r>
            <a:endParaRPr lang="de-DE" altLang="en-US" sz="180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</a:t>
            </a:r>
            <a:r>
              <a:rPr lang="en-US" sz="1200" b="0" dirty="0" smtClean="0"/>
              <a:t>6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/20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11-17-0516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A3E2874-852B-40F2-A72B-30C3B22A2F27}" type="slidenum">
              <a:rPr lang="en-US" smtClean="0"/>
              <a:pPr>
                <a:defRPr/>
              </a:pPr>
              <a:t>132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24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8917E572-5534-4F5D-B72A-CDED5F3981EC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133</a:t>
            </a:fld>
            <a:endParaRPr lang="en-US" altLang="en-US" sz="1200" b="0"/>
          </a:p>
        </p:txBody>
      </p:sp>
      <p:sp>
        <p:nvSpPr>
          <p:cNvPr id="29699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53743E4D-D0A4-4EEB-A780-BDBB06242613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133</a:t>
            </a:fld>
            <a:endParaRPr lang="en-US" altLang="en-US" sz="1200" b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altLang="en-US" smtClean="0"/>
              <a:t>WNG SC</a:t>
            </a:r>
            <a:endParaRPr lang="en-US" altLang="en-US" smtClean="0"/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1800" smtClean="0"/>
              <a:t>WNG presentations</a:t>
            </a: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1800" b="1" smtClean="0"/>
              <a:t>Overview Tutorial on 802.15.10</a:t>
            </a:r>
            <a:r>
              <a:rPr lang="en-US" altLang="en-US" sz="1800" smtClean="0"/>
              <a:t> (15-17-0205-00) from Clint Powell, Verotiana Rabarijaona, Charlie Perkins, and Noriyuki Sato</a:t>
            </a:r>
          </a:p>
          <a:p>
            <a:pPr marL="1257300" lvl="2" indent="-342900"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mtClean="0"/>
              <a:t>Description of the basics of L2R along with helpful information on items such as metrics used by devices</a:t>
            </a: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1800" b="1" smtClean="0"/>
              <a:t>12:16</a:t>
            </a:r>
            <a:r>
              <a:rPr lang="en-US" altLang="en-US" sz="1800" smtClean="0"/>
              <a:t> </a:t>
            </a:r>
            <a:r>
              <a:rPr lang="en-US" altLang="en-US" sz="1800" b="1" smtClean="0"/>
              <a:t>App Based Information Broadcast Configuration</a:t>
            </a:r>
            <a:r>
              <a:rPr lang="en-US" altLang="en-US" sz="1800" smtClean="0"/>
              <a:t> by Rick Roberts (15-17-0133-00)</a:t>
            </a:r>
          </a:p>
          <a:p>
            <a:pPr marL="1257300" lvl="2" indent="-342900"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mtClean="0"/>
              <a:t>Description of an APP based configuration as contrasted with the more traditional “common mode” configuration philosophy. This topic is currently under discussion in 802.15.7m.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 smtClean="0"/>
              <a:t>17/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20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11-17-0516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A3E2874-852B-40F2-A72B-30C3B22A2F27}" type="slidenum">
              <a:rPr lang="en-US" smtClean="0"/>
              <a:pPr>
                <a:defRPr/>
              </a:pPr>
              <a:t>133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50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E8F57261-DEFF-4DE9-A593-8432200FABFC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134</a:t>
            </a:fld>
            <a:endParaRPr lang="en-US" altLang="en-US" sz="1200" b="0"/>
          </a:p>
        </p:txBody>
      </p:sp>
      <p:sp>
        <p:nvSpPr>
          <p:cNvPr id="30723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C793F9E9-9917-4377-9686-1138236FFAC2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134</a:t>
            </a:fld>
            <a:endParaRPr lang="en-US" altLang="en-US" sz="1200" b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altLang="en-US" smtClean="0"/>
              <a:t>Maintenance SC</a:t>
            </a:r>
            <a:endParaRPr lang="en-US" altLang="en-US" smtClean="0"/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2000" smtClean="0"/>
              <a:t>Maintenance</a:t>
            </a: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1800" smtClean="0"/>
              <a:t>Consensus on doing a corrigendum to change MAC address transmission order and informing 802.1 that 802.15.4 does not conform to LSB first</a:t>
            </a:r>
          </a:p>
          <a:p>
            <a:pPr marL="1257300" lvl="2" indent="-342900"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1600" smtClean="0"/>
              <a:t>Drafted the 802.15.4 Corrigendum PAR</a:t>
            </a: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1800" smtClean="0"/>
              <a:t>Consensus on a list of line items for the next revision for 802.15.4</a:t>
            </a:r>
          </a:p>
          <a:p>
            <a:pPr marL="1257300" lvl="2" indent="-342900"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1600" smtClean="0"/>
              <a:t>Drafted the 802.15.4 Revision PAR</a:t>
            </a: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1800" smtClean="0"/>
              <a:t>Changes with Operations Manual: None needed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18/20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11-17-0516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A3E2874-852B-40F2-A72B-30C3B22A2F27}" type="slidenum">
              <a:rPr lang="en-US" smtClean="0"/>
              <a:pPr>
                <a:defRPr/>
              </a:pPr>
              <a:t>134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6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2528737A-02B4-4146-9001-9562FEC45600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135</a:t>
            </a:fld>
            <a:endParaRPr lang="en-US" altLang="en-US" sz="1200" b="0"/>
          </a:p>
        </p:txBody>
      </p:sp>
      <p:sp>
        <p:nvSpPr>
          <p:cNvPr id="31747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F4F04367-A366-4B67-ACA8-FE6EFDA286C0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135</a:t>
            </a:fld>
            <a:endParaRPr lang="en-US" altLang="en-US" sz="1200" b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altLang="en-US" smtClean="0"/>
              <a:t>IETF SC</a:t>
            </a:r>
            <a:endParaRPr lang="en-US" altLang="en-US" smtClean="0"/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" charset="2"/>
              <a:buChar char="q"/>
              <a:defRPr/>
            </a:pPr>
            <a:r>
              <a:rPr lang="en-US" sz="2800" dirty="0" smtClean="0"/>
              <a:t>Status Updates</a:t>
            </a:r>
          </a:p>
          <a:p>
            <a:pPr marL="742950">
              <a:defRPr/>
            </a:pPr>
            <a:r>
              <a:rPr lang="en-US" sz="2600" dirty="0" smtClean="0"/>
              <a:t>6tisch</a:t>
            </a:r>
          </a:p>
          <a:p>
            <a:pPr marL="742950">
              <a:defRPr/>
            </a:pPr>
            <a:r>
              <a:rPr lang="en-US" sz="2600" dirty="0" smtClean="0"/>
              <a:t>Core</a:t>
            </a:r>
          </a:p>
          <a:p>
            <a:pPr marL="742950">
              <a:defRPr/>
            </a:pPr>
            <a:r>
              <a:rPr lang="en-US" sz="2600" dirty="0" smtClean="0"/>
              <a:t>6lo</a:t>
            </a:r>
          </a:p>
          <a:p>
            <a:pPr marL="742950">
              <a:defRPr/>
            </a:pPr>
            <a:r>
              <a:rPr lang="en-US" sz="2600" dirty="0" smtClean="0"/>
              <a:t>Roll</a:t>
            </a:r>
          </a:p>
          <a:p>
            <a:pPr marL="742950">
              <a:defRPr/>
            </a:pPr>
            <a:r>
              <a:rPr lang="en-US" sz="2600" dirty="0" err="1" smtClean="0"/>
              <a:t>Detnet</a:t>
            </a:r>
            <a:endParaRPr lang="en-US" sz="2600" dirty="0" smtClean="0"/>
          </a:p>
          <a:p>
            <a:pPr marL="742950">
              <a:defRPr/>
            </a:pPr>
            <a:r>
              <a:rPr lang="en-US" sz="2600" dirty="0" err="1" smtClean="0"/>
              <a:t>lp</a:t>
            </a:r>
            <a:r>
              <a:rPr lang="en-US" sz="2600" dirty="0" smtClean="0"/>
              <a:t>-wan </a:t>
            </a:r>
          </a:p>
          <a:p>
            <a:pPr marL="742950">
              <a:defRPr/>
            </a:pPr>
            <a:r>
              <a:rPr lang="en-US" sz="2600" dirty="0" smtClean="0"/>
              <a:t>t2trg</a:t>
            </a:r>
          </a:p>
          <a:p>
            <a:pPr marL="742950">
              <a:defRPr/>
            </a:pPr>
            <a:r>
              <a:rPr lang="en-US" sz="2600" dirty="0" smtClean="0"/>
              <a:t>Ace</a:t>
            </a:r>
          </a:p>
          <a:p>
            <a:pPr>
              <a:buClr>
                <a:srgbClr val="FF0000"/>
              </a:buClr>
              <a:buFont typeface="Wingdings" charset="2"/>
              <a:buChar char="q"/>
              <a:defRPr/>
            </a:pPr>
            <a:r>
              <a:rPr lang="en-US" sz="2800" dirty="0" smtClean="0"/>
              <a:t>IEEE 802.15 and IETF liaison communications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 smtClean="0"/>
              <a:t>19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/20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11-17-0516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A3E2874-852B-40F2-A72B-30C3B22A2F27}" type="slidenum">
              <a:rPr lang="en-US" smtClean="0"/>
              <a:pPr>
                <a:defRPr/>
              </a:pPr>
              <a:t>135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4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7C115451-48F5-4EBD-B4D4-68AECCC94B2B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136</a:t>
            </a:fld>
            <a:endParaRPr lang="en-US" altLang="en-US" sz="1200" b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References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altLang="en-US" smtClean="0"/>
              <a:t>This document</a:t>
            </a:r>
          </a:p>
          <a:p>
            <a:r>
              <a:rPr lang="en-US" altLang="en-US" smtClean="0"/>
              <a:t>All Documents</a:t>
            </a:r>
          </a:p>
          <a:p>
            <a:pPr lvl="1"/>
            <a:r>
              <a:rPr lang="en-US" altLang="en-US" smtClean="0">
                <a:hlinkClick r:id="rId3"/>
              </a:rPr>
              <a:t>https://mentor.ieee.org/802.15/documents</a:t>
            </a:r>
            <a:endParaRPr lang="en-US" altLang="en-US" smtClean="0"/>
          </a:p>
          <a:p>
            <a:pPr lvl="2"/>
            <a:r>
              <a:rPr lang="en-US" altLang="en-US" sz="1400" smtClean="0"/>
              <a:t>Current draft is in the members-only area</a:t>
            </a:r>
          </a:p>
          <a:p>
            <a:pPr lvl="3"/>
            <a:r>
              <a:rPr lang="en-US" altLang="en-US" smtClean="0"/>
              <a:t>http://www.ieee802.org/15  </a:t>
            </a:r>
            <a:r>
              <a:rPr lang="en-US" altLang="en-US" sz="1400" smtClean="0">
                <a:sym typeface="Wingdings" pitchFamily="2" charset="2"/>
              </a:rPr>
              <a:t>  </a:t>
            </a:r>
            <a:r>
              <a:rPr lang="en-US" altLang="en-US" sz="1400" u="sng" smtClean="0">
                <a:sym typeface="Wingdings" pitchFamily="2" charset="2"/>
              </a:rPr>
              <a:t>Members_Only_Area</a:t>
            </a:r>
            <a:endParaRPr lang="en-US" altLang="en-US" sz="1400" u="sng" smtClean="0"/>
          </a:p>
          <a:p>
            <a:pPr lvl="3"/>
            <a:r>
              <a:rPr lang="en-US" altLang="en-US" smtClean="0"/>
              <a:t>802.11 members log in using </a:t>
            </a:r>
            <a:r>
              <a:rPr lang="en-US" altLang="en-US" smtClean="0">
                <a:solidFill>
                  <a:srgbClr val="FF0000"/>
                </a:solidFill>
              </a:rPr>
              <a:t>802.11</a:t>
            </a:r>
            <a:r>
              <a:rPr lang="en-US" altLang="en-US" smtClean="0"/>
              <a:t> username and password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 smtClean="0"/>
              <a:t>20/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20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11-17-0516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85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March 2017</a:t>
            </a:r>
            <a:endParaRPr lang="en-US" altLang="en-US" sz="1800" smtClean="0"/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46913" y="6475413"/>
            <a:ext cx="1497012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  <a:endParaRPr lang="en-US" altLang="en-US" sz="1200" b="0" smtClean="0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453BDB78-5D26-440B-8363-4FB11D37D3C5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137</a:t>
            </a:fld>
            <a:endParaRPr lang="en-US" altLang="en-US" sz="1200" b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Report on 802.21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smtClean="0"/>
              <a:t>Date:</a:t>
            </a:r>
            <a:r>
              <a:rPr lang="en-US" altLang="en-US" sz="2000" b="0" smtClean="0"/>
              <a:t> 2017-03-17</a:t>
            </a:r>
          </a:p>
          <a:p>
            <a:pPr algn="ctr">
              <a:buFontTx/>
              <a:buNone/>
            </a:pPr>
            <a:endParaRPr lang="en-US" altLang="en-US" sz="2000" b="0" smtClean="0"/>
          </a:p>
          <a:p>
            <a:pPr algn="ctr">
              <a:buFontTx/>
              <a:buNone/>
            </a:pPr>
            <a:endParaRPr lang="en-US" altLang="en-US" sz="2000" b="0" smtClean="0"/>
          </a:p>
          <a:p>
            <a:pPr algn="ctr">
              <a:buFontTx/>
              <a:buNone/>
            </a:pPr>
            <a:endParaRPr lang="en-US" altLang="en-US" sz="2000" b="0" smtClean="0"/>
          </a:p>
          <a:p>
            <a:pPr algn="ctr">
              <a:buFontTx/>
              <a:buNone/>
            </a:pPr>
            <a:endParaRPr lang="en-US" altLang="en-US" sz="2000" b="0" smtClean="0"/>
          </a:p>
          <a:p>
            <a:pPr algn="ctr">
              <a:buFontTx/>
              <a:buNone/>
            </a:pPr>
            <a:endParaRPr lang="en-US" altLang="en-US" sz="2000" b="0" smtClean="0"/>
          </a:p>
          <a:p>
            <a:pPr algn="ctr">
              <a:buFontTx/>
              <a:buNone/>
            </a:pPr>
            <a:endParaRPr lang="en-US" altLang="en-US" sz="2000" b="0" smtClean="0"/>
          </a:p>
          <a:p>
            <a:pPr algn="ctr">
              <a:buFontTx/>
              <a:buNone/>
            </a:pPr>
            <a:endParaRPr lang="en-US" altLang="en-US" sz="2000" b="0" smtClean="0"/>
          </a:p>
        </p:txBody>
      </p:sp>
      <p:graphicFrame>
        <p:nvGraphicFramePr>
          <p:cNvPr id="13319" name="Object 11"/>
          <p:cNvGraphicFramePr>
            <a:graphicFrameLocks noChangeAspect="1"/>
          </p:cNvGraphicFramePr>
          <p:nvPr/>
        </p:nvGraphicFramePr>
        <p:xfrm>
          <a:off x="534988" y="2286000"/>
          <a:ext cx="7800975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Document" r:id="rId4" imgW="8209948" imgH="2757981" progId="Word.Document.8">
                  <p:embed/>
                </p:oleObj>
              </mc:Choice>
              <mc:Fallback>
                <p:oleObj name="Document" r:id="rId4" imgW="8209948" imgH="275798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286000"/>
                        <a:ext cx="7800975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Authors:</a:t>
            </a:r>
            <a:endParaRPr lang="en-US" altLang="en-US" sz="2000" b="0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 smtClean="0"/>
              <a:t>1/6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11-17-0517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43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March 2017</a:t>
            </a:r>
            <a:endParaRPr lang="en-US" altLang="en-US" sz="1800" smtClean="0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46913" y="6475413"/>
            <a:ext cx="1497012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  <a:endParaRPr lang="en-US" altLang="en-US" sz="1200" b="0" smtClean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307F7932-AE78-445F-A785-92A087F96A25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138</a:t>
            </a:fld>
            <a:endParaRPr lang="en-US" altLang="en-US" sz="1200" b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Abstract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Report on 802.21 as presented to 802.11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2</a:t>
            </a:r>
            <a:r>
              <a:rPr lang="en-US" sz="1200" b="0" dirty="0" smtClean="0"/>
              <a:t>/6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11-17-0517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6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2D40EC25-22DE-4461-BAB8-465AAC34375A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139</a:t>
            </a:fld>
            <a:endParaRPr lang="en-US" altLang="en-US" sz="1200" b="0"/>
          </a:p>
        </p:txBody>
      </p:sp>
      <p:sp>
        <p:nvSpPr>
          <p:cNvPr id="15363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FC1422F6-2048-4C8D-B7EC-45BA6BCB813C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139</a:t>
            </a:fld>
            <a:endParaRPr lang="en-US" altLang="en-US" sz="1200" b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altLang="en-US" sz="2800" smtClean="0"/>
              <a:t>802.21.1 (SAUC)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357688"/>
          </a:xfrm>
        </p:spPr>
        <p:txBody>
          <a:bodyPr/>
          <a:lstStyle/>
          <a:p>
            <a:r>
              <a:rPr lang="en-US" altLang="ja-JP" smtClean="0">
                <a:ea typeface="ＭＳ Ｐゴシック" pitchFamily="34" charset="-128"/>
              </a:rPr>
              <a:t>Approved for Publication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3</a:t>
            </a:r>
            <a:r>
              <a:rPr lang="en-US" sz="1200" b="0" dirty="0" smtClean="0"/>
              <a:t>/6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11-17-0517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2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802.11 Style Guide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GB" dirty="0"/>
              <a:t>See 11-09-1034-11-0000-wg11-style-guide.doc</a:t>
            </a:r>
          </a:p>
          <a:p>
            <a:pPr lvl="1"/>
            <a:r>
              <a:rPr lang="en-US" dirty="0"/>
              <a:t>We updated 802.11 </a:t>
            </a:r>
            <a:r>
              <a:rPr lang="en-US" dirty="0" err="1"/>
              <a:t>WG</a:t>
            </a:r>
            <a:r>
              <a:rPr lang="en-US" dirty="0"/>
              <a:t> Style Guide based on 2012 IEEE Standards Style Manual and consistency changes in final publication of the 802.11 standard</a:t>
            </a:r>
            <a:endParaRPr lang="en-GB" dirty="0"/>
          </a:p>
          <a:p>
            <a:r>
              <a:rPr lang="en-US" b="0" dirty="0"/>
              <a:t>Editor’s responsibility includes checking the </a:t>
            </a:r>
            <a:r>
              <a:rPr lang="en-US" dirty="0"/>
              <a:t>2014 IEEE Standards Style Manual </a:t>
            </a:r>
            <a:r>
              <a:rPr lang="en-US" b="0" dirty="0"/>
              <a:t>when creating or updating drafts. </a:t>
            </a:r>
            <a:r>
              <a:rPr lang="en-GB" u="sng" dirty="0">
                <a:hlinkClick r:id="rId3"/>
              </a:rPr>
              <a:t>https://development.standards.ieee.org/myproject/Public/mytools/draft/styleman.pdf</a:t>
            </a:r>
            <a:endParaRPr lang="en-US" b="0" dirty="0"/>
          </a:p>
          <a:p>
            <a:r>
              <a:rPr lang="en-US" b="0" dirty="0"/>
              <a:t>Submissions with draft text should conform to both the </a:t>
            </a:r>
            <a:r>
              <a:rPr lang="en-US" b="0" dirty="0" err="1"/>
              <a:t>WG11</a:t>
            </a:r>
            <a:r>
              <a:rPr lang="en-US" b="0" dirty="0"/>
              <a:t> Style Guide and IEEE Standards Style Manual</a:t>
            </a:r>
          </a:p>
          <a:p>
            <a:r>
              <a:rPr lang="en-US" b="0" dirty="0"/>
              <a:t>Note that the Style Guide evolves with our practice, expect a revision in March</a:t>
            </a:r>
          </a:p>
          <a:p>
            <a:pPr>
              <a:buFontTx/>
              <a:buNone/>
            </a:pPr>
            <a:endParaRPr lang="en-GB" dirty="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47D261DD-C19A-4D33-B792-98F42174A4B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867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15/30 of 11-17-0313 by Peter Ecclesine (Self)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195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2501D43F-59C2-40FC-AD4B-7611A98FC939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140</a:t>
            </a:fld>
            <a:endParaRPr lang="en-US" altLang="en-US" sz="1200" b="0"/>
          </a:p>
        </p:txBody>
      </p:sp>
      <p:sp>
        <p:nvSpPr>
          <p:cNvPr id="16387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CED44D59-C190-410E-9445-D7593F9E40EE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140</a:t>
            </a:fld>
            <a:endParaRPr lang="en-US" altLang="en-US" sz="1200" b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altLang="en-US" sz="2800" smtClean="0"/>
              <a:t>802.21m (REVP)</a:t>
            </a:r>
            <a:br>
              <a:rPr lang="en-US" altLang="en-US" sz="2800" smtClean="0"/>
            </a:br>
            <a:r>
              <a:rPr lang="en-US" altLang="en-US" sz="2800" smtClean="0"/>
              <a:t>802.21-2008 Revision Project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229600" cy="4433888"/>
          </a:xfrm>
        </p:spPr>
        <p:txBody>
          <a:bodyPr/>
          <a:lstStyle/>
          <a:p>
            <a:r>
              <a:rPr lang="en-US" altLang="ja-JP" smtClean="0">
                <a:ea typeface="ＭＳ Ｐゴシック" pitchFamily="34" charset="-128"/>
              </a:rPr>
              <a:t>Approved for Publication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4</a:t>
            </a:r>
            <a:r>
              <a:rPr lang="en-US" sz="1200" b="0" dirty="0" smtClean="0"/>
              <a:t>/6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11-17-0517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22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41C17733-6949-48ED-A56F-76A151A1A600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141</a:t>
            </a:fld>
            <a:endParaRPr lang="en-US" altLang="en-US" sz="1200" b="0"/>
          </a:p>
        </p:txBody>
      </p:sp>
      <p:sp>
        <p:nvSpPr>
          <p:cNvPr id="17411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5BFA8607-97E5-4D41-8BAF-0BA2194F77C4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141</a:t>
            </a:fld>
            <a:endParaRPr lang="en-US" altLang="en-US" sz="1200" b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altLang="en-US" sz="2800" smtClean="0"/>
              <a:t>802.21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229600" cy="4433888"/>
          </a:xfrm>
        </p:spPr>
        <p:txBody>
          <a:bodyPr/>
          <a:lstStyle/>
          <a:p>
            <a:r>
              <a:rPr lang="en-US" altLang="ja-JP" smtClean="0">
                <a:ea typeface="ＭＳ Ｐゴシック" pitchFamily="34" charset="-128"/>
              </a:rPr>
              <a:t>Submitting PAR for Corrigenda to clarify the binary length of derived keying material in Group Session Key derivation</a:t>
            </a:r>
          </a:p>
          <a:p>
            <a:r>
              <a:rPr lang="en-US" altLang="ja-JP" smtClean="0">
                <a:ea typeface="ＭＳ Ｐゴシック" pitchFamily="34" charset="-128"/>
              </a:rPr>
              <a:t>Approved submission of published specifications to ISO/IEC/JTC1 under the PSDO agreement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5</a:t>
            </a:r>
            <a:r>
              <a:rPr lang="en-US" sz="1200" b="0" dirty="0" smtClean="0"/>
              <a:t>/6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11-17-0517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03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EF4EE504-A583-4925-9C42-8D8D05578B94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142</a:t>
            </a:fld>
            <a:endParaRPr lang="en-US" altLang="en-US" sz="1200" b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References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altLang="en-US" smtClean="0"/>
              <a:t>This document</a:t>
            </a:r>
          </a:p>
          <a:p>
            <a:pPr lvl="2"/>
            <a:r>
              <a:rPr lang="en-US" altLang="en-US" sz="1400" smtClean="0"/>
              <a:t>Thanks to Subir Das, Chair of 802.21</a:t>
            </a:r>
          </a:p>
          <a:p>
            <a:r>
              <a:rPr lang="en-US" altLang="en-US" smtClean="0"/>
              <a:t>All Documents</a:t>
            </a:r>
          </a:p>
          <a:p>
            <a:pPr lvl="1"/>
            <a:r>
              <a:rPr lang="en-US" altLang="en-US" smtClean="0">
                <a:hlinkClick r:id="rId3"/>
              </a:rPr>
              <a:t>https://mentor.ieee.org/802.21/documents</a:t>
            </a:r>
            <a:endParaRPr lang="en-US" altLang="en-US" smtClean="0"/>
          </a:p>
          <a:p>
            <a:pPr lvl="2"/>
            <a:r>
              <a:rPr lang="en-US" altLang="en-US" sz="1400" smtClean="0"/>
              <a:t>Current draft is in the members-only area</a:t>
            </a:r>
          </a:p>
          <a:p>
            <a:pPr lvl="3"/>
            <a:r>
              <a:rPr lang="en-US" altLang="en-US" smtClean="0">
                <a:hlinkClick r:id="rId4"/>
              </a:rPr>
              <a:t>http://www.ieee802.org/21</a:t>
            </a:r>
            <a:r>
              <a:rPr lang="en-US" altLang="en-US" smtClean="0"/>
              <a:t>  </a:t>
            </a:r>
            <a:r>
              <a:rPr lang="en-US" altLang="en-US" sz="1400" smtClean="0">
                <a:sym typeface="Wingdings" pitchFamily="2" charset="2"/>
              </a:rPr>
              <a:t>  </a:t>
            </a:r>
            <a:r>
              <a:rPr lang="en-US" altLang="en-US" sz="1400" u="sng" smtClean="0">
                <a:sym typeface="Wingdings" pitchFamily="2" charset="2"/>
              </a:rPr>
              <a:t>Members_Only_Area</a:t>
            </a:r>
            <a:endParaRPr lang="en-US" altLang="en-US" sz="1400" u="sng" smtClean="0"/>
          </a:p>
          <a:p>
            <a:pPr lvl="3"/>
            <a:r>
              <a:rPr lang="en-US" altLang="en-US" smtClean="0"/>
              <a:t>802.11 members log in using </a:t>
            </a:r>
            <a:r>
              <a:rPr lang="en-US" altLang="en-US" smtClean="0">
                <a:solidFill>
                  <a:srgbClr val="FF0000"/>
                </a:solidFill>
              </a:rPr>
              <a:t>802.11</a:t>
            </a:r>
            <a:r>
              <a:rPr lang="en-US" altLang="en-US" smtClean="0"/>
              <a:t> username and password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6</a:t>
            </a:r>
            <a:r>
              <a:rPr lang="en-US" sz="1200" b="0" dirty="0" smtClean="0"/>
              <a:t>/6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11-17-0517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Clint Chaplin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09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</p:spPr>
        <p:txBody>
          <a:bodyPr/>
          <a:lstStyle/>
          <a:p>
            <a:r>
              <a:rPr lang="en-US"/>
              <a:t>Slide </a:t>
            </a:r>
            <a:fld id="{267CEDAE-0893-43B3-92C5-6D110BF9235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/>
              <a:t>Editor Amendment Ordering</a:t>
            </a:r>
          </a:p>
        </p:txBody>
      </p:sp>
      <p:graphicFrame>
        <p:nvGraphicFramePr>
          <p:cNvPr id="14461" name="Group 1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1015407"/>
              </p:ext>
            </p:extLst>
          </p:nvPr>
        </p:nvGraphicFramePr>
        <p:xfrm>
          <a:off x="914400" y="2398816"/>
          <a:ext cx="7772400" cy="3757822"/>
        </p:xfrm>
        <a:graphic>
          <a:graphicData uri="http://schemas.openxmlformats.org/drawingml/2006/table">
            <a:tbl>
              <a:tblPr/>
              <a:tblGrid>
                <a:gridCol w="28940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44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39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346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Task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Projected REVCOM 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TGah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TGaq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July 2017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TGaj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321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September 2017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TGak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98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Jan 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TGax –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453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 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TGay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193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Nov 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TGaz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Mar 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9754" name="Rectangle 65"/>
          <p:cNvSpPr>
            <a:spLocks noChangeArrowheads="1"/>
          </p:cNvSpPr>
          <p:nvPr/>
        </p:nvSpPr>
        <p:spPr bwMode="auto">
          <a:xfrm>
            <a:off x="533400" y="12192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 dirty="0"/>
              <a:t>Data as of </a:t>
            </a:r>
            <a:r>
              <a:rPr lang="en-US" sz="1400" b="1" dirty="0">
                <a:solidFill>
                  <a:srgbClr val="FF0000"/>
                </a:solidFill>
              </a:rPr>
              <a:t>Mar 2017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/>
              <a:t>See </a:t>
            </a:r>
            <a:r>
              <a:rPr lang="en-US" sz="1400" dirty="0">
                <a:hlinkClick r:id="rId3"/>
              </a:rPr>
              <a:t>http://grouper.ieee.org/groups/802/11/Reports/802.11_Timelines.htm</a:t>
            </a:r>
            <a:endParaRPr lang="en-US" sz="14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/>
              <a:t>In July 2016, Editors changed the running order and will revisit in Mar 2017, maintaining this order in the interim </a:t>
            </a:r>
          </a:p>
        </p:txBody>
      </p:sp>
      <p:sp>
        <p:nvSpPr>
          <p:cNvPr id="29755" name="Text Box 66"/>
          <p:cNvSpPr txBox="1">
            <a:spLocks noChangeArrowheads="1"/>
          </p:cNvSpPr>
          <p:nvPr/>
        </p:nvSpPr>
        <p:spPr bwMode="auto">
          <a:xfrm>
            <a:off x="228600" y="6169223"/>
            <a:ext cx="84074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</a:rPr>
              <a:t>Amendment numbering is editorial! No need to make ballot comments on these dynamic numbers!</a:t>
            </a:r>
          </a:p>
        </p:txBody>
      </p:sp>
      <p:sp>
        <p:nvSpPr>
          <p:cNvPr id="29756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17/30 of 11-17-0313 by Peter Ecclesine (Self)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58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16"/>
          <p:cNvSpPr txBox="1">
            <a:spLocks noChangeArrowheads="1"/>
          </p:cNvSpPr>
          <p:nvPr/>
        </p:nvSpPr>
        <p:spPr bwMode="auto">
          <a:xfrm>
            <a:off x="381000" y="5562600"/>
            <a:ext cx="5410200" cy="457200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Most current doc shaded green.</a:t>
            </a:r>
            <a:endParaRPr lang="en-US" b="1" dirty="0"/>
          </a:p>
        </p:txBody>
      </p:sp>
      <p:graphicFrame>
        <p:nvGraphicFramePr>
          <p:cNvPr id="798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179794"/>
              </p:ext>
            </p:extLst>
          </p:nvPr>
        </p:nvGraphicFramePr>
        <p:xfrm>
          <a:off x="457200" y="1349675"/>
          <a:ext cx="8262379" cy="4099560"/>
        </p:xfrm>
        <a:graphic>
          <a:graphicData uri="http://schemas.openxmlformats.org/drawingml/2006/table">
            <a:tbl>
              <a:tblPr/>
              <a:tblGrid>
                <a:gridCol w="3256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29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82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023379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2619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 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 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Draft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Baseline Documents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MDR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Style Guide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Editor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Snapshot Date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az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1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Edward Au, Emily Qi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17-Jan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Frame 12.0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Ping FANG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14-Mar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10.0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11.0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Yongho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Seok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Alfred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Asterjadhi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13-Sep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10.0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 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13-Mar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10.0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7.2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Norm Finn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14-Mar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1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7.2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10.0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Jiamin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Chen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Shiwen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He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13-Mar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05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1.1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Robert Stacey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13-Mar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71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0.2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Carlos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Cordeiro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13-Mar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az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Chao Chun Wang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17-Jan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1970" name="Text Box 116"/>
          <p:cNvSpPr txBox="1">
            <a:spLocks noChangeArrowheads="1"/>
          </p:cNvSpPr>
          <p:nvPr/>
        </p:nvSpPr>
        <p:spPr bwMode="auto">
          <a:xfrm>
            <a:off x="381000" y="6015781"/>
            <a:ext cx="6553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Changes from  last report shown in </a:t>
            </a:r>
            <a:r>
              <a:rPr lang="en-US" b="1" dirty="0">
                <a:solidFill>
                  <a:srgbClr val="FF0000"/>
                </a:solidFill>
              </a:rPr>
              <a:t>red.</a:t>
            </a:r>
          </a:p>
        </p:txBody>
      </p:sp>
      <p:sp>
        <p:nvSpPr>
          <p:cNvPr id="31973" name="Text Box 231"/>
          <p:cNvSpPr txBox="1">
            <a:spLocks noChangeArrowheads="1"/>
          </p:cNvSpPr>
          <p:nvPr/>
        </p:nvSpPr>
        <p:spPr bwMode="auto">
          <a:xfrm>
            <a:off x="152400" y="587675"/>
            <a:ext cx="12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Arial" charset="0"/>
              </a:rPr>
              <a:t>Mar 2017</a:t>
            </a:r>
            <a:endParaRPr lang="en-US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1974" name="Rectangle 232"/>
          <p:cNvSpPr>
            <a:spLocks noGrp="1" noChangeArrowheads="1"/>
          </p:cNvSpPr>
          <p:nvPr>
            <p:ph type="title" idx="4294967295"/>
          </p:nvPr>
        </p:nvSpPr>
        <p:spPr>
          <a:xfrm>
            <a:off x="696913" y="669191"/>
            <a:ext cx="7772400" cy="457200"/>
          </a:xfrm>
        </p:spPr>
        <p:txBody>
          <a:bodyPr/>
          <a:lstStyle/>
          <a:p>
            <a:r>
              <a:rPr lang="en-US" sz="2800" dirty="0"/>
              <a:t>Draft Development Snapshot</a:t>
            </a:r>
            <a:endParaRPr lang="en-GB" sz="2800" dirty="0"/>
          </a:p>
        </p:txBody>
      </p:sp>
      <p:sp>
        <p:nvSpPr>
          <p:cNvPr id="31975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795EAAF8-1103-4F9A-8384-029AC986883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1976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31977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March 2017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19/30 of 11-17-0313 by Peter Ecclesine (Self)</a:t>
            </a:r>
          </a:p>
        </p:txBody>
      </p:sp>
    </p:spTree>
    <p:extLst>
      <p:ext uri="{BB962C8B-B14F-4D97-AF65-F5344CB8AC3E}">
        <p14:creationId xmlns:p14="http://schemas.microsoft.com/office/powerpoint/2010/main" val="1690002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MIB style, Visio and Frame practices</a:t>
            </a:r>
            <a:br>
              <a:rPr lang="en-US"/>
            </a:br>
            <a:endParaRPr lang="en-US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953000"/>
          </a:xfrm>
        </p:spPr>
        <p:txBody>
          <a:bodyPr/>
          <a:lstStyle/>
          <a:p>
            <a:r>
              <a:rPr lang="en-GB" sz="2000" dirty="0"/>
              <a:t>I’m going to suggest going forward we use a single style with appropriately set tabs,  and use leading</a:t>
            </a:r>
            <a:r>
              <a:rPr lang="en-US" sz="2000" dirty="0"/>
              <a:t> </a:t>
            </a:r>
            <a:r>
              <a:rPr lang="en-GB" sz="2000" dirty="0"/>
              <a:t>Tabs to distinguish the syntax and description parts. (Adrian Stephens Feb 9, 2010)</a:t>
            </a:r>
            <a:endParaRPr lang="en-US" sz="2000" dirty="0"/>
          </a:p>
          <a:p>
            <a:r>
              <a:rPr lang="en-GB" sz="2000" dirty="0">
                <a:solidFill>
                  <a:srgbClr val="FF0000"/>
                </a:solidFill>
              </a:rPr>
              <a:t>Two ways to format a figure &amp; its caption in frame: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GB" sz="1600" dirty="0">
                <a:solidFill>
                  <a:srgbClr val="FF0000"/>
                </a:solidFill>
              </a:rPr>
              <a:t>Insert a table.  Insert anchored frame inside table cell to hold graphics.  Use table caption as figure caption.</a:t>
            </a:r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GB" sz="1600" dirty="0">
                <a:solidFill>
                  <a:srgbClr val="FF0000"/>
                </a:solidFill>
              </a:rPr>
              <a:t>Insert an anchored frame.  Insert caption inside a text frame inside the anchored frame.  Insert graphics inside the anchored frame.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GB" sz="2000" dirty="0"/>
              <a:t> Keep embedded figures using </a:t>
            </a:r>
            <a:r>
              <a:rPr lang="en-GB" sz="2000" dirty="0" err="1"/>
              <a:t>visio</a:t>
            </a:r>
            <a:r>
              <a:rPr lang="en-GB" sz="2000" dirty="0"/>
              <a:t> as long as possible</a:t>
            </a:r>
            <a:endParaRPr lang="en-US" sz="2000" dirty="0"/>
          </a:p>
          <a:p>
            <a:pPr lvl="1"/>
            <a:r>
              <a:rPr lang="en-GB" sz="1800" dirty="0"/>
              <a:t>Near the end of sponsor ballot,  turn these all into .</a:t>
            </a:r>
            <a:r>
              <a:rPr lang="en-GB" sz="1800" dirty="0" err="1"/>
              <a:t>emf</a:t>
            </a:r>
            <a:r>
              <a:rPr lang="en-GB" sz="1800" dirty="0"/>
              <a:t> (windows meta file) format files (you can do this from </a:t>
            </a:r>
            <a:r>
              <a:rPr lang="en-GB" sz="1800" dirty="0" err="1"/>
              <a:t>visio</a:t>
            </a:r>
            <a:r>
              <a:rPr lang="en-GB" sz="1800" dirty="0"/>
              <a:t> using “save as”).   Keep separate files for the .</a:t>
            </a:r>
            <a:r>
              <a:rPr lang="en-GB" sz="1800" dirty="0" err="1"/>
              <a:t>vsd</a:t>
            </a:r>
            <a:r>
              <a:rPr lang="en-GB" sz="1800" dirty="0"/>
              <a:t> source and the .</a:t>
            </a:r>
            <a:r>
              <a:rPr lang="en-GB" sz="1800" dirty="0" err="1"/>
              <a:t>emf</a:t>
            </a:r>
            <a:r>
              <a:rPr lang="en-GB" sz="1800" dirty="0"/>
              <a:t> file that is linked to from frame. There is likelihood we should use .</a:t>
            </a:r>
            <a:r>
              <a:rPr lang="en-GB" sz="1800" dirty="0" err="1"/>
              <a:t>emf</a:t>
            </a:r>
            <a:endParaRPr lang="en-GB" sz="1800" dirty="0"/>
          </a:p>
          <a:p>
            <a:r>
              <a:rPr lang="en-GB" sz="2000" dirty="0"/>
              <a:t>Frame templates for 11aa, 11ac, 11af</a:t>
            </a:r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B6A5EF2C-B352-4DCD-8AF4-06278E9671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24/30 of 11-17-0313 by Peter Ecclesine (Self)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00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amendment style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802.11-16-0035-00  January Strawpoll#1 12-0-0</a:t>
            </a:r>
          </a:p>
          <a:p>
            <a:r>
              <a:rPr lang="en-US" dirty="0"/>
              <a:t>Robert Stacey volunteers to have 11ax try the new MAC style. Changes in control frames in multi-user behavior.</a:t>
            </a:r>
          </a:p>
          <a:p>
            <a:r>
              <a:rPr lang="en-US" dirty="0"/>
              <a:t>D0.1 clause 25 is HE MAC behavior modifying clauses 10 and 11; clause 26 is HE PHY behavior. </a:t>
            </a:r>
          </a:p>
          <a:p>
            <a:r>
              <a:rPr lang="en-US" dirty="0"/>
              <a:t>Comments on the new style are mixed.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284E455-25C1-4B8F-B461-78E9C8FDBAC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30/30 of 11-17-0313 by Peter Ecclesine (Self)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59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5D8E26B-7BCF-4D25-9C89-0168A6618F18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0500" y="646113"/>
            <a:ext cx="8724900" cy="1066800"/>
          </a:xfrm>
          <a:prstGeom prst="rect">
            <a:avLst/>
          </a:prstGeom>
          <a:noFill/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AANI SC Closing Report March 2017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685800" y="1524000"/>
            <a:ext cx="77724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</a:pPr>
            <a:r>
              <a:rPr lang="en-US" altLang="en-US" sz="2000" kern="0" dirty="0"/>
              <a:t>Date:</a:t>
            </a:r>
            <a:r>
              <a:rPr lang="en-US" altLang="en-US" sz="2000" b="0" kern="0" dirty="0"/>
              <a:t> 2017-03-16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 dirty="0"/>
              <a:t>Authors:</a:t>
            </a:r>
            <a:endParaRPr lang="en-US" altLang="en-US" sz="2000" b="0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/>
          </p:nvPr>
        </p:nvGraphicFramePr>
        <p:xfrm>
          <a:off x="515938" y="2359025"/>
          <a:ext cx="8037512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Document" r:id="rId4" imgW="8253286" imgH="2534496" progId="Word.Document.8">
                  <p:embed/>
                </p:oleObj>
              </mc:Choice>
              <mc:Fallback>
                <p:oleObj name="Document" r:id="rId4" imgW="8253286" imgH="25344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2359025"/>
                        <a:ext cx="8037512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11-17-0509 by Joseph Levy (Interdigital)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97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document is a digest of the closing reports of all 802.11 sub-groups for presentation at the March 2017 closing plenary meeting. Attendance information and liaison reports (including liaison reports from the mid-week plenary) are also included</a:t>
            </a:r>
            <a:r>
              <a:rPr lang="en-GB" dirty="0" smtClean="0"/>
              <a:t>.</a:t>
            </a:r>
          </a:p>
          <a:p>
            <a:r>
              <a:rPr lang="en-GB" dirty="0" smtClean="0"/>
              <a:t>R1 adds 802.15 and 802.21 status reports and corrects slide 3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5D8E26B-7BCF-4D25-9C89-0168A6618F18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2944" y="725091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kern="0" dirty="0"/>
              <a:t>Abstract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0244" y="2019697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kern="0" dirty="0"/>
              <a:t>This Document is the closing report for AANI SC, </a:t>
            </a:r>
          </a:p>
          <a:p>
            <a:pPr algn="ctr">
              <a:buFontTx/>
              <a:buNone/>
            </a:pPr>
            <a:r>
              <a:rPr lang="en-US" kern="0" dirty="0"/>
              <a:t>November 2016 Meeting in San Antonio, TX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38200" y="8382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/>
              <a:t>Abstract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25500" y="2132806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</a:pPr>
            <a:r>
              <a:rPr lang="en-US" kern="0" dirty="0"/>
              <a:t>This Document is the closing report for AANI SC, </a:t>
            </a:r>
          </a:p>
          <a:p>
            <a:pPr algn="ctr">
              <a:buFontTx/>
              <a:buNone/>
            </a:pPr>
            <a:r>
              <a:rPr lang="en-US" kern="0" dirty="0"/>
              <a:t>March 2017 Meeting in Vancouver, BC, Canada</a:t>
            </a:r>
          </a:p>
          <a:p>
            <a:pPr algn="ctr">
              <a:buFontTx/>
              <a:buNone/>
            </a:pPr>
            <a:endParaRPr lang="en-US" kern="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11-17-0509 by Joseph Levy (Interdigital)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88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20946"/>
            <a:ext cx="7770813" cy="609600"/>
          </a:xfrm>
        </p:spPr>
        <p:txBody>
          <a:bodyPr/>
          <a:lstStyle/>
          <a:p>
            <a:r>
              <a:rPr lang="en-US" dirty="0"/>
              <a:t>802.11 AANI SC – March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392" y="1172486"/>
            <a:ext cx="8536007" cy="5360988"/>
          </a:xfrm>
        </p:spPr>
        <p:txBody>
          <a:bodyPr/>
          <a:lstStyle/>
          <a:p>
            <a:pPr marL="400050">
              <a:buFont typeface="Arial" panose="020B0604020202020204" pitchFamily="34" charset="0"/>
              <a:buChar char="•"/>
            </a:pPr>
            <a:r>
              <a:rPr lang="en-US" altLang="en-US" dirty="0"/>
              <a:t>March Goals: 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dirty="0"/>
              <a:t>Progress LS 3GPP SA (</a:t>
            </a:r>
            <a:r>
              <a:rPr lang="en-US" altLang="en-US" dirty="0">
                <a:hlinkClick r:id="rId3"/>
              </a:rPr>
              <a:t>11-16/1574</a:t>
            </a:r>
            <a:r>
              <a:rPr lang="en-US" altLang="en-US" dirty="0"/>
              <a:t>) on suggested technical areas of engagement and requesting guidance on SA planning/timing 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dirty="0"/>
              <a:t>Review response form 3GPP RAN TSG to 802.11’s LS (if available)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dirty="0"/>
              <a:t>Review and reply to 3GPP RAN WG 2 reply LS (</a:t>
            </a:r>
            <a:r>
              <a:rPr lang="en-US" altLang="en-US" dirty="0">
                <a:hlinkClick r:id="rId4"/>
              </a:rPr>
              <a:t>11-17/0315r0</a:t>
            </a:r>
            <a:r>
              <a:rPr lang="en-US" altLang="en-US" dirty="0"/>
              <a:t>)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altLang="en-US" sz="2000" dirty="0"/>
              <a:t>Agenda: </a:t>
            </a:r>
            <a:r>
              <a:rPr lang="en-US" altLang="en-US" sz="2000" b="0" dirty="0"/>
              <a:t>See </a:t>
            </a:r>
            <a:r>
              <a:rPr lang="en-US" altLang="en-US" sz="2000" b="0" dirty="0">
                <a:hlinkClick r:id="rId5"/>
              </a:rPr>
              <a:t>11-17/0200r2</a:t>
            </a:r>
            <a:r>
              <a:rPr lang="en-US" altLang="en-US" sz="2000" b="0" dirty="0"/>
              <a:t> 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altLang="en-US" dirty="0"/>
              <a:t>Meeting Activity: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dirty="0"/>
              <a:t>Reviewed response LS from 3GPP RAN TSG.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dirty="0"/>
              <a:t>Agreed to postpone the reply to GPP RAN2 LS on Estimated Throughput until the May meeting.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dirty="0"/>
              <a:t>Reviewed the activity of the “IEEE “5G” Specification” – 802.1 OmniRAN ICAID meeting and reviewed the ICAID </a:t>
            </a:r>
            <a:r>
              <a:rPr lang="en-US" altLang="en-US" dirty="0">
                <a:hlinkClick r:id="rId6"/>
              </a:rPr>
              <a:t>omniran-16/0084r5</a:t>
            </a:r>
            <a:r>
              <a:rPr lang="en-US" altLang="en-US" dirty="0"/>
              <a:t>.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dirty="0"/>
              <a:t>Generated two text proposals for the ICAID and provided them to the 802.1 OmniRAN Chair.  These proposals were applied to the ICAID </a:t>
            </a:r>
            <a:r>
              <a:rPr lang="en-US" altLang="en-US" dirty="0">
                <a:hlinkClick r:id="rId7"/>
              </a:rPr>
              <a:t>omniran-16-0084r7</a:t>
            </a:r>
            <a:r>
              <a:rPr lang="en-US" altLang="en-US" dirty="0"/>
              <a:t> .</a:t>
            </a:r>
          </a:p>
          <a:p>
            <a:pPr marL="800100" lvl="1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b="0" dirty="0" smtClean="0"/>
              <a:t>Adrian Stephens, Intel Corporation</a:t>
            </a:r>
            <a:endParaRPr lang="en-GB" sz="1200" b="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11-17-0509 by Joseph Levy (Interdigital)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83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5D8E26B-7BCF-4D25-9C89-0168A6618F18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685800"/>
            <a:ext cx="7772400" cy="609600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kern="0" dirty="0"/>
              <a:t>Future Sessions Planning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1295400"/>
            <a:ext cx="8077200" cy="5105400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kern="0" dirty="0"/>
              <a:t>Teleconference: </a:t>
            </a:r>
          </a:p>
          <a:p>
            <a:pPr lvl="1"/>
            <a:r>
              <a:rPr lang="en-US" dirty="0"/>
              <a:t>Thursday, 20 April @ 10am EDT and</a:t>
            </a:r>
            <a:endParaRPr lang="en-US" sz="2400" dirty="0"/>
          </a:p>
          <a:p>
            <a:pPr lvl="1"/>
            <a:r>
              <a:rPr lang="en-US" dirty="0"/>
              <a:t>Thursday, 04 May @10am EDT</a:t>
            </a:r>
          </a:p>
          <a:p>
            <a:pPr lvl="1"/>
            <a:r>
              <a:rPr lang="en-US" dirty="0"/>
              <a:t>The focus of these teleconferences will be to continue to define technical areas to discuss with 3GPP SA TSG and work on </a:t>
            </a:r>
            <a:r>
              <a:rPr lang="en-US" altLang="en-US" kern="0" dirty="0">
                <a:hlinkClick r:id="rId3"/>
              </a:rPr>
              <a:t>11-16/1574</a:t>
            </a:r>
            <a:r>
              <a:rPr lang="en-US" altLang="en-US" kern="0" dirty="0"/>
              <a:t>: the LS to 3GPP SA Requesting Status and Information on WLAN integration in 3GPP NextGen System</a:t>
            </a:r>
            <a:r>
              <a:rPr lang="en-US" dirty="0"/>
              <a:t> .  </a:t>
            </a:r>
            <a:endParaRPr lang="en-US" sz="2400" dirty="0"/>
          </a:p>
          <a:p>
            <a:r>
              <a:rPr lang="en-US" altLang="en-US" kern="0" dirty="0"/>
              <a:t>13-16 May 2017 F2F, </a:t>
            </a:r>
            <a:r>
              <a:rPr lang="en-GB" dirty="0"/>
              <a:t>Daejeon, Korea</a:t>
            </a:r>
            <a:r>
              <a:rPr lang="en-US" altLang="en-US" kern="0" dirty="0"/>
              <a:t>:</a:t>
            </a:r>
          </a:p>
          <a:p>
            <a:pPr lvl="1"/>
            <a:r>
              <a:rPr lang="en-US" altLang="en-US" kern="0" dirty="0"/>
              <a:t>Goals, two meeting sessions: </a:t>
            </a:r>
          </a:p>
          <a:p>
            <a:pPr lvl="2"/>
            <a:r>
              <a:rPr lang="en-US" altLang="en-US" sz="1800" kern="0" dirty="0"/>
              <a:t>Continue to work on the LS to 3GPP SA TSG: </a:t>
            </a:r>
            <a:r>
              <a:rPr lang="en-US" altLang="en-US" sz="1800" kern="0" dirty="0">
                <a:hlinkClick r:id="rId3"/>
              </a:rPr>
              <a:t>11-16/1574</a:t>
            </a:r>
            <a:endParaRPr lang="en-US" altLang="en-US" sz="1800" kern="0" dirty="0"/>
          </a:p>
          <a:p>
            <a:pPr lvl="2"/>
            <a:r>
              <a:rPr lang="en-US" altLang="en-US" sz="1800" kern="0" dirty="0"/>
              <a:t>Continue to work to define technical areas to discuss with 3GPP RAN</a:t>
            </a:r>
          </a:p>
          <a:p>
            <a:pPr lvl="2"/>
            <a:r>
              <a:rPr lang="en-US" altLang="en-US" sz="1800" kern="0" dirty="0"/>
              <a:t>Continue to work to define technical areas to discuss with 3GPP SA</a:t>
            </a:r>
          </a:p>
          <a:p>
            <a:pPr lvl="2"/>
            <a:r>
              <a:rPr lang="en-US" altLang="en-US" sz="1800" kern="0" dirty="0"/>
              <a:t>Continue to track 802.1 OmniRAN Ad Hoc IC activity (ICAID)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11-17-0509 by Joseph Levy (Interdigital)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56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ARC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2017-03-16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656994"/>
              </p:ext>
            </p:extLst>
          </p:nvPr>
        </p:nvGraphicFramePr>
        <p:xfrm>
          <a:off x="519113" y="2292350"/>
          <a:ext cx="7620000" cy="265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Document" r:id="rId4" imgW="8267030" imgH="2874253" progId="Word.Document.8">
                  <p:embed/>
                </p:oleObj>
              </mc:Choice>
              <mc:Fallback>
                <p:oleObj name="Document" r:id="rId4" imgW="8267030" imgH="287425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2292350"/>
                        <a:ext cx="7620000" cy="2652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11-17-0499 by Mark Hamilton, Ruckus/Brocade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64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/>
              <a:t>This document is the closing report for ARC SC, </a:t>
            </a:r>
          </a:p>
          <a:p>
            <a:pPr algn="ctr" eaLnBrk="1" hangingPunct="1">
              <a:buFontTx/>
              <a:buNone/>
            </a:pPr>
            <a:r>
              <a:rPr lang="en-US" dirty="0"/>
              <a:t>March 2017 Meeting in Vancouver, British Columbia, Canada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200" b="0" dirty="0"/>
              <a:t>from slide 2/6 of 11-17-0499 by Mark Hamilton, Ruckus/Brocade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16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029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Agenda is here: </a:t>
            </a:r>
            <a:r>
              <a:rPr lang="en-US" dirty="0">
                <a:hlinkClick r:id="rId3"/>
              </a:rPr>
              <a:t>11-17/0202r2</a:t>
            </a:r>
            <a:r>
              <a:rPr lang="en-US" dirty="0"/>
              <a:t> </a:t>
            </a:r>
            <a:endParaRPr lang="en-US" b="0" dirty="0"/>
          </a:p>
          <a:p>
            <a:pPr marL="457200" lvl="1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Noted status of IEEE 1588 mapping to IEEE 802.11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 changes.  Ongoing balloting.  No action needed.</a:t>
            </a:r>
          </a:p>
          <a:p>
            <a:pPr>
              <a:spcBef>
                <a:spcPts val="0"/>
              </a:spcBef>
            </a:pPr>
            <a:r>
              <a:rPr lang="en-US" dirty="0"/>
              <a:t>Noted IEEE 802 activities relevant to 802.11/ARC</a:t>
            </a:r>
          </a:p>
          <a:p>
            <a:pPr lvl="1"/>
            <a:r>
              <a:rPr lang="en-US" altLang="en-US" dirty="0"/>
              <a:t>802.1AC is now published.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802.1Q revision underway.  Roll-in.</a:t>
            </a:r>
          </a:p>
          <a:p>
            <a:pPr>
              <a:spcBef>
                <a:spcPts val="0"/>
              </a:spcBef>
            </a:pPr>
            <a:r>
              <a:rPr lang="en-US" dirty="0"/>
              <a:t>IETF/802 coordination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Multicast issue has been explained.  No further action needed (for now).</a:t>
            </a:r>
          </a:p>
          <a:p>
            <a:pPr>
              <a:spcBef>
                <a:spcPts val="0"/>
              </a:spcBef>
            </a:pPr>
            <a:r>
              <a:rPr lang="en-US" dirty="0"/>
              <a:t>Status of joint topics with </a:t>
            </a:r>
            <a:r>
              <a:rPr lang="en-US" dirty="0" err="1"/>
              <a:t>TGak</a:t>
            </a:r>
            <a:r>
              <a:rPr lang="en-US" dirty="0"/>
              <a:t> (General Links – joint </a:t>
            </a:r>
            <a:r>
              <a:rPr lang="en-US" dirty="0" err="1"/>
              <a:t>mtg</a:t>
            </a:r>
            <a:r>
              <a:rPr lang="en-US" dirty="0"/>
              <a:t>)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All known issues addressed.  No further joint work planned.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200" b="0" dirty="0"/>
              <a:t>from slide 3/6 of 11-17-0499 by Mark Hamilton, Ruckus/Brocade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95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dirty="0"/>
              <a:t>Work Completed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382000" cy="5181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MIB Design Pattern work item</a:t>
            </a:r>
          </a:p>
          <a:p>
            <a:pPr lvl="1">
              <a:spcBef>
                <a:spcPts val="0"/>
              </a:spcBef>
            </a:pPr>
            <a:r>
              <a:rPr lang="en-US" dirty="0"/>
              <a:t>Discussed </a:t>
            </a:r>
            <a:r>
              <a:rPr lang="en-US" dirty="0">
                <a:hlinkClick r:id="rId3"/>
              </a:rPr>
              <a:t>https://mentor.ieee.org/802.11/dcn/17/11-17-0475-01-0arc-mib-pattern-analysis.xlsx</a:t>
            </a:r>
            <a:r>
              <a:rPr lang="en-US" dirty="0"/>
              <a:t>.</a:t>
            </a:r>
            <a:endParaRPr lang="en-US" b="0" dirty="0"/>
          </a:p>
          <a:p>
            <a:pPr lvl="1">
              <a:spcBef>
                <a:spcPts val="0"/>
              </a:spcBef>
            </a:pPr>
            <a:r>
              <a:rPr lang="en-US" dirty="0"/>
              <a:t>Chair will update </a:t>
            </a:r>
            <a:r>
              <a:rPr lang="en-US" altLang="en-US" dirty="0">
                <a:hlinkClick r:id="rId4"/>
              </a:rPr>
              <a:t>https://mentor.ieee.org/802.11/dcn/15/11-15-0355-04-0arc-mib-truthvalue-usage-patterns.docx</a:t>
            </a:r>
            <a:r>
              <a:rPr lang="en-US" dirty="0"/>
              <a:t>, per direction, for review in May.</a:t>
            </a:r>
          </a:p>
          <a:p>
            <a:pPr lvl="1">
              <a:spcBef>
                <a:spcPts val="0"/>
              </a:spcBef>
            </a:pPr>
            <a:r>
              <a:rPr lang="en-US" b="0" dirty="0"/>
              <a:t>Off-line volunteers will complete review of existing usages in 11-17/0475, also for review in May.</a:t>
            </a:r>
          </a:p>
          <a:p>
            <a:pPr>
              <a:spcBef>
                <a:spcPts val="0"/>
              </a:spcBef>
            </a:pPr>
            <a:r>
              <a:rPr lang="en-US" dirty="0"/>
              <a:t>AP/DS/Portal architecture, 802/802.1 mappings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 progress this session.</a:t>
            </a:r>
          </a:p>
          <a:p>
            <a:pPr lvl="1">
              <a:spcBef>
                <a:spcPts val="0"/>
              </a:spcBef>
            </a:pPr>
            <a:r>
              <a:rPr lang="en-US" dirty="0"/>
              <a:t>Need to consolidate agreements, and provide input to </a:t>
            </a:r>
            <a:r>
              <a:rPr lang="en-US" dirty="0" err="1"/>
              <a:t>REVmd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</a:pPr>
            <a:r>
              <a:rPr lang="en-US" dirty="0"/>
              <a:t>YANG/NETCONF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 progress this session.</a:t>
            </a:r>
          </a:p>
          <a:p>
            <a:pPr lvl="1">
              <a:spcBef>
                <a:spcPts val="0"/>
              </a:spcBef>
            </a:pPr>
            <a:r>
              <a:rPr lang="en-US" dirty="0"/>
              <a:t>Plan to consider input received and review reference materials in preparation, and make a recommendation in May.</a:t>
            </a:r>
          </a:p>
          <a:p>
            <a:pPr lvl="1">
              <a:spcBef>
                <a:spcPts val="0"/>
              </a:spcBef>
            </a:pPr>
            <a:r>
              <a:rPr lang="en-US" b="1" u="sng" dirty="0">
                <a:solidFill>
                  <a:srgbClr val="FF0000"/>
                </a:solidFill>
              </a:rPr>
              <a:t>Anybody with experience on these, please come help us out!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200" b="0" dirty="0"/>
              <a:t>from slide 4/6 of 11-17-0499 by Mark Hamilton, Ruckus/Brocade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53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Teleconference(s)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None planned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May schedule with 10 days’ notice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200" b="0" dirty="0"/>
              <a:t>from slide 5/6 of 11-17-0499 by Mark Hamilton, Ruckus/Brocade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49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5118"/>
          </a:xfrm>
        </p:spPr>
        <p:txBody>
          <a:bodyPr/>
          <a:lstStyle/>
          <a:p>
            <a:r>
              <a:rPr lang="en-US" dirty="0"/>
              <a:t>May 2017 Plans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924800" cy="41910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Three standalone meeting slots planned: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Finish Design Pattern for MIB attribute use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Come to a recommendation on 802.11’s use of YANG/NETCONF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DS/AP/Portal architecture discussions, and “what is an ESS?”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Status updates on IETF work, IEEE 1588 work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200" b="0" dirty="0"/>
              <a:t>from slide 6/6 of 11-17-0499 by Mark Hamilton, Ruckus/Brocade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8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PAR Review - Meeting Agenda and Comment slides - Vancouver 2017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597694" y="1622424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2017-03-16</a:t>
            </a:r>
            <a:endParaRPr lang="en-GB" sz="2000" b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29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326705"/>
              </p:ext>
            </p:extLst>
          </p:nvPr>
        </p:nvGraphicFramePr>
        <p:xfrm>
          <a:off x="533400" y="2590800"/>
          <a:ext cx="8001000" cy="242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Document" r:id="rId4" imgW="8289564" imgH="2521714" progId="Word.Document.8">
                  <p:embed/>
                </p:oleObj>
              </mc:Choice>
              <mc:Fallback>
                <p:oleObj name="Document" r:id="rId4" imgW="8289564" imgH="252171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90800"/>
                        <a:ext cx="8001000" cy="242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97694" y="2246414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1/51 of 11-17-0253 by Jon Rosdahl, (Qualcomm)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132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2514600" cy="1600200"/>
          </a:xfrm>
        </p:spPr>
        <p:txBody>
          <a:bodyPr/>
          <a:lstStyle/>
          <a:p>
            <a:r>
              <a:rPr lang="en-GB" dirty="0" smtClean="0"/>
              <a:t>Attendance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5908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Data as of 2017-03-18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680762"/>
            <a:ext cx="5184237" cy="579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10952"/>
          </a:xfrm>
        </p:spPr>
        <p:txBody>
          <a:bodyPr/>
          <a:lstStyle/>
          <a:p>
            <a:r>
              <a:rPr lang="en-US" sz="2400" dirty="0" smtClean="0"/>
              <a:t>Report to 802.11 WG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700808"/>
            <a:ext cx="7770813" cy="4393606"/>
          </a:xfrm>
        </p:spPr>
        <p:txBody>
          <a:bodyPr/>
          <a:lstStyle/>
          <a:p>
            <a:r>
              <a:rPr lang="en-US" sz="2000" dirty="0" smtClean="0"/>
              <a:t>The PAR Review SC reviewed 4 of the 5 PARs under consideration this week, and processed the feedback on 802.11 Revision.</a:t>
            </a:r>
          </a:p>
          <a:p>
            <a:r>
              <a:rPr lang="en-US" sz="2000" dirty="0" smtClean="0"/>
              <a:t>The Response to the Feedback from 802.11 PAR Review SC was generally positive with only two comments rejected.</a:t>
            </a:r>
          </a:p>
          <a:p>
            <a:endParaRPr lang="en-US" sz="2000" dirty="0" smtClean="0"/>
          </a:p>
          <a:p>
            <a:r>
              <a:rPr lang="en-US" sz="2000" dirty="0" smtClean="0"/>
              <a:t>Last minute suggestion from Bob Grow on 802.11 Revision PAR to add explanation to 6.1.b.  The PAR Review SC suggested that the text to add be as follows:</a:t>
            </a:r>
          </a:p>
          <a:p>
            <a:r>
              <a:rPr lang="en-US" sz="2000" dirty="0">
                <a:solidFill>
                  <a:srgbClr val="FF0000"/>
                </a:solidFill>
              </a:rPr>
              <a:t>"The RAC </a:t>
            </a:r>
            <a:r>
              <a:rPr lang="en-US" sz="2000" dirty="0" smtClean="0">
                <a:solidFill>
                  <a:srgbClr val="FF0000"/>
                </a:solidFill>
              </a:rPr>
              <a:t>may </a:t>
            </a:r>
            <a:r>
              <a:rPr lang="en-US" sz="2000" dirty="0">
                <a:solidFill>
                  <a:srgbClr val="FF0000"/>
                </a:solidFill>
              </a:rPr>
              <a:t>want to review for correct and consistent usage of registry </a:t>
            </a:r>
            <a:r>
              <a:rPr lang="en-US" sz="2000" dirty="0" smtClean="0">
                <a:solidFill>
                  <a:srgbClr val="FF0000"/>
                </a:solidFill>
              </a:rPr>
              <a:t>terms”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Thanks to those that contributed to the review process.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Adrian Stephens, Intel Corporation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Slide </a:t>
            </a:r>
            <a:fld id="{3A4934C6-33C0-44EA-8053-B7FE352B788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48/51 of 11-17-0253 by Jon Rosdahl, (Qualcomm)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572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6425"/>
            <a:ext cx="7856537" cy="637264"/>
          </a:xfrm>
        </p:spPr>
        <p:txBody>
          <a:bodyPr/>
          <a:lstStyle/>
          <a:p>
            <a:r>
              <a:rPr lang="en-US" sz="2400" dirty="0" smtClean="0"/>
              <a:t>Post PAR Review SC Meeting notes:</a:t>
            </a:r>
            <a:br>
              <a:rPr lang="en-US" sz="2400" dirty="0" smtClean="0"/>
            </a:br>
            <a:r>
              <a:rPr lang="en-US" sz="2400" dirty="0" smtClean="0"/>
              <a:t>802.15.4 Revision comment from Bob </a:t>
            </a:r>
            <a:r>
              <a:rPr lang="en-US" sz="2400" dirty="0" err="1" smtClean="0"/>
              <a:t>Heile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85798" y="1428354"/>
            <a:ext cx="7856539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defTabSz="914400" eaLnBrk="0" hangingPunct="0">
              <a:spcBef>
                <a:spcPct val="0"/>
              </a:spcBef>
              <a:buClrTx/>
              <a:buSzTx/>
            </a:pPr>
            <a:r>
              <a:rPr lang="en-US" alt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The current scope 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of 15.4-2015 is: </a:t>
            </a:r>
          </a:p>
          <a:p>
            <a:pPr marL="457200" lvl="1" indent="0" defTabSz="914400" eaLnBrk="0" hangingPunct="0">
              <a:spcBef>
                <a:spcPct val="0"/>
              </a:spcBef>
              <a:buClrTx/>
              <a:buSzTx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This standard defines the physical layer (PHY) </a:t>
            </a: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and </a:t>
            </a:r>
            <a:r>
              <a:rPr lang="en-US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medium</a:t>
            </a: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access control (MAC) sublayer specifications for low-data-rate wireless connectivity with fixed, portable, and moving devices with no battery or </a:t>
            </a: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very limited 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battery consumption requirements. In addition, the standard provides modes that allow for precision </a:t>
            </a: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ranging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. PHYs are defined for devices operating </a:t>
            </a:r>
            <a:r>
              <a:rPr lang="en-US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various </a:t>
            </a: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license-free bands 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in a variety of geographic regions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endParaRPr lang="en-US" altLang="en-US" sz="18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57200" lvl="1" indent="0" defTabSz="914400" eaLnBrk="0" hangingPunct="0">
              <a:spcBef>
                <a:spcPct val="0"/>
              </a:spcBef>
              <a:buClrTx/>
              <a:buSzTx/>
            </a:pPr>
            <a:endParaRPr lang="en-US" altLang="en-US" sz="18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57150" indent="0" defTabSz="914400" eaLnBrk="0" hangingPunct="0">
              <a:spcBef>
                <a:spcPct val="0"/>
              </a:spcBef>
              <a:buClrTx/>
              <a:buSzTx/>
            </a:pPr>
            <a:r>
              <a:rPr lang="en-US" alt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The 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scope of this revision makes 2 changes. It corrects </a:t>
            </a:r>
            <a:r>
              <a:rPr lang="en-US" altLang="en-US" sz="1800" dirty="0" smtClean="0">
                <a:solidFill>
                  <a:srgbClr val="FF0000"/>
                </a:solidFill>
                <a:latin typeface="Arial" panose="020B0604020202020204" pitchFamily="34" charset="0"/>
              </a:rPr>
              <a:t>medium</a:t>
            </a:r>
            <a:r>
              <a:rPr lang="en-US" alt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to 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media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and deletes 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"various license free bands" 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from the last sentence (both highlighted in red). </a:t>
            </a:r>
            <a:endParaRPr lang="en-US" altLang="en-US" sz="18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57150" indent="0" defTabSz="914400" eaLnBrk="0" hangingPunct="0">
              <a:spcBef>
                <a:spcPct val="0"/>
              </a:spcBef>
              <a:buClrTx/>
              <a:buSzTx/>
            </a:pPr>
            <a:r>
              <a:rPr lang="en-US" alt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The resulting Scope 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(which does indeed reflect reality) is: </a:t>
            </a:r>
            <a:endParaRPr lang="en-US" altLang="en-US" sz="18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57200" lvl="1" indent="0" defTabSz="914400" eaLnBrk="0" hangingPunct="0">
              <a:spcBef>
                <a:spcPct val="0"/>
              </a:spcBef>
              <a:buClrTx/>
              <a:buSzTx/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This 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standard defines the physical layer (PHY) </a:t>
            </a: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and </a:t>
            </a:r>
            <a:r>
              <a:rPr lang="en-US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media</a:t>
            </a: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access control (MAC) sublayer specifications for low-data-rate wireless connectivity with fixed, portable, and moving devices with no battery or very </a:t>
            </a: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limited 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battery consumption requirements. In addition, </a:t>
            </a: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the standard 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provides modes that allow for precision </a:t>
            </a: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ranging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. PHYs are defined for devices </a:t>
            </a: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operating in</a:t>
            </a:r>
            <a:r>
              <a:rPr lang="en-US" altLang="en-US" sz="16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600" b="0" dirty="0">
                <a:solidFill>
                  <a:schemeClr val="tx1"/>
                </a:solidFill>
                <a:latin typeface="Arial" panose="020B0604020202020204" pitchFamily="34" charset="0"/>
              </a:rPr>
              <a:t>a variety of geographic regions.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50/51 of 11-17-0253 by Jon Rosdahl, (Qualcomm)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79257" y="6475413"/>
            <a:ext cx="2064668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  <a:defRPr/>
            </a:pPr>
            <a:r>
              <a:rPr lang="en-GB" sz="1200" b="0" dirty="0" smtClean="0"/>
              <a:t>Adrian Stephens, Intel Corporation</a:t>
            </a:r>
            <a:endParaRPr lang="en-GB" sz="1200" b="0" dirty="0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E5DD9A7A-ED0C-43AC-A30B-9DAF42DACF76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en-US" sz="1200" b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/>
              <a:t>Closing Report</a:t>
            </a: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Date:</a:t>
            </a:r>
            <a:r>
              <a:rPr lang="en-GB" altLang="en-US" sz="2000" b="0" dirty="0"/>
              <a:t> 2017-03-16</a:t>
            </a:r>
          </a:p>
        </p:txBody>
      </p:sp>
      <p:graphicFrame>
        <p:nvGraphicFramePr>
          <p:cNvPr id="133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174714"/>
              </p:ext>
            </p:extLst>
          </p:nvPr>
        </p:nvGraphicFramePr>
        <p:xfrm>
          <a:off x="711200" y="2451100"/>
          <a:ext cx="736600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Document" r:id="rId4" imgW="8142570" imgH="2309192" progId="Word.Document.8">
                  <p:embed/>
                </p:oleObj>
              </mc:Choice>
              <mc:Fallback>
                <p:oleObj name="Document" r:id="rId4" imgW="8142570" imgH="230919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2451100"/>
                        <a:ext cx="7366000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11-17-0503 by Jim Lansford, Chair (Qualcomm)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956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80110" y="6484694"/>
            <a:ext cx="2064668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  <a:defRPr/>
            </a:pPr>
            <a:r>
              <a:rPr lang="en-GB" sz="1200" b="0" smtClean="0"/>
              <a:t>Adrian Stephens, Intel Corporation</a:t>
            </a:r>
            <a:endParaRPr lang="en-GB" sz="1200" b="0" dirty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49436526-2E2D-4112-A1A2-07C822E07195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GB" altLang="en-US" sz="1200" b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/>
              <a:t>Abstract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3200" dirty="0"/>
              <a:t> Closing report for WNG SC for March 2017 in Vancouver, BC (Canada)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11-17-0503 by Jim Lansford, Chair (Qualcomm)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73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79257" y="6475413"/>
            <a:ext cx="2064668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  <a:defRPr/>
            </a:pPr>
            <a:r>
              <a:rPr lang="en-GB" sz="1200" b="0" smtClean="0"/>
              <a:t>Adrian Stephens, Intel Corporation</a:t>
            </a:r>
            <a:endParaRPr lang="en-GB" sz="1200" b="0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Slide </a:t>
            </a:r>
            <a:fld id="{EE1058B0-560A-46B2-A208-C81E4C0153A3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GB" altLang="en-US" sz="1200" b="0" dirty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1029419"/>
            <a:ext cx="8568952" cy="5279901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2000" dirty="0"/>
              <a:t>Final Agenda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1400" b="0" dirty="0"/>
              <a:t>	    </a:t>
            </a:r>
            <a:r>
              <a:rPr lang="en-US" altLang="en-US" sz="1400" b="0" dirty="0">
                <a:hlinkClick r:id="rId3"/>
              </a:rPr>
              <a:t>https://mentor.ieee.org/802.11/dcn/17/11-17-0195-01-0wng-agenda-for-wng-2017-03.ppt</a:t>
            </a:r>
            <a:r>
              <a:rPr lang="en-US" altLang="en-US" sz="1400" b="0" dirty="0"/>
              <a:t>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2000" dirty="0"/>
              <a:t>Presentations at March 2017 meeting</a:t>
            </a:r>
            <a:endParaRPr lang="en-GB" altLang="en-US" sz="1800" dirty="0"/>
          </a:p>
          <a:p>
            <a:pPr marL="857250" lvl="1" indent="-457200">
              <a:spcBef>
                <a:spcPct val="0"/>
              </a:spcBef>
              <a:defRPr/>
            </a:pPr>
            <a:r>
              <a:rPr lang="en-US" altLang="ja-JP" dirty="0">
                <a:cs typeface="Times New Roman" pitchFamily="18" charset="0"/>
              </a:rPr>
              <a:t>“Introduction to Rotation Polarization Wave System,” Ken Takei, Hitachi</a:t>
            </a:r>
          </a:p>
          <a:p>
            <a:pPr marL="857250" lvl="1" indent="-457200">
              <a:spcBef>
                <a:spcPct val="0"/>
              </a:spcBef>
              <a:defRPr/>
            </a:pPr>
            <a:r>
              <a:rPr lang="en-GB" altLang="en-US" sz="1400" dirty="0">
                <a:hlinkClick r:id="rId4"/>
              </a:rPr>
              <a:t>https://mentor.ieee.org/802.11/dcn/17/11-17-0312-00-0wng-introduction-to-rpw-system.pptx</a:t>
            </a:r>
            <a:r>
              <a:rPr lang="en-GB" altLang="en-US" sz="1400" dirty="0"/>
              <a:t> </a:t>
            </a:r>
          </a:p>
          <a:p>
            <a:pPr marL="742950" lvl="2" indent="0">
              <a:spcBef>
                <a:spcPct val="0"/>
              </a:spcBef>
              <a:buNone/>
              <a:defRPr/>
            </a:pPr>
            <a:endParaRPr lang="en-GB" altLang="en-US" sz="1200" dirty="0"/>
          </a:p>
          <a:p>
            <a:pPr marL="857250" lvl="1" indent="-457200">
              <a:spcBef>
                <a:spcPct val="0"/>
              </a:spcBef>
              <a:defRPr/>
            </a:pPr>
            <a:r>
              <a:rPr lang="en-GB" altLang="en-US" dirty="0"/>
              <a:t>“</a:t>
            </a:r>
            <a:r>
              <a:rPr lang="en-US" dirty="0"/>
              <a:t>Review of existing approaches and use cases of obtaining</a:t>
            </a:r>
          </a:p>
          <a:p>
            <a:pPr marL="857250" lvl="1" indent="-457200">
              <a:spcBef>
                <a:spcPct val="0"/>
              </a:spcBef>
              <a:defRPr/>
            </a:pPr>
            <a:r>
              <a:rPr lang="en-US" dirty="0"/>
              <a:t> transmission opportunity from multiple channels,” Kazuto Yano, Advanced Telecommunications Research Institute International (ATR)</a:t>
            </a:r>
          </a:p>
          <a:p>
            <a:pPr marL="857250" lvl="1" indent="-457200">
              <a:spcBef>
                <a:spcPct val="0"/>
              </a:spcBef>
              <a:defRPr/>
            </a:pPr>
            <a:r>
              <a:rPr lang="en-GB" altLang="en-US" sz="1400" dirty="0">
                <a:hlinkClick r:id="rId5"/>
              </a:rPr>
              <a:t>https://mentor.ieee.org/802.11/dcn/17/11-17-0410-00-0wng-review-of-existing-approaches-and-use-cases-of-obtaining-transmission-opportunity-from-multiple-channels.pptx</a:t>
            </a:r>
            <a:r>
              <a:rPr lang="en-GB" altLang="en-US" sz="1400" dirty="0"/>
              <a:t> </a:t>
            </a:r>
          </a:p>
          <a:p>
            <a:pPr marL="457200" indent="-457200">
              <a:spcBef>
                <a:spcPts val="0"/>
              </a:spcBef>
            </a:pPr>
            <a:r>
              <a:rPr lang="en-GB" altLang="en-US" sz="2000" dirty="0"/>
              <a:t>Minutes</a:t>
            </a:r>
          </a:p>
          <a:p>
            <a:pPr lvl="1">
              <a:spcBef>
                <a:spcPts val="0"/>
              </a:spcBef>
            </a:pPr>
            <a:r>
              <a:rPr lang="en-GB" altLang="en-US" sz="1600" dirty="0"/>
              <a:t> 11-17/0484r0</a:t>
            </a:r>
          </a:p>
          <a:p>
            <a:pPr>
              <a:spcBef>
                <a:spcPts val="0"/>
              </a:spcBef>
            </a:pPr>
            <a:r>
              <a:rPr lang="en-GB" altLang="ko-KR" sz="2000" dirty="0">
                <a:ea typeface="Gulim" pitchFamily="34" charset="-127"/>
              </a:rPr>
              <a:t>Plans for May 2017</a:t>
            </a:r>
            <a:endParaRPr lang="en-US" altLang="en-US" sz="2000" dirty="0"/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en-US" sz="1800" dirty="0"/>
              <a:t>TBD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sz="2000" dirty="0"/>
              <a:t>No motions, no conference calls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sz="2000" dirty="0"/>
          </a:p>
          <a:p>
            <a:pPr lvl="2" eaLnBrk="1" hangingPunct="1">
              <a:spcBef>
                <a:spcPts val="0"/>
              </a:spcBef>
              <a:defRPr/>
            </a:pPr>
            <a:endParaRPr lang="en-US" sz="14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11-17-0503 by Jim Lansford, Chair (Qualcomm)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939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367140" y="6477000"/>
            <a:ext cx="2167260" cy="184666"/>
          </a:xfrm>
        </p:spPr>
        <p:txBody>
          <a:bodyPr/>
          <a:lstStyle/>
          <a:p>
            <a:pPr algn="r">
              <a:defRPr/>
            </a:pPr>
            <a:r>
              <a:rPr lang="en-US" sz="1200" b="0" dirty="0" smtClean="0"/>
              <a:t>Adrian Stephens, Intel Corporation</a:t>
            </a:r>
            <a:endParaRPr lang="en-US" sz="1200" b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410075" y="6477000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C81347C9-C12F-43D2-B3D1-D523E0829A79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>
              <a:defRPr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IEEE 802.11 PDED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d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oc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closing report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 Vancouver in Mar 2017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330450"/>
            <a:ext cx="7772400" cy="381000"/>
          </a:xfrm>
        </p:spPr>
        <p:txBody>
          <a:bodyPr/>
          <a:lstStyle/>
          <a:p>
            <a:pPr marL="0" indent="0" algn="ctr">
              <a:defRPr/>
            </a:pPr>
            <a:r>
              <a:rPr lang="en-US" b="0" dirty="0" smtClean="0">
                <a:solidFill>
                  <a:schemeClr val="accent2">
                    <a:lumMod val="50000"/>
                  </a:schemeClr>
                </a:solidFill>
              </a:rPr>
              <a:t>17 March 2017</a:t>
            </a:r>
          </a:p>
        </p:txBody>
      </p:sp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533400" y="274637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" pitchFamily="34" charset="0"/>
              </a:rPr>
              <a:t>Authors:</a:t>
            </a:r>
            <a:endParaRPr lang="en-US" sz="1600"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506607"/>
              </p:ext>
            </p:extLst>
          </p:nvPr>
        </p:nvGraphicFramePr>
        <p:xfrm>
          <a:off x="685800" y="3429000"/>
          <a:ext cx="7696200" cy="7413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4050"/>
                <a:gridCol w="1924050"/>
                <a:gridCol w="1924050"/>
                <a:gridCol w="1924050"/>
              </a:tblGrid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Name</a:t>
                      </a:r>
                      <a:endParaRPr lang="en-AU" sz="12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Company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Phone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email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Andrew </a:t>
                      </a:r>
                      <a:r>
                        <a:rPr lang="en-US" sz="1200" dirty="0" smtClean="0">
                          <a:effectLst/>
                        </a:rPr>
                        <a:t>Myles 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Cisco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+61 2 84461010</a:t>
                      </a:r>
                      <a:endParaRPr lang="en-AU" sz="1200" dirty="0">
                        <a:effectLst/>
                      </a:endParaRPr>
                    </a:p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+61 418 656587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amyles@cisco.com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11-17-0506 by Andrew Myles, Cisco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7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IEEE 802.11 PDED ad hoc achieved its goals in Vancouver in Mar 2017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AU" dirty="0" smtClean="0"/>
              <a:t> </a:t>
            </a:r>
            <a:r>
              <a:rPr lang="en-AU" sz="2000" dirty="0" smtClean="0"/>
              <a:t>IEEE 802.11 PDED achievements in Vancouver in Mar 2017(</a:t>
            </a:r>
            <a:r>
              <a:rPr lang="en-AU" sz="2000" dirty="0" smtClean="0">
                <a:hlinkClick r:id="rId3"/>
              </a:rPr>
              <a:t>agenda</a:t>
            </a:r>
            <a:r>
              <a:rPr lang="en-AU" sz="2000" dirty="0" smtClean="0"/>
              <a:t>, draft/unapproved minutes on Tuesday &amp; Wednesday)</a:t>
            </a:r>
          </a:p>
          <a:p>
            <a:pPr lvl="1"/>
            <a:r>
              <a:rPr lang="en-AU" sz="1800" dirty="0" smtClean="0"/>
              <a:t>Reviewed activities in 3GPP RAN4 related to coexistence testing</a:t>
            </a:r>
          </a:p>
          <a:p>
            <a:pPr lvl="2"/>
            <a:r>
              <a:rPr lang="en-AU" sz="1600" dirty="0" smtClean="0"/>
              <a:t>The testing is going slowly and is at risk</a:t>
            </a:r>
          </a:p>
          <a:p>
            <a:pPr lvl="1"/>
            <a:r>
              <a:rPr lang="en-AU" sz="1800" dirty="0" smtClean="0"/>
              <a:t>Reviewed what has happened so far on the PDED issue</a:t>
            </a:r>
          </a:p>
          <a:p>
            <a:pPr lvl="1"/>
            <a:r>
              <a:rPr lang="en-AU" sz="1800" dirty="0" smtClean="0"/>
              <a:t>Approved a response to 3GPP RAN1 on the  PDED issue</a:t>
            </a:r>
          </a:p>
          <a:p>
            <a:pPr lvl="1"/>
            <a:r>
              <a:rPr lang="en-AU" sz="1800" dirty="0" smtClean="0"/>
              <a:t>Heard refined presentation on simulation of LAA/Wi-Fi coexistence</a:t>
            </a:r>
          </a:p>
          <a:p>
            <a:pPr lvl="2"/>
            <a:r>
              <a:rPr lang="en-US" sz="1600" dirty="0" smtClean="0"/>
              <a:t>Conclusion was changing the ED threshold to -72dBm makes ax WLAN performance worse</a:t>
            </a:r>
            <a:endParaRPr lang="en-AU" sz="1600" dirty="0" smtClean="0"/>
          </a:p>
          <a:p>
            <a:pPr lvl="1"/>
            <a:r>
              <a:rPr lang="en-AU" sz="1800" dirty="0" smtClean="0"/>
              <a:t>Reviewed status of EN 301 893 development</a:t>
            </a:r>
          </a:p>
          <a:p>
            <a:pPr lvl="2"/>
            <a:r>
              <a:rPr lang="en-AU" sz="1600" dirty="0" smtClean="0"/>
              <a:t>IEEE 802 will need to make a case to maintain the “802.11 exception” in the next revision of EN 301 893</a:t>
            </a:r>
          </a:p>
          <a:p>
            <a:pPr lvl="1"/>
            <a:r>
              <a:rPr lang="en-AU" sz="1800" dirty="0" smtClean="0"/>
              <a:t>Discussed future of ad hoc</a:t>
            </a:r>
            <a:endParaRPr lang="en-AU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67045" y="6477000"/>
            <a:ext cx="509755" cy="184666"/>
          </a:xfrm>
        </p:spPr>
        <p:txBody>
          <a:bodyPr/>
          <a:lstStyle/>
          <a:p>
            <a:pPr algn="ctr"/>
            <a:r>
              <a:rPr lang="en-US" dirty="0" smtClean="0"/>
              <a:t>Slide </a:t>
            </a:r>
            <a:fld id="{EF4002E7-DB4D-4CC3-8382-1939D19420D8}" type="slidenum">
              <a:rPr lang="en-US" smtClean="0"/>
              <a:pPr algn="ctr"/>
              <a:t>36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11-17-0506 by Andrew Myles, Cisco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6479257" y="6475413"/>
            <a:ext cx="206466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GB" sz="1200" b="0" smtClean="0"/>
              <a:t>Adrian Stephens, Intel Corporation</a:t>
            </a:r>
            <a:endParaRPr lang="en-GB" sz="12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448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SC approved an LS to 3GPP RAN/RAN1/RAN4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Motion</a:t>
            </a:r>
          </a:p>
          <a:p>
            <a:pPr lvl="1"/>
            <a:r>
              <a:rPr lang="en-AU" i="1" dirty="0"/>
              <a:t>The IEEE 802.11 PDED ad hoc recommends to IEEE 802.11 WG and IEEE 802 EC that </a:t>
            </a:r>
            <a:r>
              <a:rPr lang="en-AU" i="1" dirty="0">
                <a:hlinkClick r:id="rId3"/>
              </a:rPr>
              <a:t>11-17-292-03</a:t>
            </a:r>
            <a:r>
              <a:rPr lang="en-AU" i="1" dirty="0"/>
              <a:t> be approved as a liaison statement from IEEE 802 to 3GPP RAN/RAN1/RAN4 in relation to Issue 3 and Issue 13 in the </a:t>
            </a:r>
            <a:r>
              <a:rPr lang="en-AU" i="1" dirty="0">
                <a:hlinkClick r:id="rId4"/>
              </a:rPr>
              <a:t>most recent Liaison Statement from 3GPP RAN1</a:t>
            </a:r>
            <a:r>
              <a:rPr lang="en-AU" i="1" dirty="0"/>
              <a:t>. It is recommended that the IEEE 802.11 WG Chair and IEEE 802 EC Chair be given authority to make any editorial changes they deem necessary.</a:t>
            </a:r>
          </a:p>
          <a:p>
            <a:pPr lvl="1"/>
            <a:r>
              <a:rPr lang="en-AU" dirty="0"/>
              <a:t>Moved:</a:t>
            </a:r>
          </a:p>
          <a:p>
            <a:pPr lvl="1"/>
            <a:r>
              <a:rPr lang="en-AU" dirty="0"/>
              <a:t>Seconded</a:t>
            </a:r>
            <a:r>
              <a:rPr lang="en-AU" dirty="0" smtClean="0"/>
              <a:t>:</a:t>
            </a:r>
          </a:p>
          <a:p>
            <a:pPr lvl="1"/>
            <a:r>
              <a:rPr lang="en-AU" dirty="0" smtClean="0"/>
              <a:t>Result: 10/2/2 (Approved)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410075" y="6477000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11-17-0506 by Andrew Myles, Cisco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6469732" y="6475413"/>
            <a:ext cx="206466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GB" sz="1200" b="0" dirty="0" smtClean="0"/>
              <a:t>Adrian Stephens, Intel Corporation</a:t>
            </a:r>
            <a:endParaRPr lang="en-GB" sz="12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761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848600" cy="1066800"/>
          </a:xfrm>
        </p:spPr>
        <p:txBody>
          <a:bodyPr/>
          <a:lstStyle/>
          <a:p>
            <a:r>
              <a:rPr lang="en-AU" sz="2800" i="1" dirty="0" smtClean="0"/>
              <a:t>IEEE 802.11 PDED ad hoc </a:t>
            </a:r>
            <a:r>
              <a:rPr lang="en-AU" sz="2800" dirty="0" smtClean="0"/>
              <a:t>wants to continue its work until at least the Berlin meeting in July 2017 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sz="1800" dirty="0" smtClean="0"/>
              <a:t>The ad hoc discussed the request of the WG Chair on whether it should</a:t>
            </a:r>
          </a:p>
          <a:p>
            <a:pPr lvl="2"/>
            <a:r>
              <a:rPr lang="en-AU" sz="1600" dirty="0" smtClean="0"/>
              <a:t>Discontinue</a:t>
            </a:r>
          </a:p>
          <a:p>
            <a:pPr lvl="2"/>
            <a:r>
              <a:rPr lang="en-AU" sz="1600" dirty="0" smtClean="0"/>
              <a:t>Continue as an ad hoc</a:t>
            </a:r>
          </a:p>
          <a:p>
            <a:pPr lvl="2"/>
            <a:r>
              <a:rPr lang="en-AU" sz="1600" dirty="0" smtClean="0"/>
              <a:t>Continue as a SC</a:t>
            </a:r>
          </a:p>
          <a:p>
            <a:pPr lvl="1"/>
            <a:r>
              <a:rPr lang="en-AU" sz="1800" dirty="0" smtClean="0"/>
              <a:t>There was consensus that there is more work to be done</a:t>
            </a:r>
          </a:p>
          <a:p>
            <a:pPr lvl="2"/>
            <a:r>
              <a:rPr lang="en-AU" sz="1600" i="1" dirty="0" smtClean="0"/>
              <a:t>Discuss </a:t>
            </a:r>
            <a:r>
              <a:rPr lang="en-AU" sz="1600" i="1" dirty="0"/>
              <a:t>the use of PD, ED or other LAA/802.11 coexistence mechanisms with the goal of promoting “fair” use of unlicensed </a:t>
            </a:r>
            <a:r>
              <a:rPr lang="en-AU" sz="1600" i="1" dirty="0" smtClean="0"/>
              <a:t>spectrum</a:t>
            </a:r>
          </a:p>
          <a:p>
            <a:pPr lvl="3"/>
            <a:r>
              <a:rPr lang="en-AU" sz="1400" dirty="0"/>
              <a:t>Probably focusing on work with 3GPP </a:t>
            </a:r>
            <a:r>
              <a:rPr lang="en-AU" sz="1400" dirty="0" smtClean="0"/>
              <a:t>RAN/RAN1</a:t>
            </a:r>
            <a:endParaRPr lang="en-AU" sz="1400" i="1" dirty="0" smtClean="0"/>
          </a:p>
          <a:p>
            <a:pPr lvl="2"/>
            <a:r>
              <a:rPr lang="en-AU" sz="1600" i="1" dirty="0"/>
              <a:t>Promote the definition of </a:t>
            </a:r>
            <a:r>
              <a:rPr lang="en-AU" sz="1600" i="1" dirty="0" smtClean="0"/>
              <a:t>rules </a:t>
            </a:r>
            <a:r>
              <a:rPr lang="en-AU" sz="1600" i="1" dirty="0"/>
              <a:t>that allows IEEE 802.11ax “fair access” to global unlicensed spectrum </a:t>
            </a:r>
          </a:p>
          <a:p>
            <a:pPr lvl="3"/>
            <a:r>
              <a:rPr lang="en-AU" sz="1400" dirty="0"/>
              <a:t>Probably focusing on work with </a:t>
            </a:r>
            <a:r>
              <a:rPr lang="en-AU" sz="1400" dirty="0" smtClean="0"/>
              <a:t>ETSI BRAN</a:t>
            </a:r>
          </a:p>
          <a:p>
            <a:pPr lvl="3"/>
            <a:r>
              <a:rPr lang="en-AU" sz="1400" dirty="0" smtClean="0"/>
              <a:t>May also need to consider spatial re-use in addition to coexistence</a:t>
            </a:r>
          </a:p>
          <a:p>
            <a:pPr lvl="1"/>
            <a:r>
              <a:rPr lang="en-AU" sz="1800" dirty="0" smtClean="0"/>
              <a:t>The </a:t>
            </a:r>
            <a:r>
              <a:rPr lang="en-AU" sz="1800" dirty="0"/>
              <a:t>a</a:t>
            </a:r>
            <a:r>
              <a:rPr lang="en-AU" sz="1800" dirty="0" smtClean="0"/>
              <a:t>d hoc requests it be allowed to continue in current form until July</a:t>
            </a:r>
          </a:p>
          <a:p>
            <a:pPr lvl="2"/>
            <a:r>
              <a:rPr lang="en-AU" sz="1600" dirty="0" smtClean="0"/>
              <a:t> Subsequent discussions with WG Chair indicates he is happy to extend mandate only until May 2017</a:t>
            </a:r>
            <a:endParaRPr lang="en-AU" sz="1600" dirty="0"/>
          </a:p>
          <a:p>
            <a:pPr lvl="2"/>
            <a:endParaRPr lang="en-AU" i="1" dirty="0" smtClean="0"/>
          </a:p>
          <a:p>
            <a:pPr lvl="2"/>
            <a:endParaRPr lang="en-AU" i="1" dirty="0"/>
          </a:p>
          <a:p>
            <a:pPr lvl="2"/>
            <a:endParaRPr lang="en-A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410075" y="6477000"/>
            <a:ext cx="4667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EF4002E7-DB4D-4CC3-8382-1939D19420D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11-17-0506 by Andrew Myles, Cisco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6479257" y="6520934"/>
            <a:ext cx="206466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GB" sz="1200" b="0" dirty="0" smtClean="0"/>
              <a:t>Adrian Stephens, Intel Corporation</a:t>
            </a:r>
            <a:endParaRPr lang="en-GB" sz="12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520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33875" y="6477000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C81347C9-C12F-43D2-B3D1-D523E0829A79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>
              <a:defRPr/>
            </a:pPr>
            <a:r>
              <a:rPr lang="en-US" smtClean="0">
                <a:solidFill>
                  <a:schemeClr val="accent2">
                    <a:lumMod val="75000"/>
                  </a:schemeClr>
                </a:solidFill>
              </a:rPr>
              <a:t>IEEE 802 JTC1 Standing Committee</a:t>
            </a:r>
            <a:br>
              <a:rPr lang="en-US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mtClean="0">
                <a:solidFill>
                  <a:schemeClr val="accent2">
                    <a:lumMod val="75000"/>
                  </a:schemeClr>
                </a:solidFill>
              </a:rPr>
              <a:t>Mar 2017 closing report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330450"/>
            <a:ext cx="7772400" cy="381000"/>
          </a:xfrm>
        </p:spPr>
        <p:txBody>
          <a:bodyPr/>
          <a:lstStyle/>
          <a:p>
            <a:pPr marL="0" indent="0" algn="ctr">
              <a:defRPr/>
            </a:pPr>
            <a:r>
              <a:rPr lang="en-US" b="0" smtClean="0">
                <a:solidFill>
                  <a:schemeClr val="accent2">
                    <a:lumMod val="50000"/>
                  </a:schemeClr>
                </a:solidFill>
              </a:rPr>
              <a:t>17 March 2017</a:t>
            </a:r>
            <a:endParaRPr lang="en-US" b="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533400" y="274637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0" hangingPunct="0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</a:rPr>
              <a:t>Authors:</a:t>
            </a:r>
            <a:endParaRPr lang="en-US" sz="1600" dirty="0"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283532"/>
              </p:ext>
            </p:extLst>
          </p:nvPr>
        </p:nvGraphicFramePr>
        <p:xfrm>
          <a:off x="685800" y="3429000"/>
          <a:ext cx="7696200" cy="11120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4050"/>
                <a:gridCol w="1924050"/>
                <a:gridCol w="1924050"/>
                <a:gridCol w="1924050"/>
              </a:tblGrid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Name</a:t>
                      </a:r>
                      <a:endParaRPr lang="en-AU" sz="12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Company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Phone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email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Andrew </a:t>
                      </a:r>
                      <a:r>
                        <a:rPr lang="en-US" sz="1200" dirty="0" smtClean="0">
                          <a:effectLst/>
                        </a:rPr>
                        <a:t>Myles (Chair)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Cisco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+61 2 84461010</a:t>
                      </a:r>
                      <a:endParaRPr lang="en-AU" sz="1200" dirty="0">
                        <a:effectLst/>
                      </a:endParaRPr>
                    </a:p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+61 418 656587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amyles@cisco.com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+mn-lt"/>
                          <a:ea typeface="Times New Roman"/>
                        </a:rPr>
                        <a:t>Peter Yee (Vice</a:t>
                      </a:r>
                      <a:r>
                        <a:rPr lang="en-AU" sz="1200" baseline="0" dirty="0" smtClean="0">
                          <a:effectLst/>
                          <a:latin typeface="+mn-lt"/>
                          <a:ea typeface="Times New Roman"/>
                        </a:rPr>
                        <a:t> Chair)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+mn-lt"/>
                          <a:ea typeface="Times New Roman"/>
                        </a:rPr>
                        <a:t>AKAYLA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+mn-lt"/>
                          <a:ea typeface="Times New Roman"/>
                        </a:rPr>
                        <a:t>+1 415</a:t>
                      </a:r>
                      <a:r>
                        <a:rPr lang="en-AU" sz="1200" baseline="0" dirty="0" smtClean="0">
                          <a:effectLst/>
                          <a:latin typeface="+mn-lt"/>
                          <a:ea typeface="Times New Roman"/>
                        </a:rPr>
                        <a:t> 215 7733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+mn-lt"/>
                          <a:ea typeface="Times New Roman"/>
                        </a:rPr>
                        <a:t>peter@akayla.com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11-17-0501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67675" y="6475413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30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066800"/>
            <a:ext cx="2592388" cy="762000"/>
          </a:xfrm>
        </p:spPr>
        <p:txBody>
          <a:bodyPr/>
          <a:lstStyle/>
          <a:p>
            <a:r>
              <a:rPr lang="en-GB" dirty="0" smtClean="0"/>
              <a:t>Attendance Total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128" y="626019"/>
            <a:ext cx="6478655" cy="584939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1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IEEE 802 JTC1 SC focused on executing the PSDO process in Vancouver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000" dirty="0" smtClean="0"/>
              <a:t>IEEE 802 JTC1 SC achievements in Vancouver in Mar 2017</a:t>
            </a:r>
          </a:p>
          <a:p>
            <a:pPr lvl="1"/>
            <a:r>
              <a:rPr lang="en-AU" sz="1800" dirty="0" smtClean="0"/>
              <a:t>Processed PSDO submissions</a:t>
            </a:r>
          </a:p>
          <a:p>
            <a:pPr lvl="2"/>
            <a:r>
              <a:rPr lang="en-AU" sz="1600" dirty="0" smtClean="0"/>
              <a:t>Noted status of 45 standards in the PSDO pipeline</a:t>
            </a:r>
          </a:p>
          <a:p>
            <a:pPr lvl="2"/>
            <a:r>
              <a:rPr lang="en-AU" sz="1600" dirty="0" smtClean="0"/>
              <a:t>It is expected that multiple 60-day and FDIS comment responses will be proposed for approval at the EC meeting by 802.1 WG  &amp; 802.3 WG</a:t>
            </a:r>
          </a:p>
          <a:p>
            <a:pPr lvl="3"/>
            <a:r>
              <a:rPr lang="en-AU" sz="1400" dirty="0" smtClean="0"/>
              <a:t>The main issue addressed in these responses is the allegation by China NB that 802.1X based security is flawed</a:t>
            </a:r>
          </a:p>
          <a:p>
            <a:pPr lvl="1"/>
            <a:r>
              <a:rPr lang="en-AU" sz="1800" dirty="0" smtClean="0"/>
              <a:t>Reviewed activities at SC6 meeting in Tunisia</a:t>
            </a:r>
          </a:p>
          <a:p>
            <a:pPr lvl="2"/>
            <a:r>
              <a:rPr lang="en-AU" sz="1600" dirty="0" smtClean="0"/>
              <a:t>Attendance was very low</a:t>
            </a:r>
          </a:p>
          <a:p>
            <a:pPr lvl="2"/>
            <a:r>
              <a:rPr lang="en-AU" sz="1600" dirty="0" smtClean="0"/>
              <a:t>Most interesting activity was the proposal to create a Security ad hoc</a:t>
            </a:r>
          </a:p>
          <a:p>
            <a:pPr lvl="3"/>
            <a:r>
              <a:rPr lang="en-AU" sz="1400" dirty="0" smtClean="0"/>
              <a:t>The Security ad hoc was justified by China NB on the basis that an SC6 forum is required to discuss security matters</a:t>
            </a:r>
          </a:p>
          <a:p>
            <a:pPr lvl="3"/>
            <a:r>
              <a:rPr lang="en-AU" sz="1400" dirty="0" smtClean="0"/>
              <a:t>The SC agreed on a liaison statement to SC6 suggesting an alternative mechanism to discuss the allegation that 802.1X based security is flawed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33875" y="6477000"/>
            <a:ext cx="4667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EF4002E7-DB4D-4CC3-8382-1939D19420D8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11-17-0501 by Andrew Myles, Cisco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9" name="Footer Placeholder 3"/>
          <p:cNvSpPr txBox="1">
            <a:spLocks/>
          </p:cNvSpPr>
          <p:nvPr/>
        </p:nvSpPr>
        <p:spPr bwMode="auto">
          <a:xfrm>
            <a:off x="8067675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359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The SC approved a LS to SC6 in relation to the proposal for an SC6 Security ad hoc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Motion</a:t>
            </a:r>
          </a:p>
          <a:p>
            <a:pPr lvl="1"/>
            <a:r>
              <a:rPr lang="en-AU" i="1" dirty="0"/>
              <a:t>The IEEE 802 JTC1 SC requests the IEEE 802 EC approve </a:t>
            </a:r>
            <a:r>
              <a:rPr lang="en-AU" i="1" dirty="0">
                <a:hlinkClick r:id="rId3"/>
              </a:rPr>
              <a:t>11-17-391-05</a:t>
            </a:r>
            <a:r>
              <a:rPr lang="en-AU" i="1" dirty="0"/>
              <a:t>  liaison statement from IEEE 802 to ISO/IEC JTC1/SC6  in relation to the proposal in SC6 to establish an SC6 Security Ad Hoc</a:t>
            </a:r>
          </a:p>
          <a:p>
            <a:pPr lvl="1"/>
            <a:r>
              <a:rPr lang="en-AU" dirty="0"/>
              <a:t>Moved: </a:t>
            </a:r>
            <a:r>
              <a:rPr lang="en-AU" dirty="0" smtClean="0"/>
              <a:t>Dan Harkins</a:t>
            </a:r>
          </a:p>
          <a:p>
            <a:pPr lvl="1"/>
            <a:r>
              <a:rPr lang="en-AU" dirty="0" smtClean="0"/>
              <a:t>Seconded: Paul Nikolich</a:t>
            </a:r>
            <a:endParaRPr lang="en-AU" dirty="0"/>
          </a:p>
          <a:p>
            <a:pPr lvl="1"/>
            <a:r>
              <a:rPr lang="en-AU" smtClean="0"/>
              <a:t>Approved 5/0/0</a:t>
            </a:r>
          </a:p>
          <a:p>
            <a:pPr lvl="1"/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33875" y="6477000"/>
            <a:ext cx="4667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EF4002E7-DB4D-4CC3-8382-1939D19420D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11-17-0501 by Andrew Myles, Cisco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9" name="Footer Placeholder 3"/>
          <p:cNvSpPr txBox="1">
            <a:spLocks/>
          </p:cNvSpPr>
          <p:nvPr/>
        </p:nvSpPr>
        <p:spPr bwMode="auto">
          <a:xfrm>
            <a:off x="8067675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025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AU" dirty="0" smtClean="0"/>
              <a:t>The IEEE 802 JTC1 SC will focus on executing the PSDO process in Korea in May 2017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r>
              <a:rPr lang="en-AU" dirty="0" smtClean="0"/>
              <a:t>IEEE 802 JTC1 plans for Korea in May 2017</a:t>
            </a:r>
          </a:p>
          <a:p>
            <a:pPr lvl="1"/>
            <a:r>
              <a:rPr lang="en-AU" dirty="0" smtClean="0"/>
              <a:t>Execute PSDO process</a:t>
            </a:r>
          </a:p>
          <a:p>
            <a:pPr lvl="2"/>
            <a:r>
              <a:rPr lang="en-AU" dirty="0" smtClean="0"/>
              <a:t>Eight PSDO ballots will close before the next meeting</a:t>
            </a:r>
          </a:p>
          <a:p>
            <a:pPr lvl="1"/>
            <a:r>
              <a:rPr lang="en-AU" dirty="0" smtClean="0"/>
              <a:t>Consider any response from SC6 NBs in relation to liaison statement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410075" y="6477000"/>
            <a:ext cx="4667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EF4002E7-DB4D-4CC3-8382-1939D19420D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11-17-0501 by Andrew Myles, Cisco</a:t>
            </a:r>
          </a:p>
        </p:txBody>
      </p:sp>
      <p:sp>
        <p:nvSpPr>
          <p:cNvPr id="7" name="Date Placeholder 2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9" name="Footer Placeholder 3"/>
          <p:cNvSpPr txBox="1">
            <a:spLocks/>
          </p:cNvSpPr>
          <p:nvPr/>
        </p:nvSpPr>
        <p:spPr bwMode="auto">
          <a:xfrm>
            <a:off x="8067675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109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IEEE 802.11aj March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2017-03-16</a:t>
            </a:r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Author:</a:t>
            </a:r>
            <a:endParaRPr lang="en-US" sz="2000" dirty="0"/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009500"/>
              </p:ext>
            </p:extLst>
          </p:nvPr>
        </p:nvGraphicFramePr>
        <p:xfrm>
          <a:off x="530225" y="2816225"/>
          <a:ext cx="7658100" cy="14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Document" r:id="rId4" imgW="8513226" imgH="1569919" progId="Word.Document.8">
                  <p:embed/>
                </p:oleObj>
              </mc:Choice>
              <mc:Fallback>
                <p:oleObj name="Document" r:id="rId4" imgW="8513226" imgH="156991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2816225"/>
                        <a:ext cx="7658100" cy="1401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11-17-0491 by Jiamin Chen (Huawei)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3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dirty="0" smtClean="0"/>
              <a:t>This document is the </a:t>
            </a:r>
            <a:r>
              <a:rPr lang="en-US" dirty="0" err="1" smtClean="0"/>
              <a:t>TGaj</a:t>
            </a:r>
            <a:r>
              <a:rPr lang="en-US" dirty="0" smtClean="0"/>
              <a:t> closing report for the March 2017 session.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11-17-0491 by Jiamin Chen (Huawei)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8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F8C27D-2556-4282-BE8F-668D826849BB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CA" dirty="0" smtClean="0"/>
              <a:t>Work Completed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8643998" cy="4929222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zh-CN" sz="2400" b="1" dirty="0" smtClean="0"/>
              <a:t>Approved January 2017 meeting minutes (11-17/0086r0)</a:t>
            </a:r>
            <a:endParaRPr lang="en-US" altLang="ko-KR" dirty="0" smtClean="0"/>
          </a:p>
          <a:p>
            <a:r>
              <a:rPr lang="en-US" altLang="ko-KR" dirty="0" smtClean="0"/>
              <a:t>The following comment resolution proposal has been presented and approved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11-17/</a:t>
            </a:r>
            <a:r>
              <a:rPr lang="en-US" altLang="zh-CN" sz="1800" dirty="0" smtClean="0"/>
              <a:t>0460r1</a:t>
            </a:r>
            <a:r>
              <a:rPr lang="en-US" sz="1800" dirty="0" smtClean="0">
                <a:solidFill>
                  <a:srgbClr val="000000"/>
                </a:solidFill>
              </a:rPr>
              <a:t> – </a:t>
            </a:r>
            <a:r>
              <a:rPr lang="en-US" sz="1800" dirty="0" smtClean="0"/>
              <a:t>Proposed resolution for </a:t>
            </a:r>
            <a:r>
              <a:rPr lang="en-GB" sz="1800" dirty="0" smtClean="0"/>
              <a:t>CID 701 </a:t>
            </a:r>
            <a:r>
              <a:rPr lang="en-US" sz="1800" dirty="0" smtClean="0"/>
              <a:t>in LB228</a:t>
            </a:r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CA" dirty="0" smtClean="0"/>
              <a:t>Completed all comment resolution of the LB228 for D5.0</a:t>
            </a:r>
          </a:p>
          <a:p>
            <a:r>
              <a:rPr lang="en-CA" dirty="0" smtClean="0"/>
              <a:t>Re-approved </a:t>
            </a:r>
            <a:r>
              <a:rPr lang="en-CA" dirty="0" err="1" smtClean="0"/>
              <a:t>TGaj</a:t>
            </a:r>
            <a:r>
              <a:rPr lang="en-CA" dirty="0" smtClean="0"/>
              <a:t> 5C doc (</a:t>
            </a:r>
            <a:r>
              <a:rPr lang="en-US" altLang="zh-CN" dirty="0" smtClean="0">
                <a:solidFill>
                  <a:srgbClr val="000000"/>
                </a:solidFill>
              </a:rPr>
              <a:t>11-12/0141r7 </a:t>
            </a:r>
            <a:r>
              <a:rPr lang="en-CA" dirty="0" smtClean="0"/>
              <a:t>) for forwarding D5.0 to Sponsor Ballot</a:t>
            </a:r>
          </a:p>
          <a:p>
            <a:r>
              <a:rPr lang="en-CA" dirty="0" smtClean="0"/>
              <a:t>Approved the report to EC and the request for unconditional  approval to forward 11aj D5.0 to sponsor ballot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11-17/</a:t>
            </a:r>
            <a:r>
              <a:rPr lang="en-US" altLang="zh-CN" sz="1800" dirty="0" smtClean="0">
                <a:solidFill>
                  <a:srgbClr val="000000"/>
                </a:solidFill>
              </a:rPr>
              <a:t>0492r0</a:t>
            </a:r>
            <a:r>
              <a:rPr lang="en-US" sz="1800" dirty="0" smtClean="0">
                <a:solidFill>
                  <a:srgbClr val="000000"/>
                </a:solidFill>
              </a:rPr>
              <a:t> – P802.11aj report to EC on unconditional approval for sponsor ballot</a:t>
            </a:r>
            <a:endParaRPr lang="en-CA" dirty="0" smtClean="0"/>
          </a:p>
          <a:p>
            <a:r>
              <a:rPr lang="en-CA" dirty="0" smtClean="0"/>
              <a:t>Updated TG timeline</a:t>
            </a:r>
            <a:endParaRPr lang="en-US" dirty="0" smtClean="0"/>
          </a:p>
          <a:p>
            <a:endParaRPr lang="en-US" b="1" dirty="0" smtClean="0">
              <a:ea typeface="+mn-ea"/>
              <a:cs typeface="+mn-cs"/>
            </a:endParaRPr>
          </a:p>
          <a:p>
            <a:pPr marL="381000" indent="-381000"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11-17-0491 by Jiamin Chen (Huawei)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98984"/>
          </a:xfrm>
        </p:spPr>
        <p:txBody>
          <a:bodyPr/>
          <a:lstStyle/>
          <a:p>
            <a:r>
              <a:rPr lang="en-US" dirty="0"/>
              <a:t>Plan for </a:t>
            </a:r>
            <a:r>
              <a:rPr lang="en-US" dirty="0" smtClean="0"/>
              <a:t>May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8136904" cy="475252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Comment resolution for </a:t>
            </a:r>
            <a:r>
              <a:rPr lang="en-US" dirty="0" err="1" smtClean="0"/>
              <a:t>TGaj</a:t>
            </a:r>
            <a:r>
              <a:rPr lang="en-US" dirty="0" smtClean="0"/>
              <a:t> Initial </a:t>
            </a:r>
            <a:r>
              <a:rPr lang="en-US" altLang="zh-CN" dirty="0" smtClean="0"/>
              <a:t>Sponsor </a:t>
            </a:r>
            <a:r>
              <a:rPr lang="en-US" dirty="0" smtClean="0"/>
              <a:t>Ballot</a:t>
            </a:r>
          </a:p>
          <a:p>
            <a:r>
              <a:rPr lang="en-US" dirty="0" smtClean="0"/>
              <a:t>Timeline update if needed</a:t>
            </a:r>
            <a:endParaRPr lang="en-US" dirty="0"/>
          </a:p>
          <a:p>
            <a:endParaRPr lang="en-US" dirty="0"/>
          </a:p>
          <a:p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200316B2-9C48-417E-82B7-1AE29C3B35FC}" type="slidenum">
              <a:rPr lang="en-US" altLang="zh-CN" smtClean="0"/>
              <a:pPr/>
              <a:t>46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934200" y="6477000"/>
            <a:ext cx="1600200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11-17-0491 by Jiamin Chen (Huawei)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0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Call Time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200316B2-9C48-417E-82B7-1AE29C3B35FC}" type="slidenum">
              <a:rPr lang="en-US" altLang="zh-CN" smtClean="0"/>
              <a:pPr/>
              <a:t>47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934200" y="6477000"/>
            <a:ext cx="1600200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382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altLang="zh-CN" sz="2400" b="1" kern="0" dirty="0" smtClean="0">
                <a:latin typeface="+mn-lt"/>
              </a:rPr>
              <a:t>27</a:t>
            </a:r>
            <a:r>
              <a:rPr lang="en-US" altLang="zh-CN" sz="2400" b="1" kern="0" baseline="30000" dirty="0" smtClean="0">
                <a:latin typeface="+mn-lt"/>
              </a:rPr>
              <a:t>th</a:t>
            </a:r>
            <a:r>
              <a:rPr lang="en-US" altLang="zh-CN" sz="2400" b="1" kern="0" dirty="0" smtClean="0">
                <a:latin typeface="+mn-lt"/>
              </a:rPr>
              <a:t>  April, 2017, 10 pm ET for 1 hour</a:t>
            </a:r>
          </a:p>
          <a:p>
            <a:pPr marL="742950" lvl="1" indent="-285750" eaLnBrk="0" hangingPunct="0">
              <a:spcBef>
                <a:spcPct val="20000"/>
              </a:spcBef>
              <a:defRPr/>
            </a:pPr>
            <a:r>
              <a:rPr lang="en-US" altLang="zh-CN" sz="2000" b="1" kern="0" dirty="0" smtClean="0">
                <a:latin typeface="+mn-lt"/>
              </a:rPr>
              <a:t>         (28</a:t>
            </a:r>
            <a:r>
              <a:rPr lang="en-US" altLang="zh-CN" sz="2000" b="1" kern="0" baseline="30000" dirty="0" smtClean="0">
                <a:latin typeface="+mn-lt"/>
              </a:rPr>
              <a:t>th</a:t>
            </a:r>
            <a:r>
              <a:rPr lang="en-US" altLang="zh-CN" sz="2000" b="1" kern="0" dirty="0" smtClean="0">
                <a:latin typeface="+mn-lt"/>
              </a:rPr>
              <a:t> April,  2017, 10 am Beijing Time)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11-17-0491 by Jiamin Chen (Huawei)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4963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March 2017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28690" y="200024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！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11-17-0491 by Jiamin Chen (Huawei)</a:t>
            </a:r>
          </a:p>
        </p:txBody>
      </p:sp>
      <p:sp>
        <p:nvSpPr>
          <p:cNvPr id="8" name="Date Placeholder 2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404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b="0" dirty="0" smtClean="0"/>
              <a:t>Adrian Stephens, Intel Corporation</a:t>
            </a:r>
            <a:endParaRPr lang="en-GB" sz="1200" b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49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err="1"/>
              <a:t>TGak</a:t>
            </a:r>
            <a:r>
              <a:rPr lang="en-US" sz="3600" dirty="0"/>
              <a:t> </a:t>
            </a:r>
            <a:r>
              <a:rPr lang="en-US" sz="3600" dirty="0" smtClean="0"/>
              <a:t>March Closing </a:t>
            </a:r>
            <a:r>
              <a:rPr lang="en-US" sz="3600" dirty="0"/>
              <a:t>Report </a:t>
            </a:r>
            <a:endParaRPr lang="en-GB" sz="36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2017-03-16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599941"/>
              </p:ext>
            </p:extLst>
          </p:nvPr>
        </p:nvGraphicFramePr>
        <p:xfrm>
          <a:off x="508000" y="2459038"/>
          <a:ext cx="8156575" cy="213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Document" r:id="rId4" imgW="8255000" imgH="2171700" progId="Word.Document.8">
                  <p:embed/>
                </p:oleObj>
              </mc:Choice>
              <mc:Fallback>
                <p:oleObj name="Document" r:id="rId4" imgW="8255000" imgH="21717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459038"/>
                        <a:ext cx="8156575" cy="213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9712" y="4725144"/>
            <a:ext cx="5112568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Abstract</a:t>
            </a: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Closing Report of the 802.11 </a:t>
            </a:r>
            <a:r>
              <a:rPr lang="en-US" sz="1800" dirty="0" err="1" smtClean="0">
                <a:solidFill>
                  <a:schemeClr val="tx1"/>
                </a:solidFill>
              </a:rPr>
              <a:t>TGak</a:t>
            </a:r>
            <a:r>
              <a:rPr lang="en-US" sz="1800" dirty="0" smtClean="0">
                <a:solidFill>
                  <a:schemeClr val="tx1"/>
                </a:solidFill>
              </a:rPr>
              <a:t> meeting March 2017 in Vancouver, British Columbia.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11-17-0514 by Donald Eastlake, Huawei Technologies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50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2" y="682171"/>
            <a:ext cx="7772400" cy="838200"/>
          </a:xfrm>
        </p:spPr>
        <p:txBody>
          <a:bodyPr/>
          <a:lstStyle/>
          <a:p>
            <a:r>
              <a:rPr lang="en-GB" dirty="0" smtClean="0"/>
              <a:t>Attendance Histogram</a:t>
            </a:r>
            <a:r>
              <a:rPr lang="en-GB" dirty="0"/>
              <a:t/>
            </a:r>
            <a:br>
              <a:rPr lang="en-GB" dirty="0"/>
            </a:br>
            <a:endParaRPr lang="en-GB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3000"/>
            <a:ext cx="8660788" cy="514712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0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000760" y="6475413"/>
            <a:ext cx="2541578" cy="168297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b="0" dirty="0" smtClean="0"/>
              <a:t>Adrian Stephens, Intel Corporation</a:t>
            </a:r>
            <a:endParaRPr lang="en-GB" sz="12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50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/>
              <a:t>TGak</a:t>
            </a:r>
            <a:r>
              <a:rPr lang="en-US" dirty="0"/>
              <a:t> Closing Report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0532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Accomplishments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err="1" smtClean="0"/>
              <a:t>TGak</a:t>
            </a:r>
            <a:r>
              <a:rPr lang="en-GB" sz="2400" dirty="0" smtClean="0"/>
              <a:t> </a:t>
            </a:r>
            <a:r>
              <a:rPr lang="en-GB" sz="2400" dirty="0"/>
              <a:t>entered the week with </a:t>
            </a:r>
            <a:r>
              <a:rPr lang="en-GB" sz="2400" dirty="0" smtClean="0"/>
              <a:t>the 7 comments </a:t>
            </a:r>
            <a:r>
              <a:rPr lang="en-GB" sz="2400" dirty="0"/>
              <a:t>from recirculation </a:t>
            </a:r>
            <a:r>
              <a:rPr lang="en-GB" sz="2400" dirty="0" smtClean="0"/>
              <a:t>LB#227 </a:t>
            </a:r>
            <a:r>
              <a:rPr lang="en-GB" sz="2400" dirty="0"/>
              <a:t>unresolved. </a:t>
            </a:r>
            <a:r>
              <a:rPr lang="en-GB" sz="2400" dirty="0" smtClean="0"/>
              <a:t>Early in the </a:t>
            </a:r>
            <a:r>
              <a:rPr lang="en-GB" sz="2400" dirty="0"/>
              <a:t>week, it </a:t>
            </a:r>
            <a:r>
              <a:rPr lang="en-GB" sz="2400" dirty="0" smtClean="0"/>
              <a:t>resolved all of those comments.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Based on those comment resolutions, P802.11ak Draft D4.0 was posted.</a:t>
            </a:r>
            <a:endParaRPr lang="en-GB" sz="2400" dirty="0"/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Recirculation WG LB #229 has been started on D4.0.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err="1" smtClean="0"/>
              <a:t>TGak</a:t>
            </a:r>
            <a:r>
              <a:rPr lang="en-GB" sz="2400" dirty="0" smtClean="0"/>
              <a:t> is asking conditional approval for P802.11ak to go to Sponsor Ballot.</a:t>
            </a:r>
            <a:endParaRPr lang="en-GB" sz="2400" dirty="0"/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An </a:t>
            </a:r>
            <a:r>
              <a:rPr lang="en-GB" sz="2400" dirty="0"/>
              <a:t>annotated agenda is in 11-</a:t>
            </a:r>
            <a:r>
              <a:rPr lang="en-GB" sz="2400" dirty="0" smtClean="0"/>
              <a:t>17/0194r7.</a:t>
            </a:r>
            <a:endParaRPr lang="en-GB" sz="2400" dirty="0"/>
          </a:p>
          <a:p>
            <a:pPr lvl="1">
              <a:buFont typeface="Times New Roman" pitchFamily="16" charset="0"/>
              <a:buChar char="•"/>
            </a:pPr>
            <a:r>
              <a:rPr lang="en-GB" sz="2400" dirty="0"/>
              <a:t>The minutes will be in 11-</a:t>
            </a:r>
            <a:r>
              <a:rPr lang="en-GB" sz="2400" dirty="0" smtClean="0"/>
              <a:t>17/0513.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11-17-0514 by Donald Eastlake, Huawei Technologies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910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65750" y="6475413"/>
            <a:ext cx="3176588" cy="153987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b="0" dirty="0" smtClean="0"/>
              <a:t>Adrian Stephens, Intel Corporation</a:t>
            </a:r>
            <a:endParaRPr lang="en-GB" sz="12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C8F0547-AFA8-4805-9A22-12721CDE959F}" type="slidenum">
              <a:rPr lang="en-GB"/>
              <a:pPr/>
              <a:t>51</a:t>
            </a:fld>
            <a:endParaRPr lang="en-GB"/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/>
              <a:t>TGak</a:t>
            </a:r>
            <a:r>
              <a:rPr lang="en-US" dirty="0"/>
              <a:t> Closing Report</a:t>
            </a:r>
            <a:endParaRPr lang="en-GB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2910" y="1571612"/>
            <a:ext cx="7772400" cy="4929222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Submissions</a:t>
            </a:r>
          </a:p>
          <a:p>
            <a:pPr marL="800100" lvl="1" indent="-342900">
              <a:buFont typeface="Arial"/>
              <a:buChar char="•"/>
            </a:pPr>
            <a:endParaRPr lang="en-US" sz="2400" dirty="0" smtClean="0"/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11</a:t>
            </a:r>
            <a:r>
              <a:rPr lang="en-US" sz="2400" dirty="0"/>
              <a:t>-17</a:t>
            </a:r>
            <a:r>
              <a:rPr lang="en-US" sz="2400" dirty="0" smtClean="0"/>
              <a:t>/0416, Donald Eastlake (Huawei)</a:t>
            </a:r>
            <a:r>
              <a:rPr lang="en-US" sz="2400" dirty="0"/>
              <a:t>, </a:t>
            </a:r>
            <a:r>
              <a:rPr lang="en-US" sz="2400" dirty="0" smtClean="0"/>
              <a:t>“CIDs 1443”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11-17</a:t>
            </a:r>
            <a:r>
              <a:rPr lang="en-US" sz="2400" dirty="0" smtClean="0"/>
              <a:t>/0269, Mark Hamilton (Ruckus Brocade))</a:t>
            </a:r>
            <a:r>
              <a:rPr lang="en-US" sz="2400" dirty="0"/>
              <a:t>, “</a:t>
            </a:r>
            <a:r>
              <a:rPr lang="en-US" sz="2400" dirty="0" smtClean="0"/>
              <a:t>LB227 Proposed Resolutions”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11-17</a:t>
            </a:r>
            <a:r>
              <a:rPr lang="en-US" sz="2400" dirty="0" smtClean="0"/>
              <a:t>/0409</a:t>
            </a:r>
            <a:r>
              <a:rPr lang="en-US" sz="2400" dirty="0"/>
              <a:t>, </a:t>
            </a:r>
            <a:r>
              <a:rPr lang="en-US" sz="2400" dirty="0" smtClean="0"/>
              <a:t>Donald </a:t>
            </a:r>
            <a:r>
              <a:rPr lang="en-US" sz="2400" dirty="0"/>
              <a:t>Eastlake (Huawei))</a:t>
            </a:r>
            <a:r>
              <a:rPr lang="en-US" sz="2400" dirty="0" smtClean="0"/>
              <a:t>, “CIDs 1402 and 1444”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11-17-0514 by Donald Eastlake, Huawei Technologies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06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4876800" y="6475413"/>
            <a:ext cx="3665538" cy="153987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b="0" dirty="0" smtClean="0"/>
              <a:t>Adrian Stephens, Intel Corporation</a:t>
            </a:r>
            <a:endParaRPr lang="en-GB" sz="12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40FCA93-0460-4BB8-89C2-809FD46B8F3F}" type="slidenum">
              <a:rPr lang="en-GB"/>
              <a:pPr/>
              <a:t>52</a:t>
            </a:fld>
            <a:endParaRPr lang="en-GB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/>
              <a:t>TGak</a:t>
            </a:r>
            <a:r>
              <a:rPr lang="en-US" dirty="0"/>
              <a:t> Closing Report</a:t>
            </a:r>
            <a:endParaRPr lang="en-GB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/>
              <a:t>Teleconferences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/>
              <a:t>Decided to hold 1 ½ </a:t>
            </a:r>
            <a:r>
              <a:rPr lang="en-GB" sz="2400" dirty="0" smtClean="0"/>
              <a:t>hour teleconferences </a:t>
            </a:r>
            <a:r>
              <a:rPr lang="en-US" sz="2400" dirty="0" smtClean="0"/>
              <a:t>until the May 2017 </a:t>
            </a:r>
            <a:r>
              <a:rPr lang="en-US" sz="2400" dirty="0"/>
              <a:t>802.11 meeting on </a:t>
            </a:r>
            <a:r>
              <a:rPr lang="en-US" sz="2400" dirty="0" smtClean="0"/>
              <a:t>Mondays April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, </a:t>
            </a:r>
            <a:r>
              <a:rPr lang="en-US" sz="2400" dirty="0"/>
              <a:t>1</a:t>
            </a:r>
            <a:r>
              <a:rPr lang="en-US" sz="2400" dirty="0" smtClean="0"/>
              <a:t>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and 17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at </a:t>
            </a:r>
            <a:r>
              <a:rPr lang="en-US" sz="2400" dirty="0"/>
              <a:t>10am Eastern US Time</a:t>
            </a:r>
            <a:r>
              <a:rPr lang="en-US" sz="2400" dirty="0" smtClean="0"/>
              <a:t>.</a:t>
            </a:r>
            <a:endParaRPr lang="en-GB" sz="2400" dirty="0"/>
          </a:p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May 2017 </a:t>
            </a:r>
            <a:r>
              <a:rPr lang="en-GB" sz="2800" dirty="0"/>
              <a:t>Plans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Go to Sponsor Ballot.</a:t>
            </a:r>
          </a:p>
          <a:p>
            <a:pPr lvl="1">
              <a:buFont typeface="Times New Roman" pitchFamily="16" charset="0"/>
              <a:buChar char="•"/>
            </a:pPr>
            <a:endParaRPr lang="en-GB" sz="2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11-17-0514 by Donald Eastlake, Huawei Technologies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972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Slide </a:t>
            </a:r>
            <a:fld id="{00AA6CC1-B35F-400A-AD97-617E7B9F358A}" type="slidenum">
              <a:rPr lang="en-GB" smtClean="0"/>
              <a:pPr/>
              <a:t>53</a:t>
            </a:fld>
            <a:endParaRPr lang="en-GB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err="1"/>
              <a:t>TGaq</a:t>
            </a:r>
            <a:r>
              <a:rPr lang="en-GB" dirty="0"/>
              <a:t> Closing Report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/>
              <a:t>Date:</a:t>
            </a:r>
            <a:r>
              <a:rPr lang="en-GB" sz="2000" b="0" dirty="0"/>
              <a:t> 2017-03-16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447357"/>
              </p:ext>
            </p:extLst>
          </p:nvPr>
        </p:nvGraphicFramePr>
        <p:xfrm>
          <a:off x="519113" y="2271713"/>
          <a:ext cx="7767637" cy="219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Document" r:id="rId4" imgW="8146441" imgH="2306595" progId="Word.Document.8">
                  <p:embed/>
                </p:oleObj>
              </mc:Choice>
              <mc:Fallback>
                <p:oleObj name="Document" r:id="rId4" imgW="8146441" imgH="230659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2271713"/>
                        <a:ext cx="7767637" cy="219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11-17-0493 by Stephen McCann, BlackBerry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143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Slide </a:t>
            </a:r>
            <a:fld id="{A842C95A-9891-4D85-99F3-CBA09F6CADDF}" type="slidenum">
              <a:rPr lang="en-GB" smtClean="0"/>
              <a:pPr/>
              <a:t>54</a:t>
            </a:fld>
            <a:endParaRPr lang="en-GB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/>
              <a:t> Closing report for </a:t>
            </a:r>
            <a:r>
              <a:rPr lang="en-GB" sz="3200" dirty="0" err="1"/>
              <a:t>TGaq</a:t>
            </a:r>
            <a:r>
              <a:rPr lang="en-GB" sz="3200" dirty="0"/>
              <a:t> (Pre-Association Discovery) for March 2017, Vancouver, British Colombia, Canada.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11-17-0493 by Stephen McCann, BlackBerry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192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Slide </a:t>
            </a:r>
            <a:fld id="{053C9A94-B312-452C-97DA-880A7EDB2DCC}" type="slidenum">
              <a:rPr lang="en-GB" smtClean="0"/>
              <a:pPr/>
              <a:t>55</a:t>
            </a:fld>
            <a:endParaRPr lang="en-GB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688731"/>
          </a:xfrm>
        </p:spPr>
        <p:txBody>
          <a:bodyPr/>
          <a:lstStyle/>
          <a:p>
            <a:pPr>
              <a:defRPr/>
            </a:pPr>
            <a:r>
              <a:rPr lang="en-GB" altLang="en-US" sz="2800" dirty="0"/>
              <a:t>Summary</a:t>
            </a:r>
          </a:p>
          <a:p>
            <a:pPr lvl="1">
              <a:defRPr/>
            </a:pPr>
            <a:r>
              <a:rPr lang="en-GB" altLang="en-US" sz="2400" dirty="0"/>
              <a:t>1 meeting slot this week</a:t>
            </a:r>
          </a:p>
          <a:p>
            <a:pPr lvl="1">
              <a:defRPr/>
            </a:pPr>
            <a:r>
              <a:rPr lang="en-GB" altLang="en-US" sz="2400" dirty="0"/>
              <a:t>Currently in re-circulation sponsor ballot</a:t>
            </a:r>
          </a:p>
          <a:p>
            <a:pPr lvl="1">
              <a:defRPr/>
            </a:pPr>
            <a:r>
              <a:rPr lang="en-GB" altLang="en-US" sz="2400" dirty="0"/>
              <a:t>Finishes on Saturday March 18</a:t>
            </a:r>
            <a:r>
              <a:rPr lang="en-GB" altLang="en-US" sz="2400" baseline="30000" dirty="0"/>
              <a:t>th</a:t>
            </a:r>
          </a:p>
          <a:p>
            <a:pPr lvl="1">
              <a:defRPr/>
            </a:pPr>
            <a:endParaRPr lang="en-GB" dirty="0"/>
          </a:p>
          <a:p>
            <a:r>
              <a:rPr lang="en-GB" sz="2800" dirty="0"/>
              <a:t>Teleconferences</a:t>
            </a:r>
          </a:p>
          <a:p>
            <a:pPr lvl="1"/>
            <a:r>
              <a:rPr lang="en-GB" sz="2400" dirty="0"/>
              <a:t>Fridays in March and April.</a:t>
            </a:r>
          </a:p>
          <a:p>
            <a:pPr lvl="1"/>
            <a:endParaRPr lang="en-GB" sz="2400" dirty="0"/>
          </a:p>
          <a:p>
            <a:r>
              <a:rPr lang="en-GB" sz="2800" dirty="0"/>
              <a:t>Plans for May 2017</a:t>
            </a:r>
            <a:endParaRPr lang="en-GB" dirty="0"/>
          </a:p>
          <a:p>
            <a:pPr lvl="1"/>
            <a:r>
              <a:rPr lang="en-GB" sz="2400" dirty="0"/>
              <a:t>Sponsor ballot comment resolution</a:t>
            </a:r>
          </a:p>
          <a:p>
            <a:pPr lvl="1"/>
            <a:r>
              <a:rPr lang="en-GB" sz="2400" dirty="0"/>
              <a:t>Possible conditional/unconditional request to forward </a:t>
            </a:r>
            <a:r>
              <a:rPr lang="en-GB" sz="2400"/>
              <a:t>draft to RevCom</a:t>
            </a:r>
            <a:r>
              <a:rPr lang="en-GB" sz="2400" dirty="0"/>
              <a:t> on EC teleconference June 4</a:t>
            </a:r>
            <a:r>
              <a:rPr lang="en-GB" sz="2400" baseline="30000" dirty="0"/>
              <a:t>th</a:t>
            </a:r>
            <a:r>
              <a:rPr lang="en-GB" sz="2400" dirty="0"/>
              <a:t>.</a:t>
            </a:r>
            <a:endParaRPr lang="en-GB" sz="1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11-17-0493 by Stephen McCann, BlackBerry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616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TGax</a:t>
            </a:r>
            <a:r>
              <a:rPr lang="en-US" dirty="0" smtClean="0"/>
              <a:t> March 2017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2017-03-16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1066800" y="2590800"/>
          <a:ext cx="75358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Document" r:id="rId4" imgW="8610834" imgH="2617202" progId="Word.Document.8">
                  <p:embed/>
                </p:oleObj>
              </mc:Choice>
              <mc:Fallback>
                <p:oleObj name="Document" r:id="rId4" imgW="8610834" imgH="26172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90800"/>
                        <a:ext cx="753586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11-17-0512 by Osama Aboul-Magd (Huawei Technologies)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3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is the closing report for the TGax for the March 2017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11-17-0512 by Osama Aboul-Magd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3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 Completed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572000"/>
          </a:xfrm>
        </p:spPr>
        <p:txBody>
          <a:bodyPr/>
          <a:lstStyle/>
          <a:p>
            <a:r>
              <a:rPr lang="en-CA" dirty="0" smtClean="0"/>
              <a:t>Continued</a:t>
            </a:r>
            <a:r>
              <a:rPr lang="en-CA" dirty="0"/>
              <a:t> </a:t>
            </a:r>
            <a:r>
              <a:rPr lang="en-CA" dirty="0" smtClean="0"/>
              <a:t>with the comment resolution on draft D1.0.</a:t>
            </a:r>
          </a:p>
          <a:p>
            <a:pPr lvl="1"/>
            <a:r>
              <a:rPr lang="en-CA" dirty="0" smtClean="0"/>
              <a:t>Very good progress during the ad hoc meeting and this meeting</a:t>
            </a:r>
          </a:p>
          <a:p>
            <a:pPr lvl="1"/>
            <a:r>
              <a:rPr lang="en-CA" dirty="0" smtClean="0"/>
              <a:t>The TG Editor is planning to generate a new revision of the TG draft (D1.2) and a new revision of the status of the comment resolution.</a:t>
            </a:r>
          </a:p>
          <a:p>
            <a:r>
              <a:rPr lang="en-CA" dirty="0" smtClean="0"/>
              <a:t>Spatial Reuse issues were discussed at length</a:t>
            </a:r>
          </a:p>
          <a:p>
            <a:pPr lvl="1"/>
            <a:r>
              <a:rPr lang="en-CA" dirty="0" smtClean="0"/>
              <a:t>Some progress on spatial resource</a:t>
            </a:r>
          </a:p>
          <a:p>
            <a:r>
              <a:rPr lang="en-CA" dirty="0" smtClean="0"/>
              <a:t>Agreed to hold an ad hoc meeting in Seoul, Korea, May 3-5.</a:t>
            </a:r>
          </a:p>
          <a:p>
            <a:pPr lvl="1"/>
            <a:r>
              <a:rPr lang="en-CA" dirty="0" smtClean="0"/>
              <a:t>PHY ad hoc meeting will be only for one day, Friday May 5</a:t>
            </a:r>
          </a:p>
          <a:p>
            <a:r>
              <a:rPr lang="en-CA" sz="2000" dirty="0" smtClean="0"/>
              <a:t>The agenda is available at</a:t>
            </a:r>
            <a:r>
              <a:rPr lang="en-CA" sz="2000" dirty="0"/>
              <a:t>: </a:t>
            </a:r>
            <a:r>
              <a:rPr lang="en-CA" sz="2000" dirty="0">
                <a:hlinkClick r:id="rId3"/>
              </a:rPr>
              <a:t>https://</a:t>
            </a:r>
            <a:r>
              <a:rPr lang="en-CA" sz="2000" dirty="0" smtClean="0">
                <a:hlinkClick r:id="rId3"/>
              </a:rPr>
              <a:t>mentor.ieee.org/802.11/dcn/17/11-17-0199-06-00ax-tgax-march-2017-meeting-agenda.pptx</a:t>
            </a:r>
            <a:r>
              <a:rPr lang="en-CA" sz="2000" dirty="0" smtClean="0"/>
              <a:t> </a:t>
            </a:r>
          </a:p>
          <a:p>
            <a:endParaRPr lang="en-CA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11-17-0512 by Osama Aboul-Magd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Update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/>
          <a:lstStyle/>
          <a:p>
            <a:r>
              <a:rPr lang="en-US" u="sng" dirty="0" smtClean="0"/>
              <a:t>Old Time Line</a:t>
            </a:r>
            <a:endParaRPr lang="en-US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04800" y="2057400"/>
            <a:ext cx="4192588" cy="39512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/>
              <a:t>May 2014: start of the TG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/>
              <a:t>Nov. 2014: First draft of the TG SFD was approved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/>
              <a:t>Jan. 2016: proposed TG draft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/>
              <a:t>March 2016: Draft D0.1 was approved and CC started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B050"/>
                </a:solidFill>
              </a:rPr>
              <a:t>November 2016: Draft 1.0 and WG letter ballot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FF0000"/>
                </a:solidFill>
              </a:rPr>
              <a:t>May 2017: Draft 2.0 and recirculation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zh-CN" sz="1600" dirty="0">
                <a:solidFill>
                  <a:srgbClr val="FFC000"/>
                </a:solidFill>
              </a:rPr>
              <a:t>November 2017: MDR (Mandatory Document Review)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zh-CN" sz="1600" dirty="0">
                <a:solidFill>
                  <a:srgbClr val="FFC000"/>
                </a:solidFill>
              </a:rPr>
              <a:t>January 2018: Formation of SB pool</a:t>
            </a:r>
            <a:endParaRPr lang="en-US" altLang="zh-CN" sz="1600" dirty="0">
              <a:solidFill>
                <a:srgbClr val="FFC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FFC000"/>
                </a:solidFill>
              </a:rPr>
              <a:t>March 2018: Sponsor Ballot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zh-CN" sz="1600" dirty="0">
                <a:solidFill>
                  <a:srgbClr val="FFC000"/>
                </a:solidFill>
              </a:rPr>
              <a:t>December 2018: </a:t>
            </a:r>
            <a:r>
              <a:rPr lang="en-CA" altLang="zh-CN" sz="1600" dirty="0" err="1">
                <a:solidFill>
                  <a:srgbClr val="FFC000"/>
                </a:solidFill>
              </a:rPr>
              <a:t>RevCom</a:t>
            </a:r>
            <a:endParaRPr lang="en-US" altLang="zh-CN" sz="1600" dirty="0">
              <a:solidFill>
                <a:srgbClr val="FFC000"/>
              </a:solidFill>
            </a:endParaRPr>
          </a:p>
          <a:p>
            <a:endParaRPr lang="en-US" sz="1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39762"/>
          </a:xfrm>
        </p:spPr>
        <p:txBody>
          <a:bodyPr/>
          <a:lstStyle/>
          <a:p>
            <a:r>
              <a:rPr lang="en-US" u="sng" dirty="0" smtClean="0"/>
              <a:t>Updated time line</a:t>
            </a:r>
            <a:endParaRPr lang="en-US" u="sng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422775" cy="39512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/>
              <a:t>May 2014: start of the TG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/>
              <a:t>Nov. 2014: First draft of the TG SFD was approved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/>
              <a:t>Jan. 2016: proposed TG draft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/>
              <a:t>March 2016: Draft D0.1 was approved and CC started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B050"/>
                </a:solidFill>
              </a:rPr>
              <a:t>November 2016: Draft 1.0 and WG letter ballot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/>
              <a:t>September 2017: Draft 2.0 and recirculation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zh-CN" sz="1600" dirty="0"/>
              <a:t>May 2018: MDR (Mandatory Document Review)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zh-CN" sz="1600" dirty="0"/>
              <a:t>May 2018: Formation of SB pool</a:t>
            </a:r>
            <a:endParaRPr lang="en-US" altLang="zh-CN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/>
              <a:t>November 2018: Sponsor Ballot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zh-CN" sz="1600" dirty="0"/>
              <a:t>July 2019: </a:t>
            </a:r>
            <a:r>
              <a:rPr lang="en-CA" altLang="zh-CN" sz="1600" dirty="0" err="1"/>
              <a:t>RevCom</a:t>
            </a:r>
            <a:endParaRPr lang="en-US" altLang="zh-CN" sz="1600" dirty="0"/>
          </a:p>
          <a:p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11-17-0512 by Osama Aboul-Magd (Huawei Technologies)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63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0"/>
            <a:ext cx="6629400" cy="533400"/>
          </a:xfrm>
        </p:spPr>
        <p:txBody>
          <a:bodyPr/>
          <a:lstStyle/>
          <a:p>
            <a:r>
              <a:rPr lang="en-GB" dirty="0" smtClean="0"/>
              <a:t>Attendance by Country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656299"/>
            <a:ext cx="7200000" cy="5657578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416177"/>
              </p:ext>
            </p:extLst>
          </p:nvPr>
        </p:nvGraphicFramePr>
        <p:xfrm>
          <a:off x="56904" y="559158"/>
          <a:ext cx="4281488" cy="3359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49BA8DF-A3A2-4703-BC17-810D8C766354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 2017 Goals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r>
              <a:rPr lang="en-US" sz="2800" dirty="0" smtClean="0"/>
              <a:t>Continue with the resolution of comments on draft D1.0</a:t>
            </a:r>
            <a:endParaRPr lang="en-US" sz="2800" dirty="0"/>
          </a:p>
          <a:p>
            <a:endParaRPr lang="en-US" sz="28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11-17-0512 by Osama Aboul-Magd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9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Call Times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altLang="en-US" dirty="0"/>
              <a:t>April 13, 27, May 25	</a:t>
            </a:r>
            <a:r>
              <a:rPr lang="en-US" altLang="en-US" dirty="0" smtClean="0"/>
              <a:t>10:00 </a:t>
            </a:r>
            <a:r>
              <a:rPr lang="en-US" altLang="en-US" dirty="0"/>
              <a:t>– 12:00 ET</a:t>
            </a:r>
          </a:p>
          <a:p>
            <a:r>
              <a:rPr lang="en-US" altLang="en-US" dirty="0"/>
              <a:t>April 20, May 18		</a:t>
            </a:r>
            <a:r>
              <a:rPr lang="en-US" altLang="en-US" dirty="0" smtClean="0"/>
              <a:t>20:00 </a:t>
            </a:r>
            <a:r>
              <a:rPr lang="en-US" altLang="en-US" dirty="0"/>
              <a:t>– </a:t>
            </a:r>
            <a:r>
              <a:rPr lang="en-US" altLang="en-US" dirty="0" smtClean="0"/>
              <a:t>22:00 ET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11-17-0512 by Osama Aboul-Magd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1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B0D9E988-DBAB-41AC-88B6-9050A4D7AA0D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200" b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066800"/>
          </a:xfrm>
        </p:spPr>
        <p:txBody>
          <a:bodyPr/>
          <a:lstStyle/>
          <a:p>
            <a:r>
              <a:rPr lang="en-US" altLang="en-US" smtClean="0"/>
              <a:t>Task Group AY </a:t>
            </a:r>
            <a:br>
              <a:rPr lang="en-US" altLang="en-US" smtClean="0"/>
            </a:br>
            <a:r>
              <a:rPr lang="en-US" altLang="en-US" smtClean="0"/>
              <a:t>March 2017 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smtClean="0"/>
              <a:t>Date:</a:t>
            </a:r>
            <a:r>
              <a:rPr lang="en-US" altLang="en-US" sz="2000" b="0" smtClean="0"/>
              <a:t> 2017-03-17</a:t>
            </a:r>
          </a:p>
        </p:txBody>
      </p:sp>
      <p:graphicFrame>
        <p:nvGraphicFramePr>
          <p:cNvPr id="15367" name="Object 11"/>
          <p:cNvGraphicFramePr>
            <a:graphicFrameLocks noChangeAspect="1"/>
          </p:cNvGraphicFramePr>
          <p:nvPr/>
        </p:nvGraphicFramePr>
        <p:xfrm>
          <a:off x="674688" y="2667000"/>
          <a:ext cx="78168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Document" r:id="rId4" imgW="8227229" imgH="998269" progId="Word.Document.8">
                  <p:embed/>
                </p:oleObj>
              </mc:Choice>
              <mc:Fallback>
                <p:oleObj name="Document" r:id="rId4" imgW="8227229" imgH="99826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2667000"/>
                        <a:ext cx="781685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 Authors:</a:t>
            </a:r>
            <a:endParaRPr lang="en-US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11-17-0405 by Edward Au (Huawei Technologies)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0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A71EE663-800F-4FF1-8556-8E56F22A9AE3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200" b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Abstract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altLang="en-US" smtClean="0"/>
              <a:t>This document is the closing report for Task Group AY for the March 2017 session.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11-17-0405 by Edward Au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1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CB95F172-B78A-4DB5-83EA-CC649D780AD7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200" b="0"/>
          </a:p>
        </p:txBody>
      </p:sp>
      <p:sp>
        <p:nvSpPr>
          <p:cNvPr id="19459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Work Completed</a:t>
            </a:r>
          </a:p>
        </p:txBody>
      </p:sp>
      <p:sp>
        <p:nvSpPr>
          <p:cNvPr id="19460" name="Rectangle 3"/>
          <p:cNvSpPr txBox="1">
            <a:spLocks noChangeArrowheads="1"/>
          </p:cNvSpPr>
          <p:nvPr/>
        </p:nvSpPr>
        <p:spPr bwMode="auto">
          <a:xfrm>
            <a:off x="685800" y="18288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>
              <a:spcBef>
                <a:spcPts val="1200"/>
              </a:spcBef>
            </a:pPr>
            <a:r>
              <a:rPr lang="en-US" altLang="en-US"/>
              <a:t>26 submissions were covered during the meeting covering areas related to:</a:t>
            </a:r>
          </a:p>
          <a:p>
            <a:pPr lvl="1" algn="just">
              <a:spcBef>
                <a:spcPts val="575"/>
              </a:spcBef>
              <a:buFontTx/>
              <a:buChar char="•"/>
            </a:pPr>
            <a:r>
              <a:rPr lang="en-US" altLang="en-US" sz="1800"/>
              <a:t>Channel model</a:t>
            </a:r>
          </a:p>
          <a:p>
            <a:pPr lvl="1" algn="just">
              <a:spcBef>
                <a:spcPts val="575"/>
              </a:spcBef>
              <a:buFontTx/>
              <a:buChar char="•"/>
            </a:pPr>
            <a:r>
              <a:rPr lang="en-US" altLang="en-US" sz="1800"/>
              <a:t>Draft amendment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Significant progress is made in the development of draft amendment and channel modeling document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30-day comment collection period for Draft 0.3 from April 1 to April 30</a:t>
            </a:r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lvl="1" algn="just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11-17-0405 by Edward Au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587330DD-075F-4916-869B-910355700526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1200" b="0"/>
          </a:p>
        </p:txBody>
      </p:sp>
      <p:sp>
        <p:nvSpPr>
          <p:cNvPr id="21507" name="Rectangle 2"/>
          <p:cNvSpPr txBox="1">
            <a:spLocks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Goals for May 2017 interim</a:t>
            </a:r>
          </a:p>
        </p:txBody>
      </p:sp>
      <p:sp>
        <p:nvSpPr>
          <p:cNvPr id="21508" name="Rectangle 3"/>
          <p:cNvSpPr txBox="1">
            <a:spLocks noChangeArrowheads="1"/>
          </p:cNvSpPr>
          <p:nvPr/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>
              <a:spcBef>
                <a:spcPts val="1225"/>
              </a:spcBef>
            </a:pPr>
            <a:r>
              <a:rPr lang="en-US" altLang="en-US"/>
              <a:t>Advance on draft amendment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Comment resolution for Draft 0.3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Technical presentation</a:t>
            </a:r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lvl="1" algn="just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11-17-0405 by Edward Au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8557EB6F-02D5-4908-8FE3-40A0E590728A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altLang="en-US" sz="1200" b="0"/>
          </a:p>
        </p:txBody>
      </p:sp>
      <p:sp>
        <p:nvSpPr>
          <p:cNvPr id="23555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Teleconference Schedule</a:t>
            </a:r>
          </a:p>
        </p:txBody>
      </p:sp>
      <p:sp>
        <p:nvSpPr>
          <p:cNvPr id="23556" name="Rectangle 3"/>
          <p:cNvSpPr txBox="1">
            <a:spLocks noChangeArrowheads="1"/>
          </p:cNvSpPr>
          <p:nvPr/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>
              <a:spcBef>
                <a:spcPts val="1225"/>
              </a:spcBef>
            </a:pPr>
            <a:r>
              <a:rPr lang="en-US" altLang="en-US"/>
              <a:t>March 29 (Wednesday), 10:00am ET – 11:00am ET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April 12 (Wednesday), 10:00am ET – 11:00am ET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April 26 (Wednesday), 10:00am ET – 11:00am ET</a:t>
            </a:r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lvl="1" algn="just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11-17-0405 by Edward Au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9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95536" y="685800"/>
            <a:ext cx="8496944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dirty="0" err="1" smtClean="0"/>
              <a:t>TGaz</a:t>
            </a:r>
            <a:r>
              <a:rPr lang="en-US" altLang="en-US" sz="2800" dirty="0" smtClean="0"/>
              <a:t> Next Generation Positioning </a:t>
            </a:r>
            <a:br>
              <a:rPr lang="en-US" altLang="en-US" sz="2800" dirty="0" smtClean="0"/>
            </a:br>
            <a:r>
              <a:rPr lang="en-US" altLang="en-US" sz="2800" dirty="0" smtClean="0"/>
              <a:t>March Closing Report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696912" y="1724019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2017-03-16</a:t>
            </a:r>
            <a:endParaRPr lang="en-GB" sz="2000" b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67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b="0" dirty="0" smtClean="0"/>
              <a:t>Adrian Stephens, Intel Corporation</a:t>
            </a:r>
            <a:endParaRPr lang="en-GB" sz="12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195446"/>
              </p:ext>
            </p:extLst>
          </p:nvPr>
        </p:nvGraphicFramePr>
        <p:xfrm>
          <a:off x="519113" y="2281238"/>
          <a:ext cx="7999412" cy="245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Document" r:id="rId4" imgW="8235535" imgH="2529304" progId="Word.Document.8">
                  <p:embed/>
                </p:oleObj>
              </mc:Choice>
              <mc:Fallback>
                <p:oleObj name="Document" r:id="rId4" imgW="8235535" imgH="25293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2281238"/>
                        <a:ext cx="7999412" cy="245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11-17-0510 by Jonathan Segev, Intel Corporation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901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dirty="0"/>
              <a:t>This document is the </a:t>
            </a:r>
            <a:r>
              <a:rPr lang="en-US" dirty="0" err="1"/>
              <a:t>TGaz</a:t>
            </a:r>
            <a:r>
              <a:rPr lang="en-US" dirty="0"/>
              <a:t> </a:t>
            </a:r>
            <a:r>
              <a:rPr lang="en-US" dirty="0" smtClean="0"/>
              <a:t>Next </a:t>
            </a:r>
            <a:r>
              <a:rPr lang="en-US" dirty="0"/>
              <a:t>Generation Positioning </a:t>
            </a:r>
            <a:r>
              <a:rPr lang="en-US" dirty="0" smtClean="0"/>
              <a:t>closing </a:t>
            </a:r>
            <a:r>
              <a:rPr lang="en-US" dirty="0"/>
              <a:t>report for the </a:t>
            </a:r>
            <a:r>
              <a:rPr lang="en-US" dirty="0" smtClean="0"/>
              <a:t>Vancouver Canada meeting</a:t>
            </a:r>
            <a:r>
              <a:rPr lang="en-US" dirty="0"/>
              <a:t>, </a:t>
            </a:r>
            <a:r>
              <a:rPr lang="en-US" dirty="0" smtClean="0"/>
              <a:t>March 2017.</a:t>
            </a:r>
            <a:endParaRPr lang="en-US" dirty="0"/>
          </a:p>
          <a:p>
            <a:pPr marL="0" algn="just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b="0" dirty="0" smtClean="0"/>
              <a:t>Adrian Stephens, Intel Corporation</a:t>
            </a:r>
            <a:endParaRPr lang="en-GB" sz="1200" b="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11-17-0510 by Jonathan Segev, Intel Corporation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276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Work </a:t>
            </a:r>
            <a:r>
              <a:rPr lang="en-CA" dirty="0" smtClean="0"/>
              <a:t>Completed This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8278688" cy="4465613"/>
          </a:xfrm>
        </p:spPr>
        <p:txBody>
          <a:bodyPr/>
          <a:lstStyle/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b="0" dirty="0" smtClean="0"/>
              <a:t>Reviewed and adopted text to Spec. Framework on SU Ranging Sequence, MU Trigger frame design and addressing scheme for the &lt;6Ghz band. </a:t>
            </a:r>
            <a:endParaRPr lang="en-US" b="0" dirty="0"/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b="0" dirty="0" smtClean="0"/>
              <a:t>Reviewed technical submissions on negotiation resource allocation, design consideration for near far problem of class B devices and on scalable protocol design.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b="0" dirty="0"/>
              <a:t>Reviewed </a:t>
            </a:r>
            <a:r>
              <a:rPr lang="en-US" b="0" dirty="0" smtClean="0"/>
              <a:t>program progress and status.</a:t>
            </a:r>
            <a:endParaRPr lang="en-US" b="0" dirty="0"/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b="0" dirty="0"/>
              <a:t>Set </a:t>
            </a:r>
            <a:r>
              <a:rPr lang="en-US" b="0" dirty="0" err="1"/>
              <a:t>telecon</a:t>
            </a:r>
            <a:r>
              <a:rPr lang="en-US" b="0" dirty="0"/>
              <a:t> times and goals for </a:t>
            </a:r>
            <a:r>
              <a:rPr lang="en-US" b="0" dirty="0" smtClean="0"/>
              <a:t>May meeting</a:t>
            </a:r>
            <a:r>
              <a:rPr lang="en-US" b="0" dirty="0"/>
              <a:t>.</a:t>
            </a:r>
            <a:endParaRPr lang="en-US" dirty="0"/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b="0" dirty="0"/>
              <a:t>Agenda: See </a:t>
            </a:r>
            <a:r>
              <a:rPr lang="en-US" b="0" dirty="0" smtClean="0"/>
              <a:t>11-17/0097r4.</a:t>
            </a:r>
            <a:endParaRPr lang="en-US" b="0" dirty="0"/>
          </a:p>
          <a:p>
            <a:pPr marL="609600" indent="-609600">
              <a:buFont typeface="Arial" panose="020B0604020202020204" pitchFamily="34" charset="0"/>
              <a:buChar char="•"/>
            </a:pP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b="0" dirty="0" smtClean="0"/>
              <a:t>Adrian Stephens, Intel Corporation</a:t>
            </a:r>
            <a:endParaRPr lang="en-GB" sz="1200" b="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11-17-0510 by Jonathan Segev, Intel Corporation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37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30" y="632897"/>
            <a:ext cx="7772400" cy="533400"/>
          </a:xfrm>
        </p:spPr>
        <p:txBody>
          <a:bodyPr/>
          <a:lstStyle/>
          <a:p>
            <a:r>
              <a:rPr lang="en-GB" dirty="0" smtClean="0"/>
              <a:t>Doc Revision uploads by meeting (month #)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867" y="1221279"/>
            <a:ext cx="3401863" cy="5255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138" y="1093293"/>
            <a:ext cx="4328672" cy="538212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</a:t>
            </a:r>
            <a:r>
              <a:rPr lang="en-US" dirty="0" smtClean="0"/>
              <a:t>For The May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78688" cy="4113213"/>
          </a:xfrm>
        </p:spPr>
        <p:txBody>
          <a:bodyPr/>
          <a:lstStyle/>
          <a:p>
            <a:pPr algn="just">
              <a:spcBef>
                <a:spcPts val="1225"/>
              </a:spcBef>
              <a:buFontTx/>
              <a:buChar char="•"/>
            </a:pPr>
            <a:r>
              <a:rPr lang="en-US" altLang="en-US" b="0" dirty="0"/>
              <a:t>Continue on Functional Requirement Document development and bring FRD to maturity.</a:t>
            </a:r>
          </a:p>
          <a:p>
            <a:pPr algn="just">
              <a:spcBef>
                <a:spcPts val="1225"/>
              </a:spcBef>
              <a:buFontTx/>
              <a:buChar char="•"/>
            </a:pPr>
            <a:r>
              <a:rPr lang="en-US" altLang="en-US" b="0" dirty="0"/>
              <a:t>Approve submissions of technical material towards SFD text.</a:t>
            </a:r>
          </a:p>
          <a:p>
            <a:pPr algn="just">
              <a:spcBef>
                <a:spcPts val="1225"/>
              </a:spcBef>
              <a:buFontTx/>
              <a:buChar char="•"/>
            </a:pPr>
            <a:r>
              <a:rPr lang="en-US" altLang="en-US" b="0" dirty="0"/>
              <a:t>Review technical submissions on various aspects of protocol. </a:t>
            </a:r>
          </a:p>
          <a:p>
            <a:pPr>
              <a:spcBef>
                <a:spcPts val="1225"/>
              </a:spcBef>
              <a:buFont typeface="Arial" panose="020B0604020202020204" pitchFamily="34" charset="0"/>
              <a:buChar char="•"/>
            </a:pPr>
            <a:endParaRPr lang="en-US" altLang="en-US" b="0" dirty="0"/>
          </a:p>
          <a:p>
            <a:pPr marL="0" indent="0">
              <a:spcBef>
                <a:spcPts val="1225"/>
              </a:spcBef>
            </a:pPr>
            <a:endParaRPr lang="en-US" altLang="en-US" b="0" dirty="0"/>
          </a:p>
          <a:p>
            <a:pPr marL="1009650" lvl="1" indent="-6096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b="0" dirty="0" smtClean="0"/>
              <a:t>Adrian Stephens, Intel Corporation</a:t>
            </a:r>
            <a:endParaRPr lang="en-GB" sz="1200" b="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11-17-0510 by Jonathan Segev, Intel Corporation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6413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Teleconference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20000"/>
              </a:spcBef>
              <a:buFontTx/>
              <a:buChar char="•"/>
            </a:pPr>
            <a:r>
              <a:rPr lang="en-US" altLang="en-US" dirty="0" smtClean="0"/>
              <a:t>Apr. 19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</a:t>
            </a:r>
            <a:r>
              <a:rPr lang="en-US" altLang="en-US" dirty="0"/>
              <a:t>(Wed.) 10:00AM ET for 1hr. </a:t>
            </a:r>
            <a:r>
              <a:rPr lang="en-US" altLang="en-US" b="0" dirty="0" smtClean="0"/>
              <a:t> </a:t>
            </a:r>
            <a:endParaRPr lang="en-US" altLang="en-US" b="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1009650" lvl="1" indent="-609600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b="0" dirty="0" smtClean="0"/>
              <a:t>Adrian Stephens, Intel Corporation</a:t>
            </a:r>
            <a:endParaRPr lang="en-GB" sz="1200" b="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11-17-0510 by Jonathan Segev, Intel Corporation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885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TGba</a:t>
            </a:r>
            <a:br>
              <a:rPr lang="en-US" altLang="en-US" smtClean="0"/>
            </a:br>
            <a:r>
              <a:rPr lang="en-US" altLang="en-US" smtClean="0"/>
              <a:t>March 2017 Closing Report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D7FB2332-BC49-49FF-9FD0-06D3532D09EE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72</a:t>
            </a:fld>
            <a:endParaRPr lang="en-US" altLang="en-US" sz="1200" b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27063" y="2292350"/>
            <a:ext cx="777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50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2000" b="0" kern="0" dirty="0" smtClean="0"/>
              <a:t>Date: 2017-03-15</a:t>
            </a:r>
            <a:endParaRPr lang="en-GB" sz="2000" b="0" kern="0" dirty="0"/>
          </a:p>
        </p:txBody>
      </p:sp>
      <p:graphicFrame>
        <p:nvGraphicFramePr>
          <p:cNvPr id="4103" name="Object 3"/>
          <p:cNvGraphicFramePr>
            <a:graphicFrameLocks noChangeAspect="1"/>
          </p:cNvGraphicFramePr>
          <p:nvPr/>
        </p:nvGraphicFramePr>
        <p:xfrm>
          <a:off x="781050" y="3057525"/>
          <a:ext cx="750570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Document" r:id="rId4" imgW="8248712" imgH="3013376" progId="Word.Document.8">
                  <p:embed/>
                </p:oleObj>
              </mc:Choice>
              <mc:Fallback>
                <p:oleObj name="Document" r:id="rId4" imgW="8248712" imgH="30133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3057525"/>
                        <a:ext cx="7505700" cy="273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4"/>
          <p:cNvSpPr>
            <a:spLocks noChangeArrowheads="1"/>
          </p:cNvSpPr>
          <p:nvPr/>
        </p:nvSpPr>
        <p:spPr bwMode="auto">
          <a:xfrm>
            <a:off x="777875" y="26892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/>
          <a:lstStyle>
            <a:lvl1pPr>
              <a:spcBef>
                <a:spcPct val="20000"/>
              </a:spcBef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GB" altLang="en-US" sz="2000" b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11-17-0496 by Minyoung Park (Intel Corp.)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137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Abstract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This document is the TGba closing report for March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14921B98-CDA6-4A41-A770-8B28266AEB7C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73</a:t>
            </a:fld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11-17-0496 by Minyoung Park (Intel Corp.)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4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 Completed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875213"/>
          </a:xfrm>
        </p:spPr>
        <p:txBody>
          <a:bodyPr/>
          <a:lstStyle/>
          <a:p>
            <a:r>
              <a:rPr lang="en-US" altLang="en-US" sz="2000" smtClean="0"/>
              <a:t>TG elected 2 Vice-Chairs</a:t>
            </a:r>
          </a:p>
          <a:p>
            <a:pPr lvl="1"/>
            <a:r>
              <a:rPr lang="en-US" altLang="en-US" smtClean="0"/>
              <a:t>1</a:t>
            </a:r>
            <a:r>
              <a:rPr lang="en-US" altLang="en-US" baseline="30000" smtClean="0"/>
              <a:t>st</a:t>
            </a:r>
            <a:r>
              <a:rPr lang="en-US" altLang="en-US" smtClean="0"/>
              <a:t> VC: Yunsong Yang (Huawei): Y/N/A = 62/0/1</a:t>
            </a:r>
          </a:p>
          <a:p>
            <a:pPr lvl="1"/>
            <a:r>
              <a:rPr lang="en-US" altLang="en-US" smtClean="0"/>
              <a:t>2</a:t>
            </a:r>
            <a:r>
              <a:rPr lang="en-US" altLang="en-US" baseline="30000" smtClean="0"/>
              <a:t>nd</a:t>
            </a:r>
            <a:r>
              <a:rPr lang="en-US" altLang="en-US" smtClean="0"/>
              <a:t> VC: Eunsung Park (LG Electronics): Y/N/A = 60/0/1</a:t>
            </a:r>
            <a:endParaRPr lang="en-US" altLang="en-US" sz="1800" smtClean="0"/>
          </a:p>
          <a:p>
            <a:r>
              <a:rPr lang="en-US" altLang="en-US" sz="2000" smtClean="0"/>
              <a:t>Reviewed technical presentations (17 out of 35 submissions)</a:t>
            </a:r>
          </a:p>
          <a:p>
            <a:pPr lvl="1"/>
            <a:r>
              <a:rPr lang="en-US" altLang="en-US" smtClean="0"/>
              <a:t>Started to reach consensus on high-level technical PHY/MAC concepts</a:t>
            </a:r>
          </a:p>
          <a:p>
            <a:pPr lvl="1"/>
            <a:r>
              <a:rPr lang="en-US" altLang="en-US" smtClean="0"/>
              <a:t>TGba Spec Framework Document will be created based on the passed motions</a:t>
            </a:r>
          </a:p>
          <a:p>
            <a:r>
              <a:rPr lang="en-US" altLang="en-US" sz="2000" smtClean="0"/>
              <a:t>Updated TGba task group documents</a:t>
            </a:r>
          </a:p>
          <a:p>
            <a:pPr lvl="1"/>
            <a:r>
              <a:rPr lang="en-US" altLang="en-US" smtClean="0"/>
              <a:t>Functional Requirements Document</a:t>
            </a:r>
          </a:p>
          <a:p>
            <a:pPr lvl="1"/>
            <a:r>
              <a:rPr lang="en-US" altLang="en-US" smtClean="0"/>
              <a:t>Simulation Scenarios and Evaluation Methodology Document</a:t>
            </a:r>
          </a:p>
          <a:p>
            <a:r>
              <a:rPr lang="en-US" altLang="en-US" sz="2000" smtClean="0"/>
              <a:t>Reviewed the TG timeline</a:t>
            </a:r>
          </a:p>
          <a:p>
            <a:r>
              <a:rPr lang="en-US" altLang="en-US" sz="2000" smtClean="0"/>
              <a:t>Set goals for the May 2017 meeting and teleconference schedule</a:t>
            </a:r>
          </a:p>
          <a:p>
            <a:r>
              <a:rPr lang="en-US" altLang="en-US" sz="2000" smtClean="0"/>
              <a:t>Agenda: see doc.: IEEE 802.11-17/193r7</a:t>
            </a:r>
          </a:p>
          <a:p>
            <a:endParaRPr lang="en-US" altLang="en-US" sz="2000" smtClean="0"/>
          </a:p>
          <a:p>
            <a:endParaRPr lang="en-US" altLang="en-US" sz="20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269D9DEC-4CE6-4C40-B07E-86342C53566E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74</a:t>
            </a:fld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11-17-0496 by Minyoung Park (Intel Corp.)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1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Goal for May 2017</a:t>
            </a:r>
          </a:p>
        </p:txBody>
      </p:sp>
      <p:sp>
        <p:nvSpPr>
          <p:cNvPr id="33795" name="Content Placeholder 8"/>
          <p:cNvSpPr>
            <a:spLocks noGrp="1"/>
          </p:cNvSpPr>
          <p:nvPr>
            <p:ph idx="1"/>
          </p:nvPr>
        </p:nvSpPr>
        <p:spPr>
          <a:xfrm>
            <a:off x="685800" y="2133600"/>
            <a:ext cx="8001000" cy="4114800"/>
          </a:xfrm>
        </p:spPr>
        <p:txBody>
          <a:bodyPr/>
          <a:lstStyle/>
          <a:p>
            <a:r>
              <a:rPr lang="en-US" altLang="en-US" smtClean="0"/>
              <a:t>Review technical presentations</a:t>
            </a:r>
          </a:p>
          <a:p>
            <a:pPr lvl="1"/>
            <a:r>
              <a:rPr lang="en-US" altLang="en-US" smtClean="0"/>
              <a:t>Reach consensus on high-level PHY and MAC designs</a:t>
            </a:r>
          </a:p>
          <a:p>
            <a:r>
              <a:rPr lang="en-US" altLang="en-US" smtClean="0"/>
              <a:t>Work on TGba task group documents</a:t>
            </a:r>
          </a:p>
          <a:p>
            <a:pPr lvl="1"/>
            <a:r>
              <a:rPr lang="en-US" altLang="en-US" smtClean="0"/>
              <a:t>Use case document (editor: Ross Yu)</a:t>
            </a:r>
          </a:p>
          <a:p>
            <a:pPr lvl="1"/>
            <a:r>
              <a:rPr lang="en-US" altLang="en-US" smtClean="0"/>
              <a:t>Functional requirement document (editor: Ming Gan)</a:t>
            </a:r>
          </a:p>
          <a:p>
            <a:pPr lvl="1"/>
            <a:r>
              <a:rPr lang="en-US" altLang="en-US" smtClean="0"/>
              <a:t>Evaluation methodology and simulation scenario document (editor: Shahrnaz Azizi)</a:t>
            </a:r>
          </a:p>
          <a:p>
            <a:pPr lvl="1"/>
            <a:r>
              <a:rPr lang="en-US" altLang="en-US" smtClean="0"/>
              <a:t>Spec framework document (editor: TBD)</a:t>
            </a:r>
          </a:p>
          <a:p>
            <a:r>
              <a:rPr lang="en-US" altLang="en-US" smtClean="0"/>
              <a:t>Review TG timeline</a:t>
            </a:r>
          </a:p>
          <a:p>
            <a:endParaRPr lang="en-US" altLang="en-US" smtClean="0"/>
          </a:p>
          <a:p>
            <a:pPr>
              <a:buFontTx/>
              <a:buNone/>
            </a:pPr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2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E5CF3C40-CCCD-4CBF-8E5D-57B5813F3D30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75</a:t>
            </a:fld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11-17-0496 by Minyoung Park (Intel Corp.)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8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Teleconference Call Schedule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b="1" smtClean="0"/>
              <a:t>3 teleconference calls (each 2 hours)</a:t>
            </a:r>
          </a:p>
          <a:p>
            <a:pPr marL="685800" lvl="2" indent="-342900"/>
            <a:r>
              <a:rPr lang="en-US" altLang="en-US" sz="2400" b="1" smtClean="0"/>
              <a:t>April 03 (Monday), 10:00  ET</a:t>
            </a:r>
          </a:p>
          <a:p>
            <a:pPr marL="685800" lvl="2" indent="-342900"/>
            <a:r>
              <a:rPr lang="en-US" altLang="en-US" sz="2400" b="1" smtClean="0"/>
              <a:t>April 17 (Monday), 17:00  ET</a:t>
            </a:r>
          </a:p>
          <a:p>
            <a:pPr marL="685800" lvl="2" indent="-342900"/>
            <a:r>
              <a:rPr lang="en-US" altLang="en-US" sz="2400" b="1" smtClean="0"/>
              <a:t>May 01 (Monday), 23:00  ET</a:t>
            </a:r>
          </a:p>
          <a:p>
            <a:endParaRPr lang="en-US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2F9032F0-0001-4E55-B77E-CB06914B2DB6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76</a:t>
            </a:fld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11-17-0496 by Minyoung Park (Intel Corp.)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9E186014-BC0E-4074-B30E-67D74C907A7D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77</a:t>
            </a:fld>
            <a:endParaRPr lang="en-US" altLang="en-US" sz="1200" b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r>
              <a:rPr lang="en-US" altLang="en-US" smtClean="0"/>
              <a:t>Light Communications Topic Interest Group March 2017 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smtClean="0"/>
              <a:t>Date:</a:t>
            </a:r>
            <a:r>
              <a:rPr lang="en-US" altLang="en-US" sz="2000" b="0" smtClean="0"/>
              <a:t> 2017-03-16</a:t>
            </a:r>
          </a:p>
        </p:txBody>
      </p:sp>
      <p:graphicFrame>
        <p:nvGraphicFramePr>
          <p:cNvPr id="15367" name="Object 11"/>
          <p:cNvGraphicFramePr>
            <a:graphicFrameLocks noChangeAspect="1"/>
          </p:cNvGraphicFramePr>
          <p:nvPr/>
        </p:nvGraphicFramePr>
        <p:xfrm>
          <a:off x="671513" y="2667000"/>
          <a:ext cx="9126537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Document" r:id="rId4" imgW="8216847" imgH="1061847" progId="Word.Document.8">
                  <p:embed/>
                </p:oleObj>
              </mc:Choice>
              <mc:Fallback>
                <p:oleObj name="Document" r:id="rId4" imgW="8216847" imgH="106184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2667000"/>
                        <a:ext cx="9126537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 Author:</a:t>
            </a:r>
            <a:endParaRPr lang="en-US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11-17-0505 by Nikola Serafimovski (pureLiFi)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6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089FAB46-DBB0-4139-9CC3-696044738D3A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78</a:t>
            </a:fld>
            <a:endParaRPr lang="en-US" altLang="en-US" sz="1200" b="0"/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>
              <a:buFontTx/>
              <a:buNone/>
            </a:pPr>
            <a:r>
              <a:rPr lang="en-US" altLang="en-US"/>
              <a:t>This presentation contains the IEEE 802.11 Light Communications Topic Interest Group closing report for the March 2017 session.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7412" name="Rectangle 2"/>
          <p:cNvSpPr txBox="1">
            <a:spLocks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Abstract</a:t>
            </a:r>
          </a:p>
        </p:txBody>
      </p:sp>
      <p:sp>
        <p:nvSpPr>
          <p:cNvPr id="174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11-17-0505 by Nikola Serafimovski (pureLiFi)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1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A24094AA-3DA1-467A-9777-F5F8C4595517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79</a:t>
            </a:fld>
            <a:endParaRPr lang="en-US" altLang="en-US" sz="1200" b="0"/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696913" y="1676400"/>
            <a:ext cx="776128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457200" lvl="1" indent="0">
              <a:buFontTx/>
              <a:buNone/>
              <a:defRPr/>
            </a:pPr>
            <a:r>
              <a:rPr lang="en-US" altLang="en-US" sz="1600" dirty="0"/>
              <a:t>Administration</a:t>
            </a:r>
          </a:p>
          <a:p>
            <a:pPr lvl="1">
              <a:defRPr/>
            </a:pPr>
            <a:r>
              <a:rPr lang="en-US" altLang="en-US" sz="1600" dirty="0"/>
              <a:t>Volker </a:t>
            </a:r>
            <a:r>
              <a:rPr lang="en-US" altLang="en-US" sz="1600" dirty="0" err="1"/>
              <a:t>Jungnickel</a:t>
            </a:r>
            <a:r>
              <a:rPr lang="en-US" altLang="en-US" sz="1600" dirty="0"/>
              <a:t> (HHI) was appointed Secretary</a:t>
            </a:r>
          </a:p>
          <a:p>
            <a:pPr lvl="1">
              <a:defRPr/>
            </a:pPr>
            <a:r>
              <a:rPr lang="en-US" altLang="en-US" sz="1600" dirty="0"/>
              <a:t>Li </a:t>
            </a:r>
            <a:r>
              <a:rPr lang="en-US" altLang="en-US" sz="1600" dirty="0" err="1"/>
              <a:t>Qiang</a:t>
            </a:r>
            <a:r>
              <a:rPr lang="en-US" altLang="en-US" sz="1600" dirty="0"/>
              <a:t> (Huawei) was appointed as Technical Editor</a:t>
            </a:r>
          </a:p>
          <a:p>
            <a:pPr marL="457200" lvl="1" indent="0">
              <a:buFontTx/>
              <a:buNone/>
              <a:defRPr/>
            </a:pPr>
            <a:r>
              <a:rPr lang="en-US" altLang="en-US" sz="1600" dirty="0"/>
              <a:t>Liaison</a:t>
            </a:r>
          </a:p>
          <a:p>
            <a:pPr lvl="1">
              <a:defRPr/>
            </a:pPr>
            <a:r>
              <a:rPr lang="en-US" altLang="en-US" sz="1600" dirty="0"/>
              <a:t>A liaison statement to different lighting industry associations was approved by the WG (doc. 17/0272r3)</a:t>
            </a:r>
          </a:p>
          <a:p>
            <a:pPr marL="457200" lvl="1" indent="0">
              <a:buFontTx/>
              <a:buNone/>
              <a:defRPr/>
            </a:pPr>
            <a:r>
              <a:rPr lang="en-US" altLang="en-US" sz="1600" dirty="0"/>
              <a:t>Extension request</a:t>
            </a:r>
          </a:p>
          <a:p>
            <a:pPr lvl="1">
              <a:defRPr/>
            </a:pPr>
            <a:r>
              <a:rPr lang="en-US" altLang="en-US" sz="1600" dirty="0"/>
              <a:t>The TIG requests that an extension to continue working on the report until the    July 2017 plenary.</a:t>
            </a:r>
          </a:p>
          <a:p>
            <a:pPr marL="457200" lvl="1" indent="0">
              <a:buFontTx/>
              <a:buNone/>
              <a:defRPr/>
            </a:pPr>
            <a:r>
              <a:rPr lang="en-US" altLang="en-US" sz="1600" dirty="0"/>
              <a:t>Content</a:t>
            </a:r>
          </a:p>
          <a:p>
            <a:pPr lvl="1">
              <a:defRPr/>
            </a:pPr>
            <a:r>
              <a:rPr lang="en-US" altLang="en-US" sz="1600" dirty="0"/>
              <a:t>The draft report outline in doc. 17/0023r4 was improved</a:t>
            </a:r>
          </a:p>
          <a:p>
            <a:pPr lvl="1">
              <a:defRPr/>
            </a:pPr>
            <a:r>
              <a:rPr lang="en-US" altLang="en-US" sz="1600" dirty="0"/>
              <a:t>The link budget for LC was discussed and approved doc. 17/0479r0</a:t>
            </a:r>
          </a:p>
          <a:p>
            <a:pPr lvl="1">
              <a:defRPr/>
            </a:pPr>
            <a:r>
              <a:rPr lang="en-US" altLang="en-US" sz="1600" dirty="0"/>
              <a:t>Parts of doc. 17/0161r4 were included in doc. 17/0023r4</a:t>
            </a:r>
          </a:p>
          <a:p>
            <a:pPr lvl="1">
              <a:defRPr/>
            </a:pPr>
            <a:r>
              <a:rPr lang="en-US" altLang="en-US" sz="1600" dirty="0"/>
              <a:t>The general use-cases of LC were presented in doc. 17/0497r1 and the relevant text was included in doc. 17/0023r4.</a:t>
            </a:r>
          </a:p>
          <a:p>
            <a:pPr lvl="1">
              <a:defRPr/>
            </a:pPr>
            <a:endParaRPr lang="en-US" altLang="en-US" sz="1800" dirty="0"/>
          </a:p>
          <a:p>
            <a:pPr lvl="1">
              <a:defRPr/>
            </a:pPr>
            <a:endParaRPr lang="en-US" altLang="en-US" sz="1600" dirty="0"/>
          </a:p>
        </p:txBody>
      </p:sp>
      <p:sp>
        <p:nvSpPr>
          <p:cNvPr id="19460" name="Rectangle 2"/>
          <p:cNvSpPr txBox="1">
            <a:spLocks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The LC TIG achieved its objective in the Vancouver Meeting</a:t>
            </a:r>
          </a:p>
        </p:txBody>
      </p:sp>
      <p:sp>
        <p:nvSpPr>
          <p:cNvPr id="1946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11-17-0505 by Nikola Serafimovski (pureLiFi)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4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E645108C-F4BD-42F7-A73B-AA473E24AA0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  <a:noFill/>
        </p:spPr>
        <p:txBody>
          <a:bodyPr/>
          <a:lstStyle/>
          <a:p>
            <a:r>
              <a:rPr lang="en-US" dirty="0"/>
              <a:t>802.11 WG Editor’s Meeting (Mar ‘17)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3388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</a:t>
            </a:r>
            <a:r>
              <a:rPr lang="en-US" sz="2000" b="0" dirty="0" smtClean="0"/>
              <a:t>2017-03-14</a:t>
            </a:r>
            <a:endParaRPr lang="en-US" sz="2000" b="0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143678"/>
              </p:ext>
            </p:extLst>
          </p:nvPr>
        </p:nvGraphicFramePr>
        <p:xfrm>
          <a:off x="533400" y="2505075"/>
          <a:ext cx="7718425" cy="252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Document" r:id="rId4" imgW="8610870" imgH="2820318" progId="Word.Document.8">
                  <p:embed/>
                </p:oleObj>
              </mc:Choice>
              <mc:Fallback>
                <p:oleObj name="Document" r:id="rId4" imgW="8610870" imgH="282031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05075"/>
                        <a:ext cx="7718425" cy="2522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031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1/30 of 11-17-0313 by Peter Ecclesine (Self)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9966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BA7014B5-F65C-46F5-96B8-E808281B435C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80</a:t>
            </a:fld>
            <a:endParaRPr lang="en-US" altLang="en-US" sz="1200" b="0"/>
          </a:p>
        </p:txBody>
      </p:sp>
      <p:sp>
        <p:nvSpPr>
          <p:cNvPr id="21507" name="Rectangle 2"/>
          <p:cNvSpPr txBox="1">
            <a:spLocks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The LC TIG approved the following calendar for conference calls and meeting</a:t>
            </a: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1510" name="Rectangle 3"/>
          <p:cNvSpPr txBox="1">
            <a:spLocks noChangeArrowheads="1"/>
          </p:cNvSpPr>
          <p:nvPr/>
        </p:nvSpPr>
        <p:spPr bwMode="auto">
          <a:xfrm>
            <a:off x="609600" y="5791200"/>
            <a:ext cx="792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>
              <a:buFontTx/>
              <a:buNone/>
            </a:pPr>
            <a:r>
              <a:rPr lang="en-US" altLang="en-US" sz="1600" b="1" dirty="0"/>
              <a:t>From doc. 17/0203r1</a:t>
            </a:r>
            <a:r>
              <a:rPr lang="en-US" altLang="en-US" sz="1600" dirty="0"/>
              <a:t> – exact timings for the calls will be announced with 10 day notice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1744663"/>
          <a:ext cx="7858125" cy="3279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120335509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493423940"/>
                    </a:ext>
                  </a:extLst>
                </a:gridCol>
                <a:gridCol w="4124325">
                  <a:extLst>
                    <a:ext uri="{9D8B030D-6E8A-4147-A177-3AD203B41FA5}">
                      <a16:colId xmlns:a16="http://schemas.microsoft.com/office/drawing/2014/main" xmlns="" val="3134852588"/>
                    </a:ext>
                  </a:extLst>
                </a:gridCol>
              </a:tblGrid>
              <a:tr h="365874">
                <a:tc>
                  <a:txBody>
                    <a:bodyPr/>
                    <a:lstStyle/>
                    <a:p>
                      <a:r>
                        <a:rPr lang="en-GB" sz="1800" dirty="0"/>
                        <a:t>Date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Location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Goal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xmlns="" val="3913637621"/>
                  </a:ext>
                </a:extLst>
              </a:tr>
              <a:tr h="457341">
                <a:tc>
                  <a:txBody>
                    <a:bodyPr/>
                    <a:lstStyle/>
                    <a:p>
                      <a:r>
                        <a:rPr lang="en-GB" sz="1600" dirty="0"/>
                        <a:t>10 Apr. 2017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Conference call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Draft 1 of the Economic Viability section of doc. 17/0023r4 as well as improvements on use-cases or technical feasibility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xmlns="" val="2942777166"/>
                  </a:ext>
                </a:extLst>
              </a:tr>
              <a:tr h="457341">
                <a:tc>
                  <a:txBody>
                    <a:bodyPr/>
                    <a:lstStyle/>
                    <a:p>
                      <a:r>
                        <a:rPr lang="en-GB" sz="1600" dirty="0"/>
                        <a:t>1 May 2017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Conference call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Agenda discussion and agreement for Interim</a:t>
                      </a:r>
                    </a:p>
                    <a:p>
                      <a:r>
                        <a:rPr lang="en-GB" sz="1200" dirty="0"/>
                        <a:t>Consensus of report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xmlns="" val="828867297"/>
                  </a:ext>
                </a:extLst>
              </a:tr>
              <a:tr h="640168">
                <a:tc>
                  <a:txBody>
                    <a:bodyPr/>
                    <a:lstStyle/>
                    <a:p>
                      <a:r>
                        <a:rPr lang="en-GB" sz="1600" dirty="0"/>
                        <a:t>7 – 12 May 2017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Interim – Daejeon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Final consensus and sign-off on use-cases and technical feasibility sections as well as Draft 2 of Economic Viability section of doc. 17/0023r4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xmlns="" val="3522080116"/>
                  </a:ext>
                </a:extLst>
              </a:tr>
              <a:tr h="359441">
                <a:tc>
                  <a:txBody>
                    <a:bodyPr/>
                    <a:lstStyle/>
                    <a:p>
                      <a:r>
                        <a:rPr lang="en-GB" sz="1600" dirty="0"/>
                        <a:t>12 Jun. 2017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Conference call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Potentially necessary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xmlns="" val="349888755"/>
                  </a:ext>
                </a:extLst>
              </a:tr>
              <a:tr h="359441">
                <a:tc>
                  <a:txBody>
                    <a:bodyPr/>
                    <a:lstStyle/>
                    <a:p>
                      <a:r>
                        <a:rPr lang="en-GB" sz="1600" dirty="0"/>
                        <a:t>26 Jun. 2017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Conference call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Potentially necessary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xmlns="" val="2369380352"/>
                  </a:ext>
                </a:extLst>
              </a:tr>
              <a:tr h="640168">
                <a:tc>
                  <a:txBody>
                    <a:bodyPr/>
                    <a:lstStyle/>
                    <a:p>
                      <a:r>
                        <a:rPr lang="en-GB" sz="1600" dirty="0"/>
                        <a:t>8 – 13 Jul. 2017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Plenary – Berlin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Final review and sign-off of TIG report on all sections</a:t>
                      </a:r>
                    </a:p>
                    <a:p>
                      <a:r>
                        <a:rPr lang="en-GB" sz="1200" dirty="0"/>
                        <a:t>WG and EC LC Study Group approval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Tutorial to wider 802 on Light Communications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xmlns="" val="21133529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11-17-0505 by Nikola Serafimovski (pureLiFi)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7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4086E2E2-9AC9-FB47-8CDA-7FC00B1E705C}" type="slidenum">
              <a:rPr lang="en-US"/>
              <a:pPr/>
              <a:t>81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 dirty="0">
                <a:latin typeface="Times New Roman" charset="0"/>
              </a:rPr>
              <a:t>RR-TAG (802.18) </a:t>
            </a:r>
            <a:r>
              <a:rPr lang="en-US" sz="2800" dirty="0" smtClean="0">
                <a:latin typeface="Times New Roman" charset="0"/>
              </a:rPr>
              <a:t>Liaison</a:t>
            </a:r>
            <a:endParaRPr lang="en-US" sz="2800" dirty="0">
              <a:latin typeface="Times New Roman" charset="0"/>
            </a:endParaRPr>
          </a:p>
        </p:txBody>
      </p:sp>
      <p:sp>
        <p:nvSpPr>
          <p:cNvPr id="276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>
                <a:latin typeface="Times New Roman" charset="0"/>
              </a:rPr>
              <a:t>Date:</a:t>
            </a:r>
            <a:r>
              <a:rPr lang="en-US" sz="2000" b="0" dirty="0">
                <a:latin typeface="Times New Roman" charset="0"/>
              </a:rPr>
              <a:t> </a:t>
            </a:r>
            <a:r>
              <a:rPr lang="en-US" sz="2000" b="0" dirty="0" smtClean="0">
                <a:latin typeface="Times New Roman" charset="0"/>
              </a:rPr>
              <a:t>2017-03-17</a:t>
            </a:r>
            <a:endParaRPr lang="en-US" sz="2000" b="0" dirty="0">
              <a:latin typeface="Times New Roman" charset="0"/>
            </a:endParaRPr>
          </a:p>
        </p:txBody>
      </p:sp>
      <p:graphicFrame>
        <p:nvGraphicFramePr>
          <p:cNvPr id="2765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010650"/>
              </p:ext>
            </p:extLst>
          </p:nvPr>
        </p:nvGraphicFramePr>
        <p:xfrm>
          <a:off x="495300" y="3136900"/>
          <a:ext cx="7912100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Document" r:id="rId4" imgW="8360368" imgH="2521810" progId="Word.Document.8">
                  <p:embed/>
                </p:oleObj>
              </mc:Choice>
              <mc:Fallback>
                <p:oleObj name="Document" r:id="rId4" imgW="8360368" imgH="252181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3136900"/>
                        <a:ext cx="7912100" cy="237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11-17-0502 by Rich Kennedy, HP Enterprise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7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>
                <a:latin typeface="Times New Roman" charset="0"/>
              </a:rPr>
              <a:t>Overview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b="0" dirty="0">
                <a:latin typeface="Times New Roman" charset="0"/>
              </a:rPr>
              <a:t>This document </a:t>
            </a:r>
            <a:r>
              <a:rPr lang="en-US" b="0" dirty="0" smtClean="0">
                <a:latin typeface="Times New Roman" charset="0"/>
              </a:rPr>
              <a:t>presents an IEEE </a:t>
            </a:r>
            <a:r>
              <a:rPr lang="en-US" b="0" dirty="0">
                <a:latin typeface="Times New Roman" charset="0"/>
              </a:rPr>
              <a:t>802.18 Radio Regulatory Technical Advisory Group (RR-TAG) </a:t>
            </a:r>
            <a:r>
              <a:rPr lang="en-US" b="0" dirty="0" smtClean="0">
                <a:latin typeface="Times New Roman" charset="0"/>
              </a:rPr>
              <a:t>liaison to the 802.11 WG.</a:t>
            </a:r>
            <a:endParaRPr lang="en-US" b="0" dirty="0"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9134C468-29D4-5F4D-9F48-17557DAD461D}" type="slidenum">
              <a:rPr lang="en-US"/>
              <a:pPr/>
              <a:t>82</a:t>
            </a:fld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11-17-0502 by Rich Kennedy, HP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Discussion items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Regulatory work in progress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Status of completed 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Actions required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ISED (Canada) 5150-5250 MHz </a:t>
            </a:r>
            <a:r>
              <a:rPr lang="en-US" altLang="en-US" dirty="0" smtClean="0"/>
              <a:t>consultation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Terahertz ITU-R WP5A and WP5C liaisons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802.15.3e ITU-R WP5A liaison</a:t>
            </a: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Ofcom 5.8 GHz proposal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Advancing the 6 GHz effort in the US and </a:t>
            </a:r>
            <a:r>
              <a:rPr lang="en-US" altLang="en-US" dirty="0" smtClean="0"/>
              <a:t>EU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07EAB99-7448-5041-9D18-454FF4C5CBA8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11-17-0502 by Rich Kennedy, HP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5439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799"/>
            <a:ext cx="7772400" cy="4646613"/>
          </a:xfrm>
        </p:spPr>
        <p:txBody>
          <a:bodyPr/>
          <a:lstStyle/>
          <a:p>
            <a:r>
              <a:rPr lang="en-US" sz="2000" dirty="0" smtClean="0"/>
              <a:t>Approved ISED consultation response</a:t>
            </a:r>
          </a:p>
          <a:p>
            <a:r>
              <a:rPr lang="en-US" sz="2000" dirty="0" smtClean="0"/>
              <a:t>Approved two Terahertz liaisons</a:t>
            </a:r>
          </a:p>
          <a:p>
            <a:pPr lvl="1"/>
            <a:r>
              <a:rPr lang="en-US" sz="1800" dirty="0" smtClean="0"/>
              <a:t>Updates for draft Recommendation – “Technical </a:t>
            </a:r>
            <a:r>
              <a:rPr lang="en-US" sz="1800" dirty="0"/>
              <a:t>and operational characteristics of the land mobile service applications operating in the frequency range 275-450 </a:t>
            </a:r>
            <a:r>
              <a:rPr lang="en-US" sz="1800" dirty="0" smtClean="0"/>
              <a:t>GHz”, and “</a:t>
            </a:r>
            <a:r>
              <a:rPr lang="en-GB" sz="1800" dirty="0" smtClean="0"/>
              <a:t>Technical </a:t>
            </a:r>
            <a:r>
              <a:rPr lang="en-GB" sz="1800" dirty="0"/>
              <a:t>and operational characteristics and applications of the point-to-point fixed service applications operating in the frequency range 275-450 </a:t>
            </a:r>
            <a:r>
              <a:rPr lang="en-GB" sz="1800" dirty="0" smtClean="0"/>
              <a:t>GHz</a:t>
            </a:r>
            <a:r>
              <a:rPr lang="en-US" sz="1800" dirty="0" smtClean="0"/>
              <a:t>” </a:t>
            </a:r>
          </a:p>
          <a:p>
            <a:r>
              <a:rPr lang="en-US" sz="2000" dirty="0" smtClean="0"/>
              <a:t>Approved an 802.15.3e liaison </a:t>
            </a:r>
          </a:p>
          <a:p>
            <a:pPr lvl="1"/>
            <a:r>
              <a:rPr lang="en-US" sz="1800" dirty="0" smtClean="0"/>
              <a:t>Updates for ITU-R Recommendation M.2003-1 (2015) – “</a:t>
            </a:r>
            <a:r>
              <a:rPr lang="en-GB" sz="1800" dirty="0" smtClean="0"/>
              <a:t>Multiple </a:t>
            </a:r>
            <a:r>
              <a:rPr lang="en-GB" sz="1800" dirty="0"/>
              <a:t>Gigabit Wireless Systems in frequencies around 60 </a:t>
            </a:r>
            <a:r>
              <a:rPr lang="en-GB" sz="1800" dirty="0" smtClean="0"/>
              <a:t>GHz”</a:t>
            </a:r>
          </a:p>
          <a:p>
            <a:r>
              <a:rPr lang="en-GB" sz="2000" dirty="0" smtClean="0"/>
              <a:t>Discussed current global regulatory status</a:t>
            </a:r>
          </a:p>
          <a:p>
            <a:r>
              <a:rPr lang="en-GB" sz="2000" dirty="0" smtClean="0"/>
              <a:t>Discussed upcoming work:</a:t>
            </a:r>
          </a:p>
          <a:p>
            <a:pPr lvl="1"/>
            <a:r>
              <a:rPr lang="en-GB" sz="1800" dirty="0" smtClean="0"/>
              <a:t>Ofcom 5.8 GHz proposal</a:t>
            </a:r>
          </a:p>
          <a:p>
            <a:pPr lvl="1"/>
            <a:r>
              <a:rPr lang="en-GB" sz="1800" dirty="0" smtClean="0"/>
              <a:t>6 GHz unlicensed sharing efforts in the US and EU 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07EAB99-7448-5041-9D18-454FF4C5CBA8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11-17-0502 by Rich Kennedy, HP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4310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Links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00199"/>
            <a:ext cx="7772400" cy="4875213"/>
          </a:xfrm>
        </p:spPr>
        <p:txBody>
          <a:bodyPr/>
          <a:lstStyle/>
          <a:p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mentor.ieee.org/802.18/dcn/17/18-17-0048-03-0000-vancouver-meeting-agenda-march-2017.pptx</a:t>
            </a:r>
          </a:p>
          <a:p>
            <a:r>
              <a:rPr lang="en-US" sz="1800" dirty="0">
                <a:hlinkClick r:id="rId3"/>
              </a:rPr>
              <a:t>https://mentor.ieee.org/802.18/dcn/17/18-17-0039-03-0000-proposed-ieee-802-response-to-canada-ised-consultation.docx</a:t>
            </a:r>
            <a:endParaRPr lang="en-US" sz="1800" dirty="0" smtClean="0">
              <a:hlinkClick r:id=""/>
            </a:endParaRPr>
          </a:p>
          <a:p>
            <a:r>
              <a:rPr lang="en-US" sz="1800" dirty="0" smtClean="0">
                <a:hlinkClick r:id=""/>
              </a:rPr>
              <a:t>https</a:t>
            </a:r>
            <a:r>
              <a:rPr lang="en-US" sz="1800" dirty="0">
                <a:hlinkClick r:id="rId3"/>
              </a:rPr>
              <a:t>://mentor.ieee.org/802.18/dcn/17/18-17-0056-00-0000-liaison-statement-to-wp5a.docx</a:t>
            </a:r>
            <a:endParaRPr lang="en-US" sz="1800" dirty="0"/>
          </a:p>
          <a:p>
            <a:r>
              <a:rPr lang="en-US" sz="1800" dirty="0">
                <a:hlinkClick r:id="rId4"/>
              </a:rPr>
              <a:t>https://mentor.ieee.org/802.18/dcn/17/18-17-0055-00-0000-itu-r-wp5a-mobile-draft-report.docx</a:t>
            </a:r>
            <a:endParaRPr lang="en-US" sz="1800" dirty="0"/>
          </a:p>
          <a:p>
            <a:r>
              <a:rPr lang="en-US" sz="1800" dirty="0">
                <a:hlinkClick r:id="rId5"/>
              </a:rPr>
              <a:t>https://mentor.ieee.org/802.18/dcn/17/18-17-0057-00-0000-liaison-statement-to-wp5c.docx</a:t>
            </a:r>
            <a:endParaRPr lang="en-US" sz="1800" dirty="0"/>
          </a:p>
          <a:p>
            <a:r>
              <a:rPr lang="en-US" sz="1800" dirty="0">
                <a:hlinkClick r:id="rId6"/>
              </a:rPr>
              <a:t>https://mentor.ieee.org/802.18/dcn/17/18-17-0054-00-0000-itu-r-wp5c-fixed-draft-report.docx</a:t>
            </a:r>
            <a:r>
              <a:rPr lang="en-US" sz="1800" dirty="0"/>
              <a:t> </a:t>
            </a:r>
          </a:p>
          <a:p>
            <a:r>
              <a:rPr lang="en-US" sz="1800" dirty="0">
                <a:hlinkClick r:id="rId7"/>
              </a:rPr>
              <a:t>https://mentor.ieee.org/802.18/dcn/17/18-17-0060-00-0000-liaison-statement-to-wp5a-m-2003.docx</a:t>
            </a:r>
            <a:r>
              <a:rPr lang="en-US" sz="1800" dirty="0"/>
              <a:t> </a:t>
            </a:r>
          </a:p>
          <a:p>
            <a:r>
              <a:rPr lang="en-US" sz="1800" dirty="0">
                <a:hlinkClick r:id="rId8"/>
              </a:rPr>
              <a:t>https://mentor.ieee.org/802.18/dcn/17/18-17-0059-01-0000-proposed-updates-to-annex-17-to-document-5a-298-e-from-802.docx</a:t>
            </a:r>
            <a:r>
              <a:rPr lang="en-US" sz="1800" dirty="0"/>
              <a:t> 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07EAB99-7448-5041-9D18-454FF4C5CBA8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11-17-0502 by Rich Kennedy, HP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1446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6096"/>
            <a:ext cx="7772400" cy="1066800"/>
          </a:xfrm>
          <a:noFill/>
        </p:spPr>
        <p:txBody>
          <a:bodyPr/>
          <a:lstStyle/>
          <a:p>
            <a:r>
              <a:rPr lang="en-GB" dirty="0"/>
              <a:t>802.24 Vertical Applications </a:t>
            </a:r>
            <a:br>
              <a:rPr lang="en-GB" dirty="0"/>
            </a:br>
            <a:r>
              <a:rPr lang="en-GB" dirty="0"/>
              <a:t>Technical Advisory Group</a:t>
            </a:r>
            <a:br>
              <a:rPr lang="en-GB" dirty="0"/>
            </a:br>
            <a:r>
              <a:rPr lang="en-GB" dirty="0"/>
              <a:t>Liaison Report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3284984"/>
            <a:ext cx="7772400" cy="2811016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/>
              <a:t>Date:</a:t>
            </a:r>
            <a:r>
              <a:rPr lang="en-GB" sz="2000" b="0" dirty="0"/>
              <a:t> 2017-03-16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dirty="0"/>
              <a:t>Slide </a:t>
            </a:r>
            <a:fld id="{5C54AB6B-C76C-43C0-8CF9-4AA7315BEFF1}" type="slidenum">
              <a:rPr lang="en-GB" smtClean="0"/>
              <a:pPr/>
              <a:t>86</a:t>
            </a:fld>
            <a:endParaRPr lang="en-GB" dirty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445601"/>
              </p:ext>
            </p:extLst>
          </p:nvPr>
        </p:nvGraphicFramePr>
        <p:xfrm>
          <a:off x="658813" y="3985220"/>
          <a:ext cx="8237537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Document" r:id="rId4" imgW="8152664" imgH="2297815" progId="Word.Document.8">
                  <p:embed/>
                </p:oleObj>
              </mc:Choice>
              <mc:Fallback>
                <p:oleObj name="Document" r:id="rId4" imgW="8152664" imgH="22978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3985220"/>
                        <a:ext cx="8237537" cy="232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755576" y="3573016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 dirty="0"/>
              <a:t>Author:</a:t>
            </a:r>
            <a:endParaRPr lang="en-GB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11-17-0511 by Tim Godfrey, EPRI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4083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72400" cy="576064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802.24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68960"/>
            <a:ext cx="7772400" cy="33843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802.24.1 Smart Grid Task Group</a:t>
            </a:r>
          </a:p>
          <a:p>
            <a:pPr lvl="1"/>
            <a:r>
              <a:rPr lang="en-US" dirty="0"/>
              <a:t>Internal / external coordination in matters related application of IEEE 802 standards for Smart Grid </a:t>
            </a:r>
          </a:p>
          <a:p>
            <a:pPr lvl="1"/>
            <a:r>
              <a:rPr lang="en-US" dirty="0"/>
              <a:t>802.24.1 TG meets at Plenaries and Wireless Interims</a:t>
            </a:r>
          </a:p>
          <a:p>
            <a:r>
              <a:rPr lang="en-US" dirty="0"/>
              <a:t>802.24.2 IoT Task Group</a:t>
            </a:r>
          </a:p>
          <a:p>
            <a:pPr lvl="1"/>
            <a:r>
              <a:rPr lang="en-US" dirty="0"/>
              <a:t>Internal / external coordination in matters related application of IEEE 802 standards for Internet of Things (IoT)</a:t>
            </a:r>
          </a:p>
          <a:p>
            <a:pPr lvl="1"/>
            <a:r>
              <a:rPr lang="en-US" dirty="0"/>
              <a:t>802.24.2 TG meets at Plenaries and all-802 Interims</a:t>
            </a:r>
          </a:p>
          <a:p>
            <a:r>
              <a:rPr lang="en-US" dirty="0"/>
              <a:t>March Agenda: 		</a:t>
            </a:r>
            <a:r>
              <a:rPr lang="en-US" dirty="0">
                <a:solidFill>
                  <a:srgbClr val="002060"/>
                </a:solidFill>
                <a:hlinkClick r:id="rId3"/>
              </a:rPr>
              <a:t>24-17-0007r0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/>
              <a:t>Closing Report 		</a:t>
            </a:r>
            <a:r>
              <a:rPr lang="en-US" dirty="0">
                <a:hlinkClick r:id="rId4"/>
              </a:rPr>
              <a:t>24-17-0010r0</a:t>
            </a:r>
            <a:endParaRPr lang="en-US" dirty="0"/>
          </a:p>
          <a:p>
            <a:r>
              <a:rPr lang="en-US" dirty="0"/>
              <a:t>Minutes			24-17-0009r0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Slide </a:t>
            </a:r>
            <a:fld id="{43190CD6-18F2-44F1-A379-0C51A15702FA}" type="slidenum">
              <a:rPr lang="en-GB" smtClean="0"/>
              <a:pPr>
                <a:defRPr/>
              </a:pPr>
              <a:t>87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51720" y="1412776"/>
            <a:ext cx="518457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/>
              <a:t>802.24 Vertical Applications TAG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27584" y="2348880"/>
            <a:ext cx="374441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/>
              <a:t>802.24.1 Smart Grid TG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788024" y="2348880"/>
            <a:ext cx="374441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200" dirty="0"/>
              <a:t>802.24.2 IoT TG</a:t>
            </a:r>
          </a:p>
        </p:txBody>
      </p:sp>
      <p:cxnSp>
        <p:nvCxnSpPr>
          <p:cNvPr id="10" name="Elbow Connector 9"/>
          <p:cNvCxnSpPr>
            <a:stCxn id="4" idx="2"/>
            <a:endCxn id="7" idx="0"/>
          </p:cNvCxnSpPr>
          <p:nvPr/>
        </p:nvCxnSpPr>
        <p:spPr bwMode="auto">
          <a:xfrm rot="5400000">
            <a:off x="3455876" y="1160748"/>
            <a:ext cx="432048" cy="1944216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2" name="Elbow Connector 11"/>
          <p:cNvCxnSpPr>
            <a:stCxn id="4" idx="2"/>
            <a:endCxn id="8" idx="0"/>
          </p:cNvCxnSpPr>
          <p:nvPr/>
        </p:nvCxnSpPr>
        <p:spPr bwMode="auto">
          <a:xfrm rot="16200000" flipH="1">
            <a:off x="5436096" y="1124744"/>
            <a:ext cx="432048" cy="2016224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11-17-0511 by Tim Godfrey, EPRI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5574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7808"/>
            <a:ext cx="7772400" cy="51095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802.24 Activities – March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2776"/>
            <a:ext cx="8134672" cy="4968552"/>
          </a:xfrm>
        </p:spPr>
        <p:txBody>
          <a:bodyPr>
            <a:normAutofit fontScale="92500"/>
          </a:bodyPr>
          <a:lstStyle/>
          <a:p>
            <a:r>
              <a:rPr lang="en-US" sz="2600" dirty="0"/>
              <a:t>24.1 Continued updating SGIP PAP2 Wireless Matrix </a:t>
            </a:r>
          </a:p>
          <a:p>
            <a:pPr lvl="1"/>
            <a:r>
              <a:rPr lang="en-US" sz="2200" dirty="0"/>
              <a:t>Included input from 802.11ah, 802.22, 802.16</a:t>
            </a:r>
            <a:endParaRPr lang="en-US" sz="2200" dirty="0">
              <a:hlinkClick r:id="rId3"/>
            </a:endParaRPr>
          </a:p>
          <a:p>
            <a:pPr lvl="1"/>
            <a:r>
              <a:rPr lang="en-US" sz="2200" dirty="0"/>
              <a:t>Latest version  </a:t>
            </a:r>
            <a:r>
              <a:rPr lang="en-US" sz="2200" dirty="0">
                <a:hlinkClick r:id="rId4"/>
              </a:rPr>
              <a:t>24-17-0004r3</a:t>
            </a:r>
            <a:endParaRPr lang="en-US" sz="2200" dirty="0"/>
          </a:p>
          <a:p>
            <a:pPr lvl="1"/>
            <a:r>
              <a:rPr lang="en-US" sz="2200" dirty="0"/>
              <a:t>Remaining question on 802.11ac spectral efficiency</a:t>
            </a:r>
          </a:p>
          <a:p>
            <a:r>
              <a:rPr lang="en-US" sz="2600" dirty="0"/>
              <a:t>24.1 TSN for utilities white paper </a:t>
            </a:r>
          </a:p>
          <a:p>
            <a:pPr lvl="1"/>
            <a:r>
              <a:rPr lang="en-US" sz="2200" dirty="0"/>
              <a:t>Topic: applications of IEEE 802 Time Sensitive Networking (TSN) for utilities. </a:t>
            </a:r>
          </a:p>
          <a:p>
            <a:pPr lvl="1"/>
            <a:r>
              <a:rPr lang="en-US" sz="2200" dirty="0"/>
              <a:t>Latest version </a:t>
            </a:r>
            <a:r>
              <a:rPr lang="en-US" sz="2200" dirty="0">
                <a:hlinkClick r:id="rId5"/>
              </a:rPr>
              <a:t>24-17-0006r1</a:t>
            </a:r>
            <a:endParaRPr lang="en-US" sz="2200" dirty="0"/>
          </a:p>
          <a:p>
            <a:pPr lvl="1"/>
            <a:r>
              <a:rPr lang="en-US" sz="2200" dirty="0"/>
              <a:t>Developed contributors team at joint Session with 802.1 TSN TG</a:t>
            </a:r>
          </a:p>
          <a:p>
            <a:r>
              <a:rPr lang="en-US" sz="2800" dirty="0"/>
              <a:t>24.2 IoT White Paper</a:t>
            </a:r>
          </a:p>
          <a:p>
            <a:pPr lvl="1"/>
            <a:r>
              <a:rPr lang="en-US" sz="2400" dirty="0"/>
              <a:t>Latest Version </a:t>
            </a:r>
            <a:r>
              <a:rPr lang="en-US" sz="2400" dirty="0">
                <a:hlinkClick r:id="rId6"/>
              </a:rPr>
              <a:t>25-15-0036r1</a:t>
            </a:r>
            <a:endParaRPr lang="en-US" sz="2400" dirty="0"/>
          </a:p>
          <a:p>
            <a:pPr lvl="1"/>
            <a:r>
              <a:rPr lang="en-US" dirty="0"/>
              <a:t>24.2 IoT Task Group requested initiating a Liaison with Wi-Fi Alliance IoT Task Group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Slide </a:t>
            </a:r>
            <a:fld id="{43190CD6-18F2-44F1-A379-0C51A15702FA}" type="slidenum">
              <a:rPr lang="en-GB" smtClean="0"/>
              <a:pPr>
                <a:defRPr/>
              </a:pPr>
              <a:t>88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11-17-0511 by Tim Godfrey, EPRI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7806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b="0" dirty="0" smtClean="0"/>
              <a:t>Adrian Stephens, Intel Corporation</a:t>
            </a:r>
            <a:endParaRPr lang="en-GB" sz="1200" b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89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IEEE 802.1 </a:t>
            </a:r>
            <a:r>
              <a:rPr lang="en-US" dirty="0" err="1"/>
              <a:t>OmniRAN</a:t>
            </a:r>
            <a:r>
              <a:rPr lang="en-US" dirty="0"/>
              <a:t> </a:t>
            </a:r>
            <a:r>
              <a:rPr lang="en-US" dirty="0" smtClean="0"/>
              <a:t>TG Status </a:t>
            </a:r>
            <a:r>
              <a:rPr lang="en-US" dirty="0"/>
              <a:t>Report</a:t>
            </a:r>
            <a:br>
              <a:rPr lang="en-US" dirty="0"/>
            </a:br>
            <a:r>
              <a:rPr lang="en-US" dirty="0"/>
              <a:t>to IEEE 802 WGs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276872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2017-03-16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070519"/>
              </p:ext>
            </p:extLst>
          </p:nvPr>
        </p:nvGraphicFramePr>
        <p:xfrm>
          <a:off x="508000" y="3616722"/>
          <a:ext cx="8156575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Document" r:id="rId4" imgW="8255000" imgH="1346200" progId="Word.Document.8">
                  <p:embed/>
                </p:oleObj>
              </mc:Choice>
              <mc:Fallback>
                <p:oleObj name="Document" r:id="rId4" imgW="8255000" imgH="1346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3616722"/>
                        <a:ext cx="8156575" cy="1327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692797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11-17-0515 by Max Riegel, Nokia Bell Labs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25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Abstract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b="0"/>
              <a:t>This document contains agenda/minutes/actions/status as prepared/recorded at the IEEE 802.11 Editors’ Meeting</a:t>
            </a:r>
          </a:p>
          <a:p>
            <a:pPr algn="ctr">
              <a:buFontTx/>
              <a:buNone/>
            </a:pPr>
            <a:endParaRPr lang="en-US" b="0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A891F8A2-1EAC-473B-AEDB-2822547FCA8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638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2/30 of 11-17-0313 by Peter Ecclesine (Self)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2720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802.1 </a:t>
            </a:r>
            <a:r>
              <a:rPr lang="en-US" dirty="0" err="1" smtClean="0"/>
              <a:t>OmniRAN</a:t>
            </a:r>
            <a:r>
              <a:rPr lang="en-US" dirty="0" smtClean="0"/>
              <a:t> TG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62664" cy="4472136"/>
          </a:xfrm>
        </p:spPr>
        <p:txBody>
          <a:bodyPr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en-US" dirty="0" err="1" smtClean="0"/>
              <a:t>OmniRAN</a:t>
            </a:r>
            <a:r>
              <a:rPr lang="en-US" dirty="0" smtClean="0"/>
              <a:t> TG maintains a Wiki page on mentor to reflect its status and achievements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hlinkClick r:id="rId3"/>
              </a:rPr>
              <a:t>https://mentor.ieee.org/omniran/bp/StartPage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Also showing meeting announcements and conference call dial-in information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OmniRAN</a:t>
            </a:r>
            <a:r>
              <a:rPr lang="en-US" dirty="0" smtClean="0"/>
              <a:t> </a:t>
            </a:r>
            <a:r>
              <a:rPr lang="en-US" dirty="0" err="1" smtClean="0"/>
              <a:t>filespace</a:t>
            </a:r>
            <a:r>
              <a:rPr lang="en-US" dirty="0" smtClean="0"/>
              <a:t> on mentor is used for contributions and meeting documents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hlinkClick r:id="rId4"/>
              </a:rPr>
              <a:t>https://mentor.ieee.org/omniran/documents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/>
              <a:t>Recent </a:t>
            </a:r>
            <a:r>
              <a:rPr lang="en-US" dirty="0" smtClean="0"/>
              <a:t>P802.1CF D0.4 draft </a:t>
            </a:r>
            <a:r>
              <a:rPr lang="en-US" dirty="0"/>
              <a:t>is available </a:t>
            </a:r>
            <a:r>
              <a:rPr lang="en-US" dirty="0" smtClean="0"/>
              <a:t>by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www.ieee802.org/1/files/private/cf-drafts/d0/802-1cf-d0-4.pdf</a:t>
            </a:r>
            <a:endParaRPr lang="en-US" dirty="0"/>
          </a:p>
          <a:p>
            <a:pPr lvl="2">
              <a:buFont typeface="Arial" charset="0"/>
              <a:buChar char="•"/>
            </a:pPr>
            <a:r>
              <a:rPr lang="en-US" dirty="0" smtClean="0"/>
              <a:t>w/ 802.11 credentials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FYI: </a:t>
            </a:r>
            <a:r>
              <a:rPr lang="en-US" dirty="0" err="1" smtClean="0"/>
              <a:t>OmniRAN</a:t>
            </a:r>
            <a:r>
              <a:rPr lang="en-US" dirty="0" smtClean="0"/>
              <a:t> P802.1 PAR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hlinkClick r:id="rId6"/>
              </a:rPr>
              <a:t>https://development.standards.ieee.org/get-file/P802.1CF.pdf?t=81644900003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b="0" dirty="0" smtClean="0"/>
              <a:t>Adrian Stephens, Intel Corporation</a:t>
            </a:r>
            <a:endParaRPr lang="en-GB" sz="1200" b="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11-17-0515 by Max Riegel, Nokia Bell Labs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1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OmniRAN</a:t>
            </a:r>
            <a:r>
              <a:rPr lang="en-US" dirty="0" smtClean="0"/>
              <a:t> TG Achievements</a:t>
            </a:r>
            <a:br>
              <a:rPr lang="en-US" dirty="0" smtClean="0"/>
            </a:br>
            <a:r>
              <a:rPr lang="en-US" sz="2400" dirty="0" smtClean="0"/>
              <a:t>Vancouver meeting, Mar13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– 16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409" y="1844824"/>
            <a:ext cx="8062664" cy="472440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/>
              <a:t>Comment resolution of TG ballot recirculation on draft D0.4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/>
              <a:t>Submitted comments </a:t>
            </a:r>
            <a:r>
              <a:rPr lang="en-US" dirty="0" smtClean="0"/>
              <a:t>addressing remaining </a:t>
            </a:r>
            <a:r>
              <a:rPr lang="en-US" dirty="0"/>
              <a:t>opens of draft specification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/>
              <a:t>Comment resolution</a:t>
            </a:r>
          </a:p>
          <a:p>
            <a:pPr marL="1200150" lvl="2" indent="-28575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/>
              <a:t>Most of the comments resolved.</a:t>
            </a:r>
          </a:p>
          <a:p>
            <a:pPr marL="1200150" lvl="2" indent="-28575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/>
              <a:t>5 pending contributions to be reviewed in the next conference call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 smtClean="0"/>
              <a:t>Going </a:t>
            </a:r>
            <a:r>
              <a:rPr lang="en-US" dirty="0"/>
              <a:t>forward to draft D0.5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eady </a:t>
            </a:r>
            <a:r>
              <a:rPr lang="en-US" dirty="0"/>
              <a:t>for WG ballot, however group decided to add additional content on</a:t>
            </a:r>
          </a:p>
          <a:p>
            <a:pPr marL="1200150" lvl="2" indent="-28575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/>
              <a:t>Time Sensitive Networking</a:t>
            </a:r>
          </a:p>
          <a:p>
            <a:pPr marL="1200150" lvl="2" indent="-28575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/>
              <a:t>Access Network Data Models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/>
              <a:t>May delay completion of D0.5 until July F2F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/>
              <a:t>Estimated timeline for P802.1CF with extended scope: 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/>
              <a:t>Starting WG ballot after July 2017, Sponsor Ballot Mar 2018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 smtClean="0"/>
              <a:t>Industry </a:t>
            </a:r>
            <a:r>
              <a:rPr lang="en-US" dirty="0"/>
              <a:t>Connections </a:t>
            </a:r>
            <a:r>
              <a:rPr lang="en-US" dirty="0" smtClean="0"/>
              <a:t>activity</a:t>
            </a:r>
            <a:endParaRPr lang="en-US" baseline="30000" dirty="0"/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/>
              <a:t>Review of comments on draft </a:t>
            </a:r>
            <a:r>
              <a:rPr lang="en-US" dirty="0" smtClean="0"/>
              <a:t>ICAID in special session on March 15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  <a:p>
            <a:pPr marL="1200150" lvl="2" indent="-28575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ough consensus reached, challenges to find appropriate wording fitting everybody.</a:t>
            </a:r>
            <a:endParaRPr lang="en-US" dirty="0"/>
          </a:p>
          <a:p>
            <a:pPr marL="800100" lvl="1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 smtClean="0"/>
              <a:t>Adoption of AANI SC text proposals; THANKS</a:t>
            </a:r>
            <a:r>
              <a:rPr lang="en-US" dirty="0" smtClean="0">
                <a:sym typeface="Wingdings"/>
              </a:rPr>
              <a:t></a:t>
            </a:r>
          </a:p>
          <a:p>
            <a:pPr marL="800100" lvl="1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 smtClean="0">
                <a:sym typeface="Wingdings"/>
              </a:rPr>
              <a:t>Final edit on demand of Paul </a:t>
            </a:r>
            <a:r>
              <a:rPr lang="en-US" dirty="0" err="1" smtClean="0">
                <a:sym typeface="Wingdings"/>
              </a:rPr>
              <a:t>Nikolich</a:t>
            </a:r>
            <a:r>
              <a:rPr lang="en-US" dirty="0" smtClean="0">
                <a:sym typeface="Wingdings"/>
              </a:rPr>
              <a:t> to explain coexistence with 802.3 NEA</a:t>
            </a:r>
          </a:p>
          <a:p>
            <a:pPr marL="800100" lvl="1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 smtClean="0">
                <a:sym typeface="Wingdings"/>
              </a:rPr>
              <a:t>ICAID proposal approved by 802.1: 20y/0n/4a</a:t>
            </a:r>
          </a:p>
          <a:p>
            <a:pPr marL="800100" lvl="1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mentor.ieee.org/omniran/dcn/16/omniran-16-0084-07-5gaa-draft-icaid-for-5g-sc-action-a.docx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b="0" dirty="0" smtClean="0"/>
              <a:t>Adrian Stephens, Intel Corporation</a:t>
            </a:r>
            <a:endParaRPr lang="en-GB" sz="12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91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11-17-0515 by Max Riegel, Nokia Bell Labs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3304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Looking forward to next session in </a:t>
            </a:r>
            <a:br>
              <a:rPr lang="en-US" dirty="0"/>
            </a:br>
            <a:r>
              <a:rPr lang="it-IT" dirty="0" smtClean="0"/>
              <a:t>Stuttgart, Germany , </a:t>
            </a:r>
            <a:r>
              <a:rPr lang="it-IT" dirty="0" err="1" smtClean="0"/>
              <a:t>May</a:t>
            </a:r>
            <a:r>
              <a:rPr lang="it-IT" dirty="0" smtClean="0"/>
              <a:t> 15-18,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1751013"/>
            <a:ext cx="8229600" cy="4693322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buFont typeface="Arial" charset="0"/>
              <a:buChar char="•"/>
            </a:pPr>
            <a:r>
              <a:rPr lang="en-US" dirty="0"/>
              <a:t>Envisioned topics:</a:t>
            </a:r>
          </a:p>
          <a:p>
            <a:pPr marL="800100" lvl="1">
              <a:spcBef>
                <a:spcPts val="300"/>
              </a:spcBef>
              <a:buFont typeface="Arial" charset="0"/>
              <a:buChar char="•"/>
            </a:pPr>
            <a:r>
              <a:rPr lang="en-US" dirty="0"/>
              <a:t>Review comment resolution on D0.4</a:t>
            </a:r>
          </a:p>
          <a:p>
            <a:pPr marL="800100" lvl="1">
              <a:spcBef>
                <a:spcPts val="300"/>
              </a:spcBef>
              <a:buFont typeface="Arial" charset="0"/>
              <a:buChar char="•"/>
            </a:pPr>
            <a:r>
              <a:rPr lang="en-US" dirty="0"/>
              <a:t>Discuss contributions on</a:t>
            </a:r>
          </a:p>
          <a:p>
            <a:pPr marL="1200150" lvl="2">
              <a:spcBef>
                <a:spcPts val="300"/>
              </a:spcBef>
              <a:buFont typeface="Arial" charset="0"/>
              <a:buChar char="•"/>
            </a:pPr>
            <a:r>
              <a:rPr lang="en-US" dirty="0"/>
              <a:t>Access Network Data Modeling</a:t>
            </a:r>
          </a:p>
          <a:p>
            <a:pPr marL="1200150" lvl="2">
              <a:spcBef>
                <a:spcPts val="300"/>
              </a:spcBef>
              <a:buFont typeface="Arial" charset="0"/>
              <a:buChar char="•"/>
            </a:pPr>
            <a:r>
              <a:rPr lang="en-US" dirty="0"/>
              <a:t>Time Sensitive Networking</a:t>
            </a:r>
          </a:p>
          <a:p>
            <a:pPr marL="800100" lvl="1">
              <a:spcBef>
                <a:spcPts val="300"/>
              </a:spcBef>
              <a:buFont typeface="Arial" charset="0"/>
              <a:buChar char="•"/>
            </a:pPr>
            <a:r>
              <a:rPr lang="en-US" dirty="0"/>
              <a:t>Review status of </a:t>
            </a:r>
            <a:r>
              <a:rPr lang="en-US" dirty="0" smtClean="0"/>
              <a:t>IC activity</a:t>
            </a:r>
            <a:endParaRPr lang="en-US" dirty="0"/>
          </a:p>
          <a:p>
            <a:pPr marL="400050">
              <a:spcBef>
                <a:spcPts val="300"/>
              </a:spcBef>
              <a:buFont typeface="Arial" charset="0"/>
              <a:buChar char="•"/>
            </a:pPr>
            <a:r>
              <a:rPr lang="en-US" dirty="0" smtClean="0"/>
              <a:t>Upcoming </a:t>
            </a:r>
            <a:r>
              <a:rPr lang="en-US" dirty="0"/>
              <a:t>conference calls</a:t>
            </a:r>
          </a:p>
          <a:p>
            <a:pPr marL="800100" lvl="1">
              <a:spcBef>
                <a:spcPts val="300"/>
              </a:spcBef>
              <a:buFont typeface="Arial" charset="0"/>
              <a:buChar char="•"/>
            </a:pPr>
            <a:r>
              <a:rPr lang="en-US" dirty="0"/>
              <a:t>April 11</a:t>
            </a:r>
            <a:r>
              <a:rPr lang="en-US" baseline="30000" dirty="0"/>
              <a:t>th</a:t>
            </a:r>
            <a:r>
              <a:rPr lang="en-US" dirty="0"/>
              <a:t>, 09:30am ET</a:t>
            </a:r>
          </a:p>
          <a:p>
            <a:pPr marL="1200150" lvl="2">
              <a:spcBef>
                <a:spcPts val="300"/>
              </a:spcBef>
              <a:buFont typeface="Arial" charset="0"/>
              <a:buChar char="•"/>
            </a:pPr>
            <a:r>
              <a:rPr lang="en-US" dirty="0"/>
              <a:t>Review of pending contributions for comment resolution</a:t>
            </a:r>
          </a:p>
          <a:p>
            <a:pPr marL="800100" lvl="1">
              <a:spcBef>
                <a:spcPts val="300"/>
              </a:spcBef>
              <a:buFont typeface="Arial" charset="0"/>
              <a:buChar char="•"/>
            </a:pPr>
            <a:r>
              <a:rPr lang="en-US" dirty="0"/>
              <a:t>May 2</a:t>
            </a:r>
            <a:r>
              <a:rPr lang="en-US" baseline="30000" dirty="0"/>
              <a:t>nd</a:t>
            </a:r>
            <a:r>
              <a:rPr lang="en-US" dirty="0"/>
              <a:t> , 09:30am ET, if needed for comment resolution</a:t>
            </a:r>
          </a:p>
          <a:p>
            <a:pPr marL="1200150" lvl="2">
              <a:spcBef>
                <a:spcPts val="300"/>
              </a:spcBef>
              <a:buFont typeface="Arial" charset="0"/>
              <a:buChar char="•"/>
            </a:pPr>
            <a:r>
              <a:rPr lang="en-US" dirty="0"/>
              <a:t>Review of pending contributions for comment </a:t>
            </a:r>
            <a:r>
              <a:rPr lang="en-US" dirty="0" smtClean="0"/>
              <a:t>resolution</a:t>
            </a:r>
          </a:p>
          <a:p>
            <a:pPr marL="800100" lvl="1">
              <a:spcBef>
                <a:spcPts val="300"/>
              </a:spcBef>
              <a:buFont typeface="Arial" charset="0"/>
              <a:buChar char="•"/>
            </a:pPr>
            <a:r>
              <a:rPr lang="en-US" dirty="0" smtClean="0"/>
              <a:t>Dial-in details and agenda proposal on</a:t>
            </a:r>
          </a:p>
          <a:p>
            <a:pPr marL="1200150" lvl="2">
              <a:spcBef>
                <a:spcPts val="300"/>
              </a:spcBef>
              <a:buFont typeface="Arial" charset="0"/>
              <a:buChar char="•"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mentor.ieee.org/omniran/bp/StartPage</a:t>
            </a:r>
            <a:endParaRPr lang="en-US" dirty="0"/>
          </a:p>
          <a:p>
            <a:pPr marL="1200150" lvl="2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b="0" dirty="0" smtClean="0"/>
              <a:t>Adrian Stephens, Intel Corporation</a:t>
            </a:r>
            <a:endParaRPr lang="en-GB" sz="12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92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11-17-0515 by Max Riegel, Nokia Bell Labs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3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26125894-C81E-43C9-9E54-526134551D80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IEEE 802.11-IETF Liaison Report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2017-03-15</a:t>
            </a:r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403136"/>
              </p:ext>
            </p:extLst>
          </p:nvPr>
        </p:nvGraphicFramePr>
        <p:xfrm>
          <a:off x="531813" y="2286000"/>
          <a:ext cx="8186737" cy="253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Document" r:id="rId4" imgW="8257888" imgH="2550332" progId="Word.Document.8">
                  <p:embed/>
                </p:oleObj>
              </mc:Choice>
              <mc:Fallback>
                <p:oleObj name="Document" r:id="rId4" imgW="8257888" imgH="25503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2286000"/>
                        <a:ext cx="8186737" cy="253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1/20 of 11-17-0260 by Dorothy Stanley, HPE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1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81F113F3-1D5D-4BCE-8B40-EA9857490F2F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	This presentation contains the IEEE 802.11 – IETF liaison report for March 2017.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2/20 of 11-17-0260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IETF Meetings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48600" cy="5029200"/>
          </a:xfrm>
          <a:noFill/>
        </p:spPr>
        <p:txBody>
          <a:bodyPr/>
          <a:lstStyle/>
          <a:p>
            <a:r>
              <a:rPr lang="en-US" dirty="0" smtClean="0"/>
              <a:t>Upcoming Meetings:</a:t>
            </a:r>
          </a:p>
          <a:p>
            <a:pPr lvl="1"/>
            <a:r>
              <a:rPr lang="en-US" dirty="0" smtClean="0"/>
              <a:t>March 26-31, 2017 – Chicago </a:t>
            </a:r>
          </a:p>
          <a:p>
            <a:pPr lvl="1"/>
            <a:r>
              <a:rPr lang="en-US" dirty="0"/>
              <a:t>July 16-21, </a:t>
            </a:r>
            <a:r>
              <a:rPr lang="en-US" dirty="0" smtClean="0"/>
              <a:t>2017 – Prague </a:t>
            </a:r>
          </a:p>
          <a:p>
            <a:pPr lvl="1"/>
            <a:r>
              <a:rPr lang="en-US" dirty="0" smtClean="0"/>
              <a:t>November 12-17, 2017</a:t>
            </a:r>
            <a:r>
              <a:rPr lang="en-US" dirty="0"/>
              <a:t> – </a:t>
            </a:r>
            <a:r>
              <a:rPr lang="en-US" dirty="0" smtClean="0"/>
              <a:t>Singapore </a:t>
            </a:r>
          </a:p>
          <a:p>
            <a:pPr lvl="1"/>
            <a:r>
              <a:rPr lang="en-US" dirty="0" smtClean="0"/>
              <a:t>March 18-23, 2018 – London</a:t>
            </a:r>
          </a:p>
          <a:p>
            <a:pPr lvl="1"/>
            <a:r>
              <a:rPr lang="en-US" dirty="0" smtClean="0"/>
              <a:t>July 22-27, </a:t>
            </a:r>
            <a:r>
              <a:rPr lang="en-US" dirty="0"/>
              <a:t>2018 –  </a:t>
            </a:r>
            <a:r>
              <a:rPr lang="en-US" dirty="0" smtClean="0"/>
              <a:t>San Francisco</a:t>
            </a:r>
          </a:p>
          <a:p>
            <a:r>
              <a:rPr lang="en-US" dirty="0" smtClean="0">
                <a:hlinkClick r:id="rId3"/>
              </a:rPr>
              <a:t>http://www.ietf.org</a:t>
            </a:r>
            <a:endParaRPr lang="en-US" dirty="0" smtClean="0"/>
          </a:p>
          <a:p>
            <a:pPr lvl="1"/>
            <a:r>
              <a:rPr lang="en-US" dirty="0" smtClean="0"/>
              <a:t>Newcomer training: </a:t>
            </a:r>
            <a:r>
              <a:rPr lang="en-US" u="sng" dirty="0">
                <a:hlinkClick r:id="rId4"/>
              </a:rPr>
              <a:t>https://www.ietf.org/edu/process-oriented-tutorials.html#newcomers</a:t>
            </a:r>
            <a:r>
              <a:rPr lang="en-US" dirty="0"/>
              <a:t> </a:t>
            </a:r>
          </a:p>
          <a:p>
            <a:pPr lvl="1"/>
            <a:r>
              <a:rPr lang="en-US" sz="1800" dirty="0" smtClean="0"/>
              <a:t>April 2016: Wireless </a:t>
            </a:r>
            <a:r>
              <a:rPr lang="en-US" sz="1800" dirty="0"/>
              <a:t>Tutorial (Donald Eastlake), 802.11 &amp; 802.15 tutorials (Dorothy Stanley, Charlie </a:t>
            </a:r>
            <a:r>
              <a:rPr lang="en-US" sz="1800" dirty="0" smtClean="0"/>
              <a:t>Perkins), see 11-16/500, July 2016: Pat Thaler &amp; Juan Carlos </a:t>
            </a:r>
            <a:r>
              <a:rPr lang="en-US" sz="1800" dirty="0"/>
              <a:t>– 802.1E (Privacy Considerations) and 802.c (Local MAC address usage)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www.ietf.org/edu/tutorials.html</a:t>
            </a:r>
            <a:r>
              <a:rPr lang="en-US" dirty="0" smtClean="0"/>
              <a:t> </a:t>
            </a:r>
          </a:p>
          <a:p>
            <a:pPr lvl="1"/>
            <a:r>
              <a:rPr lang="en-US" dirty="0">
                <a:hlinkClick r:id="rId6"/>
              </a:rPr>
              <a:t>http://tools.ietf.org/dailydose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3/20 of 11-17-0260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6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96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IETF- IEEE 802 Liaison Activity 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153400" cy="48768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Joint meetings, agenda and presentations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>
                <a:hlinkClick r:id="rId3"/>
              </a:rPr>
              <a:t>http://www.iab.org/activities/joint-activities/iab-ieee-coordination/</a:t>
            </a:r>
            <a:endParaRPr lang="en-US" sz="1600" dirty="0"/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2016-09-09 teleconference held; topics included Multicast, ITS, OWE, 5G, </a:t>
            </a:r>
            <a:r>
              <a:rPr lang="en-US" sz="1600" dirty="0" err="1" smtClean="0"/>
              <a:t>IoT</a:t>
            </a:r>
            <a:r>
              <a:rPr lang="en-US" sz="1600" dirty="0" smtClean="0"/>
              <a:t>, IRTF activities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Tutorial request: present 802.11/.15 updates in Nov </a:t>
            </a:r>
            <a:r>
              <a:rPr lang="en-US" sz="1600" dirty="0"/>
              <a:t>2016, see </a:t>
            </a:r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mentor.ieee.org/802.11/dcn/16/11-16-0500-01-0000-ietf-95-wireless-tutorial-802-11-overview.pptx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Next teleconference: January 30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, 2017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2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RFC </a:t>
            </a:r>
            <a:r>
              <a:rPr lang="en-US" sz="2000" dirty="0"/>
              <a:t>7241, “The IEEE 802/IETF Relationship”  has been published (</a:t>
            </a:r>
            <a:r>
              <a:rPr lang="en-US" sz="2000" dirty="0" smtClean="0"/>
              <a:t>RFC4441 </a:t>
            </a:r>
            <a:r>
              <a:rPr lang="en-US" sz="2000" dirty="0"/>
              <a:t>update)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hlinkClick r:id="rId5"/>
              </a:rPr>
              <a:t>https://datatracker.ietf.org/doc/rfc7241/</a:t>
            </a:r>
            <a:r>
              <a:rPr lang="en-US" sz="1600" dirty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IEEE </a:t>
            </a:r>
            <a:r>
              <a:rPr lang="en-US" sz="2000" dirty="0"/>
              <a:t>802 Liaisons list is available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u="sng" dirty="0">
                <a:hlinkClick r:id="rId6"/>
              </a:rPr>
              <a:t>http://</a:t>
            </a:r>
            <a:r>
              <a:rPr lang="en-US" sz="1600" u="sng" dirty="0" smtClean="0">
                <a:hlinkClick r:id="rId6"/>
              </a:rPr>
              <a:t>ieee-sa.centraldesktop.com/802liaisondb/FrontPage</a:t>
            </a: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802 </a:t>
            </a:r>
            <a:r>
              <a:rPr lang="en-US" sz="2000" dirty="0"/>
              <a:t>EC “IETF/IAB/IESG” 802 EC Standing Committee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Formed March 2014, Pat Thaler as </a:t>
            </a:r>
            <a:r>
              <a:rPr lang="en-US" sz="1600" dirty="0" smtClean="0"/>
              <a:t>chair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Next meeting during July 2017 plenary</a:t>
            </a:r>
            <a:endParaRPr lang="en-US" sz="1600" dirty="0"/>
          </a:p>
          <a:p>
            <a:pPr>
              <a:lnSpc>
                <a:spcPct val="80000"/>
              </a:lnSpc>
              <a:defRPr/>
            </a:pPr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4/20 of 11-17-0260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0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97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dirty="0" smtClean="0"/>
              <a:t>Multicast Topics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01000" cy="51054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Multicast issues were discussed at the IETF-IEEE 802 meeting Sept 29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2015 and a presentation given at the November 2015 IETF meeting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See 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mentor.ieee.org/802.11/dcn/15/11-15-1261-02-0arc-mulicast-performance-optimization-features-overview-for-ietf-nov-2015.ppt</a:t>
            </a:r>
            <a:r>
              <a:rPr lang="en-US" sz="1600" dirty="0" smtClean="0"/>
              <a:t> 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Further actions: </a:t>
            </a:r>
            <a:r>
              <a:rPr lang="en-US" sz="1600" dirty="0" err="1" smtClean="0"/>
              <a:t>ietf</a:t>
            </a:r>
            <a:r>
              <a:rPr lang="en-US" sz="1600" dirty="0" smtClean="0"/>
              <a:t> mailing list has been established for ongoing discussion, will include additional 802. wireless groups</a:t>
            </a:r>
            <a:r>
              <a:rPr lang="en-US" sz="1600" dirty="0"/>
              <a:t>, see </a:t>
            </a: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www.ieee802.org/11/email/stds-802-11/msg01838.html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b="1" dirty="0" smtClean="0"/>
              <a:t>Multicast considerations Internet draft describing use cases, issues, etc. under development, </a:t>
            </a:r>
            <a:r>
              <a:rPr lang="en-US" sz="1600" b="1" dirty="0"/>
              <a:t>see </a:t>
            </a:r>
            <a:r>
              <a:rPr lang="en-US" sz="1600" b="1" dirty="0">
                <a:hlinkClick r:id="rId5"/>
              </a:rPr>
              <a:t>https://</a:t>
            </a:r>
            <a:r>
              <a:rPr lang="en-US" sz="1600" b="1" dirty="0" smtClean="0">
                <a:hlinkClick r:id="rId5"/>
              </a:rPr>
              <a:t>tools.ietf.org/html/draft-perkins-intarea-multicast-ieee802-02</a:t>
            </a:r>
            <a:r>
              <a:rPr lang="en-US" sz="1600" b="1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Insights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Multicast used for multiple types of traffic including ARP/ND, routing protocols, video applications, and these might need to be transmitted at different MCS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Implementations might consider APIs to allow MCS differentiation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Current Proxy ND support does not address Secure ND, see RFC 3971</a:t>
            </a:r>
          </a:p>
          <a:p>
            <a:pPr lvl="1">
              <a:lnSpc>
                <a:spcPct val="80000"/>
              </a:lnSpc>
            </a:pPr>
            <a:r>
              <a:rPr lang="en-US" sz="1600" b="1" dirty="0" smtClean="0"/>
              <a:t>RFC 6775, Neighbor Discovery Optimization for IPv6 over Low-Power Wireless Personal Area Networks (6LoWPANs) defines a registration mechanism for accomplishing proxy ND: </a:t>
            </a:r>
            <a:r>
              <a:rPr lang="en-US" sz="1600" b="1" dirty="0" err="1" smtClean="0"/>
              <a:t>IoT</a:t>
            </a:r>
            <a:r>
              <a:rPr lang="en-US" sz="1600" b="1" dirty="0" smtClean="0"/>
              <a:t> and other applications motivating registration over discovery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5/20 of 11-17-0260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0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98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IETF BOFs IETF March 27-31, 2017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4648200"/>
          </a:xfrm>
          <a:noFill/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See </a:t>
            </a:r>
            <a:r>
              <a:rPr lang="en-US" sz="2000" dirty="0">
                <a:hlinkClick r:id="rId3"/>
              </a:rPr>
              <a:t>https://datatracker.ietf.org/wg/bofs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078069"/>
              </p:ext>
            </p:extLst>
          </p:nvPr>
        </p:nvGraphicFramePr>
        <p:xfrm>
          <a:off x="1066800" y="2875632"/>
          <a:ext cx="6977557" cy="2807838"/>
        </p:xfrm>
        <a:graphic>
          <a:graphicData uri="http://schemas.openxmlformats.org/drawingml/2006/table">
            <a:tbl>
              <a:tblPr/>
              <a:tblGrid>
                <a:gridCol w="1524000"/>
                <a:gridCol w="5453557"/>
              </a:tblGrid>
              <a:tr h="496614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hlinkClick r:id="rId4"/>
                        </a:rPr>
                        <a:t>wugh</a:t>
                      </a:r>
                      <a:endParaRPr lang="en-US" sz="1800" b="1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WGs Using GitHub (</a:t>
                      </a:r>
                      <a:r>
                        <a:rPr lang="en-US" b="0" dirty="0" err="1" smtClean="0"/>
                        <a:t>wugh</a:t>
                      </a:r>
                      <a:r>
                        <a:rPr lang="en-US" b="0" dirty="0" smtClean="0"/>
                        <a:t>) </a:t>
                      </a:r>
                      <a:endParaRPr lang="en-US" b="0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3416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hlinkClick r:id="rId5"/>
                        </a:rPr>
                        <a:t>iasa20</a:t>
                      </a:r>
                      <a:endParaRPr lang="en-US" sz="1800" b="1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IETF Administrative Support Activity 2.0 (IASA 2.0) Virtual Workshops;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The IASA 2.0 process seeks to address which administrative arrangements will best support the IETF going forward.</a:t>
                      </a:r>
                      <a:endParaRPr lang="en-US" sz="1800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3416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hlinkClick r:id="rId6"/>
                        </a:rPr>
                        <a:t>casm</a:t>
                      </a:r>
                      <a:endParaRPr lang="en-US" sz="1800" b="1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Coordinated Address Space Management</a:t>
                      </a:r>
                      <a:endParaRPr lang="en-US" sz="1800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3416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hlinkClick r:id="rId7"/>
                        </a:rPr>
                        <a:t>teep</a:t>
                      </a:r>
                      <a:endParaRPr lang="en-US" sz="1800" b="1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Protocol for Dynamic Trusted Execution Environment Enablement</a:t>
                      </a:r>
                      <a:endParaRPr lang="en-US" sz="1800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6/20 of 11-17-0260 by Dorothy Stanley, HPE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Recently approved IETF Charters 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4648200"/>
          </a:xfrm>
          <a:noFill/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Approved: IPv6 </a:t>
            </a:r>
            <a:r>
              <a:rPr lang="en-US" sz="2000" dirty="0"/>
              <a:t>over Low Power Wide-Area Networks (</a:t>
            </a:r>
            <a:r>
              <a:rPr lang="en-US" sz="2000" dirty="0" err="1"/>
              <a:t>lpwan</a:t>
            </a:r>
            <a:r>
              <a:rPr lang="en-US" sz="2000" dirty="0" smtClean="0"/>
              <a:t>),  see </a:t>
            </a:r>
            <a:r>
              <a:rPr lang="en-US" sz="2000" u="sng" dirty="0">
                <a:hlinkClick r:id="rId3"/>
              </a:rPr>
              <a:t>https://datatracker.ietf.org/doc/charter-ietf-lpwan/</a:t>
            </a:r>
            <a:r>
              <a:rPr lang="en-US" sz="2000" dirty="0"/>
              <a:t> </a:t>
            </a:r>
            <a:r>
              <a:rPr lang="en-US" sz="2000" dirty="0" smtClean="0"/>
              <a:t>and also </a:t>
            </a:r>
            <a:r>
              <a:rPr lang="en-US" sz="2000" dirty="0" smtClean="0">
                <a:hlinkClick r:id="rId4"/>
              </a:rPr>
              <a:t>https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tools.ietf.org/html/draft-farrell-lpwan-overview-04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endParaRPr lang="en-US" sz="2000" u="sng" dirty="0" smtClean="0"/>
          </a:p>
          <a:p>
            <a:r>
              <a:rPr lang="en-US" sz="2000" dirty="0" smtClean="0"/>
              <a:t>Approved: IP </a:t>
            </a:r>
            <a:r>
              <a:rPr lang="en-US" sz="2000" dirty="0"/>
              <a:t>Wireless Access in Vehicular Environments (</a:t>
            </a:r>
            <a:r>
              <a:rPr lang="en-US" sz="2000" dirty="0" err="1"/>
              <a:t>ipwave</a:t>
            </a:r>
            <a:r>
              <a:rPr lang="en-US" sz="2000" dirty="0" smtClean="0"/>
              <a:t>), </a:t>
            </a:r>
            <a:r>
              <a:rPr lang="en-US" sz="2000" dirty="0"/>
              <a:t>see </a:t>
            </a:r>
            <a:r>
              <a:rPr lang="en-US" sz="2000" dirty="0">
                <a:hlinkClick r:id="rId5"/>
              </a:rPr>
              <a:t>https://datatracker.ietf.org/doc/charter-ietf-ipwave</a:t>
            </a:r>
            <a:r>
              <a:rPr lang="en-US" sz="2000" dirty="0" smtClean="0">
                <a:hlinkClick r:id="rId5"/>
              </a:rPr>
              <a:t>/</a:t>
            </a:r>
            <a:r>
              <a:rPr lang="en-US" sz="2000" dirty="0" smtClean="0"/>
              <a:t> and also </a:t>
            </a:r>
            <a:r>
              <a:rPr lang="en-US" sz="2000" dirty="0">
                <a:hlinkClick r:id="rId6"/>
              </a:rPr>
              <a:t>https://datatracker.ietf.org/wg/its/documents/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Under consideration: JSON Mail Access Protocol (</a:t>
            </a:r>
            <a:r>
              <a:rPr lang="en-US" sz="2000" dirty="0" err="1" smtClean="0"/>
              <a:t>jmap</a:t>
            </a:r>
            <a:r>
              <a:rPr lang="en-US" sz="2000" dirty="0"/>
              <a:t>), see </a:t>
            </a:r>
            <a:r>
              <a:rPr lang="en-US" sz="2000" dirty="0">
                <a:hlinkClick r:id="rId7"/>
              </a:rPr>
              <a:t>https://datatracker.ietf.org/doc/charter-ietf-jmap</a:t>
            </a:r>
            <a:r>
              <a:rPr lang="en-US" sz="2000" dirty="0" smtClean="0">
                <a:hlinkClick r:id="rId7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  <a:p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7/20 of 11-17-0260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0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86445</TotalTime>
  <Words>12919</Words>
  <Application>Microsoft Office PowerPoint</Application>
  <PresentationFormat>On-screen Show (4:3)</PresentationFormat>
  <Paragraphs>2587</Paragraphs>
  <Slides>142</Slides>
  <Notes>142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142</vt:i4>
      </vt:variant>
    </vt:vector>
  </HeadingPairs>
  <TitlesOfParts>
    <vt:vector size="145" baseType="lpstr">
      <vt:lpstr>Default Design</vt:lpstr>
      <vt:lpstr>Document</vt:lpstr>
      <vt:lpstr>Microsoft Word 97 - 2003 Document</vt:lpstr>
      <vt:lpstr>802.11 March 2017 Closing Reports</vt:lpstr>
      <vt:lpstr>Abstract</vt:lpstr>
      <vt:lpstr>Attendance</vt:lpstr>
      <vt:lpstr>Attendance Total</vt:lpstr>
      <vt:lpstr>Attendance Histogram </vt:lpstr>
      <vt:lpstr>Attendance by Country</vt:lpstr>
      <vt:lpstr>Doc Revision uploads by meeting (month #)</vt:lpstr>
      <vt:lpstr>802.11 WG Editor’s Meeting (Mar ‘17)</vt:lpstr>
      <vt:lpstr>Abstract</vt:lpstr>
      <vt:lpstr>Agenda for 2017-03-14</vt:lpstr>
      <vt:lpstr>Volunteer Editor Contacts</vt:lpstr>
      <vt:lpstr>MDR Status</vt:lpstr>
      <vt:lpstr>The proliferation of STA types and their requirement inheritance</vt:lpstr>
      <vt:lpstr>802.11 Style Guide</vt:lpstr>
      <vt:lpstr>Editor Amendment Ordering</vt:lpstr>
      <vt:lpstr>Draft Development Snapshot</vt:lpstr>
      <vt:lpstr>MIB style, Visio and Frame practices </vt:lpstr>
      <vt:lpstr>New amendment style discussion</vt:lpstr>
      <vt:lpstr>PowerPoint Presentation</vt:lpstr>
      <vt:lpstr>PowerPoint Presentation</vt:lpstr>
      <vt:lpstr>802.11 AANI SC – March 2017</vt:lpstr>
      <vt:lpstr>PowerPoint Presentation</vt:lpstr>
      <vt:lpstr>ARC Closing Report </vt:lpstr>
      <vt:lpstr>Abstract</vt:lpstr>
      <vt:lpstr>Work Completed</vt:lpstr>
      <vt:lpstr>Work Completed (cont)</vt:lpstr>
      <vt:lpstr>Teleconference(s)</vt:lpstr>
      <vt:lpstr>May 2017 Plans</vt:lpstr>
      <vt:lpstr>PAR Review - Meeting Agenda and Comment slides - Vancouver 2017</vt:lpstr>
      <vt:lpstr>Report to 802.11 WG</vt:lpstr>
      <vt:lpstr>Post PAR Review SC Meeting notes: 802.15.4 Revision comment from Bob Heile</vt:lpstr>
      <vt:lpstr>Closing Report</vt:lpstr>
      <vt:lpstr>Abstract</vt:lpstr>
      <vt:lpstr>PowerPoint Presentation</vt:lpstr>
      <vt:lpstr>IEEE 802.11 PDED ad hoc closing report in Vancouver in Mar 2017</vt:lpstr>
      <vt:lpstr>IEEE 802.11 PDED ad hoc achieved its goals in Vancouver in Mar 2017</vt:lpstr>
      <vt:lpstr>The SC approved an LS to 3GPP RAN/RAN1/RAN4</vt:lpstr>
      <vt:lpstr>IEEE 802.11 PDED ad hoc wants to continue its work until at least the Berlin meeting in July 2017 </vt:lpstr>
      <vt:lpstr>IEEE 802 JTC1 Standing Committee Mar 2017 closing report</vt:lpstr>
      <vt:lpstr>The IEEE 802 JTC1 SC focused on executing the PSDO process in Vancouver</vt:lpstr>
      <vt:lpstr>The SC approved a LS to SC6 in relation to the proposal for an SC6 Security ad hoc</vt:lpstr>
      <vt:lpstr>The IEEE 802 JTC1 SC will focus on executing the PSDO process in Korea in May 2017</vt:lpstr>
      <vt:lpstr>IEEE 802.11aj March Closing Report</vt:lpstr>
      <vt:lpstr>Abstract</vt:lpstr>
      <vt:lpstr>Work Completed</vt:lpstr>
      <vt:lpstr>Plan for May meeting</vt:lpstr>
      <vt:lpstr>Conference Call Time</vt:lpstr>
      <vt:lpstr>PowerPoint Presentation</vt:lpstr>
      <vt:lpstr>TGak March Closing Report </vt:lpstr>
      <vt:lpstr>TGak Closing Report</vt:lpstr>
      <vt:lpstr>TGak Closing Report</vt:lpstr>
      <vt:lpstr>TGak Closing Report</vt:lpstr>
      <vt:lpstr>TGaq Closing Report</vt:lpstr>
      <vt:lpstr>Abstract</vt:lpstr>
      <vt:lpstr>PowerPoint Presentation</vt:lpstr>
      <vt:lpstr>TGax March 2017 Closing Report</vt:lpstr>
      <vt:lpstr>Abstract</vt:lpstr>
      <vt:lpstr>Work Completed</vt:lpstr>
      <vt:lpstr>Timeline Update</vt:lpstr>
      <vt:lpstr>May 2017 Goals</vt:lpstr>
      <vt:lpstr>Conference Call Times</vt:lpstr>
      <vt:lpstr>Task Group AY  March 2017 Closing Report</vt:lpstr>
      <vt:lpstr>Abstract</vt:lpstr>
      <vt:lpstr>PowerPoint Presentation</vt:lpstr>
      <vt:lpstr>PowerPoint Presentation</vt:lpstr>
      <vt:lpstr>PowerPoint Presentation</vt:lpstr>
      <vt:lpstr>TGaz Next Generation Positioning  March Closing Report</vt:lpstr>
      <vt:lpstr>Abstract</vt:lpstr>
      <vt:lpstr>Work Completed This Week</vt:lpstr>
      <vt:lpstr>Goals For The May Meeting</vt:lpstr>
      <vt:lpstr>Teleconference Schedule</vt:lpstr>
      <vt:lpstr>TGba March 2017 Closing Report</vt:lpstr>
      <vt:lpstr>Abstract</vt:lpstr>
      <vt:lpstr>Work Completed</vt:lpstr>
      <vt:lpstr>Goal for May 2017</vt:lpstr>
      <vt:lpstr>Teleconference Call Schedule</vt:lpstr>
      <vt:lpstr>Light Communications Topic Interest Group March 2017 Closing Report</vt:lpstr>
      <vt:lpstr>PowerPoint Presentation</vt:lpstr>
      <vt:lpstr>PowerPoint Presentation</vt:lpstr>
      <vt:lpstr>PowerPoint Presentation</vt:lpstr>
      <vt:lpstr>RR-TAG (802.18) Liaison</vt:lpstr>
      <vt:lpstr>Overview</vt:lpstr>
      <vt:lpstr>Agenda</vt:lpstr>
      <vt:lpstr>Actions</vt:lpstr>
      <vt:lpstr>Document Links</vt:lpstr>
      <vt:lpstr>802.24 Vertical Applications  Technical Advisory Group Liaison Report</vt:lpstr>
      <vt:lpstr>802.24 Overview</vt:lpstr>
      <vt:lpstr>802.24 Activities – March 2017</vt:lpstr>
      <vt:lpstr>IEEE 802.1 OmniRAN TG Status Report to IEEE 802 WGs</vt:lpstr>
      <vt:lpstr>IEEE 802.1 OmniRAN TG Resources</vt:lpstr>
      <vt:lpstr>OmniRAN TG Achievements Vancouver meeting, Mar13th – 16th  </vt:lpstr>
      <vt:lpstr>Looking forward to next session in  Stuttgart, Germany , May 15-18, 2017</vt:lpstr>
      <vt:lpstr>IEEE 802.11-IETF Liaison Report</vt:lpstr>
      <vt:lpstr>Abstract</vt:lpstr>
      <vt:lpstr>IETF Meetings</vt:lpstr>
      <vt:lpstr>IETF- IEEE 802 Liaison Activity  </vt:lpstr>
      <vt:lpstr>Multicast Topics</vt:lpstr>
      <vt:lpstr>IETF BOFs IETF March 27-31, 2017</vt:lpstr>
      <vt:lpstr>Recently approved IETF Charters </vt:lpstr>
      <vt:lpstr>IRTF Drafts of interest</vt:lpstr>
      <vt:lpstr>BABEL</vt:lpstr>
      <vt:lpstr>Of Interest to Smart Grid</vt:lpstr>
      <vt:lpstr>CAPPORT WG</vt:lpstr>
      <vt:lpstr>RADEXT WG</vt:lpstr>
      <vt:lpstr>Home Networking (homenet) WG</vt:lpstr>
      <vt:lpstr>Operations Area Working Group</vt:lpstr>
      <vt:lpstr>Transport Layer Security (TLS)</vt:lpstr>
      <vt:lpstr>Extensions for Scalable DNS Service Discovery (dnssd)</vt:lpstr>
      <vt:lpstr>Of Interest: Network-Based Mobility Extensions (NETEXT)</vt:lpstr>
      <vt:lpstr>Protocols for IP Multicast (PIM)</vt:lpstr>
      <vt:lpstr>Deterministic Networking (DETNET)</vt:lpstr>
      <vt:lpstr>Active Queue Management (AQM)</vt:lpstr>
      <vt:lpstr>Wi-Fi Alliance Liaison Update</vt:lpstr>
      <vt:lpstr>PowerPoint Presentation</vt:lpstr>
      <vt:lpstr>PowerPoint Presentation</vt:lpstr>
      <vt:lpstr>PowerPoint Presentation</vt:lpstr>
      <vt:lpstr>Report on 802.15</vt:lpstr>
      <vt:lpstr>Abstract</vt:lpstr>
      <vt:lpstr>802.15.3d 100 Gb/s</vt:lpstr>
      <vt:lpstr>802.15.3e High Rate Close Proximity (HRCP)</vt:lpstr>
      <vt:lpstr>802.15.4s Spectrum Resources Usage</vt:lpstr>
      <vt:lpstr>802.15.4t Higher Rate</vt:lpstr>
      <vt:lpstr>802.15.4u Support for India Bands</vt:lpstr>
      <vt:lpstr>802.15.4v Regional SUB 1GHz Bands</vt:lpstr>
      <vt:lpstr>802.15.7r1 Optical Camera Communication</vt:lpstr>
      <vt:lpstr>802.15.8 Peer Aware Communications</vt:lpstr>
      <vt:lpstr>802.15.10 Layer 2/Mesh Under Routing (L2R)</vt:lpstr>
      <vt:lpstr>802.15.12 ULI (Upper Layer Interface)</vt:lpstr>
      <vt:lpstr>MG (Multi-Gigabit) OWC SG</vt:lpstr>
      <vt:lpstr>Dependable IG</vt:lpstr>
      <vt:lpstr>High Rate Rail Communications IG</vt:lpstr>
      <vt:lpstr>THz IG</vt:lpstr>
      <vt:lpstr>WNG SC</vt:lpstr>
      <vt:lpstr>Maintenance SC</vt:lpstr>
      <vt:lpstr>IETF SC</vt:lpstr>
      <vt:lpstr>References</vt:lpstr>
      <vt:lpstr>Report on 802.21</vt:lpstr>
      <vt:lpstr>Abstract</vt:lpstr>
      <vt:lpstr>802.21.1 (SAUC)</vt:lpstr>
      <vt:lpstr>802.21m (REVP) 802.21-2008 Revision Project</vt:lpstr>
      <vt:lpstr>802.21</vt:lpstr>
      <vt:lpstr>References</vt:lpstr>
    </vt:vector>
  </TitlesOfParts>
  <Company>Aruba Networks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WG11 Closing Reports</dc:title>
  <dc:creator>dorothy.stanley@hpe.com</dc:creator>
  <cp:keywords>March 2017</cp:keywords>
  <cp:lastModifiedBy>Dorothy Stanley</cp:lastModifiedBy>
  <cp:revision>1452</cp:revision>
  <cp:lastPrinted>1998-02-10T13:28:06Z</cp:lastPrinted>
  <dcterms:created xsi:type="dcterms:W3CDTF">1998-02-10T13:07:52Z</dcterms:created>
  <dcterms:modified xsi:type="dcterms:W3CDTF">2017-03-21T08:07:17Z</dcterms:modified>
</cp:coreProperties>
</file>