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8"/>
  </p:notesMasterIdLst>
  <p:handoutMasterIdLst>
    <p:handoutMasterId r:id="rId119"/>
  </p:handoutMasterIdLst>
  <p:sldIdLst>
    <p:sldId id="269" r:id="rId2"/>
    <p:sldId id="270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5" r:id="rId12"/>
    <p:sldId id="302" r:id="rId13"/>
    <p:sldId id="304" r:id="rId14"/>
    <p:sldId id="305" r:id="rId15"/>
    <p:sldId id="307" r:id="rId16"/>
    <p:sldId id="309" r:id="rId17"/>
    <p:sldId id="314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78" r:id="rId31"/>
    <p:sldId id="380" r:id="rId32"/>
    <p:sldId id="382" r:id="rId33"/>
    <p:sldId id="383" r:id="rId34"/>
    <p:sldId id="384" r:id="rId35"/>
    <p:sldId id="38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00" r:id="rId51"/>
    <p:sldId id="401" r:id="rId52"/>
    <p:sldId id="402" r:id="rId53"/>
    <p:sldId id="403" r:id="rId54"/>
    <p:sldId id="404" r:id="rId55"/>
    <p:sldId id="405" r:id="rId56"/>
    <p:sldId id="406" r:id="rId57"/>
    <p:sldId id="407" r:id="rId58"/>
    <p:sldId id="408" r:id="rId59"/>
    <p:sldId id="409" r:id="rId60"/>
    <p:sldId id="410" r:id="rId61"/>
    <p:sldId id="411" r:id="rId62"/>
    <p:sldId id="412" r:id="rId63"/>
    <p:sldId id="413" r:id="rId64"/>
    <p:sldId id="414" r:id="rId65"/>
    <p:sldId id="415" r:id="rId66"/>
    <p:sldId id="416" r:id="rId67"/>
    <p:sldId id="417" r:id="rId68"/>
    <p:sldId id="418" r:id="rId69"/>
    <p:sldId id="419" r:id="rId70"/>
    <p:sldId id="420" r:id="rId71"/>
    <p:sldId id="421" r:id="rId72"/>
    <p:sldId id="422" r:id="rId73"/>
    <p:sldId id="423" r:id="rId74"/>
    <p:sldId id="424" r:id="rId75"/>
    <p:sldId id="425" r:id="rId76"/>
    <p:sldId id="426" r:id="rId77"/>
    <p:sldId id="427" r:id="rId78"/>
    <p:sldId id="428" r:id="rId79"/>
    <p:sldId id="429" r:id="rId80"/>
    <p:sldId id="430" r:id="rId81"/>
    <p:sldId id="431" r:id="rId82"/>
    <p:sldId id="432" r:id="rId83"/>
    <p:sldId id="433" r:id="rId84"/>
    <p:sldId id="434" r:id="rId85"/>
    <p:sldId id="435" r:id="rId86"/>
    <p:sldId id="436" r:id="rId87"/>
    <p:sldId id="437" r:id="rId88"/>
    <p:sldId id="438" r:id="rId89"/>
    <p:sldId id="439" r:id="rId90"/>
    <p:sldId id="440" r:id="rId91"/>
    <p:sldId id="441" r:id="rId92"/>
    <p:sldId id="442" r:id="rId93"/>
    <p:sldId id="443" r:id="rId94"/>
    <p:sldId id="444" r:id="rId95"/>
    <p:sldId id="445" r:id="rId96"/>
    <p:sldId id="446" r:id="rId97"/>
    <p:sldId id="447" r:id="rId98"/>
    <p:sldId id="448" r:id="rId99"/>
    <p:sldId id="449" r:id="rId100"/>
    <p:sldId id="450" r:id="rId101"/>
    <p:sldId id="451" r:id="rId102"/>
    <p:sldId id="452" r:id="rId103"/>
    <p:sldId id="453" r:id="rId104"/>
    <p:sldId id="454" r:id="rId105"/>
    <p:sldId id="455" r:id="rId106"/>
    <p:sldId id="456" r:id="rId107"/>
    <p:sldId id="457" r:id="rId108"/>
    <p:sldId id="458" r:id="rId109"/>
    <p:sldId id="459" r:id="rId110"/>
    <p:sldId id="460" r:id="rId111"/>
    <p:sldId id="461" r:id="rId112"/>
    <p:sldId id="462" r:id="rId113"/>
    <p:sldId id="463" r:id="rId114"/>
    <p:sldId id="464" r:id="rId115"/>
    <p:sldId id="465" r:id="rId116"/>
    <p:sldId id="466" r:id="rId1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8849" autoAdjust="0"/>
  </p:normalViewPr>
  <p:slideViewPr>
    <p:cSldViewPr>
      <p:cViewPr>
        <p:scale>
          <a:sx n="90" d="100"/>
          <a:sy n="90" d="100"/>
        </p:scale>
        <p:origin x="-9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[attendees plus country.xlsx]Sheet1!PivotTable1</c:name>
    <c:fmtId val="-1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2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3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4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6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8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59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0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1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3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4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  <c:pivotFmt>
        <c:idx val="65"/>
        <c:spPr>
          <a:gradFill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1">
                <a:shade val="95000"/>
              </a:schemeClr>
            </a:solidFill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c:spPr>
      </c:pivotFmt>
    </c:pivotFmts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6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6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6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50000"/>
                      <a:satMod val="300000"/>
                    </a:schemeClr>
                  </a:gs>
                  <a:gs pos="35000">
                    <a:schemeClr val="accent6">
                      <a:lumMod val="80000"/>
                      <a:lumOff val="20000"/>
                      <a:tint val="37000"/>
                      <a:satMod val="30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lumMod val="80000"/>
                    <a:lumOff val="2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8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1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1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2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2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3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3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4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4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2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tint val="50000"/>
                      <a:satMod val="300000"/>
                    </a:schemeClr>
                  </a:gs>
                  <a:gs pos="35000">
                    <a:schemeClr val="accent5">
                      <a:lumMod val="80000"/>
                      <a:tint val="37000"/>
                      <a:satMod val="300000"/>
                    </a:schemeClr>
                  </a:gs>
                  <a:gs pos="100000">
                    <a:schemeClr val="accent5">
                      <a:lumMod val="80000"/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lumMod val="80000"/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-0.14304781421786064"/>
                  <c:y val="-5.453193713288421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Sheet1!$A$2:$A$6</c:f>
              <c:strCache>
                <c:ptCount val="4"/>
                <c:pt idx="0">
                  <c:v>APAC</c:v>
                </c:pt>
                <c:pt idx="1">
                  <c:v>EMEA</c:v>
                </c:pt>
                <c:pt idx="2">
                  <c:v>GAR</c:v>
                </c:pt>
                <c:pt idx="3">
                  <c:v>(blank)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68</c:v>
                </c:pt>
                <c:pt idx="1">
                  <c:v>35</c:v>
                </c:pt>
                <c:pt idx="2">
                  <c:v>145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58391606835747"/>
          <c:y val="0.38539731017444123"/>
          <c:w val="0.17668982959589374"/>
          <c:h val="0.31506762660397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802.11-17/0259r0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91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491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6B24DE20-1BFC-4A96-BB8D-D873FAF4280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9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9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84428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2A966BB1-2648-428D-89B2-DEE69CF444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8428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802.11-14/0216r0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  <a:endParaRPr lang="en-GB" altLang="en-US" sz="1400" smtClean="0"/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20860" y="9001125"/>
            <a:ext cx="229261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Stephen McCann, Blackberry</a:t>
            </a:r>
          </a:p>
        </p:txBody>
      </p:sp>
      <p:sp>
        <p:nvSpPr>
          <p:cNvPr id="922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D55620EA-3F44-4E94-8BEB-09EE72043127}" type="slidenum">
              <a:rPr lang="en-GB" altLang="en-US"/>
              <a:pPr>
                <a:spcBef>
                  <a:spcPct val="0"/>
                </a:spcBef>
              </a:pPr>
              <a:t>113</a:t>
            </a:fld>
            <a:endParaRPr lang="en-GB" altLang="en-US"/>
          </a:p>
        </p:txBody>
      </p:sp>
      <p:sp>
        <p:nvSpPr>
          <p:cNvPr id="92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640602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711518-8A9C-49D7-8BC3-2A761B35C2E9}" type="slidenum">
              <a:rPr lang="en-US" altLang="en-US"/>
              <a:pPr>
                <a:spcBef>
                  <a:spcPct val="0"/>
                </a:spcBef>
              </a:pPr>
              <a:t>114</a:t>
            </a:fld>
            <a:endParaRPr lang="en-US" altLang="en-US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119928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E01ADE7-4C11-4939-A951-A30C1E62FF68}" type="slidenum">
              <a:rPr lang="en-US" altLang="en-US"/>
              <a:pPr>
                <a:spcBef>
                  <a:spcPct val="0"/>
                </a:spcBef>
              </a:pPr>
              <a:t>115</a:t>
            </a:fld>
            <a:endParaRPr lang="en-US" altLang="en-US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081591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402" y="9661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>
                <a:ea typeface="ＭＳ Ｐゴシック" panose="020B0600070205080204" pitchFamily="34" charset="-128"/>
              </a:rPr>
              <a:t>doc.: IEEE 802.11-14/0325r0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4" y="9661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March 2014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919645" y="9000687"/>
            <a:ext cx="229261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>
                <a:ea typeface="ＭＳ Ｐゴシック" panose="020B0600070205080204" pitchFamily="34" charset="-128"/>
              </a:rPr>
              <a:t>Stephen McCann, Blackberry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209" y="9000687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567F9E1-F1ED-4416-AB33-F94FB6852DD4}" type="slidenum">
              <a:rPr lang="en-US" altLang="en-US"/>
              <a:pPr>
                <a:spcBef>
                  <a:spcPct val="0"/>
                </a:spcBef>
              </a:pPr>
              <a:t>116</a:t>
            </a:fld>
            <a:endParaRPr lang="en-US" altLang="en-US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8372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179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78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617E4734-E93D-4119-AD53-64F2B1E3BF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0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678036" y="9000621"/>
            <a:ext cx="101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2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36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38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802.11-17/0259r0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0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96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65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7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802-11-17/0253r4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20060" cy="215444"/>
          </a:xfrm>
          <a:ln/>
        </p:spPr>
        <p:txBody>
          <a:bodyPr/>
          <a:lstStyle/>
          <a:p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46456" cy="369332"/>
          </a:xfrm>
          <a:ln/>
        </p:spPr>
        <p:txBody>
          <a:bodyPr/>
          <a:lstStyle/>
          <a:p>
            <a:r>
              <a:rPr lang="en-US" smtClean="0"/>
              <a:t>Jon Rosdahl, (Qualcomm)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21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03190" y="95706"/>
            <a:ext cx="2210285" cy="215444"/>
          </a:xfrm>
        </p:spPr>
        <p:txBody>
          <a:bodyPr/>
          <a:lstStyle/>
          <a:p>
            <a:r>
              <a:rPr lang="en-US" smtClean="0"/>
              <a:t>doc.: IEEE 802-11-17/0253r4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20060" cy="215444"/>
          </a:xfrm>
        </p:spPr>
        <p:txBody>
          <a:bodyPr/>
          <a:lstStyle/>
          <a:p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3446456" cy="369332"/>
          </a:xfrm>
        </p:spPr>
        <p:txBody>
          <a:bodyPr/>
          <a:lstStyle/>
          <a:p>
            <a:r>
              <a:rPr lang="en-US" smtClean="0"/>
              <a:t>Jon Rosdahl, (Qualcomm)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01992" y="9001125"/>
            <a:ext cx="492121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912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32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33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846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34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5657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8949" y="126484"/>
            <a:ext cx="201452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126484"/>
            <a:ext cx="69089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74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5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01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8949" y="126484"/>
            <a:ext cx="201452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>
                <a:latin typeface="Arial" pitchFamily="34" charset="0"/>
              </a:rPr>
              <a:t>doc.: IEEE 802.11-10/0xxxr0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126484"/>
            <a:ext cx="69089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63896" y="9000620"/>
            <a:ext cx="1748812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Peter Yee, AKAYLA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39</a:t>
            </a:fld>
            <a:endParaRPr lang="en-US" dirty="0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81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488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812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130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7079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28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697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899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mr-IN" smtClean="0"/>
              <a:t>doc.: IEEE 802.11-17/0514r1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mr-IN" smtClean="0"/>
              <a:t>doc.: IEEE 802.11-17/0514r1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50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mr-IN" smtClean="0"/>
              <a:t>doc.: IEEE 802.11-17/0514r1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51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mr-IN" smtClean="0"/>
              <a:t>doc.: IEEE 802.11-17/0514r1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smtClean="0"/>
              <a:t>May 2017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52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85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802.11-17/0493r0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March 2017</a:t>
            </a:r>
            <a:endParaRPr lang="en-GB" sz="140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1FA0DF2A-4090-463A-968B-4ABD6F561DCD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802.11-17/0493r0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March 2017</a:t>
            </a:r>
            <a:endParaRPr lang="en-GB" sz="140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FC90757E-C0E7-4B96-A93C-95E1D9823341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doc.: IEEE 802.11-17/0493r0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March 2017</a:t>
            </a:r>
            <a:endParaRPr lang="en-GB" sz="140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42956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54023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06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2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802.11-15/0978r1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5252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802.11-11/0xxxr0</a:t>
            </a: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61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713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BA15323D-98C3-4259-A9D9-FFB78C3DA9E9}" type="slidenum">
              <a:rPr lang="en-US" altLang="en-US"/>
              <a:pPr>
                <a:spcBef>
                  <a:spcPct val="0"/>
                </a:spcBef>
              </a:pPr>
              <a:t>62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802.11-11/0xxxr0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8D28A3F-A5C4-4C57-AD27-7AD6A6E9723B}" type="slidenum">
              <a:rPr lang="en-US" altLang="en-US"/>
              <a:pPr>
                <a:spcBef>
                  <a:spcPct val="0"/>
                </a:spcBef>
              </a:pPr>
              <a:t>63</a:t>
            </a:fld>
            <a:endParaRPr lang="en-US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628F65F3-0093-4FAE-B836-C1ABDB20CDBA}" type="slidenum">
              <a:rPr lang="en-US" altLang="en-US"/>
              <a:pPr>
                <a:spcBef>
                  <a:spcPct val="0"/>
                </a:spcBef>
              </a:pPr>
              <a:t>64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0314EE6C-A43E-45E0-9AC5-F21370A5CD23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/>
              <a:t>doc.: IEEE 802.11-15/0496r1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1A80C41-F2CC-43B3-B482-4801DCE831A4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802.11-15/1466r0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532331" cy="369332"/>
          </a:xfrm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67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132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9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802.11-15/1529r0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3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7190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335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03DA5209-6F21-4401-879F-3FAF00244C63}" type="slidenum">
              <a:rPr lang="en-US" altLang="en-US"/>
              <a:pPr>
                <a:spcBef>
                  <a:spcPct val="0"/>
                </a:spcBef>
              </a:pPr>
              <a:t>72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C02E6E67-84A0-49C1-95F7-00D6AA96B4FE}" type="slidenum">
              <a:rPr lang="en-US" altLang="en-US"/>
              <a:pPr>
                <a:spcBef>
                  <a:spcPct val="0"/>
                </a:spcBef>
              </a:pPr>
              <a:t>73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AED78CCB-CA17-463E-AB01-C6C08B05BE0C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14879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AED78CCB-CA17-463E-AB01-C6C08B05BE0C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59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802.11-15/1472r0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AED78CCB-CA17-463E-AB01-C6C08B05BE0C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26844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802.11-15/0496r1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4FB52C92-50D3-40FF-8C93-BD579F6E3510}" type="slidenum">
              <a:rPr lang="en-US" altLang="en-US"/>
              <a:pPr>
                <a:spcBef>
                  <a:spcPct val="0"/>
                </a:spcBef>
              </a:pPr>
              <a:t>77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62819" y="95413"/>
            <a:ext cx="2249889" cy="216269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183" y="9000620"/>
            <a:ext cx="276152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9B593308-B260-48B8-80D3-6B6045F9CB30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62819" y="95413"/>
            <a:ext cx="2249889" cy="216269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183" y="9000620"/>
            <a:ext cx="276152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85E17437-4BE8-44D8-847D-8F50BAC90987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554447F-A678-4ED9-8E54-D24F45F2B0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62819" y="95413"/>
            <a:ext cx="2249889" cy="216269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802.11-15/0496r1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753411" cy="215444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May 2015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183" y="9000620"/>
            <a:ext cx="2761525" cy="184666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162" y="9000620"/>
            <a:ext cx="415178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79023D19-CAB1-4010-BAAC-20471D41424A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  <p:sp>
        <p:nvSpPr>
          <p:cNvPr id="225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25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802.19-09/xxxxr0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81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8316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2454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0952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516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8151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13337" cy="215444"/>
          </a:xfrm>
          <a:noFill/>
        </p:spPr>
        <p:txBody>
          <a:bodyPr/>
          <a:lstStyle/>
          <a:p>
            <a:r>
              <a:rPr lang="en-US" dirty="0"/>
              <a:t>Nov 2015</a:t>
            </a:r>
            <a:endParaRPr lang="en-GB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71267" y="9001125"/>
            <a:ext cx="1742208" cy="184666"/>
          </a:xfrm>
          <a:noFill/>
        </p:spPr>
        <p:txBody>
          <a:bodyPr/>
          <a:lstStyle/>
          <a:p>
            <a:pPr lvl="4"/>
            <a:r>
              <a:rPr lang="en-GB" dirty="0"/>
              <a:t>Tim Godfrey (EPRI)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 dirty="0"/>
              <a:t>Page </a:t>
            </a:r>
            <a:fld id="{7F3AA8F3-0F4A-45BA-A64F-0DDB9B568E98}" type="slidenum">
              <a:rPr lang="en-GB" smtClean="0"/>
              <a:pPr/>
              <a:t>86</a:t>
            </a:fld>
            <a:endParaRPr lang="en-GB" dirty="0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3450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2076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89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39936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5486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3473708" cy="369332"/>
          </a:xfrm>
        </p:spPr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903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802.11-17/0259r0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92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802.11-17/0260r0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920060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March 2017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BD51C0-984A-42EB-B1D1-D00F04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3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70" y="332601"/>
            <a:ext cx="33984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802.11-17/0259r0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id/draft-harkins-pkex-03.txt" TargetMode="Externa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wg/babel/charters" TargetMode="External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ietf-babel-applicability-01" TargetMode="External"/><Relationship Id="rId5" Type="http://schemas.openxmlformats.org/officeDocument/2006/relationships/hyperlink" Target="https://tools.ietf.org/html/rfc7557" TargetMode="External"/><Relationship Id="rId4" Type="http://schemas.openxmlformats.org/officeDocument/2006/relationships/hyperlink" Target="https://tools.ietf.org/html/rfc6126" TargetMode="Externa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11" Type="http://schemas.openxmlformats.org/officeDocument/2006/relationships/hyperlink" Target="http://datatracker.ietf.org/wg/core/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s://tools.ietf.org/html/draft-ietf-6lo-ethertype-request-01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harkins-owe-07" TargetMode="External"/><Relationship Id="rId5" Type="http://schemas.openxmlformats.org/officeDocument/2006/relationships/hyperlink" Target="https://datatracker.ietf.org/doc/draft-donnelly-capport-detection/" TargetMode="External"/><Relationship Id="rId4" Type="http://schemas.openxmlformats.org/officeDocument/2006/relationships/hyperlink" Target="https://datatracker.ietf.org/doc/draft-larose-capport-architecture/" TargetMode="Externa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harkins-salted-eap-pwd/" TargetMode="External"/><Relationship Id="rId5" Type="http://schemas.openxmlformats.org/officeDocument/2006/relationships/hyperlink" Target="https://datatracker.ietf.org/doc/rfc7664/" TargetMode="External"/><Relationship Id="rId4" Type="http://schemas.openxmlformats.org/officeDocument/2006/relationships/hyperlink" Target="https://datatracker.ietf.org/doc/draft-ietf-radext-populating-eapidentity/" TargetMode="Externa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barth-homenet-wifi-roaming/" TargetMode="External"/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s://datatracker.ietf.org/doc/draft-ietf-homenet-hncp-bis/" TargetMode="External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homenet-dot/" TargetMode="External"/><Relationship Id="rId5" Type="http://schemas.openxmlformats.org/officeDocument/2006/relationships/hyperlink" Target="https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ietf-opsawg-mud-03" TargetMode="External"/><Relationship Id="rId13" Type="http://schemas.openxmlformats.org/officeDocument/2006/relationships/hyperlink" Target="https://tools.ietf.org/html/rfc6632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12" Type="http://schemas.openxmlformats.org/officeDocument/2006/relationships/hyperlink" Target="https://datatracker.ietf.org/doc/draft-pularikkal-opsawg-wifi-calling/" TargetMode="Externa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rfc7494/" TargetMode="External"/><Relationship Id="rId11" Type="http://schemas.openxmlformats.org/officeDocument/2006/relationships/hyperlink" Target="https://datatracker.ietf.org/doc/draft-li-opsawg-carrier-ip-service-model-req-arch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://datatracker.ietf.org/doc/draft-ietf-opsawg-capwap-alt-tunnel/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s://datatracker.ietf.org/doc/draft-ietf-opsawg-tacacs/" TargetMode="External"/><Relationship Id="rId14" Type="http://schemas.openxmlformats.org/officeDocument/2006/relationships/hyperlink" Target="https://datatracker.ietf.org/doc/rfc7548/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draft-ietf-tls-rfc4492bis/" TargetMode="External"/><Relationship Id="rId5" Type="http://schemas.openxmlformats.org/officeDocument/2006/relationships/hyperlink" Target="https://datatracker.ietf.org/doc/draft-ietf-tls-tls13-vectors/" TargetMode="External"/><Relationship Id="rId4" Type="http://schemas.openxmlformats.org/officeDocument/2006/relationships/hyperlink" Target="https://datatracker.ietf.org/doc/draft-ietf-tls-tls13/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nssd-privacy/" TargetMode="External"/><Relationship Id="rId5" Type="http://schemas.openxmlformats.org/officeDocument/2006/relationships/hyperlink" Target="https://datatracker.ietf.org/doc/draft-ietf-dnssd-mdns-dns-interop/" TargetMode="External"/><Relationship Id="rId4" Type="http://schemas.openxmlformats.org/officeDocument/2006/relationships/hyperlink" Target="https://datatracker.ietf.org/doc/draft-ietf-dnssd-hybrid/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rfc7561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carlos.cordeiro@intel.com" TargetMode="External"/><Relationship Id="rId13" Type="http://schemas.openxmlformats.org/officeDocument/2006/relationships/hyperlink" Target="mailto:adrian.p.stephens@ieee.org" TargetMode="External"/><Relationship Id="rId18" Type="http://schemas.openxmlformats.org/officeDocument/2006/relationships/hyperlink" Target="mailto:aasterja@qti.qualcomm.com" TargetMode="External"/><Relationship Id="rId3" Type="http://schemas.openxmlformats.org/officeDocument/2006/relationships/hyperlink" Target="mailto:jiamin.chen@mail01.huawei.com" TargetMode="External"/><Relationship Id="rId7" Type="http://schemas.openxmlformats.org/officeDocument/2006/relationships/hyperlink" Target="mailto:robert.stacey@intel.com" TargetMode="External"/><Relationship Id="rId12" Type="http://schemas.openxmlformats.org/officeDocument/2006/relationships/hyperlink" Target="mailto:petere@ieee.org" TargetMode="External"/><Relationship Id="rId17" Type="http://schemas.openxmlformats.org/officeDocument/2006/relationships/hyperlink" Target="mailto:yongho.seok@gmail.com" TargetMode="External"/><Relationship Id="rId2" Type="http://schemas.openxmlformats.org/officeDocument/2006/relationships/notesSlide" Target="../notesSlides/notesSlide11.xml"/><Relationship Id="rId16" Type="http://schemas.openxmlformats.org/officeDocument/2006/relationships/hyperlink" Target="mailto:Ping.FANG@huawei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RA@tiac.net" TargetMode="External"/><Relationship Id="rId11" Type="http://schemas.openxmlformats.org/officeDocument/2006/relationships/hyperlink" Target="mailto:henry@LOGOUT.COM" TargetMode="External"/><Relationship Id="rId5" Type="http://schemas.openxmlformats.org/officeDocument/2006/relationships/hyperlink" Target="mailto:d3e3e3@gmail.com" TargetMode="External"/><Relationship Id="rId15" Type="http://schemas.openxmlformats.org/officeDocument/2006/relationships/hyperlink" Target="mailto:emily.h.qi@intel.com" TargetMode="External"/><Relationship Id="rId10" Type="http://schemas.openxmlformats.org/officeDocument/2006/relationships/hyperlink" Target="mailto:alex.ashley@hotmail.co.uk" TargetMode="External"/><Relationship Id="rId19" Type="http://schemas.openxmlformats.org/officeDocument/2006/relationships/hyperlink" Target="mailto:ddrgal@gmail.com" TargetMode="External"/><Relationship Id="rId4" Type="http://schemas.openxmlformats.org/officeDocument/2006/relationships/hyperlink" Target="mailto:shiwenhe@seu.edu.cn" TargetMode="External"/><Relationship Id="rId9" Type="http://schemas.openxmlformats.org/officeDocument/2006/relationships/hyperlink" Target="mailto:chaochun.wang@mediatek.com" TargetMode="External"/><Relationship Id="rId14" Type="http://schemas.openxmlformats.org/officeDocument/2006/relationships/hyperlink" Target="mailto:edward.ks.au@huawei.com" TargetMode="Externa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tf.org/rfc/rfc2710.txt" TargetMode="External"/><Relationship Id="rId3" Type="http://schemas.openxmlformats.org/officeDocument/2006/relationships/hyperlink" Target="http://datatracker.ietf.org/wg/pim/charter/" TargetMode="External"/><Relationship Id="rId7" Type="http://schemas.openxmlformats.org/officeDocument/2006/relationships/hyperlink" Target="https://tools.ietf.org/html/rfc2236" TargetMode="External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pim-igmp-mld-yang/" TargetMode="External"/><Relationship Id="rId5" Type="http://schemas.openxmlformats.org/officeDocument/2006/relationships/hyperlink" Target="https://datatracker.ietf.org/doc/draft-ietf-pim-yang/" TargetMode="External"/><Relationship Id="rId4" Type="http://schemas.openxmlformats.org/officeDocument/2006/relationships/hyperlink" Target="https://datatracker.ietf.org/doc/rfc7761/" TargetMode="Externa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huang-detnet-xhaul/" TargetMode="External"/><Relationship Id="rId3" Type="http://schemas.openxmlformats.org/officeDocument/2006/relationships/hyperlink" Target="https://datatracker.ietf.org/wg/detnet/charter/" TargetMode="External"/><Relationship Id="rId7" Type="http://schemas.openxmlformats.org/officeDocument/2006/relationships/hyperlink" Target="https://datatracker.ietf.org/doc/draft-ietf-detnet-problem-statement/" TargetMode="Externa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etnet-use-cases/" TargetMode="External"/><Relationship Id="rId5" Type="http://schemas.openxmlformats.org/officeDocument/2006/relationships/hyperlink" Target="https://datatracker.ietf.org/doc/draft-ietf-detnet-architecture/" TargetMode="External"/><Relationship Id="rId4" Type="http://schemas.openxmlformats.org/officeDocument/2006/relationships/hyperlink" Target="https://datatracker.ietf.org/doc/draft-ietf-detnet-dp-alt/" TargetMode="Externa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rfc8087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s://datatracker.ietf.org/doc/draft-ietf-aqm-codel/" TargetMode="External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tf.org/proceedings/96/slides/slides-96-tsvwg-2.pdf" TargetMode="External"/><Relationship Id="rId5" Type="http://schemas.openxmlformats.org/officeDocument/2006/relationships/hyperlink" Target="https://tools.ietf.org/html/draft-ietf-tsvwg-ieee-802-11-01" TargetMode="External"/><Relationship Id="rId10" Type="http://schemas.openxmlformats.org/officeDocument/2006/relationships/hyperlink" Target="https://tools.ietf.org/html/rfc7567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s://datatracker.ietf.org/doc/rfc7928/" TargetMode="Externa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13.doc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news-events/newsroom/wi-fi-certified-location-brings-wi-fi-indoor-positioning-capabilities" TargetMode="External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-fi.org/who-we-are/current-work-areas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-fi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574-01-AANI-draft-ls-from-802-11-to-3gpp-sa-requesting-status-and-information-on-wlan-integration-in-3gpp-nextgen-system.docx" TargetMode="External"/><Relationship Id="rId7" Type="http://schemas.openxmlformats.org/officeDocument/2006/relationships/hyperlink" Target="https://mentor.ieee.org/omniran/dcn/16/omniran-16-0084-07-5gaa-draft-icaid-for-5g-sc-action-a.doc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omniran/dcn/16/omniran-16-0084-05-5gaa-draft-icaid-for-5g-sc-action-a.docx" TargetMode="External"/><Relationship Id="rId5" Type="http://schemas.openxmlformats.org/officeDocument/2006/relationships/hyperlink" Target="https://mentor.ieee.org/802.11/dcn/17/11-17-0200-02-AANI-aani-sc-agenda-march-2017.pptx" TargetMode="External"/><Relationship Id="rId4" Type="http://schemas.openxmlformats.org/officeDocument/2006/relationships/hyperlink" Target="https://mentor.ieee.org/802.11/dcn/17/11-17-0315-00-0000-liaison-statement-from-3gpp-ran2-on-estimated-wlan-throughput.doc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574-01-AANI-draft-ls-from-802-11-to-3gpp-sa-requesting-status-and-information-on-wlan-integration-in-3gpp-nextgen-system.doc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202-02-0arc-arc-sc-agenda-march-2017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475-01-0arc-mib-pattern-analysis.xls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5/11-15-0355-04-0arc-mib-truthvalue-usage-patterns.docx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2.doc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195-01-0wng-agenda-for-wng-2017-03.ppt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7/11-17-0410-00-0wng-review-of-existing-approaches-and-use-cases-of-obtaining-transmission-opportunity-from-multiple-channels.pptx" TargetMode="External"/><Relationship Id="rId4" Type="http://schemas.openxmlformats.org/officeDocument/2006/relationships/hyperlink" Target="https://mentor.ieee.org/802.11/dcn/17/11-17-0312-00-0wng-introduction-to-rpw-system.pptx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291-05-0000-pded-ad-hoc-agenda-vancouver-in-march-2017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292-03-0000-draft-ls-to-3gpp-ran1-for-pded-ad-hoc.doc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ouper.ieee.org/groups/802/Communications/16_11/R1-1613770.zi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391-05-0jtc-possible-ls-to-sc6-about-security-ad-hoc.doc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3.doc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4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5.doc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0199-06-00ax-tgax-march-2017-meeting-agenda.pptx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6.doc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7.doc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8.doc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9.doc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0.doc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8/dcn/17/18-17-0059-01-0000-proposed-updates-to-annex-17-to-document-5a-298-e-from-802.docx" TargetMode="External"/><Relationship Id="rId3" Type="http://schemas.openxmlformats.org/officeDocument/2006/relationships/hyperlink" Target="https://mentor.ieee.org/802.18/dcn/17/18-17-0056-00-0000-liaison-statement-to-wp5a.docx" TargetMode="External"/><Relationship Id="rId7" Type="http://schemas.openxmlformats.org/officeDocument/2006/relationships/hyperlink" Target="https://mentor.ieee.org/802.18/dcn/17/18-17-0060-00-0000-liaison-statement-to-wp5a-m-2003.docx" TargetMode="Externa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8/dcn/17/18-17-0054-00-0000-itu-r-wp5c-fixed-draft-report.docx" TargetMode="External"/><Relationship Id="rId5" Type="http://schemas.openxmlformats.org/officeDocument/2006/relationships/hyperlink" Target="https://mentor.ieee.org/802.18/dcn/17/18-17-0057-00-0000-liaison-statement-to-wp5c.docx" TargetMode="External"/><Relationship Id="rId4" Type="http://schemas.openxmlformats.org/officeDocument/2006/relationships/hyperlink" Target="https://mentor.ieee.org/802.18/dcn/17/18-17-0055-00-0000-itu-r-wp5a-mobile-draft-report.docx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6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7/24-17-0007-00-0000-march-2017-agenda.xlsx" TargetMode="External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24/dcn/17/24-17-0010-00-0000-march-2017-closing-report.pptx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7/24-17-0004-01-sgtg-wireless-characteristics-matrix-update-2017.xlsx" TargetMode="Externa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24/dcn/15/24-15-0036-01-IoTg-internet-of-things-iot-overview-white-paper-draft.pdf" TargetMode="External"/><Relationship Id="rId5" Type="http://schemas.openxmlformats.org/officeDocument/2006/relationships/hyperlink" Target="https://mentor.ieee.org/802.24/dcn/17/24-17-0006-01-sgtg-tsn-utility-applications-white-paper.docx" TargetMode="External"/><Relationship Id="rId4" Type="http://schemas.openxmlformats.org/officeDocument/2006/relationships/hyperlink" Target="https://mentor.ieee.org/802.24/dcn/17/24-17-0004-03-sgtg-wireless-characteristics-matrix-update-2017.xlsx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1.doc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ment.standards.ieee.org/get-file/P802.1CF.pdf?t=81644900003" TargetMode="External"/><Relationship Id="rId5" Type="http://schemas.openxmlformats.org/officeDocument/2006/relationships/hyperlink" Target="http://www.ieee802.org/1/files/private/cf-drafts/d0/802-1cf-d0-4.pdf" TargetMode="External"/><Relationship Id="rId4" Type="http://schemas.openxmlformats.org/officeDocument/2006/relationships/hyperlink" Target="https://mentor.ieee.org/omniran/documents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cn/16/omniran-16-0084-07-5gaa-draft-icaid-for-5g-sc-action-a.docx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Word_97_-_2003_Document12.doc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-sa.centraldesktop.com/802liaisondb/FrontPage" TargetMode="External"/><Relationship Id="rId5" Type="http://schemas.openxmlformats.org/officeDocument/2006/relationships/hyperlink" Target="https://datatracker.ietf.org/doc/rfc7241/" TargetMode="External"/><Relationship Id="rId4" Type="http://schemas.openxmlformats.org/officeDocument/2006/relationships/hyperlink" Target="https://mentor.ieee.org/802.11/dcn/16/11-16-0500-01-0000-ietf-95-wireless-tutorial-802-11-overview.pptx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ols.ietf.org/html/draft-perkins-intarea-multicast-ieee802-02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7" Type="http://schemas.openxmlformats.org/officeDocument/2006/relationships/hyperlink" Target="https://datatracker.ietf.org/wg/teep/about/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casm/about/" TargetMode="External"/><Relationship Id="rId5" Type="http://schemas.openxmlformats.org/officeDocument/2006/relationships/hyperlink" Target="https://datatracker.ietf.org/wg/iasa20/about/" TargetMode="External"/><Relationship Id="rId4" Type="http://schemas.openxmlformats.org/officeDocument/2006/relationships/hyperlink" Target="https://datatracker.ietf.org/wg/wugh/about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charter-ietf-lpwan/" TargetMode="External"/><Relationship Id="rId7" Type="http://schemas.openxmlformats.org/officeDocument/2006/relationships/hyperlink" Target="https://datatracker.ietf.org/doc/charter-ietf-jmap/" TargetMode="Externa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its/documents/" TargetMode="External"/><Relationship Id="rId5" Type="http://schemas.openxmlformats.org/officeDocument/2006/relationships/hyperlink" Target="https://datatracker.ietf.org/doc/charter-ietf-ipwave/" TargetMode="External"/><Relationship Id="rId4" Type="http://schemas.openxmlformats.org/officeDocument/2006/relationships/hyperlink" Target="https://tools.ietf.org/html/draft-farrell-lpwan-overview-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March 2017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2017-03-16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33858"/>
              </p:ext>
            </p:extLst>
          </p:nvPr>
        </p:nvGraphicFramePr>
        <p:xfrm>
          <a:off x="523875" y="2274888"/>
          <a:ext cx="77501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0" name="Document" r:id="rId4" imgW="8286716" imgH="2791833" progId="Word.Document.8">
                  <p:embed/>
                </p:oleObj>
              </mc:Choice>
              <mc:Fallback>
                <p:oleObj name="Document" r:id="rId4" imgW="8286716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A9C0966F-FF4E-453D-A652-D2F3414DF62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Agenda for 2017-03-14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343400"/>
          </a:xfrm>
        </p:spPr>
        <p:txBody>
          <a:bodyPr/>
          <a:lstStyle/>
          <a:p>
            <a:r>
              <a:rPr lang="en-US" dirty="0"/>
              <a:t>Roll Call / Contacts / Reflector</a:t>
            </a:r>
          </a:p>
          <a:p>
            <a:r>
              <a:rPr lang="en-US" dirty="0"/>
              <a:t>Go round table and get brief status report</a:t>
            </a:r>
          </a:p>
          <a:p>
            <a:r>
              <a:rPr lang="en-US" dirty="0"/>
              <a:t>Review publication process of 11ah</a:t>
            </a:r>
          </a:p>
          <a:p>
            <a:r>
              <a:rPr lang="en-US" dirty="0"/>
              <a:t>ANA Status / Process / What is administered</a:t>
            </a:r>
          </a:p>
          <a:p>
            <a:r>
              <a:rPr lang="en-US" dirty="0"/>
              <a:t>Numbering Alignment process / Spreadsheet</a:t>
            </a:r>
          </a:p>
          <a:p>
            <a:r>
              <a:rPr lang="en-US" dirty="0"/>
              <a:t>802.11 Mandatory Draft Review before SB</a:t>
            </a:r>
          </a:p>
          <a:p>
            <a:r>
              <a:rPr lang="en-US" dirty="0"/>
              <a:t>Review MDR for 802.11ak</a:t>
            </a:r>
          </a:p>
          <a:p>
            <a:r>
              <a:rPr lang="en-US" dirty="0"/>
              <a:t>New amendment style review (?)</a:t>
            </a:r>
          </a:p>
          <a:p>
            <a:r>
              <a:rPr lang="en-US" dirty="0"/>
              <a:t>WG Style Guide for 802.11 09/1034r11</a:t>
            </a:r>
          </a:p>
          <a:p>
            <a:r>
              <a:rPr lang="en-US" dirty="0"/>
              <a:t>Additional discussion topics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3/30 of 11-17-0313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877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100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IRTF Drafts of interest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Recall PKEX removed from 11ai, modified protocol review and discussion in IRTF: Password-authenticated </a:t>
            </a:r>
            <a:r>
              <a:rPr lang="en-US" sz="2000" dirty="0"/>
              <a:t>protocol to allow two devices to exchange "raw" (uncertified) public keys and establish trust that the keys belong to their respective identities </a:t>
            </a:r>
            <a:r>
              <a:rPr lang="en-US" sz="2000" dirty="0" smtClean="0"/>
              <a:t>(PKEX) see </a:t>
            </a:r>
            <a:r>
              <a:rPr lang="en-US" sz="2000" u="sng" dirty="0">
                <a:hlinkClick r:id="rId3"/>
              </a:rPr>
              <a:t>https://</a:t>
            </a:r>
            <a:r>
              <a:rPr lang="en-US" sz="2000" u="sng" dirty="0" smtClean="0">
                <a:hlinkClick r:id="rId3"/>
              </a:rPr>
              <a:t>www.ietf.org/id/draft-harkins-pkex-03.txt</a:t>
            </a:r>
            <a:r>
              <a:rPr lang="en-US" sz="2000" u="sng" dirty="0" smtClean="0"/>
              <a:t> .</a:t>
            </a:r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u="sng" dirty="0" smtClean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BABEL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 marL="457200" lvl="1" indent="0">
              <a:lnSpc>
                <a:spcPct val="80000"/>
              </a:lnSpc>
              <a:buNone/>
            </a:pP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BABEL: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3"/>
              </a:rPr>
              <a:t>https://</a:t>
            </a:r>
            <a:r>
              <a:rPr lang="en-GB" sz="1800" b="0" dirty="0" smtClean="0">
                <a:hlinkClick r:id="rId3"/>
              </a:rPr>
              <a:t>tools.ietf.org/wg/babel/charters</a:t>
            </a:r>
            <a:r>
              <a:rPr lang="en-GB" sz="1800" b="0" dirty="0" smtClean="0"/>
              <a:t> </a:t>
            </a:r>
            <a:endParaRPr lang="en-GB" sz="1800" dirty="0"/>
          </a:p>
          <a:p>
            <a:pPr lvl="1"/>
            <a:r>
              <a:rPr lang="en-US" sz="1600" dirty="0"/>
              <a:t>Focus: The Working Group will focus on moving the Babel protocol to IETF Proposed Standard with IETF review. This includes clarifying </a:t>
            </a:r>
            <a:r>
              <a:rPr lang="en-US" sz="1600" dirty="0">
                <a:hlinkClick r:id="rId4"/>
              </a:rPr>
              <a:t>RFC 6126</a:t>
            </a:r>
            <a:r>
              <a:rPr lang="en-US" sz="1600" dirty="0"/>
              <a:t> and integrating </a:t>
            </a:r>
            <a:r>
              <a:rPr lang="en-US" sz="1600" dirty="0">
                <a:hlinkClick r:id="rId5"/>
              </a:rPr>
              <a:t>RFC 7557</a:t>
            </a:r>
            <a:r>
              <a:rPr lang="en-US" sz="1600" dirty="0"/>
              <a:t> and feedback provided by independent implementations, and resolving comments</a:t>
            </a:r>
            <a:r>
              <a:rPr lang="en-US" sz="1600" dirty="0" smtClean="0"/>
              <a:t>. </a:t>
            </a:r>
          </a:p>
          <a:p>
            <a:pPr lvl="1"/>
            <a:r>
              <a:rPr lang="en-US" sz="1600" dirty="0"/>
              <a:t>Babel [</a:t>
            </a:r>
            <a:r>
              <a:rPr lang="en-US" sz="1600" dirty="0">
                <a:hlinkClick r:id="rId4" tooltip="&quot;The Babel Routing Protocol&quot;"/>
              </a:rPr>
              <a:t>RFC6126</a:t>
            </a:r>
            <a:r>
              <a:rPr lang="en-US" sz="1600" dirty="0"/>
              <a:t>] is a loop-avoiding distance-vector routing protocol that aims to be robust in a variety of environments.</a:t>
            </a:r>
            <a:endParaRPr lang="en-US" sz="1600" dirty="0" smtClean="0"/>
          </a:p>
          <a:p>
            <a:r>
              <a:rPr lang="en-US" sz="1800" dirty="0" smtClean="0"/>
              <a:t>Of interest: </a:t>
            </a:r>
            <a:r>
              <a:rPr lang="en-US" sz="1800" b="1" dirty="0">
                <a:hlinkClick r:id="rId6"/>
              </a:rPr>
              <a:t>https://</a:t>
            </a:r>
            <a:r>
              <a:rPr lang="en-US" sz="1800" b="1" dirty="0" smtClean="0">
                <a:hlinkClick r:id="rId6"/>
              </a:rPr>
              <a:t>tools.ietf.org/html/draft-ietf-babel-applicability-01</a:t>
            </a:r>
            <a:r>
              <a:rPr lang="en-US" sz="1800" b="1" dirty="0" smtClean="0"/>
              <a:t> :</a:t>
            </a:r>
          </a:p>
          <a:p>
            <a:pPr lvl="1"/>
            <a:r>
              <a:rPr lang="en-US" sz="1600" dirty="0"/>
              <a:t>Babel is able to deal with both classical, prefix-based ("Internet- style") routing and flat ("mesh-style") routing over non-transitive link technologies. Because of that, it has seen a number of </a:t>
            </a:r>
            <a:r>
              <a:rPr lang="en-US" sz="1600" dirty="0" err="1"/>
              <a:t>succesful</a:t>
            </a:r>
            <a:r>
              <a:rPr lang="en-US" sz="1600" dirty="0"/>
              <a:t> deployments in medium-sized hybrid networks, networks that combine a wired, aggregated backbone with </a:t>
            </a:r>
            <a:r>
              <a:rPr lang="en-US" sz="1600" dirty="0" err="1"/>
              <a:t>meshy</a:t>
            </a:r>
            <a:r>
              <a:rPr lang="en-US" sz="1600" dirty="0"/>
              <a:t> wireless bits at the edges. No other routing protocol known to us is similarly robust and efficient in this particular type of network.</a:t>
            </a:r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400" dirty="0">
                <a:hlinkClick r:id="rId3"/>
              </a:rPr>
              <a:t>http://datatracker.ietf.org/wg/6lo/charter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Focus</a:t>
            </a:r>
            <a:r>
              <a:rPr lang="en-US" sz="1400" dirty="0"/>
              <a:t>: IPv6 over Networks of Resource-constrained </a:t>
            </a:r>
            <a:r>
              <a:rPr lang="en-US" sz="14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See WNG presentation: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mentor.ieee.org/802.11/dcn/15/11-15-1085-00-0wng-6lowpan-over-802-11.pptx</a:t>
            </a:r>
            <a:r>
              <a:rPr lang="en-US" sz="1400" dirty="0"/>
              <a:t> </a:t>
            </a:r>
            <a:r>
              <a:rPr lang="en-US" sz="14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://datatracker.ietf.org/doc/draft-delcarpio-6lo-wlanah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tools.ietf.org/html/draft-thubert-6lo-routing-dispatch-06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tools.ietf.org/html/draft-thubert-6lo-backbone-router-02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Unique </a:t>
            </a:r>
            <a:r>
              <a:rPr lang="en-US" sz="1400" dirty="0"/>
              <a:t>IPv6 Prefix Per Host,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tools.ietf.org/html/draft-jjmb-v6ops-unique-ipv6-prefix-per-host-00</a:t>
            </a:r>
            <a:r>
              <a:rPr lang="en-US" sz="14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/>
              <a:t>The </a:t>
            </a:r>
            <a:r>
              <a:rPr lang="en-US" sz="1400" i="1" dirty="0"/>
              <a:t>concepts in this document were originally developed as part of a large scale, production deployment of IPv6 support for a community Wi-Fi service</a:t>
            </a:r>
            <a:r>
              <a:rPr lang="en-US" sz="1400" i="1" dirty="0" smtClean="0"/>
              <a:t>. </a:t>
            </a:r>
            <a:br>
              <a:rPr lang="en-US" sz="1400" i="1" dirty="0" smtClean="0"/>
            </a:b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ROLL: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9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</a:t>
            </a:r>
            <a:r>
              <a:rPr lang="en-US" sz="1400" dirty="0" smtClean="0"/>
              <a:t>Networks</a:t>
            </a:r>
          </a:p>
          <a:p>
            <a:pPr lvl="1"/>
            <a:r>
              <a:rPr lang="en-US" sz="1400" dirty="0" smtClean="0"/>
              <a:t>Of interest: </a:t>
            </a:r>
            <a:r>
              <a:rPr lang="en-US" sz="1400" b="1" dirty="0" smtClean="0">
                <a:hlinkClick r:id="rId10"/>
              </a:rPr>
              <a:t>https://tools.ietf.org/html/draft-ietf-6lo-ethertype-request-01</a:t>
            </a:r>
            <a:r>
              <a:rPr lang="en-US" sz="1400" b="1" dirty="0" smtClean="0"/>
              <a:t> </a:t>
            </a:r>
          </a:p>
          <a:p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11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</a:t>
            </a:r>
            <a:r>
              <a:rPr lang="en-US" sz="1400" dirty="0" smtClean="0"/>
              <a:t>IP </a:t>
            </a:r>
            <a:r>
              <a:rPr lang="en-US" sz="1400" dirty="0"/>
              <a:t>networks.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2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Updates </a:t>
            </a:r>
            <a:r>
              <a:rPr lang="en-US" sz="2000" dirty="0" smtClean="0"/>
              <a:t>[Mar </a:t>
            </a:r>
            <a:r>
              <a:rPr lang="en-US" sz="2000" dirty="0"/>
              <a:t>2017]</a:t>
            </a:r>
          </a:p>
          <a:p>
            <a:pPr lvl="1"/>
            <a:r>
              <a:rPr lang="en-US" sz="1600" dirty="0" smtClean="0"/>
              <a:t>CAPPORT architecture: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://datatracker.ietf.org/doc/draft-larose-capport-architecture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Captive Portal API: </a:t>
            </a:r>
            <a:r>
              <a:rPr lang="en-US" sz="1600" dirty="0" smtClean="0">
                <a:hlinkClick r:id="rId5"/>
              </a:rPr>
              <a:t>https</a:t>
            </a:r>
            <a:r>
              <a:rPr lang="en-US" sz="1600" dirty="0">
                <a:hlinkClick r:id="rId5"/>
              </a:rPr>
              <a:t>://datatracker.ietf.org/doc/draft-donnelly-capport-detection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  <a:p>
            <a:pPr lvl="1"/>
            <a:r>
              <a:rPr lang="en-US" sz="1600" dirty="0" smtClean="0"/>
              <a:t> IETF draft incorporates recently approved IEEE 802.11 ANA values: see </a:t>
            </a:r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tools.ietf.org/html/draft-harkins-owe-07</a:t>
            </a:r>
            <a:r>
              <a:rPr lang="en-US" sz="1600" dirty="0" smtClean="0"/>
              <a:t>, soon to be published as RFC 8110  </a:t>
            </a: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[Mar 2017]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Published: RFC 8045: RADIUS </a:t>
            </a:r>
            <a:r>
              <a:rPr lang="en-US" sz="1600" b="1" dirty="0"/>
              <a:t>Extensions for IP Port Configuration and </a:t>
            </a:r>
            <a:r>
              <a:rPr lang="en-US" sz="1600" b="1" dirty="0" smtClean="0"/>
              <a:t>Reporting.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Considerations regarding </a:t>
            </a:r>
            <a:r>
              <a:rPr lang="en-US" sz="1600" dirty="0"/>
              <a:t>the correct use </a:t>
            </a:r>
            <a:r>
              <a:rPr lang="en-US" sz="1600" dirty="0" smtClean="0"/>
              <a:t>of EAP-Response/Identity, </a:t>
            </a:r>
            <a:r>
              <a:rPr lang="en-US" sz="1600" dirty="0"/>
              <a:t>see </a:t>
            </a:r>
            <a:r>
              <a:rPr lang="en-US" sz="1600" dirty="0">
                <a:hlinkClick r:id="rId4"/>
              </a:rPr>
              <a:t>https://datatracker.ietf.org/doc/draft-ietf-radext-populating-eapidentity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(Related) RFC 7664, “Dragonfly Key Exchange” </a:t>
            </a:r>
            <a:r>
              <a:rPr lang="en-US" sz="1600" dirty="0"/>
              <a:t>published, see </a:t>
            </a:r>
            <a:r>
              <a:rPr lang="en-US" sz="1600" dirty="0">
                <a:hlinkClick r:id="rId5"/>
              </a:rPr>
              <a:t>https://datatracker.ietf.org/doc/rfc7664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In RFC editor queue: </a:t>
            </a:r>
            <a:r>
              <a:rPr lang="en-US" sz="1600" dirty="0">
                <a:hlinkClick r:id="rId6"/>
              </a:rPr>
              <a:t>https://datatracker.ietf.org/doc/draft-harkins-salted-eap-pwd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5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https://datatracker.ietf.org/wg/homenet/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This working group focuses on the evolving networking technology </a:t>
            </a:r>
            <a:br>
              <a:rPr lang="en-US" sz="1800" dirty="0" smtClean="0"/>
            </a:br>
            <a:r>
              <a:rPr lang="en-US" sz="18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Architecture for IPv6, Published as IPv6 Home Networking Architecture Principle: </a:t>
            </a:r>
            <a:r>
              <a:rPr lang="en-US" sz="1600" dirty="0" smtClean="0">
                <a:hlinkClick r:id="rId4"/>
              </a:rPr>
              <a:t>http://datatracker.ietf.org/doc/rfc7368/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Protocol, published as RFC 7788, see </a:t>
            </a:r>
            <a:r>
              <a:rPr lang="en-US" sz="1600" dirty="0" smtClean="0">
                <a:hlinkClick r:id="rId5"/>
              </a:rPr>
              <a:t>https://datatracker.ietf.org/doc/rfc7788/  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[Mar 2017] Documents 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Special </a:t>
            </a:r>
            <a:r>
              <a:rPr lang="en-US" sz="1600" dirty="0"/>
              <a:t>Use Top Level Domain '.</a:t>
            </a:r>
            <a:r>
              <a:rPr lang="en-US" sz="1600" dirty="0" err="1" smtClean="0"/>
              <a:t>homenet</a:t>
            </a:r>
            <a:r>
              <a:rPr lang="en-US" sz="1600" dirty="0"/>
              <a:t>‘, see </a:t>
            </a:r>
            <a:r>
              <a:rPr lang="en-US" sz="1600" dirty="0">
                <a:hlinkClick r:id="rId6"/>
              </a:rPr>
              <a:t>https://datatracker.ietf.org/doc/draft-ietf-homenet-dot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 </a:t>
            </a:r>
            <a:r>
              <a:rPr lang="en-US" sz="1600" dirty="0"/>
              <a:t>(revisions), see </a:t>
            </a:r>
            <a:r>
              <a:rPr lang="en-US" sz="1600" dirty="0">
                <a:hlinkClick r:id="rId7"/>
              </a:rPr>
              <a:t>https://datatracker.ietf.org/doc/draft-ietf-homenet-hncp-bis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 (no longer active): Home Network Wi-Fi Roaming, see </a:t>
            </a:r>
            <a:r>
              <a:rPr lang="en-US" sz="1600" dirty="0" smtClean="0">
                <a:hlinkClick r:id="rId8"/>
              </a:rPr>
              <a:t>https://datatracker.ietf.org/doc/draft-barth-homenet-wifi-roaming/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in11-14-0368-01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see 11-14-0684-01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MAC published as RFC7494, </a:t>
            </a:r>
            <a:r>
              <a:rPr lang="en-US" sz="1400" dirty="0" smtClean="0">
                <a:hlinkClick r:id="rId6"/>
              </a:rPr>
              <a:t>http://datatracker.ietf.org/doc/rfc7494/</a:t>
            </a:r>
            <a:r>
              <a:rPr lang="en-US" sz="1400" dirty="0" smtClean="0"/>
              <a:t> </a:t>
            </a:r>
            <a:r>
              <a:rPr lang="en-US" sz="1400" u="sng" dirty="0" smtClean="0"/>
              <a:t>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 smtClean="0"/>
              <a:t>11-14-0913-01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 2017]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</a:t>
            </a:r>
            <a:r>
              <a:rPr lang="en-US" sz="1400" dirty="0"/>
              <a:t>Manufacturer Usage Description </a:t>
            </a:r>
            <a:r>
              <a:rPr lang="en-US" sz="1400" dirty="0" smtClean="0"/>
              <a:t>Specification, </a:t>
            </a:r>
            <a:r>
              <a:rPr lang="en-US" sz="1400" dirty="0"/>
              <a:t>see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tools.ietf.org/html/draft-ietf-opsawg-mud-03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The TACACS+ Protocol, see </a:t>
            </a:r>
            <a:r>
              <a:rPr lang="en-US" sz="1400" dirty="0" smtClean="0">
                <a:hlinkClick r:id="rId9"/>
              </a:rPr>
              <a:t>https://datatracker.ietf.org/doc/draft-ietf-opsawg-tacacs/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Expired: Alternate Tunnel Encapsulation for Data Frames in CAPWAP, see  </a:t>
            </a:r>
            <a:r>
              <a:rPr lang="en-US" sz="1400" dirty="0" smtClean="0">
                <a:hlinkClick r:id="rId10"/>
              </a:rPr>
              <a:t>http://datatracker.ietf.org/doc/draft-ietf-opsawg-capwap-alt-tunnel/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Requirements </a:t>
            </a:r>
            <a:r>
              <a:rPr lang="en-US" sz="1400" dirty="0"/>
              <a:t>and Architecture of Carrier IP Service Models  </a:t>
            </a:r>
            <a:r>
              <a:rPr lang="en-US" sz="1400" dirty="0">
                <a:hlinkClick r:id="rId11"/>
              </a:rPr>
              <a:t>https://datatracker.ietf.org/doc/draft-li-opsawg-carrier-ip-service-model-req-arch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Carrier </a:t>
            </a:r>
            <a:r>
              <a:rPr lang="en-US" sz="1400" dirty="0"/>
              <a:t>Wi-Fi Calling Deployment </a:t>
            </a:r>
            <a:r>
              <a:rPr lang="en-US" sz="1400" dirty="0" smtClean="0"/>
              <a:t>Considerations</a:t>
            </a:r>
            <a:r>
              <a:rPr lang="en-US" sz="1400" dirty="0"/>
              <a:t>: </a:t>
            </a:r>
            <a:r>
              <a:rPr lang="en-US" sz="1400" dirty="0">
                <a:hlinkClick r:id="rId12"/>
              </a:rPr>
              <a:t>https://datatracker.ietf.org/doc/draft-pularikkal-opsawg-wifi-calling</a:t>
            </a:r>
            <a:r>
              <a:rPr lang="en-US" sz="1400" dirty="0" smtClean="0">
                <a:hlinkClick r:id="rId12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3"/>
              </a:rPr>
              <a:t>https://</a:t>
            </a:r>
            <a:r>
              <a:rPr lang="en-US" sz="1400" dirty="0" smtClean="0">
                <a:hlinkClick r:id="rId13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</a:t>
            </a:r>
            <a:r>
              <a:rPr lang="en-US" sz="1400" dirty="0" smtClean="0"/>
              <a:t>RFC7548, Management of Networks with Constrained Devices: Use Cases, see </a:t>
            </a:r>
            <a:r>
              <a:rPr lang="en-US" sz="1400" dirty="0">
                <a:hlinkClick r:id="rId14"/>
              </a:rPr>
              <a:t>https://datatracker.ietf.org/doc/rfc7548</a:t>
            </a:r>
            <a:r>
              <a:rPr lang="en-US" sz="1400" dirty="0" smtClean="0">
                <a:hlinkClick r:id="rId14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 2017]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 and In WG Last Call: TLS version 1.3 </a:t>
            </a:r>
            <a:r>
              <a:rPr lang="en-US" sz="1600" u="sng" dirty="0">
                <a:hlinkClick r:id="rId4"/>
              </a:rPr>
              <a:t>https://datatracker.ietf.org/doc/draft-ietf-tls-tls13</a:t>
            </a:r>
            <a:r>
              <a:rPr lang="en-US" sz="1600" u="sng" dirty="0" smtClean="0">
                <a:hlinkClick r:id="rId4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Example Handshake Traces for TLS 1.3, see </a:t>
            </a:r>
            <a:r>
              <a:rPr lang="en-US" sz="1600" dirty="0">
                <a:hlinkClick r:id="rId5"/>
              </a:rPr>
              <a:t>https://datatracker.ietf.org/doc/draft-ietf-tls-tls13-vectors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 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Elliptic Curve Cryptography (ECC) Cipher Suites for Transport Layer Security (TLS) Versions 1.2 and Earlier, see </a:t>
            </a:r>
            <a:r>
              <a:rPr lang="en-US" sz="1600" dirty="0" smtClean="0">
                <a:hlinkClick r:id="rId6"/>
              </a:rPr>
              <a:t>http://datatracker.ietf.org/doc/draft-ietf-tls-rfc4492bis/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 2017]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Hybrid Multicast/Unicast DNS-Based Service Discovery, see </a:t>
            </a:r>
            <a:r>
              <a:rPr lang="en-US" sz="1600" dirty="0" smtClean="0">
                <a:hlinkClick r:id="rId4"/>
              </a:rPr>
              <a:t>https://datatracker.ietf.org/doc/draft-ietf-dnssd-hybrid/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On Interoperation of Labels Among Conventional DNS and Other Resolution </a:t>
            </a:r>
            <a:r>
              <a:rPr lang="en-US" sz="1600" dirty="0" smtClean="0"/>
              <a:t>Systems, </a:t>
            </a:r>
            <a:r>
              <a:rPr lang="en-US" sz="1600" dirty="0"/>
              <a:t>see  </a:t>
            </a:r>
            <a:r>
              <a:rPr lang="en-US" sz="1600" dirty="0">
                <a:hlinkClick r:id="rId5"/>
              </a:rPr>
              <a:t>https://datatracker.ietf.org/doc/draft-ietf-dnssd-mdns-dns-interop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</a:t>
            </a:r>
            <a:r>
              <a:rPr lang="en-US" sz="1600" dirty="0"/>
              <a:t>Privacy Extensions for DNS-SD, see </a:t>
            </a:r>
            <a:r>
              <a:rPr lang="en-US" sz="1600" dirty="0">
                <a:hlinkClick r:id="rId6"/>
              </a:rPr>
              <a:t>https://datatracker.ietf.org/doc/draft-ietf-dnssd-privacy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RFC 7561 published: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http://datatracker.ietf.org/doc/rfc7561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AF256CC3-709F-4B73-B483-640656AD6A9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/>
              <a:t>TGaj</a:t>
            </a:r>
            <a:r>
              <a:rPr lang="en-US" sz="1600" dirty="0"/>
              <a:t> – </a:t>
            </a:r>
            <a:r>
              <a:rPr lang="en-US" sz="1600" dirty="0" err="1"/>
              <a:t>Jiamin</a:t>
            </a:r>
            <a:r>
              <a:rPr lang="en-US" sz="1600" dirty="0"/>
              <a:t> CHEN – </a:t>
            </a:r>
            <a:r>
              <a:rPr lang="en-US" sz="1600" b="0" dirty="0">
                <a:hlinkClick r:id="rId3"/>
              </a:rPr>
              <a:t>jiamin.chen@mail01.huawei.com</a:t>
            </a:r>
            <a:r>
              <a:rPr lang="en-US" sz="1600" b="0" dirty="0"/>
              <a:t> , </a:t>
            </a:r>
            <a:r>
              <a:rPr lang="en-US" sz="1600" dirty="0" err="1"/>
              <a:t>Shiwen</a:t>
            </a:r>
            <a:r>
              <a:rPr lang="en-US" sz="1600" dirty="0"/>
              <a:t> He – </a:t>
            </a:r>
            <a:r>
              <a:rPr lang="en-US" sz="1600" b="0" u="sng" dirty="0">
                <a:hlinkClick r:id="rId4"/>
              </a:rPr>
              <a:t>shiwenhe@seu.edu.cn</a:t>
            </a:r>
            <a:endParaRPr lang="en-US" sz="1600" b="0" dirty="0"/>
          </a:p>
          <a:p>
            <a:r>
              <a:rPr lang="en-US" sz="1600" dirty="0" err="1"/>
              <a:t>TGak</a:t>
            </a:r>
            <a:r>
              <a:rPr lang="en-US" sz="1600" dirty="0"/>
              <a:t> – Donald Eastlake – </a:t>
            </a:r>
            <a:r>
              <a:rPr lang="en-US" sz="1600" b="0" dirty="0">
                <a:hlinkClick r:id="rId5"/>
              </a:rPr>
              <a:t>d3e3e3@gmail.com</a:t>
            </a:r>
            <a:endParaRPr lang="en-US" sz="1600" b="0" dirty="0"/>
          </a:p>
          <a:p>
            <a:r>
              <a:rPr lang="en-US" sz="1600" dirty="0" err="1"/>
              <a:t>TGaq</a:t>
            </a:r>
            <a:r>
              <a:rPr lang="en-US" sz="1600" dirty="0"/>
              <a:t> – Lee Armstrong – </a:t>
            </a:r>
            <a:r>
              <a:rPr lang="en-US" sz="1600" b="0" dirty="0">
                <a:hlinkClick r:id="rId6"/>
              </a:rPr>
              <a:t>LRA@tiac.net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Chao Chun Wang </a:t>
            </a:r>
            <a:r>
              <a:rPr lang="en-US" sz="1600" dirty="0"/>
              <a:t>– </a:t>
            </a:r>
            <a:r>
              <a:rPr lang="en-US" sz="1600" dirty="0">
                <a:hlinkClick r:id="rId9"/>
              </a:rPr>
              <a:t>chaochun.wang@mediatek.com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dirty="0"/>
              <a:t>Editors Emeritus:</a:t>
            </a:r>
          </a:p>
          <a:p>
            <a:pPr lvl="1"/>
            <a:r>
              <a:rPr lang="en-US" sz="1400" dirty="0" err="1"/>
              <a:t>TGaa</a:t>
            </a:r>
            <a:r>
              <a:rPr lang="en-US" sz="1400" dirty="0"/>
              <a:t> – Alex Ashley – </a:t>
            </a:r>
            <a:r>
              <a:rPr lang="en-US" sz="1400" dirty="0">
                <a:hlinkClick r:id="rId10"/>
              </a:rPr>
              <a:t>alex.ashley@hotmail.co.uk</a:t>
            </a:r>
            <a:endParaRPr lang="en-US" sz="1400" dirty="0"/>
          </a:p>
          <a:p>
            <a:pPr lvl="1"/>
            <a:r>
              <a:rPr lang="en-US" sz="1400" dirty="0" err="1"/>
              <a:t>TGac</a:t>
            </a:r>
            <a:r>
              <a:rPr lang="en-US" sz="1400" dirty="0"/>
              <a:t> – Robert Stacey – </a:t>
            </a:r>
            <a:r>
              <a:rPr lang="en-US" sz="1400" dirty="0">
                <a:hlinkClick r:id="rId7"/>
              </a:rPr>
              <a:t>robert.stacey@intel.com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TGad</a:t>
            </a:r>
            <a:r>
              <a:rPr lang="en-US" sz="1400" dirty="0"/>
              <a:t> – Carlos Cordeiro – </a:t>
            </a:r>
            <a:r>
              <a:rPr lang="en-US" sz="1400" dirty="0">
                <a:hlinkClick r:id="rId8"/>
              </a:rPr>
              <a:t>carlos.cordeiro@intel.com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TGae</a:t>
            </a:r>
            <a:r>
              <a:rPr lang="en-US" sz="1400" dirty="0"/>
              <a:t> – Henry </a:t>
            </a:r>
            <a:r>
              <a:rPr lang="en-US" sz="1400" dirty="0" err="1"/>
              <a:t>Ptasinski</a:t>
            </a:r>
            <a:r>
              <a:rPr lang="en-US" sz="1400" dirty="0"/>
              <a:t> – </a:t>
            </a:r>
            <a:r>
              <a:rPr lang="en-US" sz="1400" dirty="0">
                <a:hlinkClick r:id="rId11"/>
              </a:rPr>
              <a:t>henry@LOGOUT.COM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TGaf</a:t>
            </a:r>
            <a:r>
              <a:rPr lang="en-US" sz="1400" dirty="0"/>
              <a:t> – Peter Ecclesine – </a:t>
            </a:r>
            <a:r>
              <a:rPr lang="en-US" sz="1400" dirty="0">
                <a:hlinkClick r:id="rId12"/>
              </a:rPr>
              <a:t>petere@ieee.org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REVmc</a:t>
            </a:r>
            <a:r>
              <a:rPr lang="en-US" sz="1400" dirty="0"/>
              <a:t> – Adrian Stephens </a:t>
            </a:r>
            <a:r>
              <a:rPr lang="en-US" sz="1400" b="0" dirty="0"/>
              <a:t>– </a:t>
            </a:r>
            <a:r>
              <a:rPr lang="en-US" sz="1400" b="0" dirty="0">
                <a:hlinkClick r:id="rId13"/>
              </a:rPr>
              <a:t>adrian.p.stephens@ieee.org</a:t>
            </a:r>
            <a:r>
              <a:rPr lang="en-US" sz="1400" b="0" dirty="0"/>
              <a:t> </a:t>
            </a:r>
            <a:r>
              <a:rPr lang="en-US" sz="1400" dirty="0"/>
              <a:t>, Edward Au – </a:t>
            </a:r>
            <a:r>
              <a:rPr lang="en-US" sz="1400" b="0" u="sng" dirty="0">
                <a:hlinkClick r:id="rId14"/>
              </a:rPr>
              <a:t>edward.ks.au@huawei.com</a:t>
            </a:r>
            <a:r>
              <a:rPr lang="en-US" sz="1400" dirty="0"/>
              <a:t>, Emily Qi – </a:t>
            </a:r>
            <a:r>
              <a:rPr lang="en-US" sz="1400" b="0" dirty="0">
                <a:hlinkClick r:id="rId15"/>
              </a:rPr>
              <a:t>emily.h.qi@intel.com</a:t>
            </a:r>
            <a:r>
              <a:rPr lang="en-US" sz="1400" b="0" dirty="0"/>
              <a:t> </a:t>
            </a:r>
            <a:endParaRPr lang="en-US" sz="1400" dirty="0"/>
          </a:p>
          <a:p>
            <a:pPr lvl="1"/>
            <a:r>
              <a:rPr lang="en-US" sz="1400" dirty="0" err="1"/>
              <a:t>TGai</a:t>
            </a:r>
            <a:r>
              <a:rPr lang="en-US" sz="1400" dirty="0"/>
              <a:t> - </a:t>
            </a:r>
            <a:r>
              <a:rPr lang="en-US" sz="1400" dirty="0">
                <a:hlinkClick r:id="rId6"/>
              </a:rPr>
              <a:t>LRA@tiac.net</a:t>
            </a:r>
            <a:r>
              <a:rPr lang="en-US" sz="1400" dirty="0"/>
              <a:t>, Ping FANG </a:t>
            </a:r>
            <a:r>
              <a:rPr lang="en-US" sz="1400" dirty="0">
                <a:hlinkClick r:id="rId16"/>
              </a:rPr>
              <a:t>Ping.FANG@huawei.com </a:t>
            </a:r>
            <a:endParaRPr lang="en-US" sz="1400" dirty="0"/>
          </a:p>
          <a:p>
            <a:pPr lvl="1"/>
            <a:r>
              <a:rPr lang="en-US" sz="1400" dirty="0" err="1"/>
              <a:t>TGah</a:t>
            </a:r>
            <a:r>
              <a:rPr lang="en-US" sz="1400" dirty="0"/>
              <a:t> – </a:t>
            </a:r>
            <a:r>
              <a:rPr lang="en-US" sz="1400" dirty="0" err="1"/>
              <a:t>Yongho</a:t>
            </a:r>
            <a:r>
              <a:rPr lang="en-US" sz="1400" dirty="0"/>
              <a:t> </a:t>
            </a:r>
            <a:r>
              <a:rPr lang="en-US" sz="1400" dirty="0" err="1"/>
              <a:t>Seok</a:t>
            </a:r>
            <a:r>
              <a:rPr lang="en-US" sz="1400" dirty="0"/>
              <a:t> </a:t>
            </a:r>
            <a:r>
              <a:rPr lang="en-US" sz="1400" dirty="0">
                <a:hlinkClick r:id="rId17"/>
              </a:rPr>
              <a:t>yongho.seok@gmail.com</a:t>
            </a:r>
            <a:r>
              <a:rPr lang="en-US" sz="1400" dirty="0"/>
              <a:t>,  Alfred </a:t>
            </a:r>
            <a:r>
              <a:rPr lang="en-US" sz="1400" dirty="0" err="1"/>
              <a:t>Asterjadhi</a:t>
            </a:r>
            <a:r>
              <a:rPr lang="en-US" sz="1400" dirty="0"/>
              <a:t> – </a:t>
            </a:r>
            <a:r>
              <a:rPr lang="en-US" sz="1400" dirty="0">
                <a:hlinkClick r:id="rId18"/>
              </a:rPr>
              <a:t>aasterja@qti.qualcomm.com</a:t>
            </a:r>
            <a:r>
              <a:rPr lang="en-US" sz="1400" dirty="0"/>
              <a:t>   </a:t>
            </a:r>
          </a:p>
          <a:p>
            <a:pPr lvl="1"/>
            <a:r>
              <a:rPr lang="en-US" sz="1400" dirty="0" err="1"/>
              <a:t>TGaq</a:t>
            </a:r>
            <a:r>
              <a:rPr lang="en-US" sz="1400" dirty="0"/>
              <a:t> – Dan Gal –  </a:t>
            </a:r>
            <a:r>
              <a:rPr lang="en-US" sz="1400" dirty="0">
                <a:hlinkClick r:id="rId19"/>
              </a:rPr>
              <a:t>ddrgal@gmail.com</a:t>
            </a:r>
            <a:r>
              <a:rPr lang="en-US" sz="1400" dirty="0"/>
              <a:t> </a:t>
            </a:r>
          </a:p>
          <a:p>
            <a:pPr lvl="1"/>
            <a:endParaRPr lang="en-US" sz="1600" dirty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2017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5/30 of 11-17-0313 by Peter Ecclesine (Self)</a:t>
            </a:r>
          </a:p>
        </p:txBody>
      </p:sp>
    </p:spTree>
    <p:extLst>
      <p:ext uri="{BB962C8B-B14F-4D97-AF65-F5344CB8AC3E}">
        <p14:creationId xmlns:p14="http://schemas.microsoft.com/office/powerpoint/2010/main" val="6877415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IP Multicast </a:t>
            </a:r>
            <a:r>
              <a:rPr lang="en-US" dirty="0" smtClean="0"/>
              <a:t>(PIM)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Working </a:t>
            </a:r>
            <a:r>
              <a:rPr lang="en-US" sz="1600" dirty="0" smtClean="0"/>
              <a:t>Group charter includes: “Optimization </a:t>
            </a:r>
            <a:r>
              <a:rPr lang="en-US" sz="1600" dirty="0"/>
              <a:t>approaches for IGMP and MLD to adapt to link conditions in wireless and mobile networks and be more robust to packet loss</a:t>
            </a:r>
            <a:r>
              <a:rPr lang="en-US" sz="1600" dirty="0" smtClean="0"/>
              <a:t>.”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And a work item (April 2016) “submit </a:t>
            </a:r>
            <a:r>
              <a:rPr lang="en-US" sz="1600" dirty="0"/>
              <a:t>solutions for IGMP and MLD to adapt to wireless link </a:t>
            </a:r>
            <a:r>
              <a:rPr lang="en-US" sz="1600" dirty="0" smtClean="0"/>
              <a:t>conditions”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7761 published, Protocol Independent Multicast - Sparse Mode (PIM-SM): Protocol Specification (Revised), </a:t>
            </a:r>
            <a:r>
              <a:rPr lang="en-US" sz="1600" dirty="0" smtClean="0">
                <a:hlinkClick r:id="rId4"/>
              </a:rPr>
              <a:t>https://datatracker.ietf.org/doc/rfc7761/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 </a:t>
            </a:r>
            <a:r>
              <a:rPr lang="en-US" sz="1600" dirty="0"/>
              <a:t>YANG data model for Protocol-Independent Multicast (PIM), see </a:t>
            </a:r>
            <a:r>
              <a:rPr lang="en-US" sz="1600" dirty="0">
                <a:hlinkClick r:id="rId5"/>
              </a:rPr>
              <a:t>https://datatracker.ietf.org/doc/draft-ietf-pim-yang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and </a:t>
            </a:r>
            <a:r>
              <a:rPr lang="en-US" sz="1600" dirty="0"/>
              <a:t>A YANG data model for Internet Group Management Protocol (IGMP) and Multicast Listener Discovery (MLD), see </a:t>
            </a:r>
            <a:r>
              <a:rPr lang="en-US" sz="1600" dirty="0">
                <a:hlinkClick r:id="rId6"/>
              </a:rPr>
              <a:t>https://datatracker.ietf.org/doc/draft-ietf-pim-igmp-mld-yang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2236: </a:t>
            </a:r>
            <a:r>
              <a:rPr lang="fr-FR" sz="1600" dirty="0"/>
              <a:t>Internet Group Management Protocol, Version </a:t>
            </a:r>
            <a:r>
              <a:rPr lang="fr-FR" sz="16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/>
              <a:t>IPv4),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tools.ietf.org/html/rfc2236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2710: Multicast </a:t>
            </a:r>
            <a:r>
              <a:rPr lang="en-US" sz="1600" dirty="0"/>
              <a:t>Listener Discovery (MLD) </a:t>
            </a:r>
            <a:r>
              <a:rPr lang="en-US" sz="1600" dirty="0" smtClean="0"/>
              <a:t>for IPv6,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www.ietf.org/rfc/rfc2710.txt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18/20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4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Addresses </a:t>
            </a:r>
            <a:r>
              <a:rPr lang="en-US" sz="1400" dirty="0"/>
              <a:t>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400" dirty="0" err="1" smtClean="0"/>
              <a:t>DetNet</a:t>
            </a:r>
            <a:r>
              <a:rPr lang="en-US" sz="1400" dirty="0" smtClean="0"/>
              <a:t> </a:t>
            </a:r>
            <a:r>
              <a:rPr lang="en-US" sz="1400" dirty="0"/>
              <a:t>Data Plane Protocol and Solution Alternatives, see </a:t>
            </a:r>
            <a:r>
              <a:rPr lang="en-US" sz="1400" dirty="0">
                <a:hlinkClick r:id="rId4"/>
              </a:rPr>
              <a:t>https://datatracker.ietf.org/doc/draft-ietf-detnet-dp-alt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Deterministic </a:t>
            </a:r>
            <a:r>
              <a:rPr lang="en-US" sz="1400" dirty="0"/>
              <a:t>Networking Architecture, see </a:t>
            </a:r>
            <a:r>
              <a:rPr lang="en-US" sz="1400" dirty="0">
                <a:hlinkClick r:id="rId5"/>
              </a:rPr>
              <a:t>https://datatracker.ietf.org/doc/draft-ietf-detnet-architecture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 </a:t>
            </a:r>
          </a:p>
          <a:p>
            <a:pPr lvl="1"/>
            <a:r>
              <a:rPr lang="en-US" sz="1400" dirty="0" smtClean="0"/>
              <a:t>Deterministic Networking Use Cases, see </a:t>
            </a:r>
            <a:r>
              <a:rPr lang="en-US" sz="1400" dirty="0" smtClean="0">
                <a:hlinkClick r:id="rId6"/>
              </a:rPr>
              <a:t>https://datatracker.ietf.org/doc/draft-ietf-detnet-use-cases/</a:t>
            </a:r>
            <a:r>
              <a:rPr lang="en-US" sz="1400" dirty="0" smtClean="0"/>
              <a:t> (note 5.1.1, reference to </a:t>
            </a:r>
            <a:r>
              <a:rPr lang="en-US" sz="1400" dirty="0" err="1" smtClean="0"/>
              <a:t>WiFi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Deterministic </a:t>
            </a:r>
            <a:r>
              <a:rPr lang="en-US" sz="1400" dirty="0"/>
              <a:t>Networking Problem Statement, see </a:t>
            </a:r>
            <a:r>
              <a:rPr lang="en-US" sz="1400" dirty="0">
                <a:hlinkClick r:id="rId7"/>
              </a:rPr>
              <a:t>https://datatracker.ietf.org/doc/draft-ietf-detnet-problem-statement/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smtClean="0"/>
              <a:t>Integrated </a:t>
            </a:r>
            <a:r>
              <a:rPr lang="en-US" sz="1400" dirty="0"/>
              <a:t>Mobile </a:t>
            </a:r>
            <a:r>
              <a:rPr lang="en-US" sz="1400" dirty="0" err="1"/>
              <a:t>Fronthaul</a:t>
            </a:r>
            <a:r>
              <a:rPr lang="en-US" sz="1400" dirty="0"/>
              <a:t> and Backhaul, see </a:t>
            </a:r>
            <a:r>
              <a:rPr lang="en-US" sz="1400" dirty="0">
                <a:hlinkClick r:id="rId8"/>
              </a:rPr>
              <a:t>https://datatracker.ietf.org/doc/draft-huang-detnet-xhaul/</a:t>
            </a:r>
            <a:r>
              <a:rPr lang="en-US" sz="14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19/20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[Mar 2017]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“Guidelines for </a:t>
            </a:r>
            <a:r>
              <a:rPr lang="en-US" sz="1400" dirty="0" err="1" smtClean="0"/>
              <a:t>DiffServ</a:t>
            </a:r>
            <a:r>
              <a:rPr lang="en-US" sz="1400" dirty="0" smtClean="0"/>
              <a:t> to IEEE 802.11 Mapping”: </a:t>
            </a:r>
            <a:r>
              <a:rPr lang="en-US" sz="1400" u="sng" dirty="0" smtClean="0">
                <a:hlinkClick r:id="rId5"/>
              </a:rPr>
              <a:t>https://tools.ietf.org/html/draft-ietf-tsvwg-ieee-802-11-01</a:t>
            </a:r>
            <a:r>
              <a:rPr lang="en-US" sz="1400" u="sng" dirty="0" smtClean="0"/>
              <a:t> . </a:t>
            </a:r>
            <a:r>
              <a:rPr lang="en-US" sz="1400" dirty="0" smtClean="0"/>
              <a:t>It is not intended to make any changes in priority mapping in 802.11 but does mention it extensively in Section 2. Also see </a:t>
            </a:r>
            <a:r>
              <a:rPr lang="en-US" sz="1400" u="sng" dirty="0" smtClean="0">
                <a:hlinkClick r:id="rId6"/>
              </a:rPr>
              <a:t>https://www.ietf.org/proceedings/96/slides/slides-96-tsvwg-2.pdf</a:t>
            </a:r>
            <a:r>
              <a:rPr lang="en-US" sz="1400" u="sng" dirty="0" smtClean="0"/>
              <a:t> .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Publication requested: </a:t>
            </a:r>
            <a:r>
              <a:rPr lang="en-US" sz="1400" dirty="0"/>
              <a:t>Controlled Delay Active Queue </a:t>
            </a:r>
            <a:r>
              <a:rPr lang="en-US" sz="1400" dirty="0" smtClean="0"/>
              <a:t>Management</a:t>
            </a:r>
            <a:r>
              <a:rPr lang="en-US" sz="1400" dirty="0"/>
              <a:t>, see </a:t>
            </a:r>
            <a:r>
              <a:rPr lang="en-US" sz="1400" dirty="0">
                <a:hlinkClick r:id="rId7"/>
              </a:rPr>
              <a:t>https://datatracker.ietf.org/doc/draft-ietf-aqm-codel</a:t>
            </a:r>
            <a:r>
              <a:rPr lang="en-US" sz="1400" dirty="0" smtClean="0">
                <a:hlinkClick r:id="rId7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Published as RFC 8087: The Benefits and Pitfalls of using Explicit Congestion Notification (ECN), </a:t>
            </a:r>
            <a:r>
              <a:rPr lang="en-US" sz="1400" dirty="0">
                <a:hlinkClick r:id="rId8"/>
              </a:rPr>
              <a:t>https://datatracker.ietf.org/doc/rfc8087</a:t>
            </a:r>
            <a:r>
              <a:rPr lang="en-US" sz="1400" dirty="0" smtClean="0">
                <a:hlinkClick r:id="rId8"/>
              </a:rPr>
              <a:t>/</a:t>
            </a:r>
            <a:r>
              <a:rPr lang="en-US" sz="1400" dirty="0" smtClean="0"/>
              <a:t>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Published as RFC 7928: AQM Characterization Guidelines, see </a:t>
            </a:r>
            <a:r>
              <a:rPr lang="en-US" sz="1400" dirty="0">
                <a:hlinkClick r:id="rId9"/>
              </a:rPr>
              <a:t>https://datatracker.ietf.org/doc/rfc7928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fr-FR" sz="1400" dirty="0" smtClean="0"/>
              <a:t>RFC 7567 </a:t>
            </a:r>
            <a:r>
              <a:rPr lang="fr-FR" sz="1400" dirty="0" err="1" smtClean="0"/>
              <a:t>published</a:t>
            </a:r>
            <a:r>
              <a:rPr lang="fr-FR" sz="1400" dirty="0" smtClean="0"/>
              <a:t>: IETF </a:t>
            </a:r>
            <a:r>
              <a:rPr lang="fr-FR" sz="1400" dirty="0" err="1" smtClean="0"/>
              <a:t>Recommendations</a:t>
            </a:r>
            <a:r>
              <a:rPr lang="fr-FR" sz="1400" dirty="0" smtClean="0"/>
              <a:t> </a:t>
            </a:r>
            <a:r>
              <a:rPr lang="fr-FR" sz="1400" dirty="0" err="1" smtClean="0"/>
              <a:t>Regarding</a:t>
            </a:r>
            <a:r>
              <a:rPr lang="fr-FR" sz="1400" dirty="0" smtClean="0"/>
              <a:t> Active Queue 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10"/>
              </a:rPr>
              <a:t>https://tools.ietf.org/html/rfc7567</a:t>
            </a: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20/20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951222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March 2017</a:t>
            </a:r>
            <a:endParaRPr lang="en-GB" altLang="en-US" sz="1800" dirty="0" smtClean="0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27138B0-886C-442D-A790-BBBA55B88C81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113</a:t>
            </a:fld>
            <a:endParaRPr lang="en-GB" altLang="en-US" sz="1200" b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Wi-Fi Alliance Liaison Update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2017-03-15</a:t>
            </a:r>
          </a:p>
        </p:txBody>
      </p:sp>
      <p:graphicFrame>
        <p:nvGraphicFramePr>
          <p:cNvPr id="4103" name="Object 5"/>
          <p:cNvGraphicFramePr>
            <a:graphicFrameLocks noChangeAspect="1"/>
          </p:cNvGraphicFramePr>
          <p:nvPr/>
        </p:nvGraphicFramePr>
        <p:xfrm>
          <a:off x="534988" y="2351088"/>
          <a:ext cx="7813675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Document" r:id="rId4" imgW="8156175" imgH="2330354" progId="Word.Document.8">
                  <p:embed/>
                </p:oleObj>
              </mc:Choice>
              <mc:Fallback>
                <p:oleObj name="Document" r:id="rId4" imgW="8156175" imgH="23303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351088"/>
                        <a:ext cx="7813675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533400" y="1935163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11-17-0259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2618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4704"/>
            <a:ext cx="8062913" cy="540000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000" b="0" dirty="0" smtClean="0"/>
              <a:t>The last WFA member meeting was held in the week of </a:t>
            </a:r>
            <a:r>
              <a:rPr lang="en-US" altLang="en-US" sz="2000" b="0" dirty="0"/>
              <a:t>6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Feb 2017 in Sydney Australia </a:t>
            </a:r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Recent Items of note</a:t>
            </a:r>
          </a:p>
          <a:p>
            <a:pPr lvl="1">
              <a:defRPr/>
            </a:pPr>
            <a:r>
              <a:rPr lang="en-US" altLang="en-US" sz="1600" dirty="0" smtClean="0"/>
              <a:t>On Feb 22</a:t>
            </a:r>
            <a:r>
              <a:rPr lang="en-US" altLang="en-US" sz="1600" baseline="30000" dirty="0" smtClean="0"/>
              <a:t>nd</a:t>
            </a:r>
            <a:r>
              <a:rPr lang="en-US" altLang="en-US" sz="1600" dirty="0" smtClean="0"/>
              <a:t> 2017 Wi-Fi Certified Location™ was announced</a:t>
            </a:r>
          </a:p>
          <a:p>
            <a:pPr lvl="2">
              <a:defRPr/>
            </a:pPr>
            <a:r>
              <a:rPr lang="en-US" altLang="en-US" sz="1400" dirty="0">
                <a:hlinkClick r:id="rId3"/>
              </a:rPr>
              <a:t>http://</a:t>
            </a:r>
            <a:r>
              <a:rPr lang="en-US" altLang="en-US" sz="1400" dirty="0" smtClean="0">
                <a:hlinkClick r:id="rId3"/>
              </a:rPr>
              <a:t>www.wi-fi.org/news-events/newsroom/wi-fi-certified-location-brings-wi-fi-indoor-positioning-capabilities</a:t>
            </a:r>
            <a:endParaRPr lang="en-US" altLang="en-US" sz="1400" dirty="0" smtClean="0"/>
          </a:p>
          <a:p>
            <a:pPr lvl="1">
              <a:defRPr/>
            </a:pPr>
            <a:endParaRPr lang="en-US" altLang="en-US" sz="1600" dirty="0"/>
          </a:p>
          <a:p>
            <a:pPr>
              <a:defRPr/>
            </a:pPr>
            <a:r>
              <a:rPr lang="en-US" altLang="en-US" sz="2000" b="0" dirty="0" smtClean="0"/>
              <a:t>Ongoing technical activity at WFA leading to certification, based on IEEE programs</a:t>
            </a:r>
          </a:p>
          <a:p>
            <a:pPr lvl="1">
              <a:defRPr/>
            </a:pPr>
            <a:r>
              <a:rPr lang="en-US" altLang="en-US" sz="1600" dirty="0" smtClean="0"/>
              <a:t>Location  </a:t>
            </a:r>
          </a:p>
          <a:p>
            <a:pPr lvl="1">
              <a:defRPr/>
            </a:pPr>
            <a:r>
              <a:rPr lang="en-US" altLang="en-US" sz="1600" dirty="0" smtClean="0"/>
              <a:t>60GHz</a:t>
            </a:r>
          </a:p>
          <a:p>
            <a:pPr lvl="1">
              <a:defRPr/>
            </a:pPr>
            <a:r>
              <a:rPr lang="en-US" altLang="en-US" sz="1600" dirty="0" err="1" smtClean="0"/>
              <a:t>HaLow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 smtClean="0"/>
              <a:t>Timing Measurement  (</a:t>
            </a:r>
            <a:r>
              <a:rPr lang="en-US" altLang="en-US" sz="1600" dirty="0" err="1" smtClean="0"/>
              <a:t>TimeSync</a:t>
            </a:r>
            <a:r>
              <a:rPr lang="en-US" altLang="en-US" sz="1600" dirty="0"/>
              <a:t> </a:t>
            </a:r>
            <a:r>
              <a:rPr lang="en-US" altLang="en-US" sz="1600" dirty="0" smtClean="0"/>
              <a:t>)</a:t>
            </a:r>
          </a:p>
          <a:p>
            <a:pPr lvl="1">
              <a:defRPr/>
            </a:pPr>
            <a:r>
              <a:rPr lang="en-US" altLang="en-US" sz="1600" dirty="0" smtClean="0"/>
              <a:t>Optimized Connectivity Experience</a:t>
            </a:r>
          </a:p>
          <a:p>
            <a:pPr lvl="1">
              <a:defRPr/>
            </a:pPr>
            <a:r>
              <a:rPr lang="en-US" altLang="en-US" sz="1600" dirty="0" smtClean="0"/>
              <a:t>Multiband Operations</a:t>
            </a:r>
          </a:p>
          <a:p>
            <a:pPr lvl="1">
              <a:defRPr/>
            </a:pPr>
            <a:r>
              <a:rPr lang="en-US" altLang="en-US" sz="1600" dirty="0" err="1"/>
              <a:t>IoT</a:t>
            </a:r>
            <a:r>
              <a:rPr lang="en-US" altLang="en-US" sz="1600" dirty="0"/>
              <a:t> Low Power</a:t>
            </a:r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512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951222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March 2017</a:t>
            </a:r>
            <a:endParaRPr lang="en-GB" altLang="en-US" sz="1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11-17-0259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Examples of other technical work ongoing in WFA</a:t>
            </a:r>
          </a:p>
          <a:p>
            <a:pPr lvl="1">
              <a:defRPr/>
            </a:pPr>
            <a:r>
              <a:rPr lang="en-US" altLang="en-US" sz="1600" dirty="0" smtClean="0"/>
              <a:t>Neighbor Awareness Networking – low power </a:t>
            </a:r>
            <a:r>
              <a:rPr lang="en-US" altLang="en-US" sz="1600" dirty="0"/>
              <a:t>discovery, many-to-many </a:t>
            </a:r>
            <a:r>
              <a:rPr lang="en-US" altLang="en-US" sz="1600" dirty="0" smtClean="0"/>
              <a:t>data </a:t>
            </a:r>
            <a:r>
              <a:rPr lang="en-US" altLang="en-US" sz="1600" dirty="0"/>
              <a:t>connectivity, </a:t>
            </a:r>
            <a:r>
              <a:rPr lang="en-US" altLang="en-US" sz="1600" dirty="0" smtClean="0"/>
              <a:t>and accurate ranging</a:t>
            </a:r>
          </a:p>
          <a:p>
            <a:pPr lvl="1">
              <a:defRPr/>
            </a:pPr>
            <a:r>
              <a:rPr lang="en-US" altLang="en-US" sz="1600" dirty="0" smtClean="0"/>
              <a:t>Wireless Serial Bus</a:t>
            </a:r>
          </a:p>
          <a:p>
            <a:pPr lvl="1">
              <a:defRPr/>
            </a:pPr>
            <a:r>
              <a:rPr lang="en-US" altLang="en-US" sz="1600" dirty="0" smtClean="0"/>
              <a:t>Display</a:t>
            </a:r>
          </a:p>
          <a:p>
            <a:pPr lvl="1">
              <a:defRPr/>
            </a:pPr>
            <a:r>
              <a:rPr lang="en-US" altLang="en-US" sz="1600" dirty="0" smtClean="0"/>
              <a:t>Security </a:t>
            </a:r>
          </a:p>
          <a:p>
            <a:pPr lvl="1">
              <a:defRPr/>
            </a:pPr>
            <a:r>
              <a:rPr lang="en-US" altLang="en-US" sz="1600" dirty="0" smtClean="0"/>
              <a:t>Device Provisioning Protocol</a:t>
            </a:r>
          </a:p>
          <a:p>
            <a:pPr lvl="1">
              <a:defRPr/>
            </a:pPr>
            <a:r>
              <a:rPr lang="en-US" altLang="en-US" sz="1600" dirty="0" smtClean="0"/>
              <a:t>Application Services</a:t>
            </a:r>
          </a:p>
          <a:p>
            <a:pPr lvl="1">
              <a:defRPr/>
            </a:pPr>
            <a:r>
              <a:rPr lang="en-US" altLang="en-US" sz="1600" dirty="0" smtClean="0"/>
              <a:t>LTE Coexistence</a:t>
            </a:r>
          </a:p>
          <a:p>
            <a:pPr lvl="1">
              <a:defRPr/>
            </a:pPr>
            <a:r>
              <a:rPr lang="en-US" altLang="en-US" sz="1600" dirty="0" err="1" smtClean="0"/>
              <a:t>Passpoint</a:t>
            </a:r>
            <a:endParaRPr lang="en-US" altLang="en-US" sz="1600" dirty="0" smtClean="0"/>
          </a:p>
          <a:p>
            <a:pPr lvl="1">
              <a:defRPr/>
            </a:pPr>
            <a:r>
              <a:rPr lang="en-US" altLang="en-US" sz="1600" dirty="0"/>
              <a:t>Home Experience</a:t>
            </a:r>
          </a:p>
          <a:p>
            <a:pPr lvl="1">
              <a:defRPr/>
            </a:pPr>
            <a:endParaRPr lang="en-US" altLang="en-US" dirty="0" smtClean="0"/>
          </a:p>
          <a:p>
            <a:pPr>
              <a:defRPr/>
            </a:pPr>
            <a:r>
              <a:rPr lang="en-US" altLang="en-US" sz="2000" b="0" dirty="0" smtClean="0"/>
              <a:t>Examples of WFA Activity in other areas, potentially leading to technical work </a:t>
            </a:r>
          </a:p>
          <a:p>
            <a:pPr lvl="1">
              <a:defRPr/>
            </a:pPr>
            <a:r>
              <a:rPr lang="en-US" altLang="en-US" sz="1600" dirty="0" smtClean="0"/>
              <a:t>Automotive</a:t>
            </a:r>
          </a:p>
          <a:p>
            <a:pPr lvl="1">
              <a:defRPr/>
            </a:pPr>
            <a:r>
              <a:rPr lang="en-US" altLang="en-US" sz="1600" dirty="0"/>
              <a:t>a</a:t>
            </a:r>
            <a:r>
              <a:rPr lang="en-US" altLang="en-US" sz="1600" dirty="0" smtClean="0"/>
              <a:t>x </a:t>
            </a:r>
          </a:p>
          <a:p>
            <a:pPr marL="0" indent="0">
              <a:buFontTx/>
              <a:buNone/>
              <a:defRPr/>
            </a:pPr>
            <a:endParaRPr lang="en-GB" altLang="en-US" sz="2000" b="0" dirty="0" smtClean="0"/>
          </a:p>
        </p:txBody>
      </p:sp>
      <p:sp>
        <p:nvSpPr>
          <p:cNvPr id="2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951222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March 2017</a:t>
            </a:r>
            <a:endParaRPr lang="en-GB" altLang="en-US" sz="1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11-17-0259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7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5175"/>
            <a:ext cx="7772400" cy="56165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For more information on current areas of work see</a:t>
            </a:r>
          </a:p>
          <a:p>
            <a:pPr lvl="1">
              <a:defRPr/>
            </a:pPr>
            <a:r>
              <a:rPr lang="en-US" altLang="en-US" sz="1600" dirty="0">
                <a:hlinkClick r:id="rId3"/>
              </a:rPr>
              <a:t>http://</a:t>
            </a:r>
            <a:r>
              <a:rPr lang="en-US" altLang="en-US" sz="1600" dirty="0" smtClean="0">
                <a:hlinkClick r:id="rId3"/>
              </a:rPr>
              <a:t>www.wi-fi.org/who-we-are/current-work-areas</a:t>
            </a:r>
            <a:endParaRPr lang="en-US" altLang="en-US" sz="1600" dirty="0" smtClean="0"/>
          </a:p>
          <a:p>
            <a:pPr>
              <a:defRPr/>
            </a:pPr>
            <a:endParaRPr lang="en-US" altLang="en-US" sz="2000" b="0" dirty="0" smtClean="0"/>
          </a:p>
          <a:p>
            <a:pPr>
              <a:defRPr/>
            </a:pPr>
            <a:r>
              <a:rPr lang="en-US" altLang="en-US" sz="2000" b="0" dirty="0" smtClean="0"/>
              <a:t>If those sound like interesting topics please plan to attend the next member meeting which is scheduled for the week of </a:t>
            </a:r>
            <a:r>
              <a:rPr lang="en-US" altLang="en-US" sz="2000" b="0" dirty="0"/>
              <a:t>5</a:t>
            </a:r>
            <a:r>
              <a:rPr lang="en-US" altLang="en-US" sz="2000" b="0" baseline="30000" dirty="0" smtClean="0"/>
              <a:t>th</a:t>
            </a:r>
            <a:r>
              <a:rPr lang="en-US" altLang="en-US" sz="2000" b="0" dirty="0" smtClean="0"/>
              <a:t> Jun 2017 in Vancouver, Canada.</a:t>
            </a:r>
          </a:p>
          <a:p>
            <a:pPr>
              <a:defRPr/>
            </a:pPr>
            <a:endParaRPr lang="en-GB" altLang="en-US" sz="2000" b="0" dirty="0" smtClean="0"/>
          </a:p>
          <a:p>
            <a:pPr>
              <a:defRPr/>
            </a:pPr>
            <a:r>
              <a:rPr lang="en-GB" altLang="en-US" sz="2000" b="0" dirty="0" smtClean="0"/>
              <a:t>Further general information at </a:t>
            </a:r>
            <a:r>
              <a:rPr lang="en-GB" altLang="en-US" sz="2000" b="0" dirty="0" smtClean="0">
                <a:hlinkClick r:id="rId4"/>
              </a:rPr>
              <a:t>http://www.wi-fi.org/</a:t>
            </a:r>
            <a:r>
              <a:rPr lang="en-GB" altLang="en-US" sz="2000" b="0" dirty="0" smtClean="0"/>
              <a:t> 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84213" y="332601"/>
            <a:ext cx="951222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March 2017</a:t>
            </a:r>
            <a:endParaRPr lang="en-GB" altLang="en-US" sz="1800" dirty="0" smtClean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11-17-0259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Ian Sherlock, Texas Instruments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Adrian Stephens, Intel Corporation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MDR Status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dirty="0"/>
              <a:t>802.11 Working Group Mandatory Draft Review</a:t>
            </a:r>
          </a:p>
          <a:p>
            <a:pPr lvl="1">
              <a:buFontTx/>
              <a:buNone/>
            </a:pPr>
            <a:r>
              <a:rPr lang="en-US" sz="1800" dirty="0"/>
              <a:t>802.11-11/615r6 documents the process. MDR now in the 802.11 Operating Manual 802.11-14/0629r8. The process needs some change so the report is done after the editing is done. </a:t>
            </a:r>
          </a:p>
          <a:p>
            <a:r>
              <a:rPr lang="en-US" sz="1600" dirty="0" err="1" smtClean="0"/>
              <a:t>REVmc</a:t>
            </a:r>
            <a:r>
              <a:rPr lang="en-US" sz="1600" dirty="0" smtClean="0"/>
              <a:t> </a:t>
            </a:r>
            <a:r>
              <a:rPr lang="en-US" sz="1600" dirty="0"/>
              <a:t>D3.0 went through MDR process – 802.11-14/781r11 dated Sept 19, 2014</a:t>
            </a:r>
          </a:p>
          <a:p>
            <a:r>
              <a:rPr lang="en-US" sz="1600" dirty="0"/>
              <a:t>P802.11ah D4.0 went through MDR process – 802.11-15/247r3 dated Mar 12, 2015</a:t>
            </a:r>
          </a:p>
          <a:p>
            <a:r>
              <a:rPr lang="en-US" sz="1600" dirty="0"/>
              <a:t>P802.11ai D4.0 went through MDR process – 802.11-15/248r4 dated May 14, 2015</a:t>
            </a:r>
          </a:p>
          <a:p>
            <a:r>
              <a:rPr lang="en-US" sz="1600" dirty="0"/>
              <a:t>P802.11aq D4.0 went through MDR process – 802.11-16/801r0 dated June 22, 2016</a:t>
            </a:r>
          </a:p>
          <a:p>
            <a:r>
              <a:rPr lang="en-US" sz="1600" dirty="0"/>
              <a:t>P802.11aj D3.0 went through MDR process – 802.11-16/1333r5 dated Dec 9, 2016</a:t>
            </a:r>
          </a:p>
          <a:p>
            <a:pPr lvl="1"/>
            <a:r>
              <a:rPr lang="en-US" sz="1400" dirty="0"/>
              <a:t>Final changes in D5.0 Feb 17, 2017.</a:t>
            </a:r>
          </a:p>
          <a:p>
            <a:r>
              <a:rPr lang="en-US" sz="1600" dirty="0"/>
              <a:t>P802.11ak –17/143r3 MDR draft report March 2, 2017. 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C2F44440-AD43-43F2-939F-6A909DC803D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12/30 of 11-17-0313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93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proliferation of STA types and their requirement inheritance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2CC4D41-5DD7-4E30-AC49-D50706A721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22306" y="265478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3938" y="2654782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6694" y="4186047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3931" y="1828800"/>
            <a:ext cx="7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5290" y="4186046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EDMG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3164" y="5061796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45MG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5075" y="265650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1" y="2654782"/>
            <a:ext cx="81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QoS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68216" y="4425914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1684" y="5331360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97884" y="5900036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3164" y="4726171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CDMG</a:t>
            </a:r>
          </a:p>
        </p:txBody>
      </p:sp>
      <p:cxnSp>
        <p:nvCxnSpPr>
          <p:cNvPr id="24" name="Straight Arrow Connector 23"/>
          <p:cNvCxnSpPr>
            <a:stCxn id="18" idx="3"/>
            <a:endCxn id="10" idx="1"/>
          </p:cNvCxnSpPr>
          <p:nvPr/>
        </p:nvCxnSpPr>
        <p:spPr bwMode="auto">
          <a:xfrm>
            <a:off x="2486475" y="2885615"/>
            <a:ext cx="735831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Straight Arrow Connector 25"/>
          <p:cNvCxnSpPr>
            <a:stCxn id="10" idx="3"/>
            <a:endCxn id="11" idx="1"/>
          </p:cNvCxnSpPr>
          <p:nvPr/>
        </p:nvCxnSpPr>
        <p:spPr bwMode="auto">
          <a:xfrm flipV="1">
            <a:off x="3908106" y="2885615"/>
            <a:ext cx="735832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/>
          <p:cNvCxnSpPr>
            <a:stCxn id="11" idx="3"/>
            <a:endCxn id="17" idx="1"/>
          </p:cNvCxnSpPr>
          <p:nvPr/>
        </p:nvCxnSpPr>
        <p:spPr bwMode="auto">
          <a:xfrm>
            <a:off x="5582919" y="2885615"/>
            <a:ext cx="632156" cy="17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224177" y="1828800"/>
            <a:ext cx="162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S1G relay</a:t>
            </a:r>
          </a:p>
        </p:txBody>
      </p:sp>
      <p:cxnSp>
        <p:nvCxnSpPr>
          <p:cNvPr id="34" name="Straight Arrow Connector 33"/>
          <p:cNvCxnSpPr>
            <a:stCxn id="14" idx="3"/>
            <a:endCxn id="32" idx="1"/>
          </p:cNvCxnSpPr>
          <p:nvPr/>
        </p:nvCxnSpPr>
        <p:spPr bwMode="auto">
          <a:xfrm>
            <a:off x="5665481" y="2059633"/>
            <a:ext cx="5586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" name="Straight Arrow Connector 35"/>
          <p:cNvCxnSpPr>
            <a:stCxn id="12" idx="3"/>
            <a:endCxn id="15" idx="1"/>
          </p:cNvCxnSpPr>
          <p:nvPr/>
        </p:nvCxnSpPr>
        <p:spPr bwMode="auto">
          <a:xfrm flipV="1">
            <a:off x="6415675" y="4416879"/>
            <a:ext cx="1259615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" name="Straight Arrow Connector 37"/>
          <p:cNvCxnSpPr>
            <a:stCxn id="12" idx="3"/>
            <a:endCxn id="22" idx="1"/>
          </p:cNvCxnSpPr>
          <p:nvPr/>
        </p:nvCxnSpPr>
        <p:spPr bwMode="auto">
          <a:xfrm>
            <a:off x="6415675" y="4416880"/>
            <a:ext cx="677489" cy="5401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0" name="Straight Arrow Connector 39"/>
          <p:cNvCxnSpPr>
            <a:stCxn id="18" idx="3"/>
            <a:endCxn id="19" idx="1"/>
          </p:cNvCxnSpPr>
          <p:nvPr/>
        </p:nvCxnSpPr>
        <p:spPr bwMode="auto">
          <a:xfrm>
            <a:off x="2486475" y="2885615"/>
            <a:ext cx="1581741" cy="17711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665481" y="335833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TVHT</a:t>
            </a:r>
          </a:p>
        </p:txBody>
      </p:sp>
      <p:cxnSp>
        <p:nvCxnSpPr>
          <p:cNvPr id="52" name="Straight Arrow Connector 51"/>
          <p:cNvCxnSpPr>
            <a:stCxn id="18" idx="3"/>
            <a:endCxn id="12" idx="1"/>
          </p:cNvCxnSpPr>
          <p:nvPr/>
        </p:nvCxnSpPr>
        <p:spPr bwMode="auto">
          <a:xfrm>
            <a:off x="2486475" y="2885615"/>
            <a:ext cx="2990219" cy="1531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4" name="Straight Arrow Connector 53"/>
          <p:cNvCxnSpPr>
            <a:stCxn id="11" idx="2"/>
            <a:endCxn id="50" idx="1"/>
          </p:cNvCxnSpPr>
          <p:nvPr/>
        </p:nvCxnSpPr>
        <p:spPr bwMode="auto">
          <a:xfrm>
            <a:off x="5113429" y="3116447"/>
            <a:ext cx="552052" cy="472723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Straight Arrow Connector 55"/>
          <p:cNvCxnSpPr>
            <a:stCxn id="18" idx="3"/>
            <a:endCxn id="14" idx="1"/>
          </p:cNvCxnSpPr>
          <p:nvPr/>
        </p:nvCxnSpPr>
        <p:spPr bwMode="auto">
          <a:xfrm flipV="1">
            <a:off x="2486475" y="2059633"/>
            <a:ext cx="2407456" cy="825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29706" y="4583998"/>
            <a:ext cx="2922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technique we use to define feature set applicability is the STA type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3427" y="2654782"/>
            <a:ext cx="81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</a:t>
            </a:r>
          </a:p>
        </p:txBody>
      </p:sp>
      <p:cxnSp>
        <p:nvCxnSpPr>
          <p:cNvPr id="68" name="Straight Arrow Connector 67"/>
          <p:cNvCxnSpPr>
            <a:stCxn id="66" idx="3"/>
            <a:endCxn id="18" idx="1"/>
          </p:cNvCxnSpPr>
          <p:nvPr/>
        </p:nvCxnSpPr>
        <p:spPr bwMode="auto">
          <a:xfrm>
            <a:off x="1333501" y="2885615"/>
            <a:ext cx="3429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Straight Arrow Connector 69"/>
          <p:cNvCxnSpPr>
            <a:stCxn id="66" idx="3"/>
            <a:endCxn id="20" idx="1"/>
          </p:cNvCxnSpPr>
          <p:nvPr/>
        </p:nvCxnSpPr>
        <p:spPr bwMode="auto">
          <a:xfrm>
            <a:off x="1333501" y="2885615"/>
            <a:ext cx="2788183" cy="26765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Straight Arrow Connector 71"/>
          <p:cNvCxnSpPr>
            <a:stCxn id="66" idx="3"/>
            <a:endCxn id="21" idx="1"/>
          </p:cNvCxnSpPr>
          <p:nvPr/>
        </p:nvCxnSpPr>
        <p:spPr bwMode="auto">
          <a:xfrm>
            <a:off x="1333501" y="2885615"/>
            <a:ext cx="2764383" cy="32452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47019" y="245593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(unadorned)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14/30 of 11-17-0313 by Peter Ecclesine (Self)</a:t>
            </a:r>
          </a:p>
        </p:txBody>
      </p:sp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9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/>
              <a:t>See 11-09-1034-11-0000-wg11-style-guide.doc</a:t>
            </a:r>
          </a:p>
          <a:p>
            <a:pPr lvl="1"/>
            <a:r>
              <a:rPr lang="en-US" dirty="0"/>
              <a:t>We updated 802.11 </a:t>
            </a:r>
            <a:r>
              <a:rPr lang="en-US" dirty="0" err="1"/>
              <a:t>WG</a:t>
            </a:r>
            <a:r>
              <a:rPr lang="en-US" dirty="0"/>
              <a:t> Style Guide based on 2012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2014 IEEE Standards Style Manual </a:t>
            </a:r>
            <a:r>
              <a:rPr lang="en-US" b="0" dirty="0"/>
              <a:t>when creating or updating drafts. </a:t>
            </a:r>
            <a:r>
              <a:rPr lang="en-GB" u="sng" dirty="0">
                <a:hlinkClick r:id="rId3"/>
              </a:rPr>
              <a:t>https://development.standards.ieee.org/myproject/Public/mytools/draft/styleman.pdf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</a:t>
            </a:r>
            <a:r>
              <a:rPr lang="en-US" b="0" dirty="0" err="1"/>
              <a:t>WG11</a:t>
            </a:r>
            <a:r>
              <a:rPr lang="en-US" b="0" dirty="0"/>
              <a:t> Style Guide and IEEE Standards Style Manual</a:t>
            </a:r>
          </a:p>
          <a:p>
            <a:r>
              <a:rPr lang="en-US" b="0" dirty="0"/>
              <a:t>Note that the Style Guide evolves with our practice, expect a revision in March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47D261DD-C19A-4D33-B792-98F42174A4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15/30 of 11-17-0313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267CEDAE-0893-43B3-92C5-6D110BF9235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015407"/>
              </p:ext>
            </p:extLst>
          </p:nvPr>
        </p:nvGraphicFramePr>
        <p:xfrm>
          <a:off x="914400" y="2398816"/>
          <a:ext cx="7772400" cy="3757822"/>
        </p:xfrm>
        <a:graphic>
          <a:graphicData uri="http://schemas.openxmlformats.org/drawingml/2006/table">
            <a:tbl>
              <a:tblPr/>
              <a:tblGrid>
                <a:gridCol w="28940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39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3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July 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321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September 2017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98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Jan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 –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453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193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Nov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>
                <a:solidFill>
                  <a:srgbClr val="FF0000"/>
                </a:solidFill>
              </a:rPr>
              <a:t>Mar 2017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http://grouper.ieee.org/groups/802/11/Reports/802.11_Timelines.htm</a:t>
            </a:r>
            <a:endParaRPr lang="en-US" sz="1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In July 2016, Editors changed the running order and will revisit in Mar 2017, maintaining this order in the interim </a:t>
            </a:r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228600" y="6169223"/>
            <a:ext cx="84074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17/30 of 11-17-0313 by Peter Ecclesine (Self)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58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381000" y="5562600"/>
            <a:ext cx="54102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Most current doc shaded green.</a:t>
            </a:r>
            <a:endParaRPr lang="en-US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179794"/>
              </p:ext>
            </p:extLst>
          </p:nvPr>
        </p:nvGraphicFramePr>
        <p:xfrm>
          <a:off x="457200" y="1349675"/>
          <a:ext cx="8262379" cy="4099560"/>
        </p:xfrm>
        <a:graphic>
          <a:graphicData uri="http://schemas.openxmlformats.org/drawingml/2006/table">
            <a:tbl>
              <a:tblPr/>
              <a:tblGrid>
                <a:gridCol w="3256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2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2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1023379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14-Mar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14-Mar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05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1.1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9.0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13-Mar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381000" y="6015781"/>
            <a:ext cx="6553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587675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Mar 2017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69191"/>
            <a:ext cx="7772400" cy="457200"/>
          </a:xfrm>
        </p:spPr>
        <p:txBody>
          <a:bodyPr/>
          <a:lstStyle/>
          <a:p>
            <a:r>
              <a:rPr lang="en-US" sz="2800" dirty="0"/>
              <a:t>Draft Development Snapshot</a:t>
            </a:r>
            <a:endParaRPr lang="en-GB" sz="2800" dirty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95EAAF8-1103-4F9A-8384-029AC986883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March 2017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19/30 of 11-17-0313 by Peter Ecclesine (Self)</a:t>
            </a:r>
          </a:p>
        </p:txBody>
      </p:sp>
    </p:spTree>
    <p:extLst>
      <p:ext uri="{BB962C8B-B14F-4D97-AF65-F5344CB8AC3E}">
        <p14:creationId xmlns:p14="http://schemas.microsoft.com/office/powerpoint/2010/main" val="1690002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MIB style, Visio and Frame practices</a:t>
            </a:r>
            <a:br>
              <a:rPr lang="en-US"/>
            </a:b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GB" sz="2000" dirty="0"/>
              <a:t>I’m going to suggest going forward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rgbClr val="FF0000"/>
                </a:solidFill>
              </a:rPr>
              <a:t>Two ways to format a figure &amp; its caption in frame: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 table.  Insert anchored frame inside table cell to hold graphics.  Use table caption as figure caption.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GB" sz="2000" dirty="0"/>
              <a:t> 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</a:t>
            </a:r>
            <a:endParaRPr lang="en-US" sz="2000" dirty="0"/>
          </a:p>
          <a:p>
            <a:pPr lvl="1"/>
            <a:r>
              <a:rPr lang="en-GB" sz="1800" dirty="0"/>
              <a:t>Near the end of sponsor ballot,  turn these all into .</a:t>
            </a:r>
            <a:r>
              <a:rPr lang="en-GB" sz="1800" dirty="0" err="1"/>
              <a:t>emf</a:t>
            </a:r>
            <a:r>
              <a:rPr lang="en-GB" sz="1800" dirty="0"/>
              <a:t> 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Keep 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emf</a:t>
            </a:r>
            <a:r>
              <a:rPr lang="en-GB" sz="1800" dirty="0"/>
              <a:t> file that is linked to from frame. There is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2000" dirty="0"/>
              <a:t>Frame templates for 11aa, 11ac, 11af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B6A5EF2C-B352-4DCD-8AF4-06278E9671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24/30 of 11-17-0313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00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amendment style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802.11-16-0035-00  January Strawpoll#1 12-0-0</a:t>
            </a:r>
          </a:p>
          <a:p>
            <a:r>
              <a:rPr lang="en-US" dirty="0"/>
              <a:t>Robert Stacey volunteers to have 11ax try the new MAC style. Changes in control frames in multi-user behavior.</a:t>
            </a:r>
          </a:p>
          <a:p>
            <a:r>
              <a:rPr lang="en-US" dirty="0"/>
              <a:t>D0.1 clause 25 is HE MAC behavior modifying clauses 10 and 11; clause 26 is HE PHY behavior. </a:t>
            </a:r>
          </a:p>
          <a:p>
            <a:r>
              <a:rPr lang="en-US" dirty="0"/>
              <a:t>Comments on the new style are mixed.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284E455-25C1-4B8F-B461-78E9C8FDBA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30/30 of 11-17-0313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59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0500" y="646113"/>
            <a:ext cx="8724900" cy="1066800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March 2017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685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2017-03-16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515938" y="2359025"/>
          <a:ext cx="80375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Document" r:id="rId4" imgW="8253286" imgH="2534496" progId="Word.Document.8">
                  <p:embed/>
                </p:oleObj>
              </mc:Choice>
              <mc:Fallback>
                <p:oleObj name="Document" r:id="rId4" imgW="825328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359025"/>
                        <a:ext cx="8037512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11-17-0509 by Joseph Levy (Interdigital)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9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March 2017 closing plenary meeting. Attendance information and liaison reports (including liaison reports from the mid-week plenary) are also included.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2944" y="725091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0244" y="2019697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38200" y="8382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25500" y="2132806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March 2017 Meeting in Vancouver, BC, Canada</a:t>
            </a:r>
          </a:p>
          <a:p>
            <a:pPr algn="ctr">
              <a:buFontTx/>
              <a:buNone/>
            </a:pPr>
            <a:endParaRPr lang="en-US" kern="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11-17-0509 by Joseph Levy (Interdigital)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88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March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392" y="1172486"/>
            <a:ext cx="8536007" cy="5360988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dirty="0"/>
              <a:t>March Goals: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Progress LS 3GPP SA (</a:t>
            </a:r>
            <a:r>
              <a:rPr lang="en-US" altLang="en-US" dirty="0">
                <a:hlinkClick r:id="rId3"/>
              </a:rPr>
              <a:t>11-16/1574</a:t>
            </a:r>
            <a:r>
              <a:rPr lang="en-US" altLang="en-US" dirty="0"/>
              <a:t>) on suggested technical areas of engagement and requesting guidance on SA planning/timing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 response form 3GPP RAN TSG to 802.11’s LS (if available)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 and reply to 3GPP RAN WG 2 reply LS (</a:t>
            </a:r>
            <a:r>
              <a:rPr lang="en-US" altLang="en-US" dirty="0">
                <a:hlinkClick r:id="rId4"/>
              </a:rPr>
              <a:t>11-17/0315r0</a:t>
            </a:r>
            <a:r>
              <a:rPr lang="en-US" altLang="en-US" dirty="0"/>
              <a:t>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sz="2000" dirty="0"/>
              <a:t>Agenda: </a:t>
            </a:r>
            <a:r>
              <a:rPr lang="en-US" altLang="en-US" sz="2000" b="0" dirty="0"/>
              <a:t>See </a:t>
            </a:r>
            <a:r>
              <a:rPr lang="en-US" altLang="en-US" sz="2000" b="0" dirty="0">
                <a:hlinkClick r:id="rId5"/>
              </a:rPr>
              <a:t>11-17/0200r2</a:t>
            </a:r>
            <a:r>
              <a:rPr lang="en-US" altLang="en-US" sz="2000" b="0" dirty="0"/>
              <a:t> 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dirty="0"/>
              <a:t>Meeting Activity: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Reviewed response LS from 3GPP RAN TSG.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Agreed to postpone the reply to GPP RAN2 LS on Estimated Throughput until the May meeting.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Reviewed the activity of the “IEEE “5G” Specification” – 802.1 OmniRAN ICAID meeting and reviewed the ICAID </a:t>
            </a:r>
            <a:r>
              <a:rPr lang="en-US" altLang="en-US" dirty="0">
                <a:hlinkClick r:id="rId6"/>
              </a:rPr>
              <a:t>omniran-16/0084r5</a:t>
            </a:r>
            <a:r>
              <a:rPr lang="en-US" altLang="en-US" dirty="0"/>
              <a:t>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dirty="0"/>
              <a:t>Generated two text proposals for the ICAID and provided them to the 802.1 OmniRAN Chair.  These proposals were applied to the ICAID </a:t>
            </a:r>
            <a:r>
              <a:rPr lang="en-US" altLang="en-US" dirty="0">
                <a:hlinkClick r:id="rId7"/>
              </a:rPr>
              <a:t>omniran-16-0084r7</a:t>
            </a:r>
            <a:r>
              <a:rPr lang="en-US" altLang="en-US" dirty="0"/>
              <a:t> .</a:t>
            </a:r>
          </a:p>
          <a:p>
            <a:pPr marL="800100" lvl="1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11-17-0509 by Joseph Levy (Interdigital)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83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5D8E26B-7BCF-4D25-9C89-0168A6618F18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Sessions Planning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1295400"/>
            <a:ext cx="8077200" cy="5105400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kern="0" dirty="0"/>
              <a:t>Teleconference: </a:t>
            </a:r>
          </a:p>
          <a:p>
            <a:pPr lvl="1"/>
            <a:r>
              <a:rPr lang="en-US" dirty="0"/>
              <a:t>Thursday, 20 April @ 10am EDT and</a:t>
            </a:r>
            <a:endParaRPr lang="en-US" sz="2400" dirty="0"/>
          </a:p>
          <a:p>
            <a:pPr lvl="1"/>
            <a:r>
              <a:rPr lang="en-US" dirty="0"/>
              <a:t>Thursday, 04 May @10am EDT</a:t>
            </a:r>
          </a:p>
          <a:p>
            <a:pPr lvl="1"/>
            <a:r>
              <a:rPr lang="en-US" dirty="0"/>
              <a:t>The focus of these teleconferences will be to continue to define technical areas to discuss with 3GPP SA TSG and work on </a:t>
            </a:r>
            <a:r>
              <a:rPr lang="en-US" altLang="en-US" kern="0" dirty="0">
                <a:hlinkClick r:id="rId3"/>
              </a:rPr>
              <a:t>11-16/1574</a:t>
            </a:r>
            <a:r>
              <a:rPr lang="en-US" altLang="en-US" kern="0" dirty="0"/>
              <a:t>: the LS to 3GPP SA Requesting Status and Information on WLAN integration in 3GPP NextGen System</a:t>
            </a:r>
            <a:r>
              <a:rPr lang="en-US" dirty="0"/>
              <a:t> .  </a:t>
            </a:r>
            <a:endParaRPr lang="en-US" sz="2400" dirty="0"/>
          </a:p>
          <a:p>
            <a:r>
              <a:rPr lang="en-US" altLang="en-US" kern="0" dirty="0"/>
              <a:t>13-16 May 2017 F2F, </a:t>
            </a:r>
            <a:r>
              <a:rPr lang="en-GB" dirty="0"/>
              <a:t>Daejeon, Korea</a:t>
            </a:r>
            <a:r>
              <a:rPr lang="en-US" altLang="en-US" kern="0" dirty="0"/>
              <a:t>:</a:t>
            </a:r>
          </a:p>
          <a:p>
            <a:pPr lvl="1"/>
            <a:r>
              <a:rPr lang="en-US" altLang="en-US" kern="0" dirty="0"/>
              <a:t>Goals, two meeting sessions: </a:t>
            </a:r>
          </a:p>
          <a:p>
            <a:pPr lvl="2"/>
            <a:r>
              <a:rPr lang="en-US" altLang="en-US" sz="1800" kern="0" dirty="0"/>
              <a:t>Continue to work on the LS to 3GPP SA TSG: </a:t>
            </a:r>
            <a:r>
              <a:rPr lang="en-US" altLang="en-US" sz="1800" kern="0" dirty="0">
                <a:hlinkClick r:id="rId3"/>
              </a:rPr>
              <a:t>11-16/1574</a:t>
            </a:r>
            <a:endParaRPr lang="en-US" altLang="en-US" sz="1800" kern="0" dirty="0"/>
          </a:p>
          <a:p>
            <a:pPr lvl="2"/>
            <a:r>
              <a:rPr lang="en-US" altLang="en-US" sz="1800" kern="0" dirty="0"/>
              <a:t>Continue to work to define technical areas to discuss with 3GPP RAN</a:t>
            </a:r>
          </a:p>
          <a:p>
            <a:pPr lvl="2"/>
            <a:r>
              <a:rPr lang="en-US" altLang="en-US" sz="1800" kern="0" dirty="0"/>
              <a:t>Continue to work to define technical areas to discuss with 3GPP SA</a:t>
            </a:r>
          </a:p>
          <a:p>
            <a:pPr lvl="2"/>
            <a:r>
              <a:rPr lang="en-US" altLang="en-US" sz="1800" kern="0" dirty="0"/>
              <a:t>Continue to track 802.1 OmniRAN Ad Hoc IC activity (ICAID)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11-17-0509 by Joseph Levy (Interdigital)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56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2017-03-16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656994"/>
              </p:ext>
            </p:extLst>
          </p:nvPr>
        </p:nvGraphicFramePr>
        <p:xfrm>
          <a:off x="519113" y="2292350"/>
          <a:ext cx="762000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92350"/>
                        <a:ext cx="7620000" cy="265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11-17-0499 by Mark Hamilton, Ruckus/Brocade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4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March 2017 Meeting in Vancouver, British Columbia, Canada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2/6 of 11-17-0499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16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11-17/0202r2</a:t>
            </a:r>
            <a:r>
              <a:rPr lang="en-US" dirty="0"/>
              <a:t> </a:t>
            </a:r>
            <a:endParaRPr lang="en-US" b="0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changes.  Ongoing balloting.  No action needed.</a:t>
            </a:r>
          </a:p>
          <a:p>
            <a:pPr>
              <a:spcBef>
                <a:spcPts val="0"/>
              </a:spcBef>
            </a:pPr>
            <a:r>
              <a:rPr lang="en-US" dirty="0"/>
              <a:t>Noted IEEE 802 activities relevant to 802.11/ARC</a:t>
            </a:r>
          </a:p>
          <a:p>
            <a:pPr lvl="1"/>
            <a:r>
              <a:rPr lang="en-US" altLang="en-US" dirty="0"/>
              <a:t>802.1AC is now published.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802.1Q revision underway.  Roll-in.</a:t>
            </a:r>
          </a:p>
          <a:p>
            <a:pPr>
              <a:spcBef>
                <a:spcPts val="0"/>
              </a:spcBef>
            </a:pPr>
            <a:r>
              <a:rPr lang="en-US" dirty="0"/>
              <a:t>IETF/802 coordination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Multicast issue has been explained.  No further action needed (for now).</a:t>
            </a:r>
          </a:p>
          <a:p>
            <a:pPr>
              <a:spcBef>
                <a:spcPts val="0"/>
              </a:spcBef>
            </a:pPr>
            <a:r>
              <a:rPr lang="en-US" dirty="0"/>
              <a:t>Status of joint topics with </a:t>
            </a:r>
            <a:r>
              <a:rPr lang="en-US" dirty="0" err="1"/>
              <a:t>TGak</a:t>
            </a:r>
            <a:r>
              <a:rPr lang="en-US" dirty="0"/>
              <a:t> (General Links – joint </a:t>
            </a:r>
            <a:r>
              <a:rPr lang="en-US" dirty="0" err="1"/>
              <a:t>mtg</a:t>
            </a:r>
            <a:r>
              <a:rPr 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altLang="en-US" dirty="0"/>
              <a:t>All known issues addressed.  No further joint work planned.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3/6 of 11-17-0499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95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181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Discussed </a:t>
            </a:r>
            <a:r>
              <a:rPr lang="en-US" dirty="0">
                <a:hlinkClick r:id="rId3"/>
              </a:rPr>
              <a:t>https://mentor.ieee.org/802.11/dcn/17/11-17-0475-01-0arc-mib-pattern-analysis.xlsx</a:t>
            </a:r>
            <a:r>
              <a:rPr lang="en-US" dirty="0"/>
              <a:t>.</a:t>
            </a:r>
            <a:endParaRPr lang="en-US" b="0" dirty="0"/>
          </a:p>
          <a:p>
            <a:pPr lvl="1">
              <a:spcBef>
                <a:spcPts val="0"/>
              </a:spcBef>
            </a:pPr>
            <a:r>
              <a:rPr lang="en-US" dirty="0"/>
              <a:t>Chair will update </a:t>
            </a:r>
            <a:r>
              <a:rPr lang="en-US" altLang="en-US" dirty="0">
                <a:hlinkClick r:id="rId4"/>
              </a:rPr>
              <a:t>https://mentor.ieee.org/802.11/dcn/15/11-15-0355-04-0arc-mib-truthvalue-usage-patterns.docx</a:t>
            </a:r>
            <a:r>
              <a:rPr lang="en-US" dirty="0"/>
              <a:t>, per direction, for review in May.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Off-line volunteers will complete review of existing usages in 11-17/0475, also for review in May.</a:t>
            </a:r>
          </a:p>
          <a:p>
            <a:pPr>
              <a:spcBef>
                <a:spcPts val="0"/>
              </a:spcBef>
            </a:pPr>
            <a:r>
              <a:rPr lang="en-US" dirty="0"/>
              <a:t>AP/DS/Portal architecture, 802/802.1 mappings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to consolidate agreements, and provide input to </a:t>
            </a:r>
            <a:r>
              <a:rPr lang="en-US" dirty="0" err="1"/>
              <a:t>REVmd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YANG/NETCONF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progress this session.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Plan to consider input received and review reference materials in preparation, and make a recommendation in May.</a:t>
            </a:r>
          </a:p>
          <a:p>
            <a:pPr lvl="1">
              <a:spcBef>
                <a:spcPts val="0"/>
              </a:spcBef>
            </a:pPr>
            <a:r>
              <a:rPr lang="en-US" b="1" u="sng" dirty="0">
                <a:solidFill>
                  <a:srgbClr val="FF0000"/>
                </a:solidFill>
              </a:rPr>
              <a:t>Anybody with experience on these, please come help us out!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4/6 of 11-17-0499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530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None planned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May schedule with 10 days’ notice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5/6 of 11-17-0499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9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/>
              <a:t>May 2017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191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Three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Finish 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Come to a recommendation on 802.11’s use of YANG/NETCONF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DS/AP/Portal architecture discussions, and “what is an ESS?”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Status updates on IETF work, IEEE 1588 work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200" b="0" dirty="0"/>
              <a:t>from slide 6/6 of 11-17-0499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8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PAR Review - Meeting Agenda and Comment slides - Vancouver 2017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97694" y="1622424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2017-03-16</a:t>
            </a:r>
            <a:endParaRPr lang="en-GB" sz="2000" b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29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326705"/>
              </p:ext>
            </p:extLst>
          </p:nvPr>
        </p:nvGraphicFramePr>
        <p:xfrm>
          <a:off x="533400" y="2590800"/>
          <a:ext cx="80010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4" imgW="8289564" imgH="2521714" progId="Word.Document.8">
                  <p:embed/>
                </p:oleObj>
              </mc:Choice>
              <mc:Fallback>
                <p:oleObj name="Document" r:id="rId4" imgW="8289564" imgH="2521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8001000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7694" y="224641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1/51 of 11-17-0253 by Jon Rosdahl,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13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as of 2017-03-16</a:t>
            </a:r>
          </a:p>
          <a:p>
            <a:r>
              <a:rPr lang="en-GB" dirty="0" smtClean="0"/>
              <a:t>16:40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2" y="711200"/>
            <a:ext cx="4343400" cy="567857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10952"/>
          </a:xfrm>
        </p:spPr>
        <p:txBody>
          <a:bodyPr/>
          <a:lstStyle/>
          <a:p>
            <a:r>
              <a:rPr lang="en-US" sz="2400" dirty="0" smtClean="0"/>
              <a:t>Report to 802.11 WG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00808"/>
            <a:ext cx="7770813" cy="4393606"/>
          </a:xfrm>
        </p:spPr>
        <p:txBody>
          <a:bodyPr/>
          <a:lstStyle/>
          <a:p>
            <a:r>
              <a:rPr lang="en-US" sz="2000" dirty="0" smtClean="0"/>
              <a:t>The PAR Review SC reviewed 4 of the 5 PARs under consideration this week, and processed the feedback on 802.11 Revision.</a:t>
            </a:r>
          </a:p>
          <a:p>
            <a:r>
              <a:rPr lang="en-US" sz="2000" dirty="0" smtClean="0"/>
              <a:t>The Response to the Feedback from 802.11 PAR Review SC was generally positive with only two comments rejected.</a:t>
            </a:r>
          </a:p>
          <a:p>
            <a:endParaRPr lang="en-US" sz="2000" dirty="0" smtClean="0"/>
          </a:p>
          <a:p>
            <a:r>
              <a:rPr lang="en-US" sz="2000" dirty="0" smtClean="0"/>
              <a:t>Last minute suggestion from Bob Grow on 802.11 Revision PAR to add explanation to 6.1.b.  The PAR Review SC suggested that the text to add be as follows: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"The RAC </a:t>
            </a:r>
            <a:r>
              <a:rPr lang="en-US" sz="2000" dirty="0" smtClean="0">
                <a:solidFill>
                  <a:srgbClr val="FF0000"/>
                </a:solidFill>
              </a:rPr>
              <a:t>may </a:t>
            </a:r>
            <a:r>
              <a:rPr lang="en-US" sz="2000" dirty="0">
                <a:solidFill>
                  <a:srgbClr val="FF0000"/>
                </a:solidFill>
              </a:rPr>
              <a:t>want to review for correct and consistent usage of registry </a:t>
            </a:r>
            <a:r>
              <a:rPr lang="en-US" sz="2000" dirty="0" smtClean="0">
                <a:solidFill>
                  <a:srgbClr val="FF0000"/>
                </a:solidFill>
              </a:rPr>
              <a:t>terms”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Thanks to those that contributed to the review process.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Adrian Stephens, Intel Corporation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Slide </a:t>
            </a:r>
            <a:fld id="{3A4934C6-33C0-44EA-8053-B7FE352B788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48/51 of 11-17-0253 by Jon Rosdahl, (Qualcomm)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57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6425"/>
            <a:ext cx="7856537" cy="637264"/>
          </a:xfrm>
        </p:spPr>
        <p:txBody>
          <a:bodyPr/>
          <a:lstStyle/>
          <a:p>
            <a:r>
              <a:rPr lang="en-US" sz="2400" dirty="0" smtClean="0"/>
              <a:t>Post PAR Review SC Meeting notes:</a:t>
            </a:r>
            <a:br>
              <a:rPr lang="en-US" sz="2400" dirty="0" smtClean="0"/>
            </a:br>
            <a:r>
              <a:rPr lang="en-US" sz="2400" dirty="0" smtClean="0"/>
              <a:t>802.15.4 Revision comment from Bob </a:t>
            </a:r>
            <a:r>
              <a:rPr lang="en-US" sz="2400" dirty="0" err="1" smtClean="0"/>
              <a:t>Heile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85798" y="1428354"/>
            <a:ext cx="7856539" cy="513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 current scope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of 15.4-2015 is: </a:t>
            </a:r>
          </a:p>
          <a:p>
            <a:pPr marL="457200" lvl="1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This standard defines the physical layer (PHY)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and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medium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access control (MAC) sublayer specifications for low-data-rate wireless connectivity with fixed, portable, and moving devices with no battery or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very limited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battery consumption requirements. In addition, the standard provides modes that allow for precision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ranging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. PHYs are defined for devices operating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various </a:t>
            </a: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license-free bands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in a variety of geographic regions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en-US" altLang="en-US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lvl="1" indent="0" defTabSz="914400" eaLnBrk="0" hangingPunct="0">
              <a:spcBef>
                <a:spcPct val="0"/>
              </a:spcBef>
              <a:buClrTx/>
              <a:buSzTx/>
            </a:pPr>
            <a:endParaRPr lang="en-US" altLang="en-US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57150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scope of this revision makes 2 changes. It corrects </a:t>
            </a:r>
            <a:r>
              <a:rPr lang="en-US" altLang="en-US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medium</a:t>
            </a: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to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media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and deletes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"various license free bands"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from the last sentence (both highlighted in red). </a:t>
            </a:r>
            <a:endParaRPr lang="en-US" altLang="en-US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57150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 resulting Scope 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(which does indeed reflect reality) is: </a:t>
            </a:r>
            <a:endParaRPr lang="en-US" altLang="en-US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lvl="1" indent="0" defTabSz="914400" eaLnBrk="0" hangingPunct="0">
              <a:spcBef>
                <a:spcPct val="0"/>
              </a:spcBef>
              <a:buClrTx/>
              <a:buSzTx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This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standard defines the physical layer (PHY)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and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media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access control (MAC) sublayer specifications for low-data-rate wireless connectivity with fixed, portable, and moving devices with no battery or very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limited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battery consumption requirements. In addition,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 standard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provides modes that allow for precision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ranging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. PHYs are defined for devices 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operating in</a:t>
            </a:r>
            <a:r>
              <a:rPr lang="en-US" altLang="en-US" sz="1600" b="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0" dirty="0">
                <a:solidFill>
                  <a:schemeClr val="tx1"/>
                </a:solidFill>
                <a:latin typeface="Arial" panose="020B0604020202020204" pitchFamily="34" charset="0"/>
              </a:rPr>
              <a:t>a variety of geographic regions.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50/51 of 11-17-0253 by Jon Rosdahl,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2017-03-16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174714"/>
              </p:ext>
            </p:extLst>
          </p:nvPr>
        </p:nvGraphicFramePr>
        <p:xfrm>
          <a:off x="711200" y="2451100"/>
          <a:ext cx="7366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451100"/>
                        <a:ext cx="7366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11-17-0503 by Jim Lansford, Chair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5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/>
              <a:t> Closing report for WNG SC for March 2017 in Vancouver, BC (Canada)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11-17-0503 by Jim Lansford, Chair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73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GB" altLang="en-US" sz="1200" b="0" dirty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1029419"/>
            <a:ext cx="8568952" cy="52799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400" b="0" dirty="0"/>
              <a:t>	    </a:t>
            </a:r>
            <a:r>
              <a:rPr lang="en-US" altLang="en-US" sz="1400" b="0" dirty="0">
                <a:hlinkClick r:id="rId3"/>
              </a:rPr>
              <a:t>https://mentor.ieee.org/802.11/dcn/17/11-17-0195-01-0wng-agenda-for-wng-2017-03.ppt</a:t>
            </a:r>
            <a:r>
              <a:rPr lang="en-US" altLang="en-US" sz="1400" b="0" dirty="0"/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/>
              <a:t>Presentations at March 2017 meeting</a:t>
            </a:r>
            <a:endParaRPr lang="en-GB" altLang="en-US" sz="1800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altLang="ja-JP" dirty="0">
                <a:cs typeface="Times New Roman" pitchFamily="18" charset="0"/>
              </a:rPr>
              <a:t>“Introduction to Rotation Polarization Wave System,” Ken Takei, Hitachi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GB" altLang="en-US" sz="1400" dirty="0">
                <a:hlinkClick r:id="rId4"/>
              </a:rPr>
              <a:t>https://mentor.ieee.org/802.11/dcn/17/11-17-0312-00-0wng-introduction-to-rpw-system.pptx</a:t>
            </a:r>
            <a:r>
              <a:rPr lang="en-GB" altLang="en-US" sz="1400" dirty="0"/>
              <a:t> </a:t>
            </a:r>
          </a:p>
          <a:p>
            <a:pPr marL="742950" lvl="2" indent="0">
              <a:spcBef>
                <a:spcPct val="0"/>
              </a:spcBef>
              <a:buNone/>
              <a:defRPr/>
            </a:pPr>
            <a:endParaRPr lang="en-GB" altLang="en-US" sz="1200" dirty="0"/>
          </a:p>
          <a:p>
            <a:pPr marL="857250" lvl="1" indent="-457200">
              <a:spcBef>
                <a:spcPct val="0"/>
              </a:spcBef>
              <a:defRPr/>
            </a:pPr>
            <a:r>
              <a:rPr lang="en-GB" altLang="en-US" dirty="0"/>
              <a:t>“</a:t>
            </a:r>
            <a:r>
              <a:rPr lang="en-US" dirty="0"/>
              <a:t>Review of existing approaches and use cases of obtaining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US" dirty="0"/>
              <a:t> transmission opportunity from multiple channels,” Kazuto Yano, Advanced Telecommunications Research Institute International (ATR)</a:t>
            </a:r>
          </a:p>
          <a:p>
            <a:pPr marL="857250" lvl="1" indent="-457200">
              <a:spcBef>
                <a:spcPct val="0"/>
              </a:spcBef>
              <a:defRPr/>
            </a:pPr>
            <a:r>
              <a:rPr lang="en-GB" altLang="en-US" sz="1400" dirty="0">
                <a:hlinkClick r:id="rId5"/>
              </a:rPr>
              <a:t>https://mentor.ieee.org/802.11/dcn/17/11-17-0410-00-0wng-review-of-existing-approaches-and-use-cases-of-obtaining-transmission-opportunity-from-multiple-channels.pptx</a:t>
            </a:r>
            <a:r>
              <a:rPr lang="en-GB" altLang="en-US" sz="1400" dirty="0"/>
              <a:t> </a:t>
            </a:r>
          </a:p>
          <a:p>
            <a:pPr marL="457200" indent="-457200">
              <a:spcBef>
                <a:spcPts val="0"/>
              </a:spcBef>
            </a:pPr>
            <a:r>
              <a:rPr lang="en-GB" altLang="en-US" sz="2000" dirty="0"/>
              <a:t>Minutes</a:t>
            </a:r>
          </a:p>
          <a:p>
            <a:pPr lvl="1">
              <a:spcBef>
                <a:spcPts val="0"/>
              </a:spcBef>
            </a:pPr>
            <a:r>
              <a:rPr lang="en-GB" altLang="en-US" sz="1600" dirty="0"/>
              <a:t> 11-17/0484r0</a:t>
            </a:r>
          </a:p>
          <a:p>
            <a:pPr>
              <a:spcBef>
                <a:spcPts val="0"/>
              </a:spcBef>
            </a:pPr>
            <a:r>
              <a:rPr lang="en-GB" altLang="ko-KR" sz="2000" dirty="0">
                <a:ea typeface="Gulim" pitchFamily="34" charset="-127"/>
              </a:rPr>
              <a:t>Plans for May 2017</a:t>
            </a:r>
            <a:endParaRPr lang="en-US" altLang="en-US" sz="200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1800" dirty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000" dirty="0"/>
              <a:t>No motions, no conference calls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11-17-0503 by Jim Lansford, Chair (Qualcomm)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93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367140" y="6477000"/>
            <a:ext cx="2167260" cy="184666"/>
          </a:xfrm>
        </p:spPr>
        <p:txBody>
          <a:bodyPr/>
          <a:lstStyle/>
          <a:p>
            <a:pPr algn="r">
              <a:defRPr/>
            </a:pPr>
            <a:r>
              <a:rPr lang="en-US" sz="1200" b="0" dirty="0" smtClean="0"/>
              <a:t>Adrian Stephens, Intel Corporation</a:t>
            </a:r>
            <a:endParaRPr lang="en-US" sz="12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IEEE 802.11 PDED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d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oc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closing report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Vancouver in Mar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17 March 2017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06607"/>
              </p:ext>
            </p:extLst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11-17-0506 by Andrew Myles, Cisco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IEEE 802.11 PDED ad hoc achieved its goals in Vancouver in Mar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 </a:t>
            </a:r>
            <a:r>
              <a:rPr lang="en-AU" sz="2000" dirty="0" smtClean="0"/>
              <a:t>IEEE 802.11 PDED achievements in Vancouver in Mar 2017(</a:t>
            </a:r>
            <a:r>
              <a:rPr lang="en-AU" sz="2000" dirty="0" smtClean="0">
                <a:hlinkClick r:id="rId3"/>
              </a:rPr>
              <a:t>agenda</a:t>
            </a:r>
            <a:r>
              <a:rPr lang="en-AU" sz="2000" dirty="0" smtClean="0"/>
              <a:t>, draft/unapproved minutes on Tuesday &amp; Wednesday)</a:t>
            </a:r>
          </a:p>
          <a:p>
            <a:pPr lvl="1"/>
            <a:r>
              <a:rPr lang="en-AU" sz="1800" dirty="0" smtClean="0"/>
              <a:t>Reviewed activities in 3GPP RAN4 related to coexistence testing</a:t>
            </a:r>
          </a:p>
          <a:p>
            <a:pPr lvl="2"/>
            <a:r>
              <a:rPr lang="en-AU" sz="1600" dirty="0" smtClean="0"/>
              <a:t>The testing is going slowly and is at risk</a:t>
            </a:r>
          </a:p>
          <a:p>
            <a:pPr lvl="1"/>
            <a:r>
              <a:rPr lang="en-AU" sz="1800" dirty="0" smtClean="0"/>
              <a:t>Reviewed what has happened so far on the PDED issue</a:t>
            </a:r>
          </a:p>
          <a:p>
            <a:pPr lvl="1"/>
            <a:r>
              <a:rPr lang="en-AU" sz="1800" dirty="0" smtClean="0"/>
              <a:t>Approved a response to 3GPP RAN1 on the  PDED issue</a:t>
            </a:r>
          </a:p>
          <a:p>
            <a:pPr lvl="1"/>
            <a:r>
              <a:rPr lang="en-AU" sz="1800" dirty="0" smtClean="0"/>
              <a:t>Heard refined presentation on simulation of LAA/Wi-Fi coexistence</a:t>
            </a:r>
          </a:p>
          <a:p>
            <a:pPr lvl="2"/>
            <a:r>
              <a:rPr lang="en-US" sz="1600" dirty="0" smtClean="0"/>
              <a:t>Conclusion was changing the ED threshold to -72dBm makes ax WLAN performance worse</a:t>
            </a:r>
            <a:endParaRPr lang="en-AU" sz="1600" dirty="0" smtClean="0"/>
          </a:p>
          <a:p>
            <a:pPr lvl="1"/>
            <a:r>
              <a:rPr lang="en-AU" sz="1800" dirty="0" smtClean="0"/>
              <a:t>Reviewed status of EN 301 893 development</a:t>
            </a:r>
          </a:p>
          <a:p>
            <a:pPr lvl="2"/>
            <a:r>
              <a:rPr lang="en-AU" sz="1600" dirty="0" smtClean="0"/>
              <a:t>IEEE 802 will need to make a case to maintain the “802.11 exception” in the next revision of EN 301 893</a:t>
            </a:r>
          </a:p>
          <a:p>
            <a:pPr lvl="1"/>
            <a:r>
              <a:rPr lang="en-AU" sz="1800" dirty="0" smtClean="0"/>
              <a:t>Discussed future of ad hoc</a:t>
            </a:r>
            <a:endParaRPr lang="en-AU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67045" y="6477000"/>
            <a:ext cx="509755" cy="184666"/>
          </a:xfrm>
        </p:spPr>
        <p:txBody>
          <a:bodyPr/>
          <a:lstStyle/>
          <a:p>
            <a:pPr algn="ctr"/>
            <a:r>
              <a:rPr lang="en-US" dirty="0" smtClean="0"/>
              <a:t>Slide </a:t>
            </a:r>
            <a:fld id="{EF4002E7-DB4D-4CC3-8382-1939D19420D8}" type="slidenum">
              <a:rPr lang="en-US" smtClean="0"/>
              <a:pPr algn="ctr"/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11-17-0506 by Andrew Myles, Cisco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6479257" y="6475413"/>
            <a:ext cx="20646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1866844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SC approved an LS to 3GPP RAN/RAN1/RAN4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Motion</a:t>
            </a:r>
          </a:p>
          <a:p>
            <a:pPr lvl="1"/>
            <a:r>
              <a:rPr lang="en-AU" i="1" dirty="0"/>
              <a:t>The IEEE 802.11 PDED ad hoc recommends to IEEE 802.11 WG and IEEE 802 EC that </a:t>
            </a:r>
            <a:r>
              <a:rPr lang="en-AU" i="1" dirty="0">
                <a:hlinkClick r:id="rId3"/>
              </a:rPr>
              <a:t>11-17-292-03</a:t>
            </a:r>
            <a:r>
              <a:rPr lang="en-AU" i="1" dirty="0"/>
              <a:t> be approved as a liaison statement from IEEE 802 to 3GPP RAN/RAN1/RAN4 in relation to Issue 3 and Issue 13 in the </a:t>
            </a:r>
            <a:r>
              <a:rPr lang="en-AU" i="1" dirty="0">
                <a:hlinkClick r:id="rId4"/>
              </a:rPr>
              <a:t>most recent Liaison Statement from 3GPP RAN1</a:t>
            </a:r>
            <a:r>
              <a:rPr lang="en-AU" i="1" dirty="0"/>
              <a:t>. It is recommended that the IEEE 802.11 WG Chair and IEEE 802 EC Chair be given authority to make any editorial changes they deem necessary.</a:t>
            </a:r>
          </a:p>
          <a:p>
            <a:pPr lvl="1"/>
            <a:r>
              <a:rPr lang="en-AU" dirty="0"/>
              <a:t>Moved:</a:t>
            </a:r>
          </a:p>
          <a:p>
            <a:pPr lvl="1"/>
            <a:r>
              <a:rPr lang="en-AU" dirty="0"/>
              <a:t>Seconded</a:t>
            </a:r>
            <a:r>
              <a:rPr lang="en-AU" dirty="0" smtClean="0"/>
              <a:t>:</a:t>
            </a:r>
          </a:p>
          <a:p>
            <a:pPr lvl="1"/>
            <a:r>
              <a:rPr lang="en-AU" dirty="0" smtClean="0"/>
              <a:t>Result: 10/2/2 (Approved)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11-17-0506 by Andrew Myles, Cisco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6469732" y="6475413"/>
            <a:ext cx="20646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2230476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848600" cy="1066800"/>
          </a:xfrm>
        </p:spPr>
        <p:txBody>
          <a:bodyPr/>
          <a:lstStyle/>
          <a:p>
            <a:r>
              <a:rPr lang="en-AU" sz="2800" i="1" dirty="0" smtClean="0"/>
              <a:t>IEEE 802.11 PDED ad hoc </a:t>
            </a:r>
            <a:r>
              <a:rPr lang="en-AU" sz="2800" dirty="0" smtClean="0"/>
              <a:t>wants to continue its work until at least the Berlin meeting in July 2017 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1800" dirty="0" smtClean="0"/>
              <a:t>The ad hoc discussed the request of the WG Chair on whether it should</a:t>
            </a:r>
          </a:p>
          <a:p>
            <a:pPr lvl="2"/>
            <a:r>
              <a:rPr lang="en-AU" sz="1600" dirty="0" smtClean="0"/>
              <a:t>Discontinue</a:t>
            </a:r>
          </a:p>
          <a:p>
            <a:pPr lvl="2"/>
            <a:r>
              <a:rPr lang="en-AU" sz="1600" dirty="0" smtClean="0"/>
              <a:t>Continue as an ad hoc</a:t>
            </a:r>
          </a:p>
          <a:p>
            <a:pPr lvl="2"/>
            <a:r>
              <a:rPr lang="en-AU" sz="1600" dirty="0" smtClean="0"/>
              <a:t>Continue as a SC</a:t>
            </a:r>
          </a:p>
          <a:p>
            <a:pPr lvl="1"/>
            <a:r>
              <a:rPr lang="en-AU" sz="1800" dirty="0" smtClean="0"/>
              <a:t>There was consensus that there is more work to be done</a:t>
            </a:r>
          </a:p>
          <a:p>
            <a:pPr lvl="2"/>
            <a:r>
              <a:rPr lang="en-AU" sz="1600" i="1" dirty="0" smtClean="0"/>
              <a:t>Discuss </a:t>
            </a:r>
            <a:r>
              <a:rPr lang="en-AU" sz="1600" i="1" dirty="0"/>
              <a:t>the use of PD, ED or other LAA/802.11 coexistence mechanisms with the goal of promoting “fair” use of unlicensed </a:t>
            </a:r>
            <a:r>
              <a:rPr lang="en-AU" sz="1600" i="1" dirty="0" smtClean="0"/>
              <a:t>spectrum</a:t>
            </a:r>
          </a:p>
          <a:p>
            <a:pPr lvl="3"/>
            <a:r>
              <a:rPr lang="en-AU" sz="1400" dirty="0"/>
              <a:t>Probably focusing on work with 3GPP </a:t>
            </a:r>
            <a:r>
              <a:rPr lang="en-AU" sz="1400" dirty="0" smtClean="0"/>
              <a:t>RAN/RAN1</a:t>
            </a:r>
            <a:endParaRPr lang="en-AU" sz="1400" i="1" dirty="0" smtClean="0"/>
          </a:p>
          <a:p>
            <a:pPr lvl="2"/>
            <a:r>
              <a:rPr lang="en-AU" sz="1600" i="1" dirty="0"/>
              <a:t>Promote the definition of </a:t>
            </a:r>
            <a:r>
              <a:rPr lang="en-AU" sz="1600" i="1" dirty="0" smtClean="0"/>
              <a:t>rules </a:t>
            </a:r>
            <a:r>
              <a:rPr lang="en-AU" sz="1600" i="1" dirty="0"/>
              <a:t>that allows IEEE 802.11ax “fair access” to global unlicensed spectrum </a:t>
            </a:r>
          </a:p>
          <a:p>
            <a:pPr lvl="3"/>
            <a:r>
              <a:rPr lang="en-AU" sz="1400" dirty="0"/>
              <a:t>Probably focusing on work with </a:t>
            </a:r>
            <a:r>
              <a:rPr lang="en-AU" sz="1400" dirty="0" smtClean="0"/>
              <a:t>ETSI BRAN</a:t>
            </a:r>
          </a:p>
          <a:p>
            <a:pPr lvl="3"/>
            <a:r>
              <a:rPr lang="en-AU" sz="1400" dirty="0" smtClean="0"/>
              <a:t>May also need to consider spatial re-use in addition to coexistence</a:t>
            </a:r>
          </a:p>
          <a:p>
            <a:pPr lvl="1"/>
            <a:r>
              <a:rPr lang="en-AU" sz="1800" dirty="0" smtClean="0"/>
              <a:t>The </a:t>
            </a:r>
            <a:r>
              <a:rPr lang="en-AU" sz="1800" dirty="0"/>
              <a:t>a</a:t>
            </a:r>
            <a:r>
              <a:rPr lang="en-AU" sz="1800" dirty="0" smtClean="0"/>
              <a:t>d hoc requests it be allowed to continue in current form until July</a:t>
            </a:r>
          </a:p>
          <a:p>
            <a:pPr lvl="2"/>
            <a:r>
              <a:rPr lang="en-AU" sz="1600" dirty="0" smtClean="0"/>
              <a:t> Subsequent discussions with WG Chair indicates he is happy to extend mandate only until May 2017</a:t>
            </a:r>
            <a:endParaRPr lang="en-AU" sz="1600" dirty="0"/>
          </a:p>
          <a:p>
            <a:pPr lvl="2"/>
            <a:endParaRPr lang="en-AU" i="1" dirty="0" smtClean="0"/>
          </a:p>
          <a:p>
            <a:pPr lvl="2"/>
            <a:endParaRPr lang="en-AU" i="1" dirty="0"/>
          </a:p>
          <a:p>
            <a:pPr lvl="2"/>
            <a:endParaRPr lang="en-AU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11-17-0506 by Andrew Myles, Cisco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6479257" y="6520934"/>
            <a:ext cx="206466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•"/>
              <a:defRPr sz="16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3436452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338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mtClean="0">
                <a:solidFill>
                  <a:schemeClr val="accent2">
                    <a:lumMod val="75000"/>
                  </a:schemeClr>
                </a:solidFill>
              </a:rPr>
              <a:t>Mar 2017 closing report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smtClean="0">
                <a:solidFill>
                  <a:schemeClr val="accent2">
                    <a:lumMod val="50000"/>
                  </a:schemeClr>
                </a:solidFill>
              </a:rPr>
              <a:t>17 March 2017</a:t>
            </a:r>
            <a:endParaRPr lang="en-US" b="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283532"/>
              </p:ext>
            </p:extLst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11-17-0501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67675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128" y="626019"/>
            <a:ext cx="6478655" cy="5849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IEEE 802 JTC1 SC focused on executing the PSDO process in Vancouver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dirty="0" smtClean="0"/>
              <a:t>IEEE 802 JTC1 SC achievements in Vancouver in Mar 2017</a:t>
            </a:r>
          </a:p>
          <a:p>
            <a:pPr lvl="1"/>
            <a:r>
              <a:rPr lang="en-AU" sz="1800" dirty="0" smtClean="0"/>
              <a:t>Processed PSDO submissions</a:t>
            </a:r>
          </a:p>
          <a:p>
            <a:pPr lvl="2"/>
            <a:r>
              <a:rPr lang="en-AU" sz="1600" dirty="0" smtClean="0"/>
              <a:t>Noted status of 45 standards in the PSDO pipeline</a:t>
            </a:r>
          </a:p>
          <a:p>
            <a:pPr lvl="2"/>
            <a:r>
              <a:rPr lang="en-AU" sz="1600" dirty="0" smtClean="0"/>
              <a:t>It is expected that multiple 60-day and FDIS comment responses will be proposed for approval at the EC meeting by 802.1 WG  &amp; 802.3 WG</a:t>
            </a:r>
          </a:p>
          <a:p>
            <a:pPr lvl="3"/>
            <a:r>
              <a:rPr lang="en-AU" sz="1400" dirty="0" smtClean="0"/>
              <a:t>The main issue addressed in these responses is the allegation by China NB that 802.1X based security is flawed</a:t>
            </a:r>
          </a:p>
          <a:p>
            <a:pPr lvl="1"/>
            <a:r>
              <a:rPr lang="en-AU" sz="1800" dirty="0" smtClean="0"/>
              <a:t>Reviewed activities at SC6 meeting in Tunisia</a:t>
            </a:r>
          </a:p>
          <a:p>
            <a:pPr lvl="2"/>
            <a:r>
              <a:rPr lang="en-AU" sz="1600" dirty="0" smtClean="0"/>
              <a:t>Attendance was very low</a:t>
            </a:r>
          </a:p>
          <a:p>
            <a:pPr lvl="2"/>
            <a:r>
              <a:rPr lang="en-AU" sz="1600" dirty="0" smtClean="0"/>
              <a:t>Most interesting activity was the proposal to create a Security ad hoc</a:t>
            </a:r>
          </a:p>
          <a:p>
            <a:pPr lvl="3"/>
            <a:r>
              <a:rPr lang="en-AU" sz="1400" dirty="0" smtClean="0"/>
              <a:t>The Security ad hoc was justified by China NB on the basis that an SC6 forum is required to discuss security matters</a:t>
            </a:r>
          </a:p>
          <a:p>
            <a:pPr lvl="3"/>
            <a:r>
              <a:rPr lang="en-AU" sz="1400" dirty="0" smtClean="0"/>
              <a:t>The SC agreed on a liaison statement to SC6 suggesting an alternative mechanism to discuss the allegation that 802.1X based security is flawed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33875" y="6477000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11-17-0501 by Andrew Myles, Cisco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8067675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35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The SC approved a LS to SC6 in relation to the proposal for an SC6 Security ad hoc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Motion</a:t>
            </a:r>
          </a:p>
          <a:p>
            <a:pPr lvl="1"/>
            <a:r>
              <a:rPr lang="en-AU" i="1" dirty="0"/>
              <a:t>The IEEE 802 JTC1 SC requests the IEEE 802 EC approve </a:t>
            </a:r>
            <a:r>
              <a:rPr lang="en-AU" i="1" dirty="0">
                <a:hlinkClick r:id="rId3"/>
              </a:rPr>
              <a:t>11-17-391-05</a:t>
            </a:r>
            <a:r>
              <a:rPr lang="en-AU" i="1" dirty="0"/>
              <a:t>  liaison statement from IEEE 802 to ISO/IEC JTC1/SC6  in relation to the proposal in SC6 to establish an SC6 Security Ad Hoc</a:t>
            </a:r>
          </a:p>
          <a:p>
            <a:pPr lvl="1"/>
            <a:r>
              <a:rPr lang="en-AU" dirty="0"/>
              <a:t>Moved: </a:t>
            </a:r>
            <a:r>
              <a:rPr lang="en-AU" dirty="0" smtClean="0"/>
              <a:t>Dan Harkins</a:t>
            </a:r>
          </a:p>
          <a:p>
            <a:pPr lvl="1"/>
            <a:r>
              <a:rPr lang="en-AU" dirty="0" smtClean="0"/>
              <a:t>Seconded: Paul Nikolich</a:t>
            </a:r>
            <a:endParaRPr lang="en-AU" dirty="0"/>
          </a:p>
          <a:p>
            <a:pPr lvl="1"/>
            <a:r>
              <a:rPr lang="en-AU" smtClean="0"/>
              <a:t>Approved 5/0/0</a:t>
            </a:r>
          </a:p>
          <a:p>
            <a:pPr lvl="1"/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33875" y="6477000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11-17-0501 by Andrew Myles, Cisco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8067675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02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AU" dirty="0" smtClean="0"/>
              <a:t>The IEEE 802 JTC1 SC will focus on executing the PSDO process in Korea in May 2017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r>
              <a:rPr lang="en-AU" dirty="0" smtClean="0"/>
              <a:t>IEEE 802 JTC1 plans for Korea in May 2017</a:t>
            </a:r>
          </a:p>
          <a:p>
            <a:pPr lvl="1"/>
            <a:r>
              <a:rPr lang="en-AU" dirty="0" smtClean="0"/>
              <a:t>Execute PSDO process</a:t>
            </a:r>
          </a:p>
          <a:p>
            <a:pPr lvl="2"/>
            <a:r>
              <a:rPr lang="en-AU" dirty="0" smtClean="0"/>
              <a:t>Eight PSDO ballots will close before the next meeting</a:t>
            </a:r>
          </a:p>
          <a:p>
            <a:pPr lvl="1"/>
            <a:r>
              <a:rPr lang="en-AU" dirty="0" smtClean="0"/>
              <a:t>Consider any response from SC6 NBs in relation to liaison statement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r>
              <a:rPr lang="en-US" dirty="0" smtClean="0"/>
              <a:t>Slide </a:t>
            </a:r>
            <a:fld id="{EF4002E7-DB4D-4CC3-8382-1939D19420D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11-17-0501 by Andrew Myles, Cisco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8067675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10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March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2017-03-16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009500"/>
              </p:ext>
            </p:extLst>
          </p:nvPr>
        </p:nvGraphicFramePr>
        <p:xfrm>
          <a:off x="530225" y="2816225"/>
          <a:ext cx="76581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4" imgW="8513226" imgH="1569919" progId="Word.Document.8">
                  <p:embed/>
                </p:oleObj>
              </mc:Choice>
              <mc:Fallback>
                <p:oleObj name="Document" r:id="rId4" imgW="8513226" imgH="156991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816225"/>
                        <a:ext cx="7658100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11-17-0491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</a:t>
            </a:r>
            <a:r>
              <a:rPr lang="en-US" dirty="0" err="1" smtClean="0"/>
              <a:t>TGaj</a:t>
            </a:r>
            <a:r>
              <a:rPr lang="en-US" dirty="0" smtClean="0"/>
              <a:t> closing report for the March 2017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11-17-0491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8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643998" cy="492922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sz="2400" b="1" dirty="0" smtClean="0"/>
              <a:t>Approved January 2017 meeting minutes (11-17/0086r0)</a:t>
            </a:r>
            <a:endParaRPr lang="en-US" altLang="ko-KR" dirty="0" smtClean="0"/>
          </a:p>
          <a:p>
            <a:r>
              <a:rPr lang="en-US" altLang="ko-KR" dirty="0" smtClean="0"/>
              <a:t>The following comment resolution proposal has been presented and approved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11-17/</a:t>
            </a:r>
            <a:r>
              <a:rPr lang="en-US" altLang="zh-CN" sz="1800" dirty="0" smtClean="0"/>
              <a:t>0460r1</a:t>
            </a:r>
            <a:r>
              <a:rPr lang="en-US" sz="1800" dirty="0" smtClean="0">
                <a:solidFill>
                  <a:srgbClr val="000000"/>
                </a:solidFill>
              </a:rPr>
              <a:t> – </a:t>
            </a:r>
            <a:r>
              <a:rPr lang="en-US" sz="1800" dirty="0" smtClean="0"/>
              <a:t>Proposed resolution for </a:t>
            </a:r>
            <a:r>
              <a:rPr lang="en-GB" sz="1800" dirty="0" smtClean="0"/>
              <a:t>CID 701 </a:t>
            </a:r>
            <a:r>
              <a:rPr lang="en-US" sz="1800" dirty="0" smtClean="0"/>
              <a:t>in LB228</a:t>
            </a:r>
            <a:endParaRPr lang="en-US" sz="1800" dirty="0" smtClean="0">
              <a:solidFill>
                <a:srgbClr val="000000"/>
              </a:solidFill>
            </a:endParaRPr>
          </a:p>
          <a:p>
            <a:r>
              <a:rPr lang="en-CA" dirty="0" smtClean="0"/>
              <a:t>Completed all comment resolution of the LB228 for D5.0</a:t>
            </a:r>
          </a:p>
          <a:p>
            <a:r>
              <a:rPr lang="en-CA" dirty="0" smtClean="0"/>
              <a:t>Re-approved </a:t>
            </a:r>
            <a:r>
              <a:rPr lang="en-CA" dirty="0" err="1" smtClean="0"/>
              <a:t>TGaj</a:t>
            </a:r>
            <a:r>
              <a:rPr lang="en-CA" dirty="0" smtClean="0"/>
              <a:t> 5C doc (</a:t>
            </a:r>
            <a:r>
              <a:rPr lang="en-US" altLang="zh-CN" dirty="0" smtClean="0">
                <a:solidFill>
                  <a:srgbClr val="000000"/>
                </a:solidFill>
              </a:rPr>
              <a:t>11-12/0141r7 </a:t>
            </a:r>
            <a:r>
              <a:rPr lang="en-CA" dirty="0" smtClean="0"/>
              <a:t>) for forwarding D5.0 to Sponsor Ballot</a:t>
            </a:r>
          </a:p>
          <a:p>
            <a:r>
              <a:rPr lang="en-CA" dirty="0" smtClean="0"/>
              <a:t>Approved the report to EC and the request for unconditional  approval to forward 11aj D5.0 to sponsor ballot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>
                <a:solidFill>
                  <a:srgbClr val="000000"/>
                </a:solidFill>
              </a:rPr>
              <a:t>11-17/</a:t>
            </a:r>
            <a:r>
              <a:rPr lang="en-US" altLang="zh-CN" sz="1800" dirty="0" smtClean="0">
                <a:solidFill>
                  <a:srgbClr val="000000"/>
                </a:solidFill>
              </a:rPr>
              <a:t>0492r0</a:t>
            </a:r>
            <a:r>
              <a:rPr lang="en-US" sz="1800" dirty="0" smtClean="0">
                <a:solidFill>
                  <a:srgbClr val="000000"/>
                </a:solidFill>
              </a:rPr>
              <a:t> – P802.11aj report to EC on unconditional approval for sponsor ballot</a:t>
            </a:r>
            <a:endParaRPr lang="en-CA" dirty="0" smtClean="0"/>
          </a:p>
          <a:p>
            <a:r>
              <a:rPr lang="en-CA" dirty="0" smtClean="0"/>
              <a:t>Updated TG timeline</a:t>
            </a:r>
            <a:endParaRPr 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11-17-0491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dirty="0"/>
              <a:t>Plan for </a:t>
            </a:r>
            <a:r>
              <a:rPr lang="en-US" dirty="0" smtClean="0"/>
              <a:t>May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7525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Comment resolution for </a:t>
            </a:r>
            <a:r>
              <a:rPr lang="en-US" dirty="0" err="1" smtClean="0"/>
              <a:t>TGaj</a:t>
            </a:r>
            <a:r>
              <a:rPr lang="en-US" dirty="0" smtClean="0"/>
              <a:t> Initial </a:t>
            </a:r>
            <a:r>
              <a:rPr lang="en-US" altLang="zh-CN" dirty="0" smtClean="0"/>
              <a:t>Sponsor </a:t>
            </a:r>
            <a:r>
              <a:rPr lang="en-US" dirty="0" smtClean="0"/>
              <a:t>Ballot</a:t>
            </a:r>
          </a:p>
          <a:p>
            <a:r>
              <a:rPr lang="en-US" dirty="0" smtClean="0"/>
              <a:t>Timeline update if needed</a:t>
            </a:r>
            <a:endParaRPr lang="en-US" dirty="0"/>
          </a:p>
          <a:p>
            <a:endParaRPr lang="en-US" dirty="0"/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46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11-17-0491 by Jiamin Chen (Huawei)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47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altLang="zh-CN" sz="2400" b="1" kern="0" dirty="0" smtClean="0">
                <a:latin typeface="+mn-lt"/>
              </a:rPr>
              <a:t>27</a:t>
            </a:r>
            <a:r>
              <a:rPr lang="en-US" altLang="zh-CN" sz="2400" b="1" kern="0" baseline="30000" dirty="0" smtClean="0">
                <a:latin typeface="+mn-lt"/>
              </a:rPr>
              <a:t>th</a:t>
            </a:r>
            <a:r>
              <a:rPr lang="en-US" altLang="zh-CN" sz="2400" b="1" kern="0" dirty="0" smtClean="0">
                <a:latin typeface="+mn-lt"/>
              </a:rPr>
              <a:t>  April, 2017, 10 pm ET for 1 hour</a:t>
            </a:r>
          </a:p>
          <a:p>
            <a:pPr marL="742950" lvl="1" indent="-285750" eaLnBrk="0" hangingPunct="0">
              <a:spcBef>
                <a:spcPct val="20000"/>
              </a:spcBef>
              <a:defRPr/>
            </a:pPr>
            <a:r>
              <a:rPr lang="en-US" altLang="zh-CN" sz="2000" b="1" kern="0" dirty="0" smtClean="0">
                <a:latin typeface="+mn-lt"/>
              </a:rPr>
              <a:t>         (28</a:t>
            </a:r>
            <a:r>
              <a:rPr lang="en-US" altLang="zh-CN" sz="2000" b="1" kern="0" baseline="30000" dirty="0" smtClean="0">
                <a:latin typeface="+mn-lt"/>
              </a:rPr>
              <a:t>th</a:t>
            </a:r>
            <a:r>
              <a:rPr lang="en-US" altLang="zh-CN" sz="2000" b="1" kern="0" dirty="0" smtClean="0">
                <a:latin typeface="+mn-lt"/>
              </a:rPr>
              <a:t> April,  2017, 10 am Beijing Time)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11-17-0491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March 2017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8690" y="20002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11-17-0491 by Jiamin Chen (Huawei)</a:t>
            </a:r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404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49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</a:t>
            </a:r>
            <a:r>
              <a:rPr lang="en-US" sz="3600" dirty="0" smtClean="0"/>
              <a:t>March Closing </a:t>
            </a:r>
            <a:r>
              <a:rPr lang="en-US" sz="3600" dirty="0"/>
              <a:t>Report 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2017-03-16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599941"/>
              </p:ext>
            </p:extLst>
          </p:nvPr>
        </p:nvGraphicFramePr>
        <p:xfrm>
          <a:off x="508000" y="2459038"/>
          <a:ext cx="815657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Document" r:id="rId4" imgW="8255000" imgH="2171700" progId="Word.Document.8">
                  <p:embed/>
                </p:oleObj>
              </mc:Choice>
              <mc:Fallback>
                <p:oleObj name="Document" r:id="rId4" imgW="8255000" imgH="2171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59038"/>
                        <a:ext cx="8156575" cy="213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725144"/>
            <a:ext cx="511256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Abstract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Closing Report of the 802.11 </a:t>
            </a:r>
            <a:r>
              <a:rPr lang="en-US" sz="1800" dirty="0" err="1" smtClean="0">
                <a:solidFill>
                  <a:schemeClr val="tx1"/>
                </a:solidFill>
              </a:rPr>
              <a:t>TGak</a:t>
            </a:r>
            <a:r>
              <a:rPr lang="en-US" sz="1800" dirty="0" smtClean="0">
                <a:solidFill>
                  <a:schemeClr val="tx1"/>
                </a:solidFill>
              </a:rPr>
              <a:t> meeting March 2017 in Vancouver, British Columbia.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11-17-0514 by Donald Eastlake, Huawei Technologies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50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3000"/>
            <a:ext cx="8660788" cy="51471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00760" y="6475413"/>
            <a:ext cx="2541578" cy="16829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50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0532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</a:t>
            </a:r>
            <a:r>
              <a:rPr lang="en-GB" sz="2400" dirty="0"/>
              <a:t>entered the week with </a:t>
            </a:r>
            <a:r>
              <a:rPr lang="en-GB" sz="2400" dirty="0" smtClean="0"/>
              <a:t>the 7 comments </a:t>
            </a:r>
            <a:r>
              <a:rPr lang="en-GB" sz="2400" dirty="0"/>
              <a:t>from recirculation </a:t>
            </a:r>
            <a:r>
              <a:rPr lang="en-GB" sz="2400" dirty="0" smtClean="0"/>
              <a:t>LB#227 </a:t>
            </a:r>
            <a:r>
              <a:rPr lang="en-GB" sz="2400" dirty="0"/>
              <a:t>unresolved. </a:t>
            </a:r>
            <a:r>
              <a:rPr lang="en-GB" sz="2400" dirty="0" smtClean="0"/>
              <a:t>Early in the </a:t>
            </a:r>
            <a:r>
              <a:rPr lang="en-GB" sz="2400" dirty="0"/>
              <a:t>week, it </a:t>
            </a:r>
            <a:r>
              <a:rPr lang="en-GB" sz="2400" dirty="0" smtClean="0"/>
              <a:t>resolved all of those comments.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Based on those comment resolutions, P802.11ak Draft D4.0 was posted.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Recirculation WG LB #229 has been started on D4.0.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is asking conditional approval for P802.11ak to go to Sponsor Ballot.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An </a:t>
            </a:r>
            <a:r>
              <a:rPr lang="en-GB" sz="2400" dirty="0"/>
              <a:t>annotated agenda is in 11-</a:t>
            </a:r>
            <a:r>
              <a:rPr lang="en-GB" sz="2400" dirty="0" smtClean="0"/>
              <a:t>17/0194r7.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The minutes will be in 11-</a:t>
            </a:r>
            <a:r>
              <a:rPr lang="en-GB" sz="2400" dirty="0" smtClean="0"/>
              <a:t>17/0513.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11-17-0514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91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65750" y="6475413"/>
            <a:ext cx="3176588" cy="15398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51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7772400" cy="4929222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Submissions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/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-17</a:t>
            </a:r>
            <a:r>
              <a:rPr lang="en-US" sz="2400" dirty="0" smtClean="0"/>
              <a:t>/0416, Donald Eastlake (Huawei)</a:t>
            </a:r>
            <a:r>
              <a:rPr lang="en-US" sz="2400" dirty="0"/>
              <a:t>, </a:t>
            </a:r>
            <a:r>
              <a:rPr lang="en-US" sz="2400" dirty="0" smtClean="0"/>
              <a:t>“CIDs 1443”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11-17</a:t>
            </a:r>
            <a:r>
              <a:rPr lang="en-US" sz="2400" dirty="0" smtClean="0"/>
              <a:t>/0269, Mark Hamilton (Ruckus Brocade))</a:t>
            </a:r>
            <a:r>
              <a:rPr lang="en-US" sz="2400" dirty="0"/>
              <a:t>, “</a:t>
            </a:r>
            <a:r>
              <a:rPr lang="en-US" sz="2400" dirty="0" smtClean="0"/>
              <a:t>LB227 Proposed Resolutions”</a:t>
            </a: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11-17</a:t>
            </a:r>
            <a:r>
              <a:rPr lang="en-US" sz="2400" dirty="0" smtClean="0"/>
              <a:t>/0409</a:t>
            </a:r>
            <a:r>
              <a:rPr lang="en-US" sz="2400" dirty="0"/>
              <a:t>, </a:t>
            </a:r>
            <a:r>
              <a:rPr lang="en-US" sz="2400" dirty="0" smtClean="0"/>
              <a:t>Donald </a:t>
            </a:r>
            <a:r>
              <a:rPr lang="en-US" sz="2400" dirty="0"/>
              <a:t>Eastlake (Huawei))</a:t>
            </a:r>
            <a:r>
              <a:rPr lang="en-US" sz="2400" dirty="0" smtClean="0"/>
              <a:t>, “CIDs 1402 and 1444”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11-17-0514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0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4876800" y="6475413"/>
            <a:ext cx="3665538" cy="15398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52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Decided to hold 1 ½ </a:t>
            </a:r>
            <a:r>
              <a:rPr lang="en-GB" sz="2400" dirty="0" smtClean="0"/>
              <a:t>hour teleconferences </a:t>
            </a:r>
            <a:r>
              <a:rPr lang="en-US" sz="2400" dirty="0" smtClean="0"/>
              <a:t>until the May 2017 </a:t>
            </a:r>
            <a:r>
              <a:rPr lang="en-US" sz="2400" dirty="0"/>
              <a:t>802.11 meeting on </a:t>
            </a:r>
            <a:r>
              <a:rPr lang="en-US" sz="2400" dirty="0" smtClean="0"/>
              <a:t>Mondays April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</a:t>
            </a:r>
            <a:r>
              <a:rPr lang="en-US" sz="2400" dirty="0"/>
              <a:t>1</a:t>
            </a:r>
            <a:r>
              <a:rPr lang="en-US" sz="2400" dirty="0" smtClean="0"/>
              <a:t>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and 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</a:t>
            </a:r>
            <a:r>
              <a:rPr lang="en-US" sz="2400" dirty="0"/>
              <a:t>10am Eastern US Time</a:t>
            </a:r>
            <a:r>
              <a:rPr lang="en-US" sz="2400" dirty="0" smtClean="0"/>
              <a:t>.</a:t>
            </a:r>
            <a:endParaRPr lang="en-GB" sz="2400" dirty="0"/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May 2017 </a:t>
            </a:r>
            <a:r>
              <a:rPr lang="en-GB" sz="2800" dirty="0"/>
              <a:t>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Go to Sponsor Ballot.</a:t>
            </a:r>
          </a:p>
          <a:p>
            <a:pPr lvl="1">
              <a:buFont typeface="Times New Roman" pitchFamily="16" charset="0"/>
              <a:buChar char="•"/>
            </a:pPr>
            <a:endParaRPr lang="en-GB" sz="2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11-17-0514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97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0AA6CC1-B35F-400A-AD97-617E7B9F358A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2017-03-16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447357"/>
              </p:ext>
            </p:extLst>
          </p:nvPr>
        </p:nvGraphicFramePr>
        <p:xfrm>
          <a:off x="519113" y="2271713"/>
          <a:ext cx="776763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ocument" r:id="rId4" imgW="8146441" imgH="2306595" progId="Word.Document.8">
                  <p:embed/>
                </p:oleObj>
              </mc:Choice>
              <mc:Fallback>
                <p:oleObj name="Document" r:id="rId4" imgW="8146441" imgH="23065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71713"/>
                        <a:ext cx="7767637" cy="219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11-17-0493 by Stephen McCann, BlackBerry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143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A842C95A-9891-4D85-99F3-CBA09F6CADDF}" type="slidenum">
              <a:rPr lang="en-GB" smtClean="0"/>
              <a:pPr/>
              <a:t>54</a:t>
            </a:fld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/>
              <a:t> Closing report for </a:t>
            </a:r>
            <a:r>
              <a:rPr lang="en-GB" sz="3200" dirty="0" err="1"/>
              <a:t>TGaq</a:t>
            </a:r>
            <a:r>
              <a:rPr lang="en-GB" sz="3200" dirty="0"/>
              <a:t> (Pre-Association Discovery) for March 2017, Vancouver, British Colombia, Canada.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11-17-0493 by Stephen McCann, BlackBerry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192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53C9A94-B312-452C-97DA-880A7EDB2DCC}" type="slidenum">
              <a:rPr lang="en-GB" smtClean="0"/>
              <a:pPr/>
              <a:t>55</a:t>
            </a:fld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sz="2800" dirty="0"/>
              <a:t>Summary</a:t>
            </a:r>
          </a:p>
          <a:p>
            <a:pPr lvl="1">
              <a:defRPr/>
            </a:pPr>
            <a:r>
              <a:rPr lang="en-GB" altLang="en-US" sz="2400" dirty="0"/>
              <a:t>1 meeting slot this week</a:t>
            </a:r>
          </a:p>
          <a:p>
            <a:pPr lvl="1">
              <a:defRPr/>
            </a:pPr>
            <a:r>
              <a:rPr lang="en-GB" altLang="en-US" sz="2400" dirty="0"/>
              <a:t>Currently in re-circulation sponsor ballot</a:t>
            </a:r>
          </a:p>
          <a:p>
            <a:pPr lvl="1">
              <a:defRPr/>
            </a:pPr>
            <a:r>
              <a:rPr lang="en-GB" altLang="en-US" sz="2400" dirty="0"/>
              <a:t>Finishes on Saturday March 18</a:t>
            </a:r>
            <a:r>
              <a:rPr lang="en-GB" altLang="en-US" sz="2400" baseline="30000" dirty="0"/>
              <a:t>th</a:t>
            </a:r>
          </a:p>
          <a:p>
            <a:pPr lvl="1">
              <a:defRPr/>
            </a:pPr>
            <a:endParaRPr lang="en-GB" dirty="0"/>
          </a:p>
          <a:p>
            <a:r>
              <a:rPr lang="en-GB" sz="2800" dirty="0"/>
              <a:t>Teleconferences</a:t>
            </a:r>
          </a:p>
          <a:p>
            <a:pPr lvl="1"/>
            <a:r>
              <a:rPr lang="en-GB" sz="2400" dirty="0"/>
              <a:t>Fridays in March and April.</a:t>
            </a:r>
          </a:p>
          <a:p>
            <a:pPr lvl="1"/>
            <a:endParaRPr lang="en-GB" sz="2400" dirty="0"/>
          </a:p>
          <a:p>
            <a:r>
              <a:rPr lang="en-GB" sz="2800" dirty="0"/>
              <a:t>Plans for May 2017</a:t>
            </a:r>
            <a:endParaRPr lang="en-GB" dirty="0"/>
          </a:p>
          <a:p>
            <a:pPr lvl="1"/>
            <a:r>
              <a:rPr lang="en-GB" sz="2400" dirty="0"/>
              <a:t>Sponsor ballot comment resolution</a:t>
            </a:r>
          </a:p>
          <a:p>
            <a:pPr lvl="1"/>
            <a:r>
              <a:rPr lang="en-GB" sz="2400" dirty="0"/>
              <a:t>Possible conditional/unconditional request to forward </a:t>
            </a:r>
            <a:r>
              <a:rPr lang="en-GB" sz="2400"/>
              <a:t>draft to RevCom</a:t>
            </a:r>
            <a:r>
              <a:rPr lang="en-GB" sz="2400" dirty="0"/>
              <a:t> on EC teleconference June 4</a:t>
            </a:r>
            <a:r>
              <a:rPr lang="en-GB" sz="2400" baseline="30000" dirty="0"/>
              <a:t>th</a:t>
            </a:r>
            <a:r>
              <a:rPr lang="en-GB" sz="2400" dirty="0"/>
              <a:t>.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11-17-0493 by Stephen McCann, BlackBerry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761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March 2017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2017-03-16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11-17-0512 by Osama Aboul-Magd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March 2017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11-17-0512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572000"/>
          </a:xfrm>
        </p:spPr>
        <p:txBody>
          <a:bodyPr/>
          <a:lstStyle/>
          <a:p>
            <a:r>
              <a:rPr lang="en-CA" dirty="0" smtClean="0"/>
              <a:t>Continued</a:t>
            </a:r>
            <a:r>
              <a:rPr lang="en-CA" dirty="0"/>
              <a:t> </a:t>
            </a:r>
            <a:r>
              <a:rPr lang="en-CA" dirty="0" smtClean="0"/>
              <a:t>with the comment resolution on draft D1.0.</a:t>
            </a:r>
          </a:p>
          <a:p>
            <a:pPr lvl="1"/>
            <a:r>
              <a:rPr lang="en-CA" dirty="0" smtClean="0"/>
              <a:t>Very good progress during the ad hoc meeting and this meeting</a:t>
            </a:r>
          </a:p>
          <a:p>
            <a:pPr lvl="1"/>
            <a:r>
              <a:rPr lang="en-CA" dirty="0" smtClean="0"/>
              <a:t>The TG Editor is planning to generate a new revision of the TG draft (D1.2) and a new revision of the status of the comment resolution.</a:t>
            </a:r>
          </a:p>
          <a:p>
            <a:r>
              <a:rPr lang="en-CA" dirty="0" smtClean="0"/>
              <a:t>Spatial Reuse issues were discussed at length</a:t>
            </a:r>
          </a:p>
          <a:p>
            <a:pPr lvl="1"/>
            <a:r>
              <a:rPr lang="en-CA" dirty="0" smtClean="0"/>
              <a:t>Some progress on spatial resource</a:t>
            </a:r>
          </a:p>
          <a:p>
            <a:r>
              <a:rPr lang="en-CA" dirty="0" smtClean="0"/>
              <a:t>Agreed to hold an ad hoc meeting in Seoul, Korea, May 3-5.</a:t>
            </a:r>
          </a:p>
          <a:p>
            <a:pPr lvl="1"/>
            <a:r>
              <a:rPr lang="en-CA" dirty="0" smtClean="0"/>
              <a:t>PHY ad hoc meeting will be only for one day, Friday May 5</a:t>
            </a:r>
          </a:p>
          <a:p>
            <a:r>
              <a:rPr lang="en-CA" sz="2000" dirty="0" smtClean="0"/>
              <a:t>The agenda is available at</a:t>
            </a:r>
            <a:r>
              <a:rPr lang="en-CA" sz="2000" dirty="0"/>
              <a:t>: </a:t>
            </a:r>
            <a:r>
              <a:rPr lang="en-CA" sz="2000" dirty="0">
                <a:hlinkClick r:id="rId3"/>
              </a:rPr>
              <a:t>https://</a:t>
            </a:r>
            <a:r>
              <a:rPr lang="en-CA" sz="2000" dirty="0" smtClean="0">
                <a:hlinkClick r:id="rId3"/>
              </a:rPr>
              <a:t>mentor.ieee.org/802.11/dcn/17/11-17-0199-06-00ax-tgax-march-2017-meeting-agenda.pptx</a:t>
            </a:r>
            <a:r>
              <a:rPr lang="en-CA" sz="2000" dirty="0" smtClean="0"/>
              <a:t> </a:t>
            </a:r>
          </a:p>
          <a:p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11-17-0512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Update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/>
          <a:lstStyle/>
          <a:p>
            <a:r>
              <a:rPr lang="en-US" u="sng" dirty="0" smtClean="0"/>
              <a:t>Old Time Line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2057400"/>
            <a:ext cx="4192588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May 2014: start of the TG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Nov. 2014: First draft of the TG SFD was approved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Jan. 2016: proposed TG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March 2016: Draft D0.1 was approved and CC started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B050"/>
                </a:solidFill>
              </a:rPr>
              <a:t>November 2016: Draft 1.0 and WG letter ballot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</a:rPr>
              <a:t>May 2017: Draft 2.0 and recirculation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zh-CN" sz="1600" dirty="0">
                <a:solidFill>
                  <a:srgbClr val="FFC000"/>
                </a:solidFill>
              </a:rPr>
              <a:t>November 2017: MDR (Mandatory Document Review)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zh-CN" sz="1600" dirty="0">
                <a:solidFill>
                  <a:srgbClr val="FFC000"/>
                </a:solidFill>
              </a:rPr>
              <a:t>January 2018: Formation of SB pool</a:t>
            </a:r>
            <a:endParaRPr lang="en-US" altLang="zh-CN" sz="1600" dirty="0">
              <a:solidFill>
                <a:srgbClr val="FFC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C000"/>
                </a:solidFill>
              </a:rPr>
              <a:t>March 2018: Sponsor Ballot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zh-CN" sz="1600" dirty="0">
                <a:solidFill>
                  <a:srgbClr val="FFC000"/>
                </a:solidFill>
              </a:rPr>
              <a:t>December 2018: </a:t>
            </a:r>
            <a:r>
              <a:rPr lang="en-CA" altLang="zh-CN" sz="1600" dirty="0" err="1">
                <a:solidFill>
                  <a:srgbClr val="FFC000"/>
                </a:solidFill>
              </a:rPr>
              <a:t>RevCom</a:t>
            </a:r>
            <a:endParaRPr lang="en-US" altLang="zh-CN" sz="1600" dirty="0">
              <a:solidFill>
                <a:srgbClr val="FFC000"/>
              </a:solidFill>
            </a:endParaRPr>
          </a:p>
          <a:p>
            <a:endParaRPr lang="en-US" sz="1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/>
          <a:lstStyle/>
          <a:p>
            <a:r>
              <a:rPr lang="en-US" u="sng" dirty="0" smtClean="0"/>
              <a:t>Updated time line</a:t>
            </a:r>
            <a:endParaRPr lang="en-US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422775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May 2014: start of the TG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Nov. 2014: First draft of the TG SFD was approved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Jan. 2016: proposed TG draft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March 2016: Draft D0.1 was approved and CC started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00B050"/>
                </a:solidFill>
              </a:rPr>
              <a:t>November 2016: Draft 1.0 and WG letter ballot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September 2017: Draft 2.0 and recirculation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zh-CN" sz="1600" dirty="0"/>
              <a:t>May 2018: MDR (Mandatory Document Review)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zh-CN" sz="1600" dirty="0"/>
              <a:t>May 2018: Formation of SB pool</a:t>
            </a:r>
            <a:endParaRPr lang="en-US" altLang="zh-CN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/>
              <a:t>November 2018: Sponsor Ballot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altLang="zh-CN" sz="1600" dirty="0"/>
              <a:t>July 2019: </a:t>
            </a:r>
            <a:r>
              <a:rPr lang="en-CA" altLang="zh-CN" sz="1600" dirty="0" err="1"/>
              <a:t>RevCom</a:t>
            </a:r>
            <a:endParaRPr lang="en-US" altLang="zh-CN" sz="1600" dirty="0"/>
          </a:p>
          <a:p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11-17-0512 by Osama Aboul-Magd (Huawei Technologies)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63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656299"/>
            <a:ext cx="7200000" cy="5657578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7416177"/>
              </p:ext>
            </p:extLst>
          </p:nvPr>
        </p:nvGraphicFramePr>
        <p:xfrm>
          <a:off x="56904" y="559158"/>
          <a:ext cx="4281488" cy="3359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2017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 smtClean="0"/>
              <a:t>Continue with the resolution of comments on draft D1.0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11-17-0512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9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altLang="en-US" dirty="0"/>
              <a:t>April 13, 27, May 25	</a:t>
            </a:r>
            <a:r>
              <a:rPr lang="en-US" altLang="en-US" dirty="0" smtClean="0"/>
              <a:t>10:00 </a:t>
            </a:r>
            <a:r>
              <a:rPr lang="en-US" altLang="en-US" dirty="0"/>
              <a:t>– 12:00 ET</a:t>
            </a:r>
          </a:p>
          <a:p>
            <a:r>
              <a:rPr lang="en-US" altLang="en-US" dirty="0"/>
              <a:t>April 20, May 18		</a:t>
            </a:r>
            <a:r>
              <a:rPr lang="en-US" altLang="en-US" dirty="0" smtClean="0"/>
              <a:t>20:00 </a:t>
            </a:r>
            <a:r>
              <a:rPr lang="en-US" altLang="en-US" dirty="0"/>
              <a:t>– </a:t>
            </a:r>
            <a:r>
              <a:rPr lang="en-US" altLang="en-US" dirty="0" smtClean="0"/>
              <a:t>22:00 ET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11-17-0512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1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0D9E988-DBAB-41AC-88B6-9050A4D7AA0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March 2017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2017-03-17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11-17-0405 by Edward Au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71EE663-800F-4FF1-8556-8E56F22A9AE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March 2017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11-17-0405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B95F172-B78A-4DB5-83EA-CC649D780AD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200" b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en-US"/>
              <a:t>26 submissions were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Channel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Draft amendment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Significant progress is made in the development of draft amendment and channel modeling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30-day comment collection period for Draft 0.3 from April 1 to April 30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11-17-0405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87330DD-075F-4916-869B-91035570052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 b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May 2017 interim</a:t>
            </a: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Advance on draft amendment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Comment resolution for Draft 0.3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11-17-0405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557EB6F-02D5-4908-8FE3-40A0E590728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00" b="0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March 29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April 12 (Wednesday), 10:00am ET – 11:00am ET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April 26 (Wednesday), 10:00am ET – 11:00am ET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11-17-0405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9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496944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err="1" smtClean="0"/>
              <a:t>TGaz</a:t>
            </a:r>
            <a:r>
              <a:rPr lang="en-US" altLang="en-US" sz="2800" dirty="0" smtClean="0"/>
              <a:t> Next Generation Positioning </a:t>
            </a:r>
            <a:br>
              <a:rPr lang="en-US" altLang="en-US" sz="2800" dirty="0" smtClean="0"/>
            </a:br>
            <a:r>
              <a:rPr lang="en-US" altLang="en-US" sz="2800" dirty="0" smtClean="0"/>
              <a:t>March Closing Report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96912" y="172401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2017-03-16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67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95446"/>
              </p:ext>
            </p:extLst>
          </p:nvPr>
        </p:nvGraphicFramePr>
        <p:xfrm>
          <a:off x="519113" y="2281238"/>
          <a:ext cx="7999412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Document" r:id="rId4" imgW="8235535" imgH="2529304" progId="Word.Document.8">
                  <p:embed/>
                </p:oleObj>
              </mc:Choice>
              <mc:Fallback>
                <p:oleObj name="Document" r:id="rId4" imgW="8235535" imgH="2529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1238"/>
                        <a:ext cx="7999412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11-17-0510 by Jonathan Segev, Intel Corporation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90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</a:t>
            </a:r>
            <a:r>
              <a:rPr lang="en-US" dirty="0" smtClean="0"/>
              <a:t>Next </a:t>
            </a:r>
            <a:r>
              <a:rPr lang="en-US" dirty="0"/>
              <a:t>Generation Positioning </a:t>
            </a:r>
            <a:r>
              <a:rPr lang="en-US" dirty="0" smtClean="0"/>
              <a:t>closing </a:t>
            </a:r>
            <a:r>
              <a:rPr lang="en-US" dirty="0"/>
              <a:t>report for the </a:t>
            </a:r>
            <a:r>
              <a:rPr lang="en-US" dirty="0" smtClean="0"/>
              <a:t>Vancouver Canada meeting</a:t>
            </a:r>
            <a:r>
              <a:rPr lang="en-US" dirty="0"/>
              <a:t>, </a:t>
            </a:r>
            <a:r>
              <a:rPr lang="en-US" dirty="0" smtClean="0"/>
              <a:t>March 2017.</a:t>
            </a:r>
            <a:endParaRPr lang="en-US" dirty="0"/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11-17-0510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276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</a:t>
            </a:r>
            <a:r>
              <a:rPr lang="en-CA" dirty="0" smtClean="0"/>
              <a:t>Completed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8278688" cy="4465613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and adopted text to Spec. Framework on SU Ranging Sequence, MU Trigger frame design and addressing scheme for the &lt;6Ghz band. </a:t>
            </a:r>
            <a:endParaRPr lang="en-US" b="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technical submissions on negotiation resource allocation, design consideration for near far problem of class B devices and on scalable protocol design.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/>
              <a:t>Reviewed </a:t>
            </a:r>
            <a:r>
              <a:rPr lang="en-US" b="0" dirty="0" smtClean="0"/>
              <a:t>program progress and status.</a:t>
            </a:r>
            <a:endParaRPr lang="en-US" b="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/>
              <a:t>Set </a:t>
            </a:r>
            <a:r>
              <a:rPr lang="en-US" b="0" dirty="0" err="1"/>
              <a:t>telecon</a:t>
            </a:r>
            <a:r>
              <a:rPr lang="en-US" b="0" dirty="0"/>
              <a:t> times and goals for </a:t>
            </a:r>
            <a:r>
              <a:rPr lang="en-US" b="0" dirty="0" smtClean="0"/>
              <a:t>May meeting</a:t>
            </a:r>
            <a:r>
              <a:rPr lang="en-US" b="0" dirty="0"/>
              <a:t>.</a:t>
            </a:r>
            <a:endParaRPr lang="en-US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/>
              <a:t>Agenda: See </a:t>
            </a:r>
            <a:r>
              <a:rPr lang="en-US" b="0" dirty="0" smtClean="0"/>
              <a:t>11-17/0097r4.</a:t>
            </a:r>
            <a:endParaRPr lang="en-US" b="0" dirty="0"/>
          </a:p>
          <a:p>
            <a:pPr marL="609600" indent="-609600">
              <a:buFont typeface="Arial" panose="020B0604020202020204" pitchFamily="34" charset="0"/>
              <a:buChar char="•"/>
            </a:pP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11-17-0510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3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867" y="1221279"/>
            <a:ext cx="3401863" cy="525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138" y="1093293"/>
            <a:ext cx="4328672" cy="53821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</a:t>
            </a:r>
            <a:r>
              <a:rPr lang="en-US" dirty="0" smtClean="0"/>
              <a:t>For The May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113213"/>
          </a:xfrm>
        </p:spPr>
        <p:txBody>
          <a:bodyPr/>
          <a:lstStyle/>
          <a:p>
            <a:pPr algn="just">
              <a:spcBef>
                <a:spcPts val="1225"/>
              </a:spcBef>
              <a:buFontTx/>
              <a:buChar char="•"/>
            </a:pPr>
            <a:r>
              <a:rPr lang="en-US" altLang="en-US" b="0" dirty="0"/>
              <a:t>Continue on Functional Requirement Document development and bring FRD to maturity.</a:t>
            </a:r>
          </a:p>
          <a:p>
            <a:pPr algn="just">
              <a:spcBef>
                <a:spcPts val="1225"/>
              </a:spcBef>
              <a:buFontTx/>
              <a:buChar char="•"/>
            </a:pPr>
            <a:r>
              <a:rPr lang="en-US" altLang="en-US" b="0" dirty="0"/>
              <a:t>Approve submissions of technical material towards SFD text.</a:t>
            </a:r>
          </a:p>
          <a:p>
            <a:pPr algn="just">
              <a:spcBef>
                <a:spcPts val="1225"/>
              </a:spcBef>
              <a:buFontTx/>
              <a:buChar char="•"/>
            </a:pPr>
            <a:r>
              <a:rPr lang="en-US" altLang="en-US" b="0" dirty="0"/>
              <a:t>Review technical submissions on various aspects of protocol. </a:t>
            </a:r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endParaRPr lang="en-US" altLang="en-US" b="0" dirty="0"/>
          </a:p>
          <a:p>
            <a:pPr marL="0" indent="0">
              <a:spcBef>
                <a:spcPts val="1225"/>
              </a:spcBef>
            </a:pPr>
            <a:endParaRPr lang="en-US" altLang="en-US" b="0" dirty="0"/>
          </a:p>
          <a:p>
            <a:pPr marL="1009650" lvl="1" indent="-609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11-17-0510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641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en-US" altLang="en-US" dirty="0" smtClean="0"/>
              <a:t>Apr. 19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  <a:r>
              <a:rPr lang="en-US" altLang="en-US" dirty="0"/>
              <a:t>(Wed.) 10:00AM ET for 1hr. </a:t>
            </a:r>
            <a:r>
              <a:rPr lang="en-US" altLang="en-US" b="0" dirty="0" smtClean="0"/>
              <a:t> </a:t>
            </a:r>
            <a:endParaRPr lang="en-US" altLang="en-US" b="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009650" lvl="1" indent="-60960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11-17-0510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85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TGba</a:t>
            </a:r>
            <a:br>
              <a:rPr lang="en-US" altLang="en-US" smtClean="0"/>
            </a:br>
            <a:r>
              <a:rPr lang="en-US" altLang="en-US" smtClean="0"/>
              <a:t>March 2017 Closing Report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7FB2332-BC49-49FF-9FD0-06D3532D09E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200" b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7063" y="229235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 smtClean="0"/>
              <a:t>Date: 2017-03-15</a:t>
            </a:r>
            <a:endParaRPr lang="en-GB" sz="2000" b="0" kern="0" dirty="0"/>
          </a:p>
        </p:txBody>
      </p:sp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781050" y="3057525"/>
          <a:ext cx="75057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Document" r:id="rId4" imgW="8248712" imgH="3013376" progId="Word.Document.8">
                  <p:embed/>
                </p:oleObj>
              </mc:Choice>
              <mc:Fallback>
                <p:oleObj name="Document" r:id="rId4" imgW="8248712" imgH="3013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057525"/>
                        <a:ext cx="75057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777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11-17-0496 by Minyoung Park (Intel Corp.)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1378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document is the TGba closing report for March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4921B98-CDA6-4A41-A770-8B28266AEB7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11-17-0496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 Completed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5213"/>
          </a:xfrm>
        </p:spPr>
        <p:txBody>
          <a:bodyPr/>
          <a:lstStyle/>
          <a:p>
            <a:r>
              <a:rPr lang="en-US" altLang="en-US" sz="2000" smtClean="0"/>
              <a:t>TG elected 2 Vice-Chairs</a:t>
            </a:r>
          </a:p>
          <a:p>
            <a:pPr lvl="1"/>
            <a:r>
              <a:rPr lang="en-US" altLang="en-US" smtClean="0"/>
              <a:t>1</a:t>
            </a:r>
            <a:r>
              <a:rPr lang="en-US" altLang="en-US" baseline="30000" smtClean="0"/>
              <a:t>st</a:t>
            </a:r>
            <a:r>
              <a:rPr lang="en-US" altLang="en-US" smtClean="0"/>
              <a:t> VC: Yunsong Yang (Huawei): Y/N/A = 62/0/1</a:t>
            </a:r>
          </a:p>
          <a:p>
            <a:pPr lvl="1"/>
            <a:r>
              <a:rPr lang="en-US" altLang="en-US" smtClean="0"/>
              <a:t>2</a:t>
            </a:r>
            <a:r>
              <a:rPr lang="en-US" altLang="en-US" baseline="30000" smtClean="0"/>
              <a:t>nd</a:t>
            </a:r>
            <a:r>
              <a:rPr lang="en-US" altLang="en-US" smtClean="0"/>
              <a:t> VC: Eunsung Park (LG Electronics): Y/N/A = 60/0/1</a:t>
            </a:r>
            <a:endParaRPr lang="en-US" altLang="en-US" sz="1800" smtClean="0"/>
          </a:p>
          <a:p>
            <a:r>
              <a:rPr lang="en-US" altLang="en-US" sz="2000" smtClean="0"/>
              <a:t>Reviewed technical presentations (17 out of 35 submissions)</a:t>
            </a:r>
          </a:p>
          <a:p>
            <a:pPr lvl="1"/>
            <a:r>
              <a:rPr lang="en-US" altLang="en-US" smtClean="0"/>
              <a:t>Started to reach consensus on high-level technical PHY/MAC concepts</a:t>
            </a:r>
          </a:p>
          <a:p>
            <a:pPr lvl="1"/>
            <a:r>
              <a:rPr lang="en-US" altLang="en-US" smtClean="0"/>
              <a:t>TGba Spec Framework Document will be created based on the passed motions</a:t>
            </a:r>
          </a:p>
          <a:p>
            <a:r>
              <a:rPr lang="en-US" altLang="en-US" sz="2000" smtClean="0"/>
              <a:t>Updated TGba task group documents</a:t>
            </a:r>
          </a:p>
          <a:p>
            <a:pPr lvl="1"/>
            <a:r>
              <a:rPr lang="en-US" altLang="en-US" smtClean="0"/>
              <a:t>Functional Requirements Document</a:t>
            </a:r>
          </a:p>
          <a:p>
            <a:pPr lvl="1"/>
            <a:r>
              <a:rPr lang="en-US" altLang="en-US" smtClean="0"/>
              <a:t>Simulation Scenarios and Evaluation Methodology Document</a:t>
            </a:r>
          </a:p>
          <a:p>
            <a:r>
              <a:rPr lang="en-US" altLang="en-US" sz="2000" smtClean="0"/>
              <a:t>Reviewed the TG timeline</a:t>
            </a:r>
          </a:p>
          <a:p>
            <a:r>
              <a:rPr lang="en-US" altLang="en-US" sz="2000" smtClean="0"/>
              <a:t>Set goals for the May 2017 meeting and teleconference schedule</a:t>
            </a:r>
          </a:p>
          <a:p>
            <a:r>
              <a:rPr lang="en-US" altLang="en-US" sz="2000" smtClean="0"/>
              <a:t>Agenda: see doc.: IEEE 802.11-17/193r7</a:t>
            </a:r>
          </a:p>
          <a:p>
            <a:endParaRPr lang="en-US" altLang="en-US" sz="2000" smtClean="0"/>
          </a:p>
          <a:p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69D9DEC-4CE6-4C40-B07E-86342C53566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11-17-0496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May 2017</a:t>
            </a:r>
          </a:p>
        </p:txBody>
      </p:sp>
      <p:sp>
        <p:nvSpPr>
          <p:cNvPr id="33795" name="Content Placeholder 8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r>
              <a:rPr lang="en-US" altLang="en-US" smtClean="0"/>
              <a:t>Review technical presentations</a:t>
            </a:r>
          </a:p>
          <a:p>
            <a:pPr lvl="1"/>
            <a:r>
              <a:rPr lang="en-US" altLang="en-US" smtClean="0"/>
              <a:t>Reach consensus on high-level PHY and MAC designs</a:t>
            </a:r>
          </a:p>
          <a:p>
            <a:r>
              <a:rPr lang="en-US" altLang="en-US" smtClean="0"/>
              <a:t>Work on TGba task group documents</a:t>
            </a:r>
          </a:p>
          <a:p>
            <a:pPr lvl="1"/>
            <a:r>
              <a:rPr lang="en-US" altLang="en-US" smtClean="0"/>
              <a:t>Use case document (editor: Ross Yu)</a:t>
            </a:r>
          </a:p>
          <a:p>
            <a:pPr lvl="1"/>
            <a:r>
              <a:rPr lang="en-US" altLang="en-US" smtClean="0"/>
              <a:t>Functional requirement document (editor: Ming Gan)</a:t>
            </a:r>
          </a:p>
          <a:p>
            <a:pPr lvl="1"/>
            <a:r>
              <a:rPr lang="en-US" altLang="en-US" smtClean="0"/>
              <a:t>Evaluation methodology and simulation scenario document (editor: Shahrnaz Azizi)</a:t>
            </a:r>
          </a:p>
          <a:p>
            <a:pPr lvl="1"/>
            <a:r>
              <a:rPr lang="en-US" altLang="en-US" smtClean="0"/>
              <a:t>Spec framework document (editor: TBD)</a:t>
            </a:r>
          </a:p>
          <a:p>
            <a:r>
              <a:rPr lang="en-US" altLang="en-US" smtClean="0"/>
              <a:t>Review TG timeline</a:t>
            </a:r>
          </a:p>
          <a:p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2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5CF3C40-CCCD-4CBF-8E5D-57B5813F3D30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11-17-0496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 Call Schedule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b="1" smtClean="0"/>
              <a:t>3 teleconference calls (each 2 hours)</a:t>
            </a:r>
          </a:p>
          <a:p>
            <a:pPr marL="685800" lvl="2" indent="-342900"/>
            <a:r>
              <a:rPr lang="en-US" altLang="en-US" sz="2400" b="1" smtClean="0"/>
              <a:t>April 03 (Monday), 10:00  ET</a:t>
            </a:r>
          </a:p>
          <a:p>
            <a:pPr marL="685800" lvl="2" indent="-342900"/>
            <a:r>
              <a:rPr lang="en-US" altLang="en-US" sz="2400" b="1" smtClean="0"/>
              <a:t>April 17 (Monday), 17:00  ET</a:t>
            </a:r>
          </a:p>
          <a:p>
            <a:pPr marL="685800" lvl="2" indent="-342900"/>
            <a:r>
              <a:rPr lang="en-US" altLang="en-US" sz="2400" b="1" smtClean="0"/>
              <a:t>May 01 (Monday), 23:00  ET</a:t>
            </a:r>
          </a:p>
          <a:p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F9032F0-0001-4E55-B77E-CB06914B2DB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11-17-0496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E186014-BC0E-4074-B30E-67D74C907A7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en-US" smtClean="0"/>
              <a:t>Light Communications Topic Interest Group March 2017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2017-03-16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1513" y="2667000"/>
          <a:ext cx="9126537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Document" r:id="rId4" imgW="8216847" imgH="1061847" progId="Word.Document.8">
                  <p:embed/>
                </p:oleObj>
              </mc:Choice>
              <mc:Fallback>
                <p:oleObj name="Document" r:id="rId4" imgW="8216847" imgH="106184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2667000"/>
                        <a:ext cx="9126537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11-17-0505 by Nikola Serafimovski (pureLiFi)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89FAB46-DBB0-4139-9CC3-696044738D3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 b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buFontTx/>
              <a:buNone/>
            </a:pPr>
            <a:r>
              <a:rPr lang="en-US" altLang="en-US"/>
              <a:t>This presentation contains the IEEE 802.11 Light Communications Topic Interest Group closing report for the March 2017 session.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Abstract</a:t>
            </a:r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11-17-0505 by Nikola Serafimovski (pureLiFi)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24094AA-3DA1-467A-9777-F5F8C459551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200" b="0"/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696913" y="1676400"/>
            <a:ext cx="776128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Administration</a:t>
            </a:r>
          </a:p>
          <a:p>
            <a:pPr lvl="1">
              <a:defRPr/>
            </a:pPr>
            <a:r>
              <a:rPr lang="en-US" altLang="en-US" sz="1600" dirty="0"/>
              <a:t>Volker </a:t>
            </a:r>
            <a:r>
              <a:rPr lang="en-US" altLang="en-US" sz="1600" dirty="0" err="1"/>
              <a:t>Jungnickel</a:t>
            </a:r>
            <a:r>
              <a:rPr lang="en-US" altLang="en-US" sz="1600" dirty="0"/>
              <a:t> (HHI) was appointed Secretary</a:t>
            </a:r>
          </a:p>
          <a:p>
            <a:pPr lvl="1">
              <a:defRPr/>
            </a:pPr>
            <a:r>
              <a:rPr lang="en-US" altLang="en-US" sz="1600" dirty="0"/>
              <a:t>Li </a:t>
            </a:r>
            <a:r>
              <a:rPr lang="en-US" altLang="en-US" sz="1600" dirty="0" err="1"/>
              <a:t>Qiang</a:t>
            </a:r>
            <a:r>
              <a:rPr lang="en-US" altLang="en-US" sz="1600" dirty="0"/>
              <a:t> (Huawei) was appointed as Technical Editor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Liaison</a:t>
            </a:r>
          </a:p>
          <a:p>
            <a:pPr lvl="1">
              <a:defRPr/>
            </a:pPr>
            <a:r>
              <a:rPr lang="en-US" altLang="en-US" sz="1600" dirty="0"/>
              <a:t>A liaison statement to different lighting industry associations was approved by the WG (doc. 17/0272r3)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Extension request</a:t>
            </a:r>
          </a:p>
          <a:p>
            <a:pPr lvl="1">
              <a:defRPr/>
            </a:pPr>
            <a:r>
              <a:rPr lang="en-US" altLang="en-US" sz="1600" dirty="0"/>
              <a:t>The TIG requests that an extension to continue working on the report until the    July 2017 plenary.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1600" dirty="0"/>
              <a:t>Content</a:t>
            </a:r>
          </a:p>
          <a:p>
            <a:pPr lvl="1">
              <a:defRPr/>
            </a:pPr>
            <a:r>
              <a:rPr lang="en-US" altLang="en-US" sz="1600" dirty="0"/>
              <a:t>The draft report outline in doc. 17/0023r4 was improved</a:t>
            </a:r>
          </a:p>
          <a:p>
            <a:pPr lvl="1">
              <a:defRPr/>
            </a:pPr>
            <a:r>
              <a:rPr lang="en-US" altLang="en-US" sz="1600" dirty="0"/>
              <a:t>The link budget for LC was discussed and approved doc. 17/0479r0</a:t>
            </a:r>
          </a:p>
          <a:p>
            <a:pPr lvl="1">
              <a:defRPr/>
            </a:pPr>
            <a:r>
              <a:rPr lang="en-US" altLang="en-US" sz="1600" dirty="0"/>
              <a:t>Parts of doc. 17/0161r4 were included in doc. 17/0023r4</a:t>
            </a:r>
          </a:p>
          <a:p>
            <a:pPr lvl="1">
              <a:defRPr/>
            </a:pPr>
            <a:r>
              <a:rPr lang="en-US" altLang="en-US" sz="1600" dirty="0"/>
              <a:t>The general use-cases of LC were presented in doc. 17/0497r1 and the relevant text was included in doc. 17/0023r4.</a:t>
            </a:r>
          </a:p>
          <a:p>
            <a:pPr lvl="1">
              <a:defRPr/>
            </a:pPr>
            <a:endParaRPr lang="en-US" altLang="en-US" sz="1800" dirty="0"/>
          </a:p>
          <a:p>
            <a:pPr lvl="1">
              <a:defRPr/>
            </a:pPr>
            <a:endParaRPr lang="en-US" altLang="en-US" sz="1600" dirty="0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TIG achieved its objective in the Vancouver Meeting</a:t>
            </a: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11-17-0505 by Nikola Serafimovski (pureLiFi)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E645108C-F4BD-42F7-A73B-AA473E24AA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/>
              <a:t>802.11 WG Editor’s Meeting (Mar ‘17)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2017-03-14</a:t>
            </a:r>
            <a:endParaRPr lang="en-US" sz="2000" b="0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143678"/>
              </p:ext>
            </p:extLst>
          </p:nvPr>
        </p:nvGraphicFramePr>
        <p:xfrm>
          <a:off x="533400" y="2505075"/>
          <a:ext cx="7718425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Document" r:id="rId4" imgW="8610870" imgH="2820318" progId="Word.Document.8">
                  <p:embed/>
                </p:oleObj>
              </mc:Choice>
              <mc:Fallback>
                <p:oleObj name="Document" r:id="rId4" imgW="8610870" imgH="28203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05075"/>
                        <a:ext cx="7718425" cy="2522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1/30 of 11-17-0313 by Peter Ecclesine (Self)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996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A7014B5-F65C-46F5-96B8-E808281B435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200" b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The LC TIG approved the following calendar for conference calls and meeting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609600" y="5791200"/>
            <a:ext cx="792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>
              <a:buFontTx/>
              <a:buNone/>
            </a:pPr>
            <a:r>
              <a:rPr lang="en-US" altLang="en-US" sz="1600" b="1" dirty="0"/>
              <a:t>From doc. 17/0203r1</a:t>
            </a:r>
            <a:r>
              <a:rPr lang="en-US" altLang="en-US" sz="1600" dirty="0"/>
              <a:t> – exact timings for the calls will be announced with 10 day notice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744663"/>
          <a:ext cx="7858125" cy="3279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1203355091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493423940"/>
                    </a:ext>
                  </a:extLst>
                </a:gridCol>
                <a:gridCol w="4124325">
                  <a:extLst>
                    <a:ext uri="{9D8B030D-6E8A-4147-A177-3AD203B41FA5}">
                      <a16:colId xmlns="" xmlns:a16="http://schemas.microsoft.com/office/drawing/2014/main" val="3134852588"/>
                    </a:ext>
                  </a:extLst>
                </a:gridCol>
              </a:tblGrid>
              <a:tr h="365874">
                <a:tc>
                  <a:txBody>
                    <a:bodyPr/>
                    <a:lstStyle/>
                    <a:p>
                      <a:r>
                        <a:rPr lang="en-GB" sz="1800" dirty="0"/>
                        <a:t>Date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Location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Goal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="" xmlns:a16="http://schemas.microsoft.com/office/drawing/2014/main" val="3913637621"/>
                  </a:ext>
                </a:extLst>
              </a:tr>
              <a:tr h="457341">
                <a:tc>
                  <a:txBody>
                    <a:bodyPr/>
                    <a:lstStyle/>
                    <a:p>
                      <a:r>
                        <a:rPr lang="en-GB" sz="1600" dirty="0"/>
                        <a:t>10 Apr. 2017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Draft 1 of the Economic Viability section of doc. 17/0023r4 as well as improvements on use-cases or technical feasibility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="" xmlns:a16="http://schemas.microsoft.com/office/drawing/2014/main" val="2942777166"/>
                  </a:ext>
                </a:extLst>
              </a:tr>
              <a:tr h="457341">
                <a:tc>
                  <a:txBody>
                    <a:bodyPr/>
                    <a:lstStyle/>
                    <a:p>
                      <a:r>
                        <a:rPr lang="en-GB" sz="1600" dirty="0"/>
                        <a:t>1 May 2017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Agenda discussion and agreement for Interim</a:t>
                      </a:r>
                    </a:p>
                    <a:p>
                      <a:r>
                        <a:rPr lang="en-GB" sz="1200" dirty="0"/>
                        <a:t>Consensus of report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="" xmlns:a16="http://schemas.microsoft.com/office/drawing/2014/main" val="828867297"/>
                  </a:ext>
                </a:extLst>
              </a:tr>
              <a:tr h="640168">
                <a:tc>
                  <a:txBody>
                    <a:bodyPr/>
                    <a:lstStyle/>
                    <a:p>
                      <a:r>
                        <a:rPr lang="en-GB" sz="1600" dirty="0"/>
                        <a:t>7 – 12 May 2017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Interim – Daejeon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Final consensus and sign-off on use-cases and technical feasibility sections as well as Draft 2 of Economic Viability section of doc. 17/0023r4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="" xmlns:a16="http://schemas.microsoft.com/office/drawing/2014/main" val="3522080116"/>
                  </a:ext>
                </a:extLst>
              </a:tr>
              <a:tr h="359441">
                <a:tc>
                  <a:txBody>
                    <a:bodyPr/>
                    <a:lstStyle/>
                    <a:p>
                      <a:r>
                        <a:rPr lang="en-GB" sz="1600" dirty="0"/>
                        <a:t>12 Jun. 2017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Potentially necessary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="" xmlns:a16="http://schemas.microsoft.com/office/drawing/2014/main" val="349888755"/>
                  </a:ext>
                </a:extLst>
              </a:tr>
              <a:tr h="359441">
                <a:tc>
                  <a:txBody>
                    <a:bodyPr/>
                    <a:lstStyle/>
                    <a:p>
                      <a:r>
                        <a:rPr lang="en-GB" sz="1600" dirty="0"/>
                        <a:t>26 Jun. 2017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Conference call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Potentially necessary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="" xmlns:a16="http://schemas.microsoft.com/office/drawing/2014/main" val="2369380352"/>
                  </a:ext>
                </a:extLst>
              </a:tr>
              <a:tr h="640168">
                <a:tc>
                  <a:txBody>
                    <a:bodyPr/>
                    <a:lstStyle/>
                    <a:p>
                      <a:r>
                        <a:rPr lang="en-GB" sz="1600" dirty="0"/>
                        <a:t>8 – 13 Jul. 2017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Plenary – Berlin</a:t>
                      </a:r>
                    </a:p>
                  </a:txBody>
                  <a:tcPr marT="45734" marB="4573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Final review and sign-off of TIG report on all sections</a:t>
                      </a:r>
                    </a:p>
                    <a:p>
                      <a:r>
                        <a:rPr lang="en-GB" sz="1200" dirty="0"/>
                        <a:t>WG and EC LC Study Group approval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Tutorial to wider 802 on Light Communications</a:t>
                      </a:r>
                    </a:p>
                  </a:txBody>
                  <a:tcPr marT="45734" marB="45734"/>
                </a:tc>
                <a:extLst>
                  <a:ext uri="{0D108BD9-81ED-4DB2-BD59-A6C34878D82A}">
                    <a16:rowId xmlns="" xmlns:a16="http://schemas.microsoft.com/office/drawing/2014/main" val="21133529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11-17-0505 by Nikola Serafimovski (pureLiFi)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81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RR-TAG (802.18) </a:t>
            </a:r>
            <a:r>
              <a:rPr lang="en-US" sz="2800" dirty="0" smtClean="0">
                <a:latin typeface="Times New Roman" charset="0"/>
              </a:rPr>
              <a:t>Liaison</a:t>
            </a:r>
            <a:endParaRPr lang="en-US" sz="2800" dirty="0">
              <a:latin typeface="Times New Roman" charset="0"/>
            </a:endParaRP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2017-03-17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010650"/>
              </p:ext>
            </p:extLst>
          </p:nvPr>
        </p:nvGraphicFramePr>
        <p:xfrm>
          <a:off x="495300" y="3136900"/>
          <a:ext cx="79121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Document" r:id="rId4" imgW="8360368" imgH="2521810" progId="Word.Document.8">
                  <p:embed/>
                </p:oleObj>
              </mc:Choice>
              <mc:Fallback>
                <p:oleObj name="Document" r:id="rId4" imgW="8360368" imgH="2521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36900"/>
                        <a:ext cx="79121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11-17-0502 by Rich Kennedy, HP Enterprise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7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Times New Roman" charset="0"/>
              </a:rPr>
              <a:t>Overview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</a:t>
            </a:r>
            <a:r>
              <a:rPr lang="en-US" b="0" dirty="0" smtClean="0">
                <a:latin typeface="Times New Roman" charset="0"/>
              </a:rPr>
              <a:t>presents an IEEE </a:t>
            </a:r>
            <a:r>
              <a:rPr lang="en-US" b="0" dirty="0">
                <a:latin typeface="Times New Roman" charset="0"/>
              </a:rPr>
              <a:t>802.18 Radio Regulatory Technical Advisory Group (RR-TAG) </a:t>
            </a:r>
            <a:r>
              <a:rPr lang="en-US" b="0" dirty="0" smtClean="0">
                <a:latin typeface="Times New Roman" charset="0"/>
              </a:rPr>
              <a:t>liaison to the 802.11 WG.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82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11-17-0502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Discussion items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Regulatory work in progress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Status of completed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Actions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ISED (Canada) 5150-5250 MHz </a:t>
            </a:r>
            <a:r>
              <a:rPr lang="en-US" altLang="en-US" dirty="0" smtClean="0"/>
              <a:t>consultation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Terahertz ITU-R WP5A and WP5C liaisons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smtClean="0"/>
              <a:t>802.15.3e ITU-R WP5A liaison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Ofcom 5.8 GHz proposal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Advancing the 6 GHz effort in the US and </a:t>
            </a:r>
            <a:r>
              <a:rPr lang="en-US" altLang="en-US" dirty="0" smtClean="0"/>
              <a:t>EU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7EAB99-7448-5041-9D18-454FF4C5CBA8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11-17-0502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543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799"/>
            <a:ext cx="7772400" cy="4646613"/>
          </a:xfrm>
        </p:spPr>
        <p:txBody>
          <a:bodyPr/>
          <a:lstStyle/>
          <a:p>
            <a:r>
              <a:rPr lang="en-US" sz="2000" dirty="0" smtClean="0"/>
              <a:t>Approved ISED consultation response</a:t>
            </a:r>
          </a:p>
          <a:p>
            <a:r>
              <a:rPr lang="en-US" sz="2000" dirty="0" smtClean="0"/>
              <a:t>Approved two Terahertz liaisons</a:t>
            </a:r>
          </a:p>
          <a:p>
            <a:pPr lvl="1"/>
            <a:r>
              <a:rPr lang="en-US" sz="1800" dirty="0" smtClean="0"/>
              <a:t>Updates for draft Recommendation – “Technical </a:t>
            </a:r>
            <a:r>
              <a:rPr lang="en-US" sz="1800" dirty="0"/>
              <a:t>and operational characteristics of the land mobile service applications operating in the frequency range 275-450 </a:t>
            </a:r>
            <a:r>
              <a:rPr lang="en-US" sz="1800" dirty="0" smtClean="0"/>
              <a:t>GHz”, and “</a:t>
            </a:r>
            <a:r>
              <a:rPr lang="en-GB" sz="1800" dirty="0" smtClean="0"/>
              <a:t>Technical </a:t>
            </a:r>
            <a:r>
              <a:rPr lang="en-GB" sz="1800" dirty="0"/>
              <a:t>and operational characteristics and applications of the point-to-point fixed service applications operating in the frequency range 275-450 </a:t>
            </a:r>
            <a:r>
              <a:rPr lang="en-GB" sz="1800" dirty="0" smtClean="0"/>
              <a:t>GHz</a:t>
            </a:r>
            <a:r>
              <a:rPr lang="en-US" sz="1800" dirty="0" smtClean="0"/>
              <a:t>” </a:t>
            </a:r>
          </a:p>
          <a:p>
            <a:r>
              <a:rPr lang="en-US" sz="2000" dirty="0" smtClean="0"/>
              <a:t>Approved an 802.15.3e liaison </a:t>
            </a:r>
          </a:p>
          <a:p>
            <a:pPr lvl="1"/>
            <a:r>
              <a:rPr lang="en-US" sz="1800" dirty="0" smtClean="0"/>
              <a:t>Updates for ITU-R Recommendation M.2003-1 (2015) – “</a:t>
            </a:r>
            <a:r>
              <a:rPr lang="en-GB" sz="1800" dirty="0" smtClean="0"/>
              <a:t>Multiple </a:t>
            </a:r>
            <a:r>
              <a:rPr lang="en-GB" sz="1800" dirty="0"/>
              <a:t>Gigabit Wireless Systems in frequencies around 60 </a:t>
            </a:r>
            <a:r>
              <a:rPr lang="en-GB" sz="1800" dirty="0" smtClean="0"/>
              <a:t>GHz”</a:t>
            </a:r>
          </a:p>
          <a:p>
            <a:r>
              <a:rPr lang="en-GB" sz="2000" dirty="0" smtClean="0"/>
              <a:t>Discussed current global regulatory status</a:t>
            </a:r>
          </a:p>
          <a:p>
            <a:r>
              <a:rPr lang="en-GB" sz="2000" dirty="0" smtClean="0"/>
              <a:t>Discussed upcoming work:</a:t>
            </a:r>
          </a:p>
          <a:p>
            <a:pPr lvl="1"/>
            <a:r>
              <a:rPr lang="en-GB" sz="1800" dirty="0" smtClean="0"/>
              <a:t>Ofcom 5.8 GHz proposal</a:t>
            </a:r>
          </a:p>
          <a:p>
            <a:pPr lvl="1"/>
            <a:r>
              <a:rPr lang="en-GB" sz="1800" dirty="0" smtClean="0"/>
              <a:t>6 GHz unlicensed sharing efforts in the US and EU 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7EAB99-7448-5041-9D18-454FF4C5CBA8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11-17-0502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431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Links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199"/>
            <a:ext cx="7772400" cy="4875213"/>
          </a:xfrm>
        </p:spPr>
        <p:txBody>
          <a:bodyPr/>
          <a:lstStyle/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mentor.ieee.org/802.18/dcn/17/18-17-0048-03-0000-vancouver-meeting-agenda-march-2017.pptx</a:t>
            </a:r>
          </a:p>
          <a:p>
            <a:r>
              <a:rPr lang="en-US" sz="1800" dirty="0">
                <a:hlinkClick r:id="rId3"/>
              </a:rPr>
              <a:t>https://mentor.ieee.org/802.18/dcn/17/18-17-0039-03-0000-proposed-ieee-802-response-to-canada-ised-consultation.docx</a:t>
            </a:r>
            <a:endParaRPr lang="en-US" sz="1800" dirty="0" smtClean="0">
              <a:hlinkClick r:id=""/>
            </a:endParaRPr>
          </a:p>
          <a:p>
            <a:r>
              <a:rPr lang="en-US" sz="1800" dirty="0" smtClean="0">
                <a:hlinkClick r:id=""/>
              </a:rPr>
              <a:t>https</a:t>
            </a:r>
            <a:r>
              <a:rPr lang="en-US" sz="1800" dirty="0">
                <a:hlinkClick r:id="rId3"/>
              </a:rPr>
              <a:t>://mentor.ieee.org/802.18/dcn/17/18-17-0056-00-0000-liaison-statement-to-wp5a.docx</a:t>
            </a:r>
            <a:endParaRPr lang="en-US" sz="1800" dirty="0"/>
          </a:p>
          <a:p>
            <a:r>
              <a:rPr lang="en-US" sz="1800" dirty="0">
                <a:hlinkClick r:id="rId4"/>
              </a:rPr>
              <a:t>https://mentor.ieee.org/802.18/dcn/17/18-17-0055-00-0000-itu-r-wp5a-mobile-draft-report.docx</a:t>
            </a:r>
            <a:endParaRPr lang="en-US" sz="1800" dirty="0"/>
          </a:p>
          <a:p>
            <a:r>
              <a:rPr lang="en-US" sz="1800" dirty="0">
                <a:hlinkClick r:id="rId5"/>
              </a:rPr>
              <a:t>https://mentor.ieee.org/802.18/dcn/17/18-17-0057-00-0000-liaison-statement-to-wp5c.docx</a:t>
            </a:r>
            <a:endParaRPr lang="en-US" sz="1800" dirty="0"/>
          </a:p>
          <a:p>
            <a:r>
              <a:rPr lang="en-US" sz="1800" dirty="0">
                <a:hlinkClick r:id="rId6"/>
              </a:rPr>
              <a:t>https://mentor.ieee.org/802.18/dcn/17/18-17-0054-00-0000-itu-r-wp5c-fixed-draft-report.docx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7"/>
              </a:rPr>
              <a:t>https://mentor.ieee.org/802.18/dcn/17/18-17-0060-00-0000-liaison-statement-to-wp5a-m-2003.docx</a:t>
            </a:r>
            <a:r>
              <a:rPr lang="en-US" sz="1800" dirty="0"/>
              <a:t> </a:t>
            </a:r>
          </a:p>
          <a:p>
            <a:r>
              <a:rPr lang="en-US" sz="1800" dirty="0">
                <a:hlinkClick r:id="rId8"/>
              </a:rPr>
              <a:t>https://mentor.ieee.org/802.18/dcn/17/18-17-0059-01-0000-proposed-updates-to-annex-17-to-document-5a-298-e-from-802.docx</a:t>
            </a:r>
            <a:r>
              <a:rPr lang="en-US" sz="1800" dirty="0"/>
              <a:t>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07EAB99-7448-5041-9D18-454FF4C5CBA8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11-17-0502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144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/>
              <a:t>802.24 Vertical Applications </a:t>
            </a:r>
            <a:br>
              <a:rPr lang="en-GB" dirty="0"/>
            </a:br>
            <a:r>
              <a:rPr lang="en-GB" dirty="0"/>
              <a:t>Technical Advisory Group</a:t>
            </a:r>
            <a:br>
              <a:rPr lang="en-GB" dirty="0"/>
            </a:br>
            <a:r>
              <a:rPr lang="en-GB" dirty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2017-03-16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 dirty="0"/>
              <a:t>Slide </a:t>
            </a:r>
            <a:fld id="{5C54AB6B-C76C-43C0-8CF9-4AA7315BEFF1}" type="slidenum">
              <a:rPr lang="en-GB" smtClean="0"/>
              <a:pPr/>
              <a:t>86</a:t>
            </a:fld>
            <a:endParaRPr lang="en-GB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45601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Author: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11-17-0511 by Tim Godfrey, EPRI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4083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68960"/>
            <a:ext cx="7772400" cy="3384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802.24.1 Smart Grid Task Group</a:t>
            </a:r>
          </a:p>
          <a:p>
            <a:pPr lvl="1"/>
            <a:r>
              <a:rPr lang="en-US" dirty="0"/>
              <a:t>Internal / external coordination in matters related application of IEEE 802 standards for Smart Grid </a:t>
            </a:r>
          </a:p>
          <a:p>
            <a:pPr lvl="1"/>
            <a:r>
              <a:rPr lang="en-US" dirty="0"/>
              <a:t>802.24.1 TG meets at Plenaries and Wireless Interims</a:t>
            </a:r>
          </a:p>
          <a:p>
            <a:r>
              <a:rPr lang="en-US" dirty="0"/>
              <a:t>802.24.2 IoT Task Group</a:t>
            </a:r>
          </a:p>
          <a:p>
            <a:pPr lvl="1"/>
            <a:r>
              <a:rPr lang="en-US" dirty="0"/>
              <a:t>Internal / external coordination in matters related application of IEEE 802 standards for Internet of Things (IoT)</a:t>
            </a:r>
          </a:p>
          <a:p>
            <a:pPr lvl="1"/>
            <a:r>
              <a:rPr lang="en-US" dirty="0"/>
              <a:t>802.24.2 TG meets at Plenaries and all-802 Interims</a:t>
            </a:r>
          </a:p>
          <a:p>
            <a:r>
              <a:rPr lang="en-US" dirty="0"/>
              <a:t>March Agenda: 		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24-17-0007r0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Closing Report 		</a:t>
            </a:r>
            <a:r>
              <a:rPr lang="en-US" dirty="0">
                <a:hlinkClick r:id="rId4"/>
              </a:rPr>
              <a:t>24-17-0010r0</a:t>
            </a:r>
            <a:endParaRPr lang="en-US" dirty="0"/>
          </a:p>
          <a:p>
            <a:r>
              <a:rPr lang="en-US" dirty="0"/>
              <a:t>Minutes			24-17-0009r0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43190CD6-18F2-44F1-A379-0C51A15702FA}" type="slidenum">
              <a:rPr lang="en-GB" smtClean="0"/>
              <a:pPr>
                <a:defRPr/>
              </a:pPr>
              <a:t>87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802.24 Vertical Applications TAG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/>
              <a:t>802.24.1 Smart Grid TG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dirty="0"/>
              <a:t>802.24.2 IoT TG</a:t>
            </a: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11-17-0511 by Tim Godfrey, EPRI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5574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Activities – March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8134672" cy="4968552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24.1 Continued updating SGIP PAP2 Wireless Matrix </a:t>
            </a:r>
          </a:p>
          <a:p>
            <a:pPr lvl="1"/>
            <a:r>
              <a:rPr lang="en-US" sz="2200" dirty="0"/>
              <a:t>Included input from 802.11ah, 802.22, 802.16</a:t>
            </a:r>
            <a:endParaRPr lang="en-US" sz="2200" dirty="0">
              <a:hlinkClick r:id="rId3"/>
            </a:endParaRPr>
          </a:p>
          <a:p>
            <a:pPr lvl="1"/>
            <a:r>
              <a:rPr lang="en-US" sz="2200" dirty="0"/>
              <a:t>Latest version  </a:t>
            </a:r>
            <a:r>
              <a:rPr lang="en-US" sz="2200" dirty="0">
                <a:hlinkClick r:id="rId4"/>
              </a:rPr>
              <a:t>24-17-0004r3</a:t>
            </a:r>
            <a:endParaRPr lang="en-US" sz="2200" dirty="0"/>
          </a:p>
          <a:p>
            <a:pPr lvl="1"/>
            <a:r>
              <a:rPr lang="en-US" sz="2200" dirty="0"/>
              <a:t>Remaining question on 802.11ac spectral efficiency</a:t>
            </a:r>
          </a:p>
          <a:p>
            <a:r>
              <a:rPr lang="en-US" sz="2600" dirty="0"/>
              <a:t>24.1 TSN for utilities white paper </a:t>
            </a:r>
          </a:p>
          <a:p>
            <a:pPr lvl="1"/>
            <a:r>
              <a:rPr lang="en-US" sz="2200" dirty="0"/>
              <a:t>Topic: applications of IEEE 802 Time Sensitive Networking (TSN) for utilities. </a:t>
            </a:r>
          </a:p>
          <a:p>
            <a:pPr lvl="1"/>
            <a:r>
              <a:rPr lang="en-US" sz="2200" dirty="0"/>
              <a:t>Latest version </a:t>
            </a:r>
            <a:r>
              <a:rPr lang="en-US" sz="2200" dirty="0">
                <a:hlinkClick r:id="rId5"/>
              </a:rPr>
              <a:t>24-17-0006r1</a:t>
            </a:r>
            <a:endParaRPr lang="en-US" sz="2200" dirty="0"/>
          </a:p>
          <a:p>
            <a:pPr lvl="1"/>
            <a:r>
              <a:rPr lang="en-US" sz="2200" dirty="0"/>
              <a:t>Developed contributors team at joint Session with 802.1 TSN TG</a:t>
            </a:r>
          </a:p>
          <a:p>
            <a:r>
              <a:rPr lang="en-US" sz="2800" dirty="0"/>
              <a:t>24.2 IoT White Paper</a:t>
            </a:r>
          </a:p>
          <a:p>
            <a:pPr lvl="1"/>
            <a:r>
              <a:rPr lang="en-US" sz="2400" dirty="0"/>
              <a:t>Latest Version </a:t>
            </a:r>
            <a:r>
              <a:rPr lang="en-US" sz="2400" dirty="0">
                <a:hlinkClick r:id="rId6"/>
              </a:rPr>
              <a:t>25-15-0036r1</a:t>
            </a:r>
            <a:endParaRPr lang="en-US" sz="2400" dirty="0"/>
          </a:p>
          <a:p>
            <a:pPr lvl="1"/>
            <a:r>
              <a:rPr lang="en-US" dirty="0"/>
              <a:t>24.2 IoT Task Group requested initiating a Liaison with Wi-Fi Alliance IoT Task Group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Slide </a:t>
            </a:r>
            <a:fld id="{43190CD6-18F2-44F1-A379-0C51A15702FA}" type="slidenum">
              <a:rPr lang="en-GB" smtClean="0"/>
              <a:pPr>
                <a:defRPr/>
              </a:pPr>
              <a:t>88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11-17-0511 by Tim Godfrey, EPRI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780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89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IEEE 802.1 </a:t>
            </a:r>
            <a:r>
              <a:rPr lang="en-US" dirty="0" err="1"/>
              <a:t>OmniRAN</a:t>
            </a:r>
            <a:r>
              <a:rPr lang="en-US" dirty="0"/>
              <a:t> </a:t>
            </a:r>
            <a:r>
              <a:rPr lang="en-US" dirty="0" smtClean="0"/>
              <a:t>TG Status </a:t>
            </a:r>
            <a:r>
              <a:rPr lang="en-US" dirty="0"/>
              <a:t>Report</a:t>
            </a:r>
            <a:br>
              <a:rPr lang="en-US" dirty="0"/>
            </a:br>
            <a:r>
              <a:rPr lang="en-US" dirty="0"/>
              <a:t>to IEEE 802 WGs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76872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2017-03-16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070519"/>
              </p:ext>
            </p:extLst>
          </p:nvPr>
        </p:nvGraphicFramePr>
        <p:xfrm>
          <a:off x="508000" y="3616722"/>
          <a:ext cx="815657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Document" r:id="rId4" imgW="8255000" imgH="1346200" progId="Word.Document.8">
                  <p:embed/>
                </p:oleObj>
              </mc:Choice>
              <mc:Fallback>
                <p:oleObj name="Document" r:id="rId4" imgW="8255000" imgH="1346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616722"/>
                        <a:ext cx="8156575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69279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11-17-0515 by Max Riegel, Nokia Bell Labs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25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Abstract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0"/>
              <a:t>This document contains agenda/minutes/actions/status as prepared/recorded at the IEEE 802.11 Editors’ Meeting</a:t>
            </a:r>
          </a:p>
          <a:p>
            <a:pPr algn="ctr">
              <a:buFontTx/>
              <a:buNone/>
            </a:pPr>
            <a:endParaRPr lang="en-US" b="0"/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A891F8A2-1EAC-473B-AEDB-2822547FCA8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2/30 of 11-17-0313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72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 </a:t>
            </a:r>
            <a:r>
              <a:rPr lang="en-US" dirty="0" err="1" smtClean="0"/>
              <a:t>OmniRAN</a:t>
            </a:r>
            <a:r>
              <a:rPr lang="en-US" dirty="0" smtClean="0"/>
              <a:t> TG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472136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OmniRAN</a:t>
            </a:r>
            <a:r>
              <a:rPr lang="en-US" dirty="0" smtClean="0"/>
              <a:t> TG maintains a Wiki page on mentor to reflect its status and achievements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3"/>
              </a:rPr>
              <a:t>https://mentor.ieee.org/omniran/bp/StartPage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Also showing meeting announcements and conference call dial-in information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 err="1" smtClean="0"/>
              <a:t>filespace</a:t>
            </a:r>
            <a:r>
              <a:rPr lang="en-US" dirty="0" smtClean="0"/>
              <a:t> on mentor is used for contributions and meeting documents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4"/>
              </a:rPr>
              <a:t>https://mentor.ieee.org/omniran/documents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Recent </a:t>
            </a:r>
            <a:r>
              <a:rPr lang="en-US" dirty="0" smtClean="0"/>
              <a:t>P802.1CF D0.4 draft </a:t>
            </a:r>
            <a:r>
              <a:rPr lang="en-US" dirty="0"/>
              <a:t>is available </a:t>
            </a:r>
            <a:r>
              <a:rPr lang="en-US" dirty="0" smtClean="0"/>
              <a:t>by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www.ieee802.org/1/files/private/cf-drafts/d0/802-1cf-d0-4.pdf</a:t>
            </a:r>
            <a:endParaRPr lang="en-US" dirty="0"/>
          </a:p>
          <a:p>
            <a:pPr lvl="2">
              <a:buFont typeface="Arial" charset="0"/>
              <a:buChar char="•"/>
            </a:pPr>
            <a:r>
              <a:rPr lang="en-US" dirty="0" smtClean="0"/>
              <a:t>w/ 802.11 credentials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FYI: </a:t>
            </a:r>
            <a:r>
              <a:rPr lang="en-US" dirty="0" err="1" smtClean="0"/>
              <a:t>OmniRAN</a:t>
            </a:r>
            <a:r>
              <a:rPr lang="en-US" dirty="0" smtClean="0"/>
              <a:t> P802.1 PAR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6"/>
              </a:rPr>
              <a:t>https://development.standards.ieee.org/get-file/P802.1CF.pdf?t=81644900003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11-17-0515 by Max Riegel, Nokia Bell Labs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TG Achievements</a:t>
            </a:r>
            <a:br>
              <a:rPr lang="en-US" dirty="0" smtClean="0"/>
            </a:br>
            <a:r>
              <a:rPr lang="en-US" sz="2400" dirty="0" smtClean="0"/>
              <a:t>Vancouver meeting, Mar13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409" y="1844824"/>
            <a:ext cx="8062664" cy="47244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Comment resolution of TG ballot recirculation on draft D0.4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Submitted comments </a:t>
            </a:r>
            <a:r>
              <a:rPr lang="en-US" dirty="0" smtClean="0"/>
              <a:t>addressing remaining </a:t>
            </a:r>
            <a:r>
              <a:rPr lang="en-US" dirty="0"/>
              <a:t>opens of draft specification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Comment resolution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Most of the comments resolved.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5 pending contributions to be reviewed in the next conference call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Going </a:t>
            </a:r>
            <a:r>
              <a:rPr lang="en-US" dirty="0"/>
              <a:t>forward to draft D0.5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eady </a:t>
            </a:r>
            <a:r>
              <a:rPr lang="en-US" dirty="0"/>
              <a:t>for WG ballot, however group decided to add additional content on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Time Sensitive Networking</a:t>
            </a:r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Access Network Data Models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May delay completion of D0.5 until July F2F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Estimated timeline for P802.1CF with extended scope: </a:t>
            </a:r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Starting WG ballot after July 2017, Sponsor Ballot Mar 2018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Industry </a:t>
            </a:r>
            <a:r>
              <a:rPr lang="en-US" dirty="0"/>
              <a:t>Connections </a:t>
            </a:r>
            <a:r>
              <a:rPr lang="en-US" dirty="0" smtClean="0"/>
              <a:t>activity</a:t>
            </a:r>
            <a:endParaRPr lang="en-US" baseline="30000" dirty="0"/>
          </a:p>
          <a:p>
            <a:pPr marL="800100" lvl="1" indent="-34290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Review of comments on draft </a:t>
            </a:r>
            <a:r>
              <a:rPr lang="en-US" dirty="0" smtClean="0"/>
              <a:t>ICAID in special session on March 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  <a:p>
            <a:pPr marL="1200150" lvl="2" indent="-285750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ough consensus reached, challenges to find appropriate wording fitting everybody.</a:t>
            </a:r>
            <a:endParaRPr lang="en-US" dirty="0"/>
          </a:p>
          <a:p>
            <a:pPr marL="800100" lvl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/>
              <a:t>Adoption of AANI SC text proposals; THANKS</a:t>
            </a:r>
            <a:r>
              <a:rPr lang="en-US" dirty="0" smtClean="0">
                <a:sym typeface="Wingdings"/>
              </a:rPr>
              <a:t>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sym typeface="Wingdings"/>
              </a:rPr>
              <a:t>Final edit on demand of Paul </a:t>
            </a:r>
            <a:r>
              <a:rPr lang="en-US" dirty="0" err="1" smtClean="0">
                <a:sym typeface="Wingdings"/>
              </a:rPr>
              <a:t>Nikolich</a:t>
            </a:r>
            <a:r>
              <a:rPr lang="en-US" dirty="0" smtClean="0">
                <a:sym typeface="Wingdings"/>
              </a:rPr>
              <a:t> to explain coexistence with 802.3 NEA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sym typeface="Wingdings"/>
              </a:rPr>
              <a:t>ICAID proposal approved by 802.1: 20y/0n/4a</a:t>
            </a:r>
          </a:p>
          <a:p>
            <a:pPr marL="800100" lvl="1">
              <a:lnSpc>
                <a:spcPct val="110000"/>
              </a:lnSpc>
              <a:spcBef>
                <a:spcPts val="0"/>
              </a:spcBef>
              <a:buFont typeface="Arial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mentor.ieee.org/omniran/dcn/16/omniran-16-0084-07-5gaa-draft-icaid-for-5g-sc-action-a.docx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91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11-17-0515 by Max Riegel, Nokia Bell Labs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30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forward to next session in </a:t>
            </a:r>
            <a:br>
              <a:rPr lang="en-US" dirty="0"/>
            </a:br>
            <a:r>
              <a:rPr lang="it-IT" dirty="0" smtClean="0"/>
              <a:t>Stuttgart, Germany , </a:t>
            </a:r>
            <a:r>
              <a:rPr lang="it-IT" dirty="0" err="1" smtClean="0"/>
              <a:t>May</a:t>
            </a:r>
            <a:r>
              <a:rPr lang="it-IT" dirty="0" smtClean="0"/>
              <a:t> 15-18,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751013"/>
            <a:ext cx="8229600" cy="4693322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Envisioned topics:</a:t>
            </a:r>
          </a:p>
          <a:p>
            <a:pPr marL="800100" lvl="1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Review comment resolution on D0.4</a:t>
            </a:r>
          </a:p>
          <a:p>
            <a:pPr marL="800100" lvl="1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Discuss contributions on</a:t>
            </a:r>
          </a:p>
          <a:p>
            <a:pPr marL="1200150" lvl="2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Access Network Data Modeling</a:t>
            </a:r>
          </a:p>
          <a:p>
            <a:pPr marL="1200150" lvl="2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Time Sensitive Networking</a:t>
            </a:r>
          </a:p>
          <a:p>
            <a:pPr marL="800100" lvl="1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Review status of </a:t>
            </a:r>
            <a:r>
              <a:rPr lang="en-US" dirty="0" smtClean="0"/>
              <a:t>IC activity</a:t>
            </a:r>
            <a:endParaRPr lang="en-US" dirty="0"/>
          </a:p>
          <a:p>
            <a:pPr marL="400050">
              <a:spcBef>
                <a:spcPts val="300"/>
              </a:spcBef>
              <a:buFont typeface="Arial" charset="0"/>
              <a:buChar char="•"/>
            </a:pPr>
            <a:r>
              <a:rPr lang="en-US" dirty="0" smtClean="0"/>
              <a:t>Upcoming </a:t>
            </a:r>
            <a:r>
              <a:rPr lang="en-US" dirty="0"/>
              <a:t>conference calls</a:t>
            </a:r>
          </a:p>
          <a:p>
            <a:pPr marL="800100" lvl="1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April 11</a:t>
            </a:r>
            <a:r>
              <a:rPr lang="en-US" baseline="30000" dirty="0"/>
              <a:t>th</a:t>
            </a:r>
            <a:r>
              <a:rPr lang="en-US" dirty="0"/>
              <a:t>, 09:30am ET</a:t>
            </a:r>
          </a:p>
          <a:p>
            <a:pPr marL="1200150" lvl="2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Review of pending contributions for comment resolution</a:t>
            </a:r>
          </a:p>
          <a:p>
            <a:pPr marL="800100" lvl="1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May 2</a:t>
            </a:r>
            <a:r>
              <a:rPr lang="en-US" baseline="30000" dirty="0"/>
              <a:t>nd</a:t>
            </a:r>
            <a:r>
              <a:rPr lang="en-US" dirty="0"/>
              <a:t> , 09:30am ET, if needed for comment resolution</a:t>
            </a:r>
          </a:p>
          <a:p>
            <a:pPr marL="1200150" lvl="2">
              <a:spcBef>
                <a:spcPts val="300"/>
              </a:spcBef>
              <a:buFont typeface="Arial" charset="0"/>
              <a:buChar char="•"/>
            </a:pPr>
            <a:r>
              <a:rPr lang="en-US" dirty="0"/>
              <a:t>Review of pending contributions for comment </a:t>
            </a:r>
            <a:r>
              <a:rPr lang="en-US" dirty="0" smtClean="0"/>
              <a:t>resolution</a:t>
            </a:r>
          </a:p>
          <a:p>
            <a:pPr marL="800100" lvl="1">
              <a:spcBef>
                <a:spcPts val="300"/>
              </a:spcBef>
              <a:buFont typeface="Arial" charset="0"/>
              <a:buChar char="•"/>
            </a:pPr>
            <a:r>
              <a:rPr lang="en-US" dirty="0" smtClean="0"/>
              <a:t>Dial-in details and agenda proposal on</a:t>
            </a:r>
          </a:p>
          <a:p>
            <a:pPr marL="1200150" lvl="2">
              <a:spcBef>
                <a:spcPts val="300"/>
              </a:spcBef>
              <a:buFont typeface="Arial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mentor.ieee.org/omniran/bp/StartPage</a:t>
            </a:r>
            <a:endParaRPr lang="en-US" dirty="0"/>
          </a:p>
          <a:p>
            <a:pPr marL="1200150" lvl="2" indent="-285750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b="0" dirty="0" smtClean="0"/>
              <a:t>Adrian Stephens, Intel Corporation</a:t>
            </a:r>
            <a:endParaRPr lang="en-GB" sz="12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92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11-17-0515 by Max Riegel, Nokia Bell Labs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2017-03-15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03136"/>
              </p:ext>
            </p:extLst>
          </p:nvPr>
        </p:nvGraphicFramePr>
        <p:xfrm>
          <a:off x="531813" y="2286000"/>
          <a:ext cx="8186737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Document" r:id="rId4" imgW="8257888" imgH="2550332" progId="Word.Document.8">
                  <p:embed/>
                </p:oleObj>
              </mc:Choice>
              <mc:Fallback>
                <p:oleObj name="Document" r:id="rId4" imgW="8257888" imgH="25503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3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1/20 of 11-17-0260 by Dorothy Stanley, HPE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March 2017.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5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5029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March 26-31, 2017 – Chicago </a:t>
            </a:r>
          </a:p>
          <a:p>
            <a:pPr lvl="1"/>
            <a:r>
              <a:rPr lang="en-US" dirty="0"/>
              <a:t>July 16-21, </a:t>
            </a:r>
            <a:r>
              <a:rPr lang="en-US" dirty="0" smtClean="0"/>
              <a:t>2017 – Prague </a:t>
            </a:r>
          </a:p>
          <a:p>
            <a:pPr lvl="1"/>
            <a:r>
              <a:rPr lang="en-US" dirty="0" smtClean="0"/>
              <a:t>November 12-17, 2017</a:t>
            </a:r>
            <a:r>
              <a:rPr lang="en-US" dirty="0"/>
              <a:t> – </a:t>
            </a:r>
            <a:r>
              <a:rPr lang="en-US" dirty="0" smtClean="0"/>
              <a:t>Singapore </a:t>
            </a:r>
          </a:p>
          <a:p>
            <a:pPr lvl="1"/>
            <a:r>
              <a:rPr lang="en-US" dirty="0" smtClean="0"/>
              <a:t>March 18-23, 2018 – London</a:t>
            </a:r>
          </a:p>
          <a:p>
            <a:pPr lvl="1"/>
            <a:r>
              <a:rPr lang="en-US" dirty="0" smtClean="0"/>
              <a:t>July 22-27, </a:t>
            </a:r>
            <a:r>
              <a:rPr lang="en-US" dirty="0"/>
              <a:t>2018 –  </a:t>
            </a:r>
            <a:r>
              <a:rPr lang="en-US" dirty="0" smtClean="0"/>
              <a:t>San Francisco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 smtClean="0"/>
              <a:t>April 2016: Wireless </a:t>
            </a:r>
            <a:r>
              <a:rPr lang="en-US" sz="1800" dirty="0"/>
              <a:t>Tutorial (Donald Eastlake), 802.11 &amp; 802.15 tutorials (Dorothy Stanley, Charlie </a:t>
            </a:r>
            <a:r>
              <a:rPr lang="en-US" sz="1800" dirty="0" smtClean="0"/>
              <a:t>Perkins), see 11-16/500, July 2016: Pat Thaler &amp; Juan Carlos </a:t>
            </a:r>
            <a:r>
              <a:rPr lang="en-US" sz="1800" dirty="0"/>
              <a:t>– 802.1E (Privacy Considerations) and 802.c (Local MAC address usage)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2016-09-09 teleconference held; topics included Multicast, ITS, OWE, 5G, </a:t>
            </a:r>
            <a:r>
              <a:rPr lang="en-US" sz="1600" dirty="0" err="1" smtClean="0"/>
              <a:t>IoT</a:t>
            </a:r>
            <a:r>
              <a:rPr lang="en-US" sz="1600" dirty="0" smtClean="0"/>
              <a:t>, IRTF activities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Tutorial request: present 802.11/.15 updates in Nov </a:t>
            </a:r>
            <a:r>
              <a:rPr lang="en-US" sz="1600" dirty="0"/>
              <a:t>2016, see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mentor.ieee.org/802.11/dcn/16/11-16-0500-01-0000-ietf-95-wireless-tutorial-802-11-overview.pptx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teleconference: January 30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2017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5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6"/>
              </a:rPr>
              <a:t>http://</a:t>
            </a:r>
            <a:r>
              <a:rPr lang="en-US" sz="1600" u="sng" dirty="0" smtClean="0">
                <a:hlinkClick r:id="rId6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</a:t>
            </a:r>
            <a:r>
              <a:rPr lang="en-US" sz="1600" dirty="0" smtClean="0"/>
              <a:t>chair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meeting during July 2017 plenary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Multicast considerations Internet draft describing use cases, issues, etc. under development, </a:t>
            </a:r>
            <a:r>
              <a:rPr lang="en-US" sz="1600" b="1" dirty="0"/>
              <a:t>see </a:t>
            </a:r>
            <a:r>
              <a:rPr lang="en-US" sz="1600" b="1" dirty="0">
                <a:hlinkClick r:id="rId5"/>
              </a:rPr>
              <a:t>https://</a:t>
            </a:r>
            <a:r>
              <a:rPr lang="en-US" sz="1600" b="1" dirty="0" smtClean="0">
                <a:hlinkClick r:id="rId5"/>
              </a:rPr>
              <a:t>tools.ietf.org/html/draft-perkins-intarea-multicast-ieee802-02</a:t>
            </a:r>
            <a:r>
              <a:rPr lang="en-US" sz="1600" b="1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Insights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used for multiple types of traffic including ARP/ND, routing protocols, video applications, and these might need to be transmitted at different MCS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Implementations might consider APIs to allow MCS differentiation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Current Proxy ND support does not address Secure ND, see RFC 3971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RFC 6775, Neighbor Discovery Optimization for IPv6 over Low-Power Wireless Personal Area Networks (6LoWPANs) defines a registration mechanism for accomplishing proxy ND: </a:t>
            </a:r>
            <a:r>
              <a:rPr lang="en-US" sz="1600" b="1" dirty="0" err="1" smtClean="0"/>
              <a:t>IoT</a:t>
            </a:r>
            <a:r>
              <a:rPr lang="en-US" sz="1600" b="1" dirty="0" smtClean="0"/>
              <a:t> and other applications motivating registration over discovery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BOFs IETF March 27-31, 2017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See </a:t>
            </a:r>
            <a:r>
              <a:rPr lang="en-US" sz="2000" dirty="0">
                <a:hlinkClick r:id="rId3"/>
              </a:rPr>
              <a:t>https://datatracker.ietf.org/wg/bofs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078069"/>
              </p:ext>
            </p:extLst>
          </p:nvPr>
        </p:nvGraphicFramePr>
        <p:xfrm>
          <a:off x="1066800" y="2875632"/>
          <a:ext cx="6977557" cy="2807838"/>
        </p:xfrm>
        <a:graphic>
          <a:graphicData uri="http://schemas.openxmlformats.org/drawingml/2006/table">
            <a:tbl>
              <a:tblPr/>
              <a:tblGrid>
                <a:gridCol w="1524000"/>
                <a:gridCol w="5453557"/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4"/>
                        </a:rPr>
                        <a:t>wugh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WGs Using GitHub (</a:t>
                      </a:r>
                      <a:r>
                        <a:rPr lang="en-US" b="0" dirty="0" err="1" smtClean="0"/>
                        <a:t>wugh</a:t>
                      </a:r>
                      <a:r>
                        <a:rPr lang="en-US" b="0" dirty="0" smtClean="0"/>
                        <a:t>) </a:t>
                      </a:r>
                      <a:endParaRPr lang="en-US" b="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hlinkClick r:id="rId5"/>
                        </a:rPr>
                        <a:t>iasa20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IETF Administrative Support Activity 2.0 (IASA 2.0) Virtual Workshops;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The IASA 2.0 process seeks to address which administrative arrangements will best support the IETF going forward.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6"/>
                        </a:rPr>
                        <a:t>casm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Coordinated Address Space Management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7"/>
                        </a:rPr>
                        <a:t>teep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Protocol for Dynamic Trusted Execution Environment Enablement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6/20 of 11-17-0260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Recently approved IETF Charters 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Approved: IPv6 </a:t>
            </a:r>
            <a:r>
              <a:rPr lang="en-US" sz="2000" dirty="0"/>
              <a:t>over Low Power Wide-Area Networks (</a:t>
            </a:r>
            <a:r>
              <a:rPr lang="en-US" sz="2000" dirty="0" err="1"/>
              <a:t>lpwan</a:t>
            </a:r>
            <a:r>
              <a:rPr lang="en-US" sz="2000" dirty="0" smtClean="0"/>
              <a:t>),  see </a:t>
            </a:r>
            <a:r>
              <a:rPr lang="en-US" sz="2000" u="sng" dirty="0">
                <a:hlinkClick r:id="rId3"/>
              </a:rPr>
              <a:t>https://datatracker.ietf.org/doc/charter-ietf-lpwan/</a:t>
            </a:r>
            <a:r>
              <a:rPr lang="en-US" sz="2000" dirty="0"/>
              <a:t> </a:t>
            </a:r>
            <a:r>
              <a:rPr lang="en-US" sz="2000" dirty="0" smtClean="0"/>
              <a:t>and also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tools.ietf.org/html/draft-farrell-lpwan-overview-04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u="sng" dirty="0" smtClean="0"/>
          </a:p>
          <a:p>
            <a:r>
              <a:rPr lang="en-US" sz="2000" dirty="0" smtClean="0"/>
              <a:t>Approved: IP </a:t>
            </a:r>
            <a:r>
              <a:rPr lang="en-US" sz="2000" dirty="0"/>
              <a:t>Wireless Access in Vehicular Environments (</a:t>
            </a:r>
            <a:r>
              <a:rPr lang="en-US" sz="2000" dirty="0" err="1"/>
              <a:t>ipwave</a:t>
            </a:r>
            <a:r>
              <a:rPr lang="en-US" sz="2000" dirty="0" smtClean="0"/>
              <a:t>), </a:t>
            </a:r>
            <a:r>
              <a:rPr lang="en-US" sz="2000" dirty="0"/>
              <a:t>see </a:t>
            </a:r>
            <a:r>
              <a:rPr lang="en-US" sz="2000" dirty="0">
                <a:hlinkClick r:id="rId5"/>
              </a:rPr>
              <a:t>https://datatracker.ietf.org/doc/charter-ietf-ipwave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and also </a:t>
            </a:r>
            <a:r>
              <a:rPr lang="en-US" sz="2000" dirty="0">
                <a:hlinkClick r:id="rId6"/>
              </a:rPr>
              <a:t>https://datatracker.ietf.org/wg/its/documents/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Under consideration: JSON Mail Access Protocol (</a:t>
            </a:r>
            <a:r>
              <a:rPr lang="en-US" sz="2000" dirty="0" err="1" smtClean="0"/>
              <a:t>jmap</a:t>
            </a:r>
            <a:r>
              <a:rPr lang="en-US" sz="2000" dirty="0"/>
              <a:t>), see </a:t>
            </a:r>
            <a:r>
              <a:rPr lang="en-US" sz="2000" dirty="0">
                <a:hlinkClick r:id="rId7"/>
              </a:rPr>
              <a:t>https://datatracker.ietf.org/doc/charter-ietf-jmap</a:t>
            </a:r>
            <a:r>
              <a:rPr lang="en-US" sz="2000" dirty="0" smtClean="0">
                <a:hlinkClick r:id="rId7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7/20 of 11-17-0260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March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86388</TotalTime>
  <Words>10521</Words>
  <Application>Microsoft Office PowerPoint</Application>
  <PresentationFormat>On-screen Show (4:3)</PresentationFormat>
  <Paragraphs>2033</Paragraphs>
  <Slides>116</Slides>
  <Notes>116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8" baseType="lpstr">
      <vt:lpstr>Default Design</vt:lpstr>
      <vt:lpstr>Document</vt:lpstr>
      <vt:lpstr>802.11 March 2017 Closing Reports</vt:lpstr>
      <vt:lpstr>Abstract</vt:lpstr>
      <vt:lpstr>Attendance</vt:lpstr>
      <vt:lpstr>Attendance Total</vt:lpstr>
      <vt:lpstr>Attendance Histogram </vt:lpstr>
      <vt:lpstr>Attendance by Country</vt:lpstr>
      <vt:lpstr>Doc Revision uploads by meeting (month #)</vt:lpstr>
      <vt:lpstr>802.11 WG Editor’s Meeting (Mar ‘17)</vt:lpstr>
      <vt:lpstr>Abstract</vt:lpstr>
      <vt:lpstr>Agenda for 2017-03-14</vt:lpstr>
      <vt:lpstr>Volunteer Editor Contacts</vt:lpstr>
      <vt:lpstr>MDR Status</vt:lpstr>
      <vt:lpstr>The proliferation of STA types and their requirement inheritance</vt:lpstr>
      <vt:lpstr>802.11 Style Guide</vt:lpstr>
      <vt:lpstr>Editor Amendment Ordering</vt:lpstr>
      <vt:lpstr>Draft Development Snapshot</vt:lpstr>
      <vt:lpstr>MIB style, Visio and Frame practices </vt:lpstr>
      <vt:lpstr>New amendment style discussion</vt:lpstr>
      <vt:lpstr>PowerPoint Presentation</vt:lpstr>
      <vt:lpstr>PowerPoint Presentation</vt:lpstr>
      <vt:lpstr>802.11 AANI SC – March 2017</vt:lpstr>
      <vt:lpstr>PowerPoint Presentation</vt:lpstr>
      <vt:lpstr>ARC Closing Report </vt:lpstr>
      <vt:lpstr>Abstract</vt:lpstr>
      <vt:lpstr>Work Completed</vt:lpstr>
      <vt:lpstr>Work Completed (cont)</vt:lpstr>
      <vt:lpstr>Teleconference(s)</vt:lpstr>
      <vt:lpstr>May 2017 Plans</vt:lpstr>
      <vt:lpstr>PAR Review - Meeting Agenda and Comment slides - Vancouver 2017</vt:lpstr>
      <vt:lpstr>Report to 802.11 WG</vt:lpstr>
      <vt:lpstr>Post PAR Review SC Meeting notes: 802.15.4 Revision comment from Bob Heile</vt:lpstr>
      <vt:lpstr>Closing Report</vt:lpstr>
      <vt:lpstr>Abstract</vt:lpstr>
      <vt:lpstr>PowerPoint Presentation</vt:lpstr>
      <vt:lpstr>IEEE 802.11 PDED ad hoc closing report in Vancouver in Mar 2017</vt:lpstr>
      <vt:lpstr>IEEE 802.11 PDED ad hoc achieved its goals in Vancouver in Mar 2017</vt:lpstr>
      <vt:lpstr>The SC approved an LS to 3GPP RAN/RAN1/RAN4</vt:lpstr>
      <vt:lpstr>IEEE 802.11 PDED ad hoc wants to continue its work until at least the Berlin meeting in July 2017 </vt:lpstr>
      <vt:lpstr>IEEE 802 JTC1 Standing Committee Mar 2017 closing report</vt:lpstr>
      <vt:lpstr>The IEEE 802 JTC1 SC focused on executing the PSDO process in Vancouver</vt:lpstr>
      <vt:lpstr>The SC approved a LS to SC6 in relation to the proposal for an SC6 Security ad hoc</vt:lpstr>
      <vt:lpstr>The IEEE 802 JTC1 SC will focus on executing the PSDO process in Korea in May 2017</vt:lpstr>
      <vt:lpstr>IEEE 802.11aj March Closing Report</vt:lpstr>
      <vt:lpstr>Abstract</vt:lpstr>
      <vt:lpstr>Work Completed</vt:lpstr>
      <vt:lpstr>Plan for May meeting</vt:lpstr>
      <vt:lpstr>Conference Call Time</vt:lpstr>
      <vt:lpstr>PowerPoint Presentation</vt:lpstr>
      <vt:lpstr>TGak March Closing Report 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March 2017 Closing Report</vt:lpstr>
      <vt:lpstr>Abstract</vt:lpstr>
      <vt:lpstr>Work Completed</vt:lpstr>
      <vt:lpstr>Timeline Update</vt:lpstr>
      <vt:lpstr>May 2017 Goals</vt:lpstr>
      <vt:lpstr>Conference Call Times</vt:lpstr>
      <vt:lpstr>Task Group AY  March 2017 Closing Report</vt:lpstr>
      <vt:lpstr>Abstract</vt:lpstr>
      <vt:lpstr>PowerPoint Presentation</vt:lpstr>
      <vt:lpstr>PowerPoint Presentation</vt:lpstr>
      <vt:lpstr>PowerPoint Presentation</vt:lpstr>
      <vt:lpstr>TGaz Next Generation Positioning  March Closing Report</vt:lpstr>
      <vt:lpstr>Abstract</vt:lpstr>
      <vt:lpstr>Work Completed This Week</vt:lpstr>
      <vt:lpstr>Goals For The May Meeting</vt:lpstr>
      <vt:lpstr>Teleconference Schedule</vt:lpstr>
      <vt:lpstr>TGba March 2017 Closing Report</vt:lpstr>
      <vt:lpstr>Abstract</vt:lpstr>
      <vt:lpstr>Work Completed</vt:lpstr>
      <vt:lpstr>Goal for May 2017</vt:lpstr>
      <vt:lpstr>Teleconference Call Schedule</vt:lpstr>
      <vt:lpstr>Light Communications Topic Interest Group March 2017 Closing Report</vt:lpstr>
      <vt:lpstr>PowerPoint Presentation</vt:lpstr>
      <vt:lpstr>PowerPoint Presentation</vt:lpstr>
      <vt:lpstr>PowerPoint Presentation</vt:lpstr>
      <vt:lpstr>RR-TAG (802.18) Liaison</vt:lpstr>
      <vt:lpstr>Overview</vt:lpstr>
      <vt:lpstr>Agenda</vt:lpstr>
      <vt:lpstr>Actions</vt:lpstr>
      <vt:lpstr>Document Links</vt:lpstr>
      <vt:lpstr>802.24 Vertical Applications  Technical Advisory Group Liaison Report</vt:lpstr>
      <vt:lpstr>802.24 Overview</vt:lpstr>
      <vt:lpstr>802.24 Activities – March 2017</vt:lpstr>
      <vt:lpstr>IEEE 802.1 OmniRAN TG Status Report to IEEE 802 WGs</vt:lpstr>
      <vt:lpstr>IEEE 802.1 OmniRAN TG Resources</vt:lpstr>
      <vt:lpstr>OmniRAN TG Achievements Vancouver meeting, Mar13th – 16th  </vt:lpstr>
      <vt:lpstr>Looking forward to next session in  Stuttgart, Germany , May 15-18, 2017</vt:lpstr>
      <vt:lpstr>IEEE 802.11-IETF Liaison Report</vt:lpstr>
      <vt:lpstr>Abstract</vt:lpstr>
      <vt:lpstr>IETF Meetings</vt:lpstr>
      <vt:lpstr>IETF- IEEE 802 Liaison Activity  </vt:lpstr>
      <vt:lpstr>Multicast Topics</vt:lpstr>
      <vt:lpstr>IETF BOFs IETF March 27-31, 2017</vt:lpstr>
      <vt:lpstr>Recently approved IETF Charters </vt:lpstr>
      <vt:lpstr>IRTF Drafts of interest</vt:lpstr>
      <vt:lpstr>BABEL</vt:lpstr>
      <vt:lpstr>Of Interest to Smart Grid</vt:lpstr>
      <vt:lpstr>CAPPORT WG</vt:lpstr>
      <vt:lpstr>RADEXT WG</vt:lpstr>
      <vt:lpstr>Home Networking (homenet) WG</vt:lpstr>
      <vt:lpstr>Operations Area Working Group</vt:lpstr>
      <vt:lpstr>Transport Layer Security (TLS)</vt:lpstr>
      <vt:lpstr>Extensions for Scalable DNS Service Discovery (dnssd)</vt:lpstr>
      <vt:lpstr>Of Interest: Network-Based Mobility Extensions (NETEXT)</vt:lpstr>
      <vt:lpstr>Protocols for IP Multicast (PIM)</vt:lpstr>
      <vt:lpstr>Deterministic Networking (DETNET)</vt:lpstr>
      <vt:lpstr>Active Queue Management (AQM)</vt:lpstr>
      <vt:lpstr>Wi-Fi Alliance Liaison Update</vt:lpstr>
      <vt:lpstr>PowerPoint Presentation</vt:lpstr>
      <vt:lpstr>PowerPoint Presentation</vt:lpstr>
      <vt:lpstr>PowerPoint Presentation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March 2017</cp:keywords>
  <cp:lastModifiedBy>Dorothy Stanley</cp:lastModifiedBy>
  <cp:revision>1448</cp:revision>
  <cp:lastPrinted>1998-02-10T13:28:06Z</cp:lastPrinted>
  <dcterms:created xsi:type="dcterms:W3CDTF">1998-02-10T13:07:52Z</dcterms:created>
  <dcterms:modified xsi:type="dcterms:W3CDTF">2017-03-17T05:25:27Z</dcterms:modified>
</cp:coreProperties>
</file>