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270" r:id="rId3"/>
    <p:sldId id="360" r:id="rId4"/>
    <p:sldId id="464" r:id="rId5"/>
    <p:sldId id="479" r:id="rId6"/>
    <p:sldId id="486" r:id="rId7"/>
    <p:sldId id="476" r:id="rId8"/>
    <p:sldId id="480" r:id="rId9"/>
    <p:sldId id="275" r:id="rId10"/>
    <p:sldId id="382" r:id="rId11"/>
    <p:sldId id="460" r:id="rId12"/>
    <p:sldId id="478" r:id="rId13"/>
    <p:sldId id="474" r:id="rId14"/>
    <p:sldId id="481" r:id="rId15"/>
    <p:sldId id="488" r:id="rId16"/>
    <p:sldId id="483" r:id="rId17"/>
    <p:sldId id="489" r:id="rId18"/>
    <p:sldId id="490" r:id="rId19"/>
    <p:sldId id="495" r:id="rId20"/>
    <p:sldId id="491" r:id="rId21"/>
    <p:sldId id="492" r:id="rId22"/>
    <p:sldId id="459" r:id="rId23"/>
    <p:sldId id="496" r:id="rId24"/>
    <p:sldId id="485" r:id="rId25"/>
    <p:sldId id="482" r:id="rId26"/>
    <p:sldId id="487" r:id="rId27"/>
    <p:sldId id="477" r:id="rId28"/>
    <p:sldId id="484" r:id="rId29"/>
    <p:sldId id="301" r:id="rId3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7869" autoAdjust="0"/>
  </p:normalViewPr>
  <p:slideViewPr>
    <p:cSldViewPr>
      <p:cViewPr>
        <p:scale>
          <a:sx n="80" d="100"/>
          <a:sy n="80" d="100"/>
        </p:scale>
        <p:origin x="-1266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802.11-17/0258r4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December 2016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52C59714-FE79-4F58-A3B7-0F4E351D2480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802.11-17/0258r4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December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8B1FE825-D9A9-4DC5-9D9B-2A9D763EB8F7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802.11-17/0258r4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8-0000-802-11-operations-manu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92-04-0000-draft-ls-to-3gpp-ran1-for-pded-ad-hoc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11/R1-1613770.zip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7-cmmw-ieee-802-11-cmww-sg-5c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2-00-00aj-p802-11aj-report-to-ec-on-unconditional-approval-for-sponsor-ballot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08-00-0glk-802-11-glk-draft-5c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8-01-00ak-report-to-ec-on-conditional-approval-to-go-to-sponsor-ballot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0-00-0000-802-11-2016-press-release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89-03-0000-802-11ai-2016-press-releas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8-0000-802-11-operations-manual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7-cmmw-ieee-802-11-cmww-sg-5c.doc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492-00-00aj-p802-11aj-report-to-ec-on-unconditional-approval-for-sponsor-ballot.ppt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08-00-0glk-802-11-glk-draft-5c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498-02-00ak-report-to-ec-on-conditional-approval-to-go-to-sponsor-ballot.ppt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Microsoft_Word_97_-_2003_Document2.doc"/><Relationship Id="rId4" Type="http://schemas.openxmlformats.org/officeDocument/2006/relationships/hyperlink" Target="https://mentor.ieee.org/802.11/dcn/17/11-17-0004-03-0000-revision-par-proposal-tgmd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72-03-00lc-liaison-statement-for-lc-stakeholders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92-04-0000-draft-ls-to-3gpp-ran1-for-pded-ad-hoc.doc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39-02-0000-proposed-ieee-802-response-to-canada-ised-consultation.docx%20as%20the%20IEEE%20802.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53-02-0PAR-par-review-meeting-agenda-and-comment-slides-vancouver-2017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04-02-0000-revision-par-proposal-tgmd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72-03-00lc-liaison-statement-for-lc-stakeholder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25" name="Document" r:id="rId4" imgW="8540406" imgH="2836102" progId="Word.Document.8">
                  <p:embed/>
                </p:oleObj>
              </mc:Choice>
              <mc:Fallback>
                <p:oleObj name="Document" r:id="rId4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12206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20,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3, 10, 17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April 13, 27, May 25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 6, 20, May 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29, April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 19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 17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Dorothy Stanley Seconded:  Jon Rosdahl Result: Unanimous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Yunsong</a:t>
            </a:r>
            <a:r>
              <a:rPr lang="en-US" altLang="en-US" dirty="0"/>
              <a:t> Yang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Park on behalf of </a:t>
            </a:r>
            <a:r>
              <a:rPr lang="en-GB" dirty="0" err="1" smtClean="0"/>
              <a:t>TGba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/>
              <a:t>Note: TG result </a:t>
            </a:r>
            <a:r>
              <a:rPr lang="en-US" sz="2000" i="1" dirty="0" smtClean="0"/>
              <a:t>62-0-1</a:t>
            </a:r>
            <a:endParaRPr lang="en-US" sz="2000" i="1" dirty="0"/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49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Eunsung</a:t>
            </a:r>
            <a:r>
              <a:rPr lang="en-US" altLang="en-US" dirty="0"/>
              <a:t> Park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</a:t>
            </a:r>
            <a:r>
              <a:rPr lang="en-GB" dirty="0"/>
              <a:t>Park, on behalf of </a:t>
            </a:r>
            <a:r>
              <a:rPr lang="en-GB" dirty="0" err="1"/>
              <a:t>TGba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smtClean="0"/>
              <a:t>Note: TG result 60-0-1</a:t>
            </a:r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updates to 802.11 Operations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Approve the updated IEEE 802.11 Operations Manual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mentor.ieee.org/802.11/dcn/14/11-14-0629-18-0000-802-11-operations-manual.docx</a:t>
            </a:r>
            <a:r>
              <a:rPr lang="en-US" altLang="en-US" dirty="0" smtClean="0"/>
              <a:t> </a:t>
            </a:r>
          </a:p>
          <a:p>
            <a:endParaRPr lang="en-GB" altLang="en-US" b="0" dirty="0"/>
          </a:p>
          <a:p>
            <a:r>
              <a:rPr lang="en-GB" altLang="en-US" dirty="0"/>
              <a:t>Moved: </a:t>
            </a:r>
            <a:r>
              <a:rPr lang="en-GB" altLang="en-US" dirty="0" smtClean="0"/>
              <a:t>Dorothy Stanley</a:t>
            </a:r>
            <a:endParaRPr lang="en-GB" altLang="en-US" dirty="0"/>
          </a:p>
          <a:p>
            <a:r>
              <a:rPr lang="en-GB" altLang="en-US" dirty="0"/>
              <a:t>Seconded: </a:t>
            </a:r>
            <a:r>
              <a:rPr lang="en-GB" altLang="en-US" dirty="0" smtClean="0"/>
              <a:t>Al </a:t>
            </a:r>
            <a:r>
              <a:rPr lang="en-GB" altLang="en-US" dirty="0" err="1" smtClean="0"/>
              <a:t>Petrick</a:t>
            </a:r>
            <a:endParaRPr lang="en-GB" altLang="en-US" dirty="0"/>
          </a:p>
          <a:p>
            <a:r>
              <a:rPr lang="en-GB" altLang="en-US" dirty="0"/>
              <a:t>Result: </a:t>
            </a:r>
            <a:r>
              <a:rPr lang="en-GB" altLang="en-US" dirty="0" smtClean="0"/>
              <a:t>52-0-0 Passes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132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11-17-292-04</a:t>
            </a:r>
            <a:r>
              <a:rPr lang="en-AU" dirty="0" smtClean="0"/>
              <a:t> from </a:t>
            </a:r>
            <a:r>
              <a:rPr lang="en-AU" dirty="0"/>
              <a:t>IEEE 802 to 3GPP RAN/RAN1/RAN4 in relation to Issue 3 and Issue 13 in the </a:t>
            </a:r>
            <a:r>
              <a:rPr lang="en-AU" dirty="0">
                <a:hlinkClick r:id="rId4"/>
              </a:rPr>
              <a:t>most recent Liaison Statement from 3GPP </a:t>
            </a:r>
            <a:r>
              <a:rPr lang="en-AU" dirty="0" smtClean="0">
                <a:hlinkClick r:id="rId4"/>
              </a:rPr>
              <a:t>RAN1</a:t>
            </a:r>
            <a:r>
              <a:rPr lang="en-AU" dirty="0" smtClean="0"/>
              <a:t>, forward to the EC for approval, granting the WG and LMSC chairs editorial license</a:t>
            </a: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Myles, </a:t>
            </a:r>
            <a:r>
              <a:rPr lang="en-GB" dirty="0" smtClean="0"/>
              <a:t>Seconded: Stephen McCann, Result</a:t>
            </a:r>
            <a:r>
              <a:rPr lang="en-GB" dirty="0"/>
              <a:t>: </a:t>
            </a:r>
            <a:r>
              <a:rPr lang="en-GB" dirty="0" smtClean="0"/>
              <a:t>41-1-5 Passes</a:t>
            </a:r>
          </a:p>
          <a:p>
            <a:pPr lvl="0"/>
            <a:r>
              <a:rPr lang="en-US" sz="2800" dirty="0" smtClean="0"/>
              <a:t>Motion to amend: Myles/Fischer (tabled/removed)No objection to motion to amend</a:t>
            </a:r>
          </a:p>
          <a:p>
            <a:pPr lvl="0"/>
            <a:r>
              <a:rPr lang="en-US" sz="2800" dirty="0" smtClean="0"/>
              <a:t>Result of main amended motion: 30-3-11 Passes</a:t>
            </a:r>
            <a:endParaRPr lang="en-US" sz="2800" dirty="0"/>
          </a:p>
          <a:p>
            <a:r>
              <a:rPr lang="en-US" dirty="0" smtClean="0"/>
              <a:t>PDED result 10-2-2</a:t>
            </a:r>
          </a:p>
          <a:p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Confirm P802.11aj 5C document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document </a:t>
            </a:r>
            <a:r>
              <a:rPr lang="en-US" dirty="0"/>
              <a:t>for </a:t>
            </a:r>
            <a:r>
              <a:rPr lang="en-US" dirty="0" smtClean="0"/>
              <a:t>P802.11aj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https://mentor.ieee.org/802.11/dcn/12/11-12-0141-07-cmmw-ieee-802-11-cmww-sg-5c.doc</a:t>
            </a:r>
            <a:r>
              <a:rPr lang="en-GB" altLang="zh-CN" dirty="0"/>
              <a:t> </a:t>
            </a:r>
            <a:r>
              <a:rPr lang="en-GB" altLang="zh-CN" dirty="0" smtClean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George Calcev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44-0-3 Passes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GB" altLang="en-US" sz="2000" dirty="0"/>
              <a:t>In the TG: Moved: Haiming Wang, Seconded: </a:t>
            </a:r>
            <a:r>
              <a:rPr lang="en-GB" altLang="en-US" sz="2000" dirty="0" err="1"/>
              <a:t>Shiwen</a:t>
            </a:r>
            <a:r>
              <a:rPr lang="en-GB" altLang="en-US" sz="2000" dirty="0"/>
              <a:t> He, result: 4-0-0</a:t>
            </a:r>
          </a:p>
        </p:txBody>
      </p:sp>
    </p:spTree>
    <p:extLst>
      <p:ext uri="{BB962C8B-B14F-4D97-AF65-F5344CB8AC3E}">
        <p14:creationId xmlns:p14="http://schemas.microsoft.com/office/powerpoint/2010/main" val="337190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P802.11aj Unconditional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Approve the report to the EC in </a:t>
            </a:r>
            <a:r>
              <a:rPr lang="en-US" dirty="0" smtClean="0">
                <a:hlinkClick r:id="rId3"/>
              </a:rPr>
              <a:t>11-17-0492r0</a:t>
            </a:r>
            <a:r>
              <a:rPr lang="en-US" dirty="0" smtClean="0"/>
              <a:t> </a:t>
            </a:r>
            <a:r>
              <a:rPr lang="en-US" altLang="en-US" dirty="0"/>
              <a:t>as the report to the IEEE 802 Executive Committee on the requirements for unconditional approval to forward P802.11aj to Sponsor Ballot, </a:t>
            </a:r>
            <a:r>
              <a:rPr lang="en-US" dirty="0" smtClean="0"/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that the EC </a:t>
            </a:r>
            <a:r>
              <a:rPr lang="en-US" dirty="0"/>
              <a:t>approve sending </a:t>
            </a:r>
            <a:r>
              <a:rPr lang="en-US" dirty="0" smtClean="0"/>
              <a:t>P802.11aj D5.0 </a:t>
            </a:r>
            <a:r>
              <a:rPr lang="en-US" dirty="0"/>
              <a:t>to Sponsor </a:t>
            </a:r>
            <a:r>
              <a:rPr lang="en-US" dirty="0" smtClean="0"/>
              <a:t>Ballot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Ian Sherlock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46-0-4 Passes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GB" altLang="en-US" sz="2000" dirty="0"/>
              <a:t>In the TG: Moved: Haiming Wang, Seconded: </a:t>
            </a:r>
            <a:r>
              <a:rPr lang="en-GB" altLang="en-US" sz="2000" dirty="0" err="1"/>
              <a:t>Shiwen</a:t>
            </a:r>
            <a:r>
              <a:rPr lang="en-GB" altLang="en-US" sz="2000" dirty="0"/>
              <a:t> He, result: 4-0-0</a:t>
            </a:r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805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Confirm P802.11ak 5C document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document </a:t>
            </a:r>
            <a:r>
              <a:rPr lang="en-US" dirty="0"/>
              <a:t>for </a:t>
            </a:r>
            <a:r>
              <a:rPr lang="en-US" dirty="0" smtClean="0"/>
              <a:t>P802.11ak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</a:t>
            </a:r>
            <a:r>
              <a:rPr lang="en-GB" altLang="zh-CN" dirty="0" smtClean="0">
                <a:hlinkClick r:id="rId3"/>
              </a:rPr>
              <a:t>mentor.ieee.org/802.11/dcn/12/11-12-1208-00-0glk-802-11-glk-draft-5c.docx</a:t>
            </a:r>
            <a:r>
              <a:rPr lang="en-GB" altLang="zh-CN" dirty="0" smtClean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Donald Eastlake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Stephen McCann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47-0-0 Passes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TGak</a:t>
            </a:r>
            <a:r>
              <a:rPr lang="en-US" sz="2200" dirty="0" smtClean="0"/>
              <a:t> result: Moved: Mark Hamilton, Seconded: Joseph Levy, Result 3-0-0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08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P802.11ak 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 to Approve the report to the EC in </a:t>
            </a:r>
            <a:r>
              <a:rPr lang="en-US" dirty="0" smtClean="0">
                <a:hlinkClick r:id="rId3"/>
              </a:rPr>
              <a:t>11-17-0498r1</a:t>
            </a:r>
            <a:r>
              <a:rPr lang="en-US" dirty="0" smtClean="0"/>
              <a:t> </a:t>
            </a:r>
            <a:r>
              <a:rPr lang="en-US" altLang="en-US" dirty="0"/>
              <a:t>as the report to the IEEE 802 Executive Committee on the requirements for </a:t>
            </a:r>
            <a:r>
              <a:rPr lang="en-US" altLang="en-US" dirty="0" smtClean="0"/>
              <a:t>conditional </a:t>
            </a:r>
            <a:r>
              <a:rPr lang="en-US" altLang="en-US" dirty="0"/>
              <a:t>approval to forward </a:t>
            </a:r>
            <a:r>
              <a:rPr lang="en-US" altLang="en-US" dirty="0" smtClean="0"/>
              <a:t>P802.11ak </a:t>
            </a:r>
            <a:r>
              <a:rPr lang="en-US" altLang="en-US" dirty="0"/>
              <a:t>to Sponsor </a:t>
            </a:r>
            <a:r>
              <a:rPr lang="en-US" altLang="en-US" dirty="0" smtClean="0"/>
              <a:t>Ballot, </a:t>
            </a:r>
            <a:r>
              <a:rPr lang="en-US" dirty="0" smtClean="0"/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that the EC conditionally approve </a:t>
            </a:r>
            <a:r>
              <a:rPr lang="en-US" dirty="0"/>
              <a:t>sending </a:t>
            </a:r>
            <a:r>
              <a:rPr lang="en-US" dirty="0" smtClean="0"/>
              <a:t>P802.11ak D4.0 </a:t>
            </a:r>
            <a:r>
              <a:rPr lang="en-US" dirty="0"/>
              <a:t>to Sponsor </a:t>
            </a:r>
            <a:r>
              <a:rPr lang="en-US" dirty="0" smtClean="0"/>
              <a:t>Ballot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Donald Eastlake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Michael Fischer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44-0-0 Passes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err="1"/>
              <a:t>TGak</a:t>
            </a:r>
            <a:r>
              <a:rPr lang="en-US" sz="2200" dirty="0"/>
              <a:t> result: Moved: Mark Hamilton, Seconded: Joseph Levy, Result 3-0-0</a:t>
            </a:r>
          </a:p>
        </p:txBody>
      </p:sp>
    </p:spTree>
    <p:extLst>
      <p:ext uri="{BB962C8B-B14F-4D97-AF65-F5344CB8AC3E}">
        <p14:creationId xmlns:p14="http://schemas.microsoft.com/office/powerpoint/2010/main" val="36332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TGax</a:t>
            </a:r>
            <a:r>
              <a:rPr lang="en-GB" dirty="0" smtClean="0"/>
              <a:t> Ad-hoc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May 3-5 in Seoul, Korea, for the purpose of working on comment resolution.</a:t>
            </a:r>
            <a:endParaRPr lang="en-US" sz="2800" dirty="0"/>
          </a:p>
          <a:p>
            <a:r>
              <a:rPr lang="en-GB" sz="2800" dirty="0"/>
              <a:t> 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TGax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Result: Unanimous consent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TGax</a:t>
            </a:r>
            <a:r>
              <a:rPr lang="en-US" sz="2200" dirty="0" smtClean="0"/>
              <a:t> result</a:t>
            </a:r>
            <a:r>
              <a:rPr lang="en-US" sz="2200" dirty="0"/>
              <a:t>: </a:t>
            </a:r>
            <a:r>
              <a:rPr lang="en-GB" sz="2200" dirty="0"/>
              <a:t>Moved:  </a:t>
            </a:r>
            <a:r>
              <a:rPr lang="en-GB" sz="2200" dirty="0" err="1"/>
              <a:t>Hongyuan</a:t>
            </a:r>
            <a:r>
              <a:rPr lang="en-GB" sz="2200" dirty="0"/>
              <a:t> Zhang Seconded: Bo Sun, Result: </a:t>
            </a:r>
            <a:r>
              <a:rPr lang="en-GB" sz="2200" dirty="0" smtClean="0"/>
              <a:t>30-2-9</a:t>
            </a: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213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8FDD41F-C701-4354-A0FA-96504E990D1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IEEE 802.11-2016 Press Release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Move to approve the IEEE 802.11-2016 press release contained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mentor.ieee.org/802.11/dcn/17/11-17-0490-00-0000-802-11-2016-press-release.docx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defRPr/>
            </a:pPr>
            <a:r>
              <a:rPr lang="en-GB" altLang="en-US" dirty="0" smtClean="0"/>
              <a:t>Moved</a:t>
            </a:r>
            <a:r>
              <a:rPr lang="en-GB" altLang="en-US" dirty="0"/>
              <a:t>:  Dorothy </a:t>
            </a:r>
            <a:r>
              <a:rPr lang="en-GB" altLang="en-US" dirty="0" smtClean="0"/>
              <a:t>Stanley</a:t>
            </a:r>
          </a:p>
          <a:p>
            <a:pPr>
              <a:defRPr/>
            </a:pPr>
            <a:r>
              <a:rPr lang="en-GB" altLang="en-US" dirty="0" smtClean="0"/>
              <a:t>Second: Marc </a:t>
            </a:r>
            <a:r>
              <a:rPr lang="en-GB" altLang="en-US" dirty="0" err="1" smtClean="0"/>
              <a:t>Emmelman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Result: 44-0-0 Passes</a:t>
            </a:r>
            <a:endParaRPr lang="en-GB" altLang="en-US" dirty="0"/>
          </a:p>
        </p:txBody>
      </p:sp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67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35137A8-1C31-4113-84A8-1D8DF40CB66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IEEE 802.11ai-2016 Press Release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05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Move to approve the IEEE 802.11ai-2016 press release contained in </a:t>
            </a:r>
            <a:r>
              <a:rPr lang="en-US" altLang="en-US" dirty="0" smtClean="0">
                <a:hlinkClick r:id="rId3"/>
              </a:rPr>
              <a:t>https://mentor.ieee.org/802.11/dcn/17/11-17-0489-03-0000-802-11ai-2016-press-release.docx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defRPr/>
            </a:pPr>
            <a:r>
              <a:rPr lang="en-GB" altLang="en-US" dirty="0" smtClean="0"/>
              <a:t>Moved</a:t>
            </a:r>
            <a:r>
              <a:rPr lang="en-GB" altLang="en-US" dirty="0"/>
              <a:t>:  </a:t>
            </a:r>
            <a:r>
              <a:rPr lang="en-GB" altLang="en-US" dirty="0" smtClean="0"/>
              <a:t>Marc </a:t>
            </a:r>
            <a:r>
              <a:rPr lang="en-GB" altLang="en-US" dirty="0" err="1" smtClean="0"/>
              <a:t>Emmelman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Second: Guido Hiertz</a:t>
            </a:r>
          </a:p>
          <a:p>
            <a:pPr>
              <a:defRPr/>
            </a:pPr>
            <a:r>
              <a:rPr lang="en-GB" altLang="en-US" dirty="0" smtClean="0"/>
              <a:t>Result: 42-0-0</a:t>
            </a:r>
            <a:endParaRPr lang="en-GB" altLang="en-US" dirty="0"/>
          </a:p>
        </p:txBody>
      </p:sp>
      <p:sp>
        <p:nvSpPr>
          <p:cNvPr id="615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6707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Friday/</a:t>
            </a:r>
            <a:r>
              <a:rPr lang="en-GB" dirty="0" err="1" smtClean="0"/>
              <a:t>Telecon</a:t>
            </a:r>
            <a:r>
              <a:rPr lang="en-GB" dirty="0" smtClean="0"/>
              <a:t>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4.06 Information Item: 802.11 Operations Manual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WG11 approved the updated IEEE 802.11 Operations Manual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mentor.ieee.org/802.11/dcn/14/11-14-0629-18-0000-802-11-operations-manual.docx</a:t>
            </a:r>
            <a:r>
              <a:rPr lang="en-US" altLang="en-US" dirty="0" smtClean="0"/>
              <a:t> </a:t>
            </a:r>
          </a:p>
          <a:p>
            <a:endParaRPr lang="en-GB" altLang="en-US" b="0" dirty="0"/>
          </a:p>
          <a:p>
            <a:r>
              <a:rPr lang="en-GB" altLang="en-US" dirty="0" smtClean="0"/>
              <a:t>WG11 Result (y/n/a): 52/0/0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52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5.071 </a:t>
            </a:r>
            <a:r>
              <a:rPr lang="en-GB" dirty="0" smtClean="0"/>
              <a:t>P802.11aj Unconditional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pprove </a:t>
            </a:r>
            <a:r>
              <a:rPr lang="en-US" dirty="0"/>
              <a:t>sending </a:t>
            </a:r>
            <a:r>
              <a:rPr lang="en-US" dirty="0" smtClean="0"/>
              <a:t>P802.11aj D5.0 </a:t>
            </a:r>
            <a:r>
              <a:rPr lang="en-US" dirty="0"/>
              <a:t>to Sponsor </a:t>
            </a:r>
            <a:r>
              <a:rPr lang="en-US" dirty="0" smtClean="0"/>
              <a:t>Ballot and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the 5C for P802.11aj in </a:t>
            </a:r>
            <a:r>
              <a:rPr lang="en-GB" altLang="zh-CN" dirty="0">
                <a:hlinkClick r:id="rId3"/>
              </a:rPr>
              <a:t>https://mentor.ieee.org/802.11/dcn/12/11-12-0141-07-cmmw-ieee-802-11-cmww-sg-5c.doc</a:t>
            </a:r>
            <a:r>
              <a:rPr lang="en-GB" altLang="zh-CN" dirty="0"/>
              <a:t>  </a:t>
            </a:r>
            <a:endParaRPr lang="en-GB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See </a:t>
            </a:r>
            <a:r>
              <a:rPr lang="en-US" sz="2000" dirty="0" smtClean="0">
                <a:hlinkClick r:id="rId4"/>
              </a:rPr>
              <a:t>11-17-0492r0</a:t>
            </a:r>
            <a:r>
              <a:rPr lang="en-US" sz="2000" dirty="0" smtClean="0"/>
              <a:t> for supporting documentation</a:t>
            </a:r>
            <a:r>
              <a:rPr lang="en-US" sz="2000" b="0" dirty="0" smtClean="0"/>
              <a:t>, </a:t>
            </a:r>
            <a:endParaRPr lang="en-US" sz="2000" b="0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In </a:t>
            </a:r>
            <a:r>
              <a:rPr lang="en-US" sz="2000" b="0" dirty="0"/>
              <a:t>the WG, </a:t>
            </a:r>
            <a:r>
              <a:rPr lang="en-US" sz="2000" b="0" dirty="0" smtClean="0"/>
              <a:t>(</a:t>
            </a:r>
            <a:r>
              <a:rPr lang="en-US" sz="2000" b="0" dirty="0"/>
              <a:t>y/n/a): </a:t>
            </a:r>
            <a:r>
              <a:rPr lang="en-US" sz="2000" b="0" dirty="0" smtClean="0"/>
              <a:t>46/0/4; 5C </a:t>
            </a:r>
            <a:r>
              <a:rPr lang="en-US" sz="2000" b="0" dirty="0"/>
              <a:t>(y/n/a): </a:t>
            </a:r>
            <a:r>
              <a:rPr lang="en-US" sz="2000" b="0" dirty="0" smtClean="0"/>
              <a:t>44/0/3</a:t>
            </a: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Unanimous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9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5.072 </a:t>
            </a:r>
            <a:r>
              <a:rPr lang="en-GB" dirty="0" smtClean="0"/>
              <a:t>P802.11ak 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Conditionally approve sending </a:t>
            </a:r>
            <a:r>
              <a:rPr lang="en-US" dirty="0" smtClean="0"/>
              <a:t>P802.11ak D4.0 </a:t>
            </a:r>
            <a:r>
              <a:rPr lang="en-US" dirty="0"/>
              <a:t>to Sponsor </a:t>
            </a:r>
            <a:r>
              <a:rPr lang="en-US" dirty="0" smtClean="0"/>
              <a:t>Ballot and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</a:t>
            </a:r>
            <a:r>
              <a:rPr lang="en-US" dirty="0"/>
              <a:t>for </a:t>
            </a:r>
            <a:r>
              <a:rPr lang="en-US" dirty="0" smtClean="0"/>
              <a:t>P802.11ak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https://mentor.ieee.org/802.11/dcn/12/11-12-1208-00-0glk-802-11-glk-draft-5c.docx</a:t>
            </a:r>
            <a:r>
              <a:rPr lang="en-GB" altLang="zh-CN" dirty="0"/>
              <a:t> </a:t>
            </a:r>
            <a:endParaRPr lang="en-US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b="0" dirty="0" smtClean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See </a:t>
            </a:r>
            <a:r>
              <a:rPr lang="en-US" sz="2000" dirty="0" smtClean="0">
                <a:hlinkClick r:id="rId4"/>
              </a:rPr>
              <a:t>11-17-0498r2</a:t>
            </a:r>
            <a:r>
              <a:rPr lang="en-US" sz="2000" dirty="0" smtClean="0"/>
              <a:t> </a:t>
            </a:r>
            <a:r>
              <a:rPr lang="en-US" sz="2000" b="0" dirty="0" smtClean="0"/>
              <a:t>for </a:t>
            </a:r>
            <a:r>
              <a:rPr lang="en-US" sz="2000" b="0" dirty="0"/>
              <a:t>supporting documentation, 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In </a:t>
            </a:r>
            <a:r>
              <a:rPr lang="en-US" sz="2000" b="0" dirty="0"/>
              <a:t>the WG</a:t>
            </a:r>
            <a:r>
              <a:rPr lang="en-US" sz="2000" b="0" dirty="0" smtClean="0"/>
              <a:t>, </a:t>
            </a:r>
            <a:r>
              <a:rPr lang="en-US" sz="2000" b="0" dirty="0"/>
              <a:t>(y/n/a): </a:t>
            </a:r>
            <a:r>
              <a:rPr lang="en-US" sz="2000" b="0" dirty="0" smtClean="0"/>
              <a:t>44/0/0; 5C </a:t>
            </a:r>
            <a:r>
              <a:rPr lang="en-US" sz="2000" b="0" dirty="0"/>
              <a:t>(y/n/a): </a:t>
            </a:r>
            <a:r>
              <a:rPr lang="en-US" sz="2000" b="0" dirty="0" smtClean="0"/>
              <a:t>47/0/0</a:t>
            </a: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Unanimous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5.073 Approval of P802.11 Revision PAR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 PAR revision documentation </a:t>
            </a:r>
            <a:r>
              <a:rPr lang="en-US" b="0" dirty="0"/>
              <a:t>in </a:t>
            </a:r>
            <a:r>
              <a:rPr lang="en-US" b="0" dirty="0" smtClean="0">
                <a:hlinkClick r:id="rId4"/>
              </a:rPr>
              <a:t>https://mentor.ieee.org/802.11/dcn/17/11-17-0004-03-0000-revision-par-proposal-tgmd.doc</a:t>
            </a:r>
            <a:r>
              <a:rPr lang="en-US" b="0" dirty="0" smtClean="0"/>
              <a:t> to </a:t>
            </a:r>
            <a:r>
              <a:rPr lang="en-US" b="0" dirty="0" err="1" smtClean="0"/>
              <a:t>NesCom</a:t>
            </a:r>
            <a:endParaRPr lang="en-US" b="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the WG, PAR (y/n/a): </a:t>
            </a:r>
            <a:r>
              <a:rPr lang="en-US" b="0" dirty="0" smtClean="0"/>
              <a:t>110/1/0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Unanimous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410658"/>
              </p:ext>
            </p:extLst>
          </p:nvPr>
        </p:nvGraphicFramePr>
        <p:xfrm>
          <a:off x="7924800" y="2971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Document" showAsIcon="1" r:id="rId5" imgW="914400" imgH="771480" progId="Word.Document.8">
                  <p:embed/>
                </p:oleObj>
              </mc:Choice>
              <mc:Fallback>
                <p:oleObj name="Document" showAsIcon="1" r:id="rId5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24800" y="2971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658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7.091 Information Item: LC Stakeholder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mentor.ieee.org/802.11/dcn/17/11-17-0272-03-00lc-liaison-statement-for-lc-stakeholders.docx</a:t>
            </a:r>
            <a:r>
              <a:rPr lang="en-GB" dirty="0" smtClean="0"/>
              <a:t> , granting the WG chair editorial license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78/0/18 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755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7.092 Approve Liaison to 3GPP (PDED)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Approve </a:t>
            </a:r>
            <a:r>
              <a:rPr lang="en-AU" sz="2200" dirty="0" smtClean="0">
                <a:hlinkClick r:id="rId3"/>
              </a:rPr>
              <a:t>11-17-292-04</a:t>
            </a:r>
            <a:r>
              <a:rPr lang="en-US" sz="2200" dirty="0" smtClean="0"/>
              <a:t> </a:t>
            </a:r>
            <a:r>
              <a:rPr lang="en-US" sz="2200" dirty="0"/>
              <a:t>as communication to 3GPP RAN/RAN1/RAN4, granting the </a:t>
            </a:r>
            <a:r>
              <a:rPr lang="en-US" sz="2200" dirty="0" smtClean="0"/>
              <a:t>LMSC Chair or his delegate editorial license</a:t>
            </a:r>
            <a:endParaRPr lang="en-US" sz="2200" dirty="0"/>
          </a:p>
          <a:p>
            <a:pPr lvl="1"/>
            <a:r>
              <a:rPr lang="en-GB" sz="1800" dirty="0" smtClean="0"/>
              <a:t>This approval is under LMSC OM “Procedure for coordination with other standards bodies”</a:t>
            </a:r>
            <a:endParaRPr lang="en-GB" sz="1800" dirty="0" smtClean="0"/>
          </a:p>
          <a:p>
            <a:pPr lvl="1"/>
            <a:r>
              <a:rPr lang="en-GB" sz="1800" dirty="0" smtClean="0"/>
              <a:t>WG11 Result (y/n/a): 30-3-11)</a:t>
            </a:r>
          </a:p>
          <a:p>
            <a:pPr lvl="0"/>
            <a:endParaRPr lang="en-GB" sz="2200" dirty="0" smtClean="0"/>
          </a:p>
          <a:p>
            <a:pPr lvl="0"/>
            <a:r>
              <a:rPr lang="en-GB" sz="2200" dirty="0" smtClean="0"/>
              <a:t>Moved: Adrian Stephens</a:t>
            </a:r>
          </a:p>
          <a:p>
            <a:pPr lvl="0"/>
            <a:r>
              <a:rPr lang="en-GB" sz="2200" dirty="0" smtClean="0"/>
              <a:t>Seconded: Jon Rosdahl</a:t>
            </a:r>
          </a:p>
          <a:p>
            <a:pPr lvl="0"/>
            <a:r>
              <a:rPr lang="en-GB" sz="2200" dirty="0" smtClean="0"/>
              <a:t>Result</a:t>
            </a:r>
            <a:r>
              <a:rPr lang="en-GB" sz="2200" dirty="0" smtClean="0"/>
              <a:t>: Unanimous</a:t>
            </a:r>
            <a:endParaRPr lang="en-GB" sz="2200" dirty="0" smtClean="0"/>
          </a:p>
          <a:p>
            <a:pPr lvl="0"/>
            <a:endParaRPr lang="en-GB" sz="2200" dirty="0" smtClean="0"/>
          </a:p>
          <a:p>
            <a:pPr marL="0" indent="0">
              <a:buNone/>
            </a:pP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7942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Canada ISED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 smtClean="0"/>
              <a:t>Motion: </a:t>
            </a:r>
            <a:r>
              <a:rPr lang="en-US" dirty="0" smtClean="0"/>
              <a:t>Approve </a:t>
            </a:r>
            <a:r>
              <a:rPr lang="en-US" dirty="0"/>
              <a:t>document </a:t>
            </a:r>
            <a:r>
              <a:rPr lang="en-US" dirty="0">
                <a:hlinkClick r:id="rId3"/>
              </a:rPr>
              <a:t>https://mentor.ieee.org/802.18/dcn/17/18-17-0039-02-0000-proposed-ieee-802-response-to-canada-ised-consultation.docx</a:t>
            </a:r>
            <a:r>
              <a:rPr lang="en-US" dirty="0"/>
              <a:t>  as the IEEE 802.11 input for the ISED 5150-5250 MHz consultation, and forward to 802.18 for final editing and submittal to the 802 EC for their approval and submittal to ISED on or before March 29, 2017.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Richard Kennedy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Stuart Kerry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88-0-6 Passes</a:t>
            </a: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77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Revision PAR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comment responses on slides 17-18-19 in </a:t>
            </a:r>
            <a:r>
              <a:rPr lang="en-GB" dirty="0">
                <a:hlinkClick r:id="rId3"/>
              </a:rPr>
              <a:t>https://mentor.ieee.org/802.11/dcn/17/11-17-0253-02-0PAR-par-review-meeting-agenda-and-comment-slides-vancouver-2017.pptx</a:t>
            </a:r>
            <a:r>
              <a:rPr lang="en-GB" dirty="0"/>
              <a:t> </a:t>
            </a:r>
            <a:r>
              <a:rPr lang="en-GB" dirty="0" smtClean="0"/>
              <a:t>and approve the corresponding </a:t>
            </a:r>
            <a:r>
              <a:rPr lang="en-GB" dirty="0"/>
              <a:t>PAR updates in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mentor.ieee.org/802.11/dcn/17/11-17-0004-02-0000-revision-par-proposal-tgmd.doc</a:t>
            </a:r>
            <a:r>
              <a:rPr lang="en-GB" dirty="0" smtClean="0"/>
              <a:t> </a:t>
            </a:r>
          </a:p>
          <a:p>
            <a:endParaRPr lang="en-AU" dirty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Jon Rosdahl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Stephen McCann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 110-1-0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075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Stakeholder 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mentor.ieee.org/802.11/dcn/17/11-17-0272-03-00lc-liaison-statement-for-lc-stakeholders.docx</a:t>
            </a:r>
            <a:r>
              <a:rPr lang="en-GB" dirty="0" smtClean="0"/>
              <a:t> , granting the WG chair editorial license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Michael Fischer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78-0-18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11ak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GLK Capabilities </a:t>
            </a:r>
            <a:r>
              <a:rPr lang="en-US" sz="2000" dirty="0" smtClean="0"/>
              <a:t>Information element. </a:t>
            </a:r>
          </a:p>
          <a:p>
            <a:endParaRPr lang="en-US" sz="2000" dirty="0"/>
          </a:p>
          <a:p>
            <a:pPr lvl="0"/>
            <a:r>
              <a:rPr lang="en-GB" sz="2000" dirty="0" smtClean="0"/>
              <a:t>Moved: Donald Eastlake</a:t>
            </a:r>
          </a:p>
          <a:p>
            <a:pPr lvl="0"/>
            <a:r>
              <a:rPr lang="en-GB" sz="2000" dirty="0" smtClean="0"/>
              <a:t>Seconded: Ganesh </a:t>
            </a:r>
            <a:r>
              <a:rPr lang="en-GB" sz="2000" dirty="0" err="1" smtClean="0"/>
              <a:t>Venkatesan</a:t>
            </a:r>
            <a:endParaRPr lang="en-GB" sz="2000" dirty="0" smtClean="0"/>
          </a:p>
          <a:p>
            <a:pPr lvl="0"/>
            <a:r>
              <a:rPr lang="en-GB" sz="2000" dirty="0" smtClean="0"/>
              <a:t>Result:  26-8-60 Passes</a:t>
            </a:r>
          </a:p>
          <a:p>
            <a:pPr lvl="0"/>
            <a:endParaRPr lang="en-GB" sz="2000" dirty="0" smtClean="0"/>
          </a:p>
          <a:p>
            <a:pPr lvl="0"/>
            <a:r>
              <a:rPr lang="en-GB" sz="1800" dirty="0" smtClean="0"/>
              <a:t>TG result: Moved: Michael Fischer Seconded: Mark Hamilton Result: 4-0-0</a:t>
            </a:r>
          </a:p>
          <a:p>
            <a:pPr lvl="0"/>
            <a:endParaRPr lang="en-US" sz="1600" dirty="0" smtClean="0">
              <a:cs typeface="ＭＳ Ｐゴシック" charset="0"/>
            </a:endParaRP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840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 lvl="0"/>
            <a:r>
              <a:rPr lang="en-US" dirty="0">
                <a:cs typeface="ＭＳ Ｐゴシック" charset="0"/>
              </a:rPr>
              <a:t>Motion: </a:t>
            </a:r>
            <a:r>
              <a:rPr lang="en-US" b="0" dirty="0"/>
              <a:t>Having approved comment resolutions for all of the comments received from LB227 on </a:t>
            </a:r>
            <a:r>
              <a:rPr lang="en-US" b="0" dirty="0" err="1"/>
              <a:t>TGak</a:t>
            </a:r>
            <a:r>
              <a:rPr lang="en-US" b="0" dirty="0"/>
              <a:t> Draft_D3.0 as contained in document 11-17/0025r9,</a:t>
            </a:r>
          </a:p>
          <a:p>
            <a:pPr lvl="1"/>
            <a:r>
              <a:rPr lang="en-US" dirty="0"/>
              <a:t>Instruct the editor to prepare Draft D4.0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Draft_D4.0 be forwarded to Sponsor Ballot?”</a:t>
            </a:r>
          </a:p>
          <a:p>
            <a:r>
              <a:rPr lang="en-GB" dirty="0"/>
              <a:t>Moved by Donald Eastlake 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pPr lvl="1"/>
            <a:r>
              <a:rPr lang="en-GB" dirty="0" smtClean="0"/>
              <a:t>TG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Ganesh </a:t>
            </a:r>
            <a:r>
              <a:rPr lang="en-GB" dirty="0" err="1"/>
              <a:t>Venkatesan</a:t>
            </a:r>
            <a:r>
              <a:rPr lang="en-GB" dirty="0"/>
              <a:t>     Seconded: Mark Hamilton    Result: </a:t>
            </a:r>
            <a:r>
              <a:rPr lang="en-GB" dirty="0" smtClean="0"/>
              <a:t>3-0-0</a:t>
            </a:r>
          </a:p>
          <a:p>
            <a:endParaRPr lang="en-US" dirty="0">
              <a:cs typeface="ＭＳ Ｐゴシック" charset="0"/>
            </a:endParaRPr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18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119143</TotalTime>
  <Words>2066</Words>
  <Application>Microsoft Office PowerPoint</Application>
  <PresentationFormat>On-screen Show (4:3)</PresentationFormat>
  <Paragraphs>445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Document</vt:lpstr>
      <vt:lpstr>802.11 March 2017 WG Motions</vt:lpstr>
      <vt:lpstr>Abstract</vt:lpstr>
      <vt:lpstr>Wednesday</vt:lpstr>
      <vt:lpstr>Response to Canada ISED consultation</vt:lpstr>
      <vt:lpstr>Approve Revision PAR comment responses</vt:lpstr>
      <vt:lpstr>LC Stakeholder Liaison Statement</vt:lpstr>
      <vt:lpstr>Legacy Element ID allocation for 11ak</vt:lpstr>
      <vt:lpstr>TGak Recirculation</vt:lpstr>
      <vt:lpstr>Friday</vt:lpstr>
      <vt:lpstr>PowerPoint Presentation</vt:lpstr>
      <vt:lpstr>TGba Vice-Chair Confirmation - 1</vt:lpstr>
      <vt:lpstr>TGba Vice-Chair Confirmation - 2</vt:lpstr>
      <vt:lpstr>Approve updates to 802.11 Operations Manual</vt:lpstr>
      <vt:lpstr>PDED Motion</vt:lpstr>
      <vt:lpstr>Confirm P802.11aj 5C document </vt:lpstr>
      <vt:lpstr>P802.11aj Unconditional approval for SB</vt:lpstr>
      <vt:lpstr>Confirm P802.11ak 5C document </vt:lpstr>
      <vt:lpstr>P802.11ak Conditional approval for SB</vt:lpstr>
      <vt:lpstr>TGax Ad-hoc</vt:lpstr>
      <vt:lpstr>IEEE 802.11-2016 Press Release</vt:lpstr>
      <vt:lpstr>IEEE 802.11ai-2016 Press Release</vt:lpstr>
      <vt:lpstr>Friday/Telecon – EC Motions</vt:lpstr>
      <vt:lpstr>4.06 Information Item: 802.11 Operations Manual Update</vt:lpstr>
      <vt:lpstr>5.071 P802.11aj Unconditional approval for SB</vt:lpstr>
      <vt:lpstr>5.072 P802.11ak Conditional approval for SB</vt:lpstr>
      <vt:lpstr>5.073 Approval of P802.11 Revision PAR</vt:lpstr>
      <vt:lpstr>7.091 Information Item: LC Stakeholder Liaison</vt:lpstr>
      <vt:lpstr>7.092 Approve Liaison to 3GPP (PDED)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2017 IEEE 802.11 WG motions</cp:keywords>
  <cp:lastModifiedBy>Dorothy Stanley</cp:lastModifiedBy>
  <cp:revision>2317</cp:revision>
  <cp:lastPrinted>1998-02-10T13:28:06Z</cp:lastPrinted>
  <dcterms:created xsi:type="dcterms:W3CDTF">1998-02-10T13:07:52Z</dcterms:created>
  <dcterms:modified xsi:type="dcterms:W3CDTF">2017-03-17T23:24:02Z</dcterms:modified>
</cp:coreProperties>
</file>