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360" r:id="rId4"/>
    <p:sldId id="464" r:id="rId5"/>
    <p:sldId id="479" r:id="rId6"/>
    <p:sldId id="486" r:id="rId7"/>
    <p:sldId id="476" r:id="rId8"/>
    <p:sldId id="480" r:id="rId9"/>
    <p:sldId id="275" r:id="rId10"/>
    <p:sldId id="382" r:id="rId11"/>
    <p:sldId id="460" r:id="rId12"/>
    <p:sldId id="478" r:id="rId13"/>
    <p:sldId id="474" r:id="rId14"/>
    <p:sldId id="481" r:id="rId15"/>
    <p:sldId id="488" r:id="rId16"/>
    <p:sldId id="483" r:id="rId17"/>
    <p:sldId id="489" r:id="rId18"/>
    <p:sldId id="490" r:id="rId19"/>
    <p:sldId id="495" r:id="rId20"/>
    <p:sldId id="491" r:id="rId21"/>
    <p:sldId id="492" r:id="rId22"/>
    <p:sldId id="459" r:id="rId23"/>
    <p:sldId id="477" r:id="rId24"/>
    <p:sldId id="484" r:id="rId25"/>
    <p:sldId id="496" r:id="rId26"/>
    <p:sldId id="485" r:id="rId27"/>
    <p:sldId id="482" r:id="rId28"/>
    <p:sldId id="487" r:id="rId29"/>
    <p:sldId id="301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4" autoAdjust="0"/>
    <p:restoredTop sz="97869" autoAdjust="0"/>
  </p:normalViewPr>
  <p:slideViewPr>
    <p:cSldViewPr>
      <p:cViewPr>
        <p:scale>
          <a:sx n="80" d="100"/>
          <a:sy n="80" d="100"/>
        </p:scale>
        <p:origin x="-1254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802.11-17/0258r2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802.11-17/0258r2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March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802.11-15/0417r22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52C59714-FE79-4F58-A3B7-0F4E351D2480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26634" y="96616"/>
            <a:ext cx="2285626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802.11-15/0417r22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5706"/>
            <a:ext cx="1179747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December 2016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93996" y="9000687"/>
            <a:ext cx="231826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8209" y="9000687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8B1FE825-D9A9-4DC5-9D9B-2A9D763EB8F7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en-US" smtClean="0"/>
              <a:t>doc.: IEEE 802.11-17/0258r2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802.11-17/0258r2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802.11-17/0258r2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3-0000-draft-ls-to-3gpp-ran1-for-pded-ad-hoc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rouper.ieee.org/groups/802/Communications/16_11/R1-1613770.zip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2-00-00aj-p802-11aj-report-to-ec-on-unconditional-approval-for-sponsor-ballot.ppt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8-00-00ak-report-to-ec-on-conditional-approval-to-go-to-sponsor-ballot.pptx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90-00-0000-802-11-2016-press-release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489-03-0000-802-11ai-2016-press-release.docx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92-03-0000-draft-ls-to-3gpp-ran1-for-pded-ad-hoc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4/11-14-0629-18-0000-802-11-operations-manual.docx" TargetMode="Externa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141-07-cmmw-ieee-802-11-cmww-sg-5c.doc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2-00-00aj-p802-11aj-report-to-ec-on-unconditional-approval-for-sponsor-ballot.pptx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1208-00-0glk-802-11-glk-draft-5c.doc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498-00-00ak-report-to-ec-on-conditional-approval-to-go-to-sponsor-ballot.pptx" TargetMode="Externa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Document2.doc"/><Relationship Id="rId5" Type="http://schemas.openxmlformats.org/officeDocument/2006/relationships/oleObject" Target="../embeddings/oleObject2.bin"/><Relationship Id="rId4" Type="http://schemas.openxmlformats.org/officeDocument/2006/relationships/hyperlink" Target="https://mentor.ieee.org/802.11/dcn/17/11-17-0004-03-0000-revision-par-proposal-tgmd.doc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39-02-0000-proposed-ieee-802-response-to-canada-ised-consultation.docx%20as%20the%20IEEE%20802.1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53-02-0PAR-par-review-meeting-agenda-and-comment-slides-vancouver-2017.ppt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7/11-17-0004-02-0000-revision-par-proposal-tgmd.doc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272-03-00lc-liaison-statement-for-lc-stakeholders.docx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March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2017-03-16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2028979"/>
              </p:ext>
            </p:extLst>
          </p:nvPr>
        </p:nvGraphicFramePr>
        <p:xfrm>
          <a:off x="534988" y="2316163"/>
          <a:ext cx="7540625" cy="250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" name="Document" r:id="rId5" imgW="8540406" imgH="2836102" progId="Word.Document.8">
                  <p:embed/>
                </p:oleObj>
              </mc:Choice>
              <mc:Fallback>
                <p:oleObj name="Document" r:id="rId5" imgW="8540406" imgH="2836102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6163"/>
                        <a:ext cx="7540625" cy="250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2206"/>
              </p:ext>
            </p:extLst>
          </p:nvPr>
        </p:nvGraphicFramePr>
        <p:xfrm>
          <a:off x="152400" y="914400"/>
          <a:ext cx="8839200" cy="4278832"/>
        </p:xfrm>
        <a:graphic>
          <a:graphicData uri="http://schemas.openxmlformats.org/drawingml/2006/table">
            <a:tbl>
              <a:tblPr/>
              <a:tblGrid>
                <a:gridCol w="2057400"/>
                <a:gridCol w="3810000"/>
                <a:gridCol w="1558227"/>
                <a:gridCol w="1413573"/>
              </a:tblGrid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 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Apr 20,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4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 3, 10, 17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23852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April 13, 27, May 25</a:t>
                      </a:r>
                      <a:b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</a:br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Apr 6, 20, May 18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 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4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Mar 29, April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Apr 19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</a:t>
                      </a: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April 17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13288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LC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TIG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April 10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11:30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57674" y="5705311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Dorothy Stanley Seconded:   Result: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Yunsong</a:t>
            </a:r>
            <a:r>
              <a:rPr lang="en-US" altLang="en-US" dirty="0"/>
              <a:t> Yang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1</a:t>
            </a:r>
            <a:r>
              <a:rPr lang="en-US" baseline="30000" dirty="0" smtClean="0"/>
              <a:t>st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Park on behalf of </a:t>
            </a:r>
            <a:r>
              <a:rPr lang="en-GB" dirty="0" err="1" smtClean="0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/>
              <a:t>Note: TG result </a:t>
            </a:r>
            <a:r>
              <a:rPr lang="en-US" sz="2000" i="1" dirty="0" smtClean="0"/>
              <a:t>62-0-1</a:t>
            </a:r>
            <a:endParaRPr lang="en-US" sz="2000" i="1" dirty="0"/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5490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TGba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Move to confirm </a:t>
            </a:r>
            <a:r>
              <a:rPr lang="en-US" dirty="0" smtClean="0"/>
              <a:t> </a:t>
            </a:r>
            <a:r>
              <a:rPr lang="en-US" altLang="en-US" dirty="0" err="1"/>
              <a:t>Eunsung</a:t>
            </a:r>
            <a:r>
              <a:rPr lang="en-US" altLang="en-US" dirty="0"/>
              <a:t> Park </a:t>
            </a:r>
            <a:r>
              <a:rPr lang="en-US" dirty="0" smtClean="0"/>
              <a:t>as </a:t>
            </a:r>
            <a:r>
              <a:rPr lang="en-US" dirty="0" err="1" smtClean="0"/>
              <a:t>TGba</a:t>
            </a:r>
            <a:r>
              <a:rPr lang="en-US" dirty="0" smtClean="0"/>
              <a:t> 2</a:t>
            </a:r>
            <a:r>
              <a:rPr lang="en-US" baseline="30000" dirty="0" smtClean="0"/>
              <a:t>nd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Minyoung </a:t>
            </a:r>
            <a:r>
              <a:rPr lang="en-GB" dirty="0"/>
              <a:t>Park, on behalf of </a:t>
            </a:r>
            <a:r>
              <a:rPr lang="en-GB" dirty="0" err="1"/>
              <a:t>TGba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GB" dirty="0" smtClean="0"/>
          </a:p>
          <a:p>
            <a:pPr lvl="0"/>
            <a:endParaRPr lang="en-US" dirty="0"/>
          </a:p>
          <a:p>
            <a:r>
              <a:rPr lang="en-US" sz="2000" i="1" dirty="0" smtClean="0"/>
              <a:t>Note: TG result 60-0-1</a:t>
            </a:r>
          </a:p>
          <a:p>
            <a:r>
              <a:rPr lang="en-US" sz="2000" i="1" dirty="0" smtClean="0"/>
              <a:t>From 11-14-629r16,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updates to 802.11 Operations Manual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Approve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/>
              <a:t>Moved: </a:t>
            </a:r>
            <a:r>
              <a:rPr lang="en-GB" altLang="en-US" dirty="0" smtClean="0"/>
              <a:t>Dorothy Stanley</a:t>
            </a:r>
            <a:endParaRPr lang="en-GB" altLang="en-US" dirty="0"/>
          </a:p>
          <a:p>
            <a:r>
              <a:rPr lang="en-GB" altLang="en-US" dirty="0"/>
              <a:t>Seconded: </a:t>
            </a:r>
          </a:p>
          <a:p>
            <a:r>
              <a:rPr lang="en-GB" altLang="en-US" dirty="0"/>
              <a:t>Result: 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41321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11-17-292-03</a:t>
            </a:r>
            <a:r>
              <a:rPr lang="en-AU" dirty="0" smtClean="0"/>
              <a:t> from </a:t>
            </a:r>
            <a:r>
              <a:rPr lang="en-AU" dirty="0"/>
              <a:t>IEEE 802 to 3GPP RAN/RAN1/RAN4 in relation to Issue 3 and Issue 13 in the </a:t>
            </a:r>
            <a:r>
              <a:rPr lang="en-AU" dirty="0">
                <a:hlinkClick r:id="rId4"/>
              </a:rPr>
              <a:t>most recent Liaison Statement from 3GPP </a:t>
            </a:r>
            <a:r>
              <a:rPr lang="en-AU" dirty="0" smtClean="0">
                <a:hlinkClick r:id="rId4"/>
              </a:rPr>
              <a:t>RAN1</a:t>
            </a:r>
            <a:r>
              <a:rPr lang="en-AU" dirty="0" smtClean="0"/>
              <a:t>, granting the WG chair editorial license</a:t>
            </a:r>
            <a:endParaRPr lang="en-US" dirty="0"/>
          </a:p>
          <a:p>
            <a:pPr lvl="0"/>
            <a:endParaRPr lang="en-GB" dirty="0" smtClean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</a:t>
            </a:r>
            <a:endParaRPr lang="en-US" dirty="0"/>
          </a:p>
          <a:p>
            <a:pPr lvl="0"/>
            <a:r>
              <a:rPr lang="en-GB" dirty="0" smtClean="0"/>
              <a:t>Seconded: </a:t>
            </a:r>
            <a:endParaRPr lang="en-US" dirty="0"/>
          </a:p>
          <a:p>
            <a:pPr lvl="0"/>
            <a:r>
              <a:rPr lang="en-GB" dirty="0"/>
              <a:t>Result: </a:t>
            </a:r>
            <a:endParaRPr lang="en-GB" dirty="0" smtClean="0"/>
          </a:p>
          <a:p>
            <a:pPr lvl="0"/>
            <a:endParaRPr lang="en-US" sz="2800" dirty="0"/>
          </a:p>
          <a:p>
            <a:r>
              <a:rPr lang="en-US" dirty="0" smtClean="0"/>
              <a:t>PDED result 10-2-2</a:t>
            </a:r>
          </a:p>
          <a:p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P802.11aj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P802.11aj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</p:txBody>
      </p:sp>
    </p:spTree>
    <p:extLst>
      <p:ext uri="{BB962C8B-B14F-4D97-AF65-F5344CB8AC3E}">
        <p14:creationId xmlns:p14="http://schemas.microsoft.com/office/powerpoint/2010/main" val="337190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Approve the report to the EC in </a:t>
            </a:r>
            <a:r>
              <a:rPr lang="en-US" dirty="0" smtClean="0">
                <a:hlinkClick r:id="rId3"/>
              </a:rPr>
              <a:t>11-17-0492r0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unconditional approval to forward P802.11aj to Sponsor 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</a:t>
            </a:r>
            <a:r>
              <a:rPr lang="en-US" dirty="0"/>
              <a:t>approve 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</a:t>
            </a:r>
            <a:r>
              <a:rPr lang="en-US" dirty="0" err="1" smtClean="0"/>
              <a:t>Jiamin</a:t>
            </a:r>
            <a:r>
              <a:rPr lang="en-US" dirty="0" smtClean="0"/>
              <a:t> Chen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GB" altLang="en-US" sz="2000" dirty="0"/>
              <a:t>In the TG: Moved: Haiming Wang, Seconded: </a:t>
            </a:r>
            <a:r>
              <a:rPr lang="en-GB" altLang="en-US" sz="2000" dirty="0" err="1"/>
              <a:t>Shiwen</a:t>
            </a:r>
            <a:r>
              <a:rPr lang="en-GB" altLang="en-US" sz="2000" dirty="0"/>
              <a:t> He, result: 4-0-0</a:t>
            </a:r>
          </a:p>
          <a:p>
            <a:pPr marL="0" lv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1805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Confirm P802.11ak 5C document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document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</a:t>
            </a:r>
            <a:r>
              <a:rPr lang="en-GB" altLang="zh-CN" dirty="0" smtClean="0">
                <a:hlinkClick r:id="rId3"/>
              </a:rPr>
              <a:t>mentor.ieee.org/802.11/dcn/12/11-12-1208-00-0glk-802-11-glk-draft-5c.docx</a:t>
            </a:r>
            <a:r>
              <a:rPr lang="en-GB" altLang="zh-CN" dirty="0" smtClean="0"/>
              <a:t>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TGak</a:t>
            </a:r>
            <a:r>
              <a:rPr lang="en-US" sz="2200" dirty="0" smtClean="0"/>
              <a:t> result: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080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 to Approve the report to the EC in </a:t>
            </a:r>
            <a:r>
              <a:rPr lang="en-US" dirty="0" smtClean="0">
                <a:hlinkClick r:id="rId3"/>
              </a:rPr>
              <a:t>11-17-0498r0</a:t>
            </a:r>
            <a:r>
              <a:rPr lang="en-US" dirty="0" smtClean="0"/>
              <a:t> </a:t>
            </a:r>
            <a:r>
              <a:rPr lang="en-US" altLang="en-US" dirty="0"/>
              <a:t>as the report to the IEEE 802 Executive Committee on the requirements for </a:t>
            </a:r>
            <a:r>
              <a:rPr lang="en-US" altLang="en-US" dirty="0" smtClean="0"/>
              <a:t>conditional </a:t>
            </a:r>
            <a:r>
              <a:rPr lang="en-US" altLang="en-US" dirty="0"/>
              <a:t>approval to forward </a:t>
            </a:r>
            <a:r>
              <a:rPr lang="en-US" altLang="en-US" dirty="0" smtClean="0"/>
              <a:t>P802.11ak </a:t>
            </a:r>
            <a:r>
              <a:rPr lang="en-US" altLang="en-US" dirty="0"/>
              <a:t>to Sponsor </a:t>
            </a:r>
            <a:r>
              <a:rPr lang="en-US" altLang="en-US" dirty="0" smtClean="0"/>
              <a:t>Ballot, </a:t>
            </a:r>
            <a:r>
              <a:rPr lang="en-US" dirty="0" smtClean="0"/>
              <a:t>and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Request that the EC conditionally approve </a:t>
            </a:r>
            <a:r>
              <a:rPr lang="en-US" dirty="0"/>
              <a:t>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Donald Eastlake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TGak</a:t>
            </a:r>
            <a:r>
              <a:rPr lang="en-US" sz="2200" dirty="0" smtClean="0"/>
              <a:t> result: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332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TGax</a:t>
            </a:r>
            <a:r>
              <a:rPr lang="en-GB" dirty="0" smtClean="0"/>
              <a:t> Ad-hoc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1676400"/>
            <a:ext cx="78486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dirty="0" smtClean="0"/>
              <a:t>Authorize </a:t>
            </a:r>
            <a:r>
              <a:rPr lang="en-GB" sz="2800" dirty="0" err="1"/>
              <a:t>TGax</a:t>
            </a:r>
            <a:r>
              <a:rPr lang="en-GB" sz="2800" dirty="0"/>
              <a:t> to hold an ad-hoc meeting on May 3-5 in Seoul, Korea, for the purpose of working on comment resolution.</a:t>
            </a:r>
            <a:endParaRPr lang="en-US" sz="2800" dirty="0"/>
          </a:p>
          <a:p>
            <a:r>
              <a:rPr lang="en-GB" sz="2800" dirty="0"/>
              <a:t> 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Moved: Osama </a:t>
            </a:r>
            <a:r>
              <a:rPr lang="en-US" sz="2800" dirty="0" err="1" smtClean="0"/>
              <a:t>Aboul-Magd</a:t>
            </a:r>
            <a:r>
              <a:rPr lang="en-US" sz="2800" dirty="0" smtClean="0"/>
              <a:t> on behalf of </a:t>
            </a:r>
            <a:r>
              <a:rPr lang="en-US" sz="2800" dirty="0" err="1" smtClean="0"/>
              <a:t>TGax</a:t>
            </a:r>
            <a:endParaRPr lang="en-US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Result: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200" dirty="0" err="1" smtClean="0"/>
              <a:t>TGax</a:t>
            </a:r>
            <a:r>
              <a:rPr lang="en-US" sz="2200" dirty="0" smtClean="0"/>
              <a:t> result</a:t>
            </a:r>
            <a:r>
              <a:rPr lang="en-US" sz="2200" dirty="0"/>
              <a:t>: </a:t>
            </a:r>
            <a:r>
              <a:rPr lang="en-GB" sz="2200" dirty="0"/>
              <a:t>Moved:  </a:t>
            </a:r>
            <a:r>
              <a:rPr lang="en-GB" sz="2200" dirty="0" err="1"/>
              <a:t>Hongyuan</a:t>
            </a:r>
            <a:r>
              <a:rPr lang="en-GB" sz="2200" dirty="0"/>
              <a:t> Zhang Seconded: Bo Sun, Result: </a:t>
            </a:r>
            <a:r>
              <a:rPr lang="en-GB" sz="2200" dirty="0" smtClean="0"/>
              <a:t>30-2-9</a:t>
            </a:r>
            <a:endParaRPr lang="en-GB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2130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March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March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only)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18FDD41F-C701-4354-A0FA-96504E990D16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802.11-2016 press release contained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mentor.ieee.org/802.11/dcn/17/11-17-0490-00-0000-802-11-2016-press-release.docx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Dorothy </a:t>
            </a:r>
            <a:r>
              <a:rPr lang="en-GB" altLang="en-US" dirty="0" smtClean="0"/>
              <a:t>Stanley</a:t>
            </a:r>
          </a:p>
          <a:p>
            <a:pPr>
              <a:defRPr/>
            </a:pPr>
            <a:r>
              <a:rPr lang="en-GB" altLang="en-US" dirty="0" smtClean="0"/>
              <a:t>Second: </a:t>
            </a:r>
          </a:p>
          <a:p>
            <a:pPr>
              <a:defRPr/>
            </a:pPr>
            <a:r>
              <a:rPr lang="en-GB" altLang="en-US" dirty="0" smtClean="0"/>
              <a:t>Result:</a:t>
            </a:r>
            <a:endParaRPr lang="en-GB" altLang="en-US" dirty="0"/>
          </a:p>
        </p:txBody>
      </p:sp>
      <p:sp>
        <p:nvSpPr>
          <p:cNvPr id="4102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3678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 Enterprise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235137A8-1C31-4113-84A8-1D8DF40CB663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IEEE 802.11ai-2016 Press Release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70535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Move to approve the IEEE 802.11ai-2016 press release contained in </a:t>
            </a:r>
            <a:r>
              <a:rPr lang="en-US" altLang="en-US" dirty="0" smtClean="0">
                <a:hlinkClick r:id="rId3"/>
              </a:rPr>
              <a:t>https://mentor.ieee.org/802.11/dcn/17/11-17-0489-03-0000-802-11ai-2016-press-release.docx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>
              <a:defRPr/>
            </a:pPr>
            <a:r>
              <a:rPr lang="en-GB" altLang="en-US" dirty="0" smtClean="0"/>
              <a:t>Moved</a:t>
            </a:r>
            <a:r>
              <a:rPr lang="en-GB" altLang="en-US" dirty="0"/>
              <a:t>:  </a:t>
            </a:r>
            <a:r>
              <a:rPr lang="en-GB" altLang="en-US" dirty="0" smtClean="0"/>
              <a:t>Marc </a:t>
            </a:r>
            <a:r>
              <a:rPr lang="en-GB" altLang="en-US" dirty="0" err="1" smtClean="0"/>
              <a:t>Emmelman</a:t>
            </a:r>
            <a:endParaRPr lang="en-GB" altLang="en-US" dirty="0" smtClean="0"/>
          </a:p>
          <a:p>
            <a:pPr>
              <a:defRPr/>
            </a:pPr>
            <a:r>
              <a:rPr lang="en-GB" altLang="en-US" dirty="0" smtClean="0"/>
              <a:t>Second: </a:t>
            </a:r>
          </a:p>
          <a:p>
            <a:pPr>
              <a:defRPr/>
            </a:pPr>
            <a:r>
              <a:rPr lang="en-GB" altLang="en-US" dirty="0" smtClean="0"/>
              <a:t>Result:</a:t>
            </a:r>
            <a:endParaRPr lang="en-GB" altLang="en-US" dirty="0"/>
          </a:p>
        </p:txBody>
      </p:sp>
      <p:sp>
        <p:nvSpPr>
          <p:cNvPr id="6150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March 2017</a:t>
            </a:r>
            <a:endParaRPr lang="en-GB" altLang="en-US" sz="1800" smtClean="0"/>
          </a:p>
        </p:txBody>
      </p:sp>
    </p:spTree>
    <p:extLst>
      <p:ext uri="{BB962C8B-B14F-4D97-AF65-F5344CB8AC3E}">
        <p14:creationId xmlns:p14="http://schemas.microsoft.com/office/powerpoint/2010/main" val="267075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Friday/</a:t>
            </a:r>
            <a:r>
              <a:rPr lang="en-GB" dirty="0" err="1" smtClean="0"/>
              <a:t>Telecon</a:t>
            </a:r>
            <a:r>
              <a:rPr lang="en-GB" dirty="0" smtClean="0"/>
              <a:t> 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Item: LC Stakeholder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78/0/18 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57552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Item: 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WG11 approved </a:t>
            </a:r>
            <a:r>
              <a:rPr lang="en-AU" sz="2200" dirty="0">
                <a:hlinkClick r:id="rId3"/>
              </a:rPr>
              <a:t>11-17-292-03</a:t>
            </a:r>
            <a:r>
              <a:rPr lang="en-US" sz="2200" dirty="0"/>
              <a:t> as communication to 3GPP RAN/RAN1/RAN4, granting the </a:t>
            </a:r>
            <a:r>
              <a:rPr lang="en-US" sz="2200" dirty="0" smtClean="0"/>
              <a:t>WG Chair editorial license</a:t>
            </a:r>
            <a:endParaRPr lang="en-US" sz="2200" dirty="0"/>
          </a:p>
          <a:p>
            <a:pPr lvl="0"/>
            <a:endParaRPr lang="en-GB" sz="2200" dirty="0" smtClean="0"/>
          </a:p>
          <a:p>
            <a:pPr lvl="0"/>
            <a:r>
              <a:rPr lang="en-GB" sz="2200" dirty="0" smtClean="0"/>
              <a:t>WG11 Result (y/n/a): </a:t>
            </a:r>
          </a:p>
          <a:p>
            <a:pPr marL="0" indent="0">
              <a:buNone/>
            </a:pP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7942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Item: 802.11 Operations Manual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r>
              <a:rPr lang="en-US" altLang="en-US" dirty="0" smtClean="0"/>
              <a:t>WG11 approved the updated IEEE 802.11 Operations Manual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mentor.ieee.org/802.11/dcn/14/11-14-0629-18-0000-802-11-operations-manual.docx</a:t>
            </a:r>
            <a:r>
              <a:rPr lang="en-US" altLang="en-US" dirty="0" smtClean="0"/>
              <a:t> </a:t>
            </a:r>
          </a:p>
          <a:p>
            <a:endParaRPr lang="en-GB" altLang="en-US" b="0" dirty="0"/>
          </a:p>
          <a:p>
            <a:r>
              <a:rPr lang="en-GB" altLang="en-US" dirty="0" smtClean="0"/>
              <a:t>WG11 Result (y/n/a): </a:t>
            </a:r>
            <a:endParaRPr lang="en-GB" altLang="en-US" dirty="0"/>
          </a:p>
          <a:p>
            <a:pPr marL="0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3527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P802.11aj Unconditional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pprove </a:t>
            </a:r>
            <a:r>
              <a:rPr lang="en-US" dirty="0"/>
              <a:t>sending </a:t>
            </a:r>
            <a:r>
              <a:rPr lang="en-US" dirty="0" smtClean="0"/>
              <a:t>P802.11aj D5.0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the 5C for P802.11aj in </a:t>
            </a:r>
            <a:r>
              <a:rPr lang="en-GB" altLang="zh-CN" dirty="0">
                <a:hlinkClick r:id="rId3"/>
              </a:rPr>
              <a:t>https://mentor.ieee.org/802.11/dcn/12/11-12-0141-07-cmmw-ieee-802-11-cmww-sg-5c.doc</a:t>
            </a:r>
            <a:r>
              <a:rPr lang="en-GB" altLang="zh-CN" dirty="0"/>
              <a:t>  </a:t>
            </a:r>
            <a:endParaRPr lang="en-GB" altLang="zh-CN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/>
              <a:t>See </a:t>
            </a:r>
            <a:r>
              <a:rPr lang="en-US" sz="2000" dirty="0" smtClean="0">
                <a:hlinkClick r:id="rId4"/>
              </a:rPr>
              <a:t>11-17-0492r0</a:t>
            </a:r>
            <a:r>
              <a:rPr lang="en-US" sz="2000" dirty="0" smtClean="0"/>
              <a:t> for supporting documentation</a:t>
            </a:r>
            <a:r>
              <a:rPr lang="en-US" sz="2000" b="0" dirty="0" smtClean="0"/>
              <a:t>, </a:t>
            </a:r>
            <a:endParaRPr lang="en-US" sz="2000" b="0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WG, PAR (y/n/a): &lt;y&gt;,&lt;n&gt;,&lt;a&gt;; </a:t>
            </a:r>
            <a:r>
              <a:rPr lang="en-US" sz="2000" b="0" dirty="0" smtClean="0"/>
              <a:t>5C </a:t>
            </a:r>
            <a:r>
              <a:rPr lang="en-US" sz="2000" b="0" dirty="0"/>
              <a:t>(y/n/a): &lt;y&gt;,&lt;n&gt;,&lt;a</a:t>
            </a:r>
            <a:r>
              <a:rPr lang="en-US" sz="2000" b="0" dirty="0" smtClean="0"/>
              <a:t>&gt;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69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P802.11ak Conditional approval for SB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Conditionally approve sending </a:t>
            </a:r>
            <a:r>
              <a:rPr lang="en-US" dirty="0" smtClean="0"/>
              <a:t>P802.11ak D4.0 </a:t>
            </a:r>
            <a:r>
              <a:rPr lang="en-US" dirty="0"/>
              <a:t>to Sponsor </a:t>
            </a:r>
            <a:r>
              <a:rPr lang="en-US" dirty="0" smtClean="0"/>
              <a:t>Ballot and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Confirm </a:t>
            </a:r>
            <a:r>
              <a:rPr lang="en-US" dirty="0"/>
              <a:t>the </a:t>
            </a:r>
            <a:r>
              <a:rPr lang="en-US" dirty="0" smtClean="0"/>
              <a:t>5C </a:t>
            </a:r>
            <a:r>
              <a:rPr lang="en-US" dirty="0"/>
              <a:t>for </a:t>
            </a:r>
            <a:r>
              <a:rPr lang="en-US" dirty="0" smtClean="0"/>
              <a:t>P802.11ak </a:t>
            </a:r>
            <a:r>
              <a:rPr lang="en-US" dirty="0"/>
              <a:t>in </a:t>
            </a:r>
            <a:r>
              <a:rPr lang="en-GB" altLang="zh-CN" dirty="0">
                <a:hlinkClick r:id="rId3"/>
              </a:rPr>
              <a:t>https://mentor.ieee.org/802.11/dcn/12/11-12-1208-00-0glk-802-11-glk-draft-5c.docx</a:t>
            </a:r>
            <a:r>
              <a:rPr lang="en-GB" altLang="zh-CN" dirty="0"/>
              <a:t> </a:t>
            </a:r>
            <a:endParaRPr lang="en-US" dirty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b="0" dirty="0" smtClean="0"/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See </a:t>
            </a:r>
            <a:r>
              <a:rPr lang="en-US" sz="2000" dirty="0">
                <a:hlinkClick r:id="rId4"/>
              </a:rPr>
              <a:t>11-17-0498r0</a:t>
            </a:r>
            <a:r>
              <a:rPr lang="en-US" sz="2000" dirty="0"/>
              <a:t> </a:t>
            </a:r>
            <a:r>
              <a:rPr lang="en-US" sz="2000" b="0" dirty="0" smtClean="0"/>
              <a:t>for </a:t>
            </a:r>
            <a:r>
              <a:rPr lang="en-US" sz="2000" b="0" dirty="0"/>
              <a:t>supporting documentation, </a:t>
            </a:r>
          </a:p>
          <a:p>
            <a:pPr marL="742950" lvl="1" indent="-28575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0" dirty="0" smtClean="0"/>
              <a:t>In </a:t>
            </a:r>
            <a:r>
              <a:rPr lang="en-US" sz="2000" b="0" dirty="0"/>
              <a:t>the WG, PAR (y/n/a): &lt;y</a:t>
            </a:r>
            <a:r>
              <a:rPr lang="en-US" sz="2000" b="0" dirty="0" smtClean="0"/>
              <a:t>&gt;/&lt;</a:t>
            </a:r>
            <a:r>
              <a:rPr lang="en-US" sz="2000" b="0" dirty="0"/>
              <a:t>n</a:t>
            </a:r>
            <a:r>
              <a:rPr lang="en-US" sz="2000" b="0" dirty="0" smtClean="0"/>
              <a:t>&gt;/&lt;</a:t>
            </a:r>
            <a:r>
              <a:rPr lang="en-US" sz="2000" b="0" dirty="0"/>
              <a:t>a&gt;; </a:t>
            </a:r>
            <a:r>
              <a:rPr lang="en-US" sz="2000" b="0" dirty="0" smtClean="0"/>
              <a:t>5C </a:t>
            </a:r>
            <a:r>
              <a:rPr lang="en-US" sz="2000" b="0" dirty="0"/>
              <a:t>(y/n/a): &lt;y</a:t>
            </a:r>
            <a:r>
              <a:rPr lang="en-US" sz="2000" b="0" dirty="0" smtClean="0"/>
              <a:t>&gt;/&lt;</a:t>
            </a:r>
            <a:r>
              <a:rPr lang="en-US" sz="2000" b="0" dirty="0"/>
              <a:t>n</a:t>
            </a:r>
            <a:r>
              <a:rPr lang="en-US" sz="2000" b="0" dirty="0" smtClean="0"/>
              <a:t>&gt;/&lt;</a:t>
            </a:r>
            <a:r>
              <a:rPr lang="en-US" sz="2000" b="0" dirty="0"/>
              <a:t>a</a:t>
            </a:r>
            <a:r>
              <a:rPr lang="en-US" sz="2000" b="0" dirty="0" smtClean="0"/>
              <a:t>&gt;</a:t>
            </a:r>
            <a:endParaRPr lang="en-US" sz="20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5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Approval of P802.11 Revision PAR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62000" y="2057400"/>
            <a:ext cx="7848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Approve forwarding </a:t>
            </a:r>
            <a:r>
              <a:rPr lang="en-US" b="0" dirty="0" smtClean="0"/>
              <a:t>P802.11 PAR revision documentation </a:t>
            </a:r>
            <a:r>
              <a:rPr lang="en-US" b="0" dirty="0"/>
              <a:t>in </a:t>
            </a:r>
            <a:r>
              <a:rPr lang="en-US" b="0" dirty="0" smtClean="0">
                <a:hlinkClick r:id="rId4"/>
              </a:rPr>
              <a:t>https://mentor.ieee.org/802.11/dcn/17/11-17-0004-03-0000-revision-par-proposal-tgmd.doc</a:t>
            </a:r>
            <a:r>
              <a:rPr lang="en-US" b="0" dirty="0" smtClean="0"/>
              <a:t> to </a:t>
            </a:r>
            <a:r>
              <a:rPr lang="en-US" b="0" dirty="0" err="1" smtClean="0"/>
              <a:t>NesCom</a:t>
            </a:r>
            <a:endParaRPr lang="en-US" b="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0" dirty="0" smtClean="0"/>
              <a:t>In </a:t>
            </a:r>
            <a:r>
              <a:rPr lang="en-US" b="0" dirty="0"/>
              <a:t>the WG, PAR (y/n/a): </a:t>
            </a:r>
            <a:r>
              <a:rPr lang="en-US" b="0" dirty="0" smtClean="0"/>
              <a:t>110/1/0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Moved: Adrian Stephens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Seconded: Jon Rosdahl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Result: 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1596370"/>
              </p:ext>
            </p:extLst>
          </p:nvPr>
        </p:nvGraphicFramePr>
        <p:xfrm>
          <a:off x="7673439" y="128587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name="Document" showAsIcon="1" r:id="rId6" imgW="914400" imgH="771480" progId="Word.Document.8">
                  <p:embed/>
                </p:oleObj>
              </mc:Choice>
              <mc:Fallback>
                <p:oleObj name="Document" showAsIcon="1" r:id="rId6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673439" y="1285875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658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Canada ISED consultation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 smtClean="0"/>
              <a:t>Motion: </a:t>
            </a:r>
            <a:r>
              <a:rPr lang="en-US" dirty="0" smtClean="0"/>
              <a:t>Approve </a:t>
            </a:r>
            <a:r>
              <a:rPr lang="en-US" dirty="0"/>
              <a:t>document </a:t>
            </a:r>
            <a:r>
              <a:rPr lang="en-US" dirty="0">
                <a:hlinkClick r:id="rId3"/>
              </a:rPr>
              <a:t>https://mentor.ieee.org/802.18/dcn/17/18-17-0039-02-0000-proposed-ieee-802-response-to-canada-ised-consultation.docx</a:t>
            </a:r>
            <a:r>
              <a:rPr lang="en-US" dirty="0"/>
              <a:t>  as the IEEE 802.11 input for the ISED 5150-5250 MHz consultation, and forward to 802.18 for final editing and submittal to the 802 EC for their approval and submittal to ISED on or before March 29, 2017.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Richard Kennedy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Stuart Kerry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88-0-6 Passes</a:t>
            </a: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57754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Approve Revision PAR comment responses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comment responses on slides 17-18-19 in </a:t>
            </a:r>
            <a:r>
              <a:rPr lang="en-GB" dirty="0">
                <a:hlinkClick r:id="rId3"/>
              </a:rPr>
              <a:t>https://mentor.ieee.org/802.11/dcn/17/11-17-0253-02-0PAR-par-review-meeting-agenda-and-comment-slides-vancouver-2017.pptx</a:t>
            </a:r>
            <a:r>
              <a:rPr lang="en-GB" dirty="0"/>
              <a:t> </a:t>
            </a:r>
            <a:r>
              <a:rPr lang="en-GB" dirty="0" smtClean="0"/>
              <a:t>and approve the corresponding </a:t>
            </a:r>
            <a:r>
              <a:rPr lang="en-GB" dirty="0"/>
              <a:t>PAR updates in </a:t>
            </a:r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mentor.ieee.org/802.11/dcn/17/11-17-0004-02-0000-revision-par-proposal-tgmd.doc</a:t>
            </a:r>
            <a:r>
              <a:rPr lang="en-GB" dirty="0" smtClean="0"/>
              <a:t> </a:t>
            </a:r>
          </a:p>
          <a:p>
            <a:endParaRPr lang="en-AU" dirty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Jon Rosdahl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Stephen McCann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 110-1-0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0758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Stakeholder 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dirty="0"/>
              <a:t>Motion </a:t>
            </a:r>
          </a:p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mentor.ieee.org/802.11/dcn/17/11-17-0272-03-00lc-liaison-statement-for-lc-stakeholders.docx</a:t>
            </a:r>
            <a:r>
              <a:rPr lang="en-GB" dirty="0" smtClean="0"/>
              <a:t> , granting the WG chair editorial license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Michael Fischer</a:t>
            </a:r>
            <a:endParaRPr lang="en-AU" dirty="0"/>
          </a:p>
          <a:p>
            <a:r>
              <a:rPr lang="en-AU" dirty="0"/>
              <a:t>Result</a:t>
            </a:r>
            <a:r>
              <a:rPr lang="en-AU" dirty="0" smtClean="0"/>
              <a:t>: 78-0-18 Passes</a:t>
            </a:r>
            <a:endParaRPr lang="en-AU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Legacy Element ID allocation for 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343400"/>
          </a:xfrm>
        </p:spPr>
        <p:txBody>
          <a:bodyPr/>
          <a:lstStyle/>
          <a:p>
            <a:r>
              <a:rPr lang="en-US" sz="2000" dirty="0" smtClean="0"/>
              <a:t>Move </a:t>
            </a:r>
            <a:r>
              <a:rPr lang="en-US" sz="2000" dirty="0"/>
              <a:t>to instruct ANA to assign </a:t>
            </a:r>
            <a:r>
              <a:rPr lang="en-US" sz="2000" dirty="0" smtClean="0"/>
              <a:t>a legacy </a:t>
            </a:r>
            <a:r>
              <a:rPr lang="en-US" sz="2000" dirty="0"/>
              <a:t>element ID </a:t>
            </a:r>
            <a:r>
              <a:rPr lang="en-US" sz="2000" dirty="0" smtClean="0"/>
              <a:t>for </a:t>
            </a:r>
            <a:r>
              <a:rPr lang="en-US" sz="2000" dirty="0"/>
              <a:t>the GLK Capabilities </a:t>
            </a:r>
            <a:r>
              <a:rPr lang="en-US" sz="2000" dirty="0" smtClean="0"/>
              <a:t>Information element. </a:t>
            </a:r>
          </a:p>
          <a:p>
            <a:endParaRPr lang="en-US" sz="2000" dirty="0"/>
          </a:p>
          <a:p>
            <a:pPr lvl="0"/>
            <a:r>
              <a:rPr lang="en-GB" sz="2000" dirty="0" smtClean="0"/>
              <a:t>Moved: Donald Eastlake</a:t>
            </a:r>
          </a:p>
          <a:p>
            <a:pPr lvl="0"/>
            <a:r>
              <a:rPr lang="en-GB" sz="2000" dirty="0" smtClean="0"/>
              <a:t>Seconded: Ganesh </a:t>
            </a:r>
            <a:r>
              <a:rPr lang="en-GB" sz="2000" dirty="0" err="1" smtClean="0"/>
              <a:t>Venkatesan</a:t>
            </a:r>
            <a:endParaRPr lang="en-GB" sz="2000" dirty="0" smtClean="0"/>
          </a:p>
          <a:p>
            <a:pPr lvl="0"/>
            <a:r>
              <a:rPr lang="en-GB" sz="2000" dirty="0" smtClean="0"/>
              <a:t>Result:  26-8-60 Passes</a:t>
            </a:r>
          </a:p>
          <a:p>
            <a:pPr lvl="0"/>
            <a:endParaRPr lang="en-GB" sz="2000" dirty="0" smtClean="0"/>
          </a:p>
          <a:p>
            <a:pPr lvl="0"/>
            <a:r>
              <a:rPr lang="en-GB" sz="1800" dirty="0" smtClean="0"/>
              <a:t>TG result: Moved: Michael Fischer Seconded: Mark Hamilton Result: 4-0-0</a:t>
            </a:r>
          </a:p>
          <a:p>
            <a:pPr lvl="0"/>
            <a:endParaRPr lang="en-US" sz="1600" dirty="0" smtClean="0">
              <a:cs typeface="ＭＳ Ｐゴシック" charset="0"/>
            </a:endParaRPr>
          </a:p>
          <a:p>
            <a:pPr lvl="0"/>
            <a:r>
              <a:rPr lang="en-US" sz="1600" dirty="0" smtClean="0">
                <a:cs typeface="ＭＳ Ｐゴシック" charset="0"/>
              </a:rPr>
              <a:t>Per </a:t>
            </a:r>
            <a:r>
              <a:rPr lang="en-US" sz="1600" dirty="0">
                <a:cs typeface="ＭＳ Ｐゴシック" charset="0"/>
              </a:rPr>
              <a:t>9.1.3 of 802.11 OM</a:t>
            </a:r>
          </a:p>
          <a:p>
            <a:pPr lvl="1"/>
            <a:r>
              <a:rPr lang="en-GB" sz="1400" dirty="0"/>
              <a:t>An ANA request for a legacy Element ID shall be approved by WG motion. Legacy Element IDs are intended for elements in Beacon and Probe Request/Response frames, and current and future “beacon-like” frames. By default, requests for Element IDs are allocated from the Element ID Extension space. </a:t>
            </a:r>
            <a:endParaRPr lang="en-US" sz="1400" dirty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84062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Recirculation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 lvl="0"/>
            <a:r>
              <a:rPr lang="en-US" dirty="0">
                <a:cs typeface="ＭＳ Ｐゴシック" charset="0"/>
              </a:rPr>
              <a:t>Motion: </a:t>
            </a:r>
            <a:r>
              <a:rPr lang="en-US" b="0" dirty="0"/>
              <a:t>Having approved comment resolutions for all of the comments received from LB227 on </a:t>
            </a:r>
            <a:r>
              <a:rPr lang="en-US" b="0" dirty="0" err="1"/>
              <a:t>TGak</a:t>
            </a:r>
            <a:r>
              <a:rPr lang="en-US" b="0" dirty="0"/>
              <a:t> Draft_D3.0 as contained in document 11-17/0025r9,</a:t>
            </a:r>
          </a:p>
          <a:p>
            <a:pPr lvl="1"/>
            <a:r>
              <a:rPr lang="en-US" dirty="0"/>
              <a:t>Instruct the editor to prepare Draft D4.0 incorporating these resolutions and,</a:t>
            </a:r>
          </a:p>
          <a:p>
            <a:pPr lvl="1"/>
            <a:r>
              <a:rPr lang="en-US" dirty="0"/>
              <a:t>Approve a 15 day Working Group Recirculation Ballot asking the question “Should </a:t>
            </a:r>
            <a:r>
              <a:rPr lang="en-US" dirty="0" err="1"/>
              <a:t>TGak</a:t>
            </a:r>
            <a:r>
              <a:rPr lang="en-US" dirty="0"/>
              <a:t> Draft_D4.0 be forwarded to Sponsor Ballot?”</a:t>
            </a:r>
          </a:p>
          <a:p>
            <a:r>
              <a:rPr lang="en-GB" dirty="0"/>
              <a:t>Moved by Donald Eastlake on behalf of </a:t>
            </a:r>
            <a:r>
              <a:rPr lang="en-US" dirty="0" err="1" smtClean="0"/>
              <a:t>TGak</a:t>
            </a:r>
            <a:endParaRPr lang="en-US" dirty="0" smtClean="0"/>
          </a:p>
          <a:p>
            <a:r>
              <a:rPr lang="en-US" dirty="0" smtClean="0"/>
              <a:t>Result: Unanimous</a:t>
            </a:r>
          </a:p>
          <a:p>
            <a:endParaRPr lang="en-US" dirty="0"/>
          </a:p>
          <a:p>
            <a:pPr lvl="1"/>
            <a:r>
              <a:rPr lang="en-GB" dirty="0" smtClean="0"/>
              <a:t>TG </a:t>
            </a:r>
            <a:r>
              <a:rPr lang="en-GB" dirty="0"/>
              <a:t>vote: </a:t>
            </a:r>
            <a:r>
              <a:rPr lang="en-GB" dirty="0" smtClean="0"/>
              <a:t>Moved</a:t>
            </a:r>
            <a:r>
              <a:rPr lang="en-GB" dirty="0"/>
              <a:t>: Ganesh </a:t>
            </a:r>
            <a:r>
              <a:rPr lang="en-GB" dirty="0" err="1"/>
              <a:t>Venkatesan</a:t>
            </a:r>
            <a:r>
              <a:rPr lang="en-GB" dirty="0"/>
              <a:t>     Seconded: Mark Hamilton    Result: </a:t>
            </a:r>
            <a:r>
              <a:rPr lang="en-GB" dirty="0" smtClean="0"/>
              <a:t>3-0-0</a:t>
            </a:r>
          </a:p>
          <a:p>
            <a:endParaRPr lang="en-US" dirty="0">
              <a:cs typeface="ＭＳ Ｐゴシック" charset="0"/>
            </a:endParaRPr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March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67188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118250</TotalTime>
  <Words>1957</Words>
  <Application>Microsoft Office PowerPoint</Application>
  <PresentationFormat>On-screen Show (4:3)</PresentationFormat>
  <Paragraphs>442</Paragraphs>
  <Slides>29</Slides>
  <Notes>29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1" baseType="lpstr">
      <vt:lpstr>Default Design</vt:lpstr>
      <vt:lpstr>Document</vt:lpstr>
      <vt:lpstr>802.11 March 2017 WG Motions</vt:lpstr>
      <vt:lpstr>Abstract</vt:lpstr>
      <vt:lpstr>Wednesday</vt:lpstr>
      <vt:lpstr>Response to Canada ISED consultation</vt:lpstr>
      <vt:lpstr>Approve Revision PAR comment responses</vt:lpstr>
      <vt:lpstr>LC Stakeholder Liaison Statement</vt:lpstr>
      <vt:lpstr>Legacy Element ID allocation for 11ak</vt:lpstr>
      <vt:lpstr>TGak Recirculation</vt:lpstr>
      <vt:lpstr>Friday</vt:lpstr>
      <vt:lpstr>PowerPoint Presentation</vt:lpstr>
      <vt:lpstr>TGba Vice-Chair Confirmation - 1</vt:lpstr>
      <vt:lpstr>TGba Vice-Chair Confirmation - 2</vt:lpstr>
      <vt:lpstr>Approve updates to 802.11 Operations Manual</vt:lpstr>
      <vt:lpstr>PDED Motion</vt:lpstr>
      <vt:lpstr>Confirm P802.11aj 5C document </vt:lpstr>
      <vt:lpstr>P802.11aj Unconditional approval for SB</vt:lpstr>
      <vt:lpstr>Confirm P802.11ak 5C document </vt:lpstr>
      <vt:lpstr>P802.11ak Conditional approval for SB</vt:lpstr>
      <vt:lpstr>TGax Ad-hoc</vt:lpstr>
      <vt:lpstr>IEEE 802.11-2016 Press Release</vt:lpstr>
      <vt:lpstr>IEEE 802.11ai-2016 Press Release</vt:lpstr>
      <vt:lpstr>Friday/Telecon – EC Motions</vt:lpstr>
      <vt:lpstr>Information Item: LC Stakeholder Liaison</vt:lpstr>
      <vt:lpstr>Information Item: PDED Motion</vt:lpstr>
      <vt:lpstr>Information Item: 802.11 Operations Manual Update</vt:lpstr>
      <vt:lpstr>P802.11aj Unconditional approval for SB</vt:lpstr>
      <vt:lpstr>P802.11ak Conditional approval for SB</vt:lpstr>
      <vt:lpstr>Approval of P802.11 Revision PAR</vt:lpstr>
      <vt:lpstr>References</vt:lpstr>
    </vt:vector>
  </TitlesOfParts>
  <Company>HPE-Aruba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March 2017 IEEE 802.11 WG motions</cp:keywords>
  <cp:lastModifiedBy>Dorothy Stanley</cp:lastModifiedBy>
  <cp:revision>2300</cp:revision>
  <cp:lastPrinted>1998-02-10T13:28:06Z</cp:lastPrinted>
  <dcterms:created xsi:type="dcterms:W3CDTF">1998-02-10T13:07:52Z</dcterms:created>
  <dcterms:modified xsi:type="dcterms:W3CDTF">2017-03-17T05:27:40Z</dcterms:modified>
</cp:coreProperties>
</file>