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71" r:id="rId2"/>
    <p:sldId id="272" r:id="rId3"/>
    <p:sldId id="304" r:id="rId4"/>
    <p:sldId id="273" r:id="rId5"/>
    <p:sldId id="274" r:id="rId6"/>
    <p:sldId id="275" r:id="rId7"/>
    <p:sldId id="276" r:id="rId8"/>
    <p:sldId id="358" r:id="rId9"/>
    <p:sldId id="307" r:id="rId10"/>
    <p:sldId id="291" r:id="rId11"/>
    <p:sldId id="327" r:id="rId12"/>
    <p:sldId id="359" r:id="rId13"/>
    <p:sldId id="360" r:id="rId14"/>
    <p:sldId id="278" r:id="rId15"/>
    <p:sldId id="357" r:id="rId16"/>
    <p:sldId id="326" r:id="rId17"/>
    <p:sldId id="361" r:id="rId18"/>
    <p:sldId id="325" r:id="rId19"/>
    <p:sldId id="305" r:id="rId20"/>
    <p:sldId id="289" r:id="rId21"/>
    <p:sldId id="297" r:id="rId22"/>
    <p:sldId id="303" r:id="rId23"/>
    <p:sldId id="362" r:id="rId24"/>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rothy Stanley" initials="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22" autoAdjust="0"/>
    <p:restoredTop sz="95608" autoAdjust="0"/>
  </p:normalViewPr>
  <p:slideViewPr>
    <p:cSldViewPr>
      <p:cViewPr>
        <p:scale>
          <a:sx n="90" d="100"/>
          <a:sy n="90" d="100"/>
        </p:scale>
        <p:origin x="-792" y="-17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4458"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802.11-17/0257r0</a:t>
            </a:r>
            <a:endParaRPr lang="en-US" dirty="0"/>
          </a:p>
        </p:txBody>
      </p:sp>
      <p:sp>
        <p:nvSpPr>
          <p:cNvPr id="3075" name="Rectangle 3"/>
          <p:cNvSpPr>
            <a:spLocks noGrp="1" noChangeArrowheads="1"/>
          </p:cNvSpPr>
          <p:nvPr>
            <p:ph type="dt" sz="quarter" idx="1"/>
          </p:nvPr>
        </p:nvSpPr>
        <p:spPr bwMode="auto">
          <a:xfrm>
            <a:off x="687684" y="175750"/>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March 2017</a:t>
            </a:r>
            <a:endParaRPr lang="en-US" dirty="0"/>
          </a:p>
        </p:txBody>
      </p:sp>
      <p:sp>
        <p:nvSpPr>
          <p:cNvPr id="3076" name="Rectangle 4"/>
          <p:cNvSpPr>
            <a:spLocks noGrp="1" noChangeArrowheads="1"/>
          </p:cNvSpPr>
          <p:nvPr>
            <p:ph type="ftr" sz="quarter" idx="2"/>
          </p:nvPr>
        </p:nvSpPr>
        <p:spPr bwMode="auto">
          <a:xfrm>
            <a:off x="4154528" y="8997440"/>
            <a:ext cx="20942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smtClean="0"/>
              <a:t>Dorothy Stanley (HP Enterprise)</a:t>
            </a:r>
            <a:endParaRPr lang="en-US" dirty="0"/>
          </a:p>
        </p:txBody>
      </p:sp>
      <p:sp>
        <p:nvSpPr>
          <p:cNvPr id="3077" name="Rectangle 5"/>
          <p:cNvSpPr>
            <a:spLocks noGrp="1" noChangeArrowheads="1"/>
          </p:cNvSpPr>
          <p:nvPr>
            <p:ph type="sldNum" sz="quarter" idx="3"/>
          </p:nvPr>
        </p:nvSpPr>
        <p:spPr bwMode="auto">
          <a:xfrm>
            <a:off x="3093968"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6114" y="8997440"/>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86114" y="8986308"/>
            <a:ext cx="5638067"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503702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685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802.11-17/0257r0</a:t>
            </a:r>
            <a:endParaRPr lang="en-US"/>
          </a:p>
        </p:txBody>
      </p:sp>
      <p:sp>
        <p:nvSpPr>
          <p:cNvPr id="2051" name="Rectangle 3"/>
          <p:cNvSpPr>
            <a:spLocks noGrp="1" noChangeArrowheads="1"/>
          </p:cNvSpPr>
          <p:nvPr>
            <p:ph type="dt" idx="1"/>
          </p:nvPr>
        </p:nvSpPr>
        <p:spPr bwMode="auto">
          <a:xfrm>
            <a:off x="646863" y="96239"/>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March 2017</a:t>
            </a:r>
            <a:endParaRPr lang="en-US"/>
          </a:p>
        </p:txBody>
      </p:sp>
      <p:sp>
        <p:nvSpPr>
          <p:cNvPr id="10244" name="Rectangle 4"/>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3772" y="4416029"/>
            <a:ext cx="5030456" cy="418385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627338" y="9000621"/>
            <a:ext cx="1585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76570"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15945" y="9000621"/>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9907686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802.11-17/0257r0</a:t>
            </a:r>
            <a:endParaRPr lang="en-US"/>
          </a:p>
        </p:txBody>
      </p:sp>
      <p:sp>
        <p:nvSpPr>
          <p:cNvPr id="11267" name="Rectangle 3"/>
          <p:cNvSpPr>
            <a:spLocks noGrp="1" noChangeArrowheads="1"/>
          </p:cNvSpPr>
          <p:nvPr>
            <p:ph type="dt" sz="quarter" idx="1"/>
          </p:nvPr>
        </p:nvSpPr>
        <p:spPr>
          <a:noFill/>
        </p:spPr>
        <p:txBody>
          <a:bodyPr/>
          <a:lstStyle/>
          <a:p>
            <a:r>
              <a:rPr lang="en-US" smtClean="0"/>
              <a:t>March 2017</a:t>
            </a:r>
            <a:endParaRPr lang="en-US"/>
          </a:p>
        </p:txBody>
      </p:sp>
      <p:sp>
        <p:nvSpPr>
          <p:cNvPr id="11268"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1269" name="Rectangle 7"/>
          <p:cNvSpPr>
            <a:spLocks noGrp="1" noChangeArrowheads="1"/>
          </p:cNvSpPr>
          <p:nvPr>
            <p:ph type="sldNum" sz="quarter" idx="5"/>
          </p:nvPr>
        </p:nvSpPr>
        <p:spPr>
          <a:xfrm>
            <a:off x="3279163" y="9000621"/>
            <a:ext cx="415177" cy="184666"/>
          </a:xfrm>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14425" y="703263"/>
            <a:ext cx="4629150" cy="3473450"/>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802.11-17/0257r0</a:t>
            </a:r>
            <a:endParaRPr lang="en-US"/>
          </a:p>
        </p:txBody>
      </p:sp>
      <p:sp>
        <p:nvSpPr>
          <p:cNvPr id="5" name="Date Placeholder 4"/>
          <p:cNvSpPr>
            <a:spLocks noGrp="1"/>
          </p:cNvSpPr>
          <p:nvPr>
            <p:ph type="dt" idx="11"/>
          </p:nvPr>
        </p:nvSpPr>
        <p:spPr/>
        <p:txBody>
          <a:bodyPr/>
          <a:lstStyle/>
          <a:p>
            <a:pPr>
              <a:defRPr/>
            </a:pPr>
            <a:r>
              <a:rPr lang="en-US" smtClean="0"/>
              <a:t>March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802.11-17/0257r0</a:t>
            </a:r>
            <a:endParaRPr lang="en-US"/>
          </a:p>
        </p:txBody>
      </p:sp>
      <p:sp>
        <p:nvSpPr>
          <p:cNvPr id="5" name="Date Placeholder 4"/>
          <p:cNvSpPr>
            <a:spLocks noGrp="1"/>
          </p:cNvSpPr>
          <p:nvPr>
            <p:ph type="dt" idx="11"/>
          </p:nvPr>
        </p:nvSpPr>
        <p:spPr/>
        <p:txBody>
          <a:bodyPr/>
          <a:lstStyle/>
          <a:p>
            <a:pPr>
              <a:defRPr/>
            </a:pPr>
            <a:r>
              <a:rPr lang="en-US" smtClean="0"/>
              <a:t>March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802.11-17/0257r0</a:t>
            </a:r>
            <a:endParaRPr lang="en-US"/>
          </a:p>
        </p:txBody>
      </p:sp>
      <p:sp>
        <p:nvSpPr>
          <p:cNvPr id="5" name="Date Placeholder 4"/>
          <p:cNvSpPr>
            <a:spLocks noGrp="1"/>
          </p:cNvSpPr>
          <p:nvPr>
            <p:ph type="dt" idx="11"/>
          </p:nvPr>
        </p:nvSpPr>
        <p:spPr/>
        <p:txBody>
          <a:bodyPr/>
          <a:lstStyle/>
          <a:p>
            <a:pPr>
              <a:defRPr/>
            </a:pPr>
            <a:r>
              <a:rPr lang="en-US" smtClean="0"/>
              <a:t>March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802.11-17/0257r0</a:t>
            </a:r>
            <a:endParaRPr lang="en-US"/>
          </a:p>
        </p:txBody>
      </p:sp>
      <p:sp>
        <p:nvSpPr>
          <p:cNvPr id="5" name="Date Placeholder 4"/>
          <p:cNvSpPr>
            <a:spLocks noGrp="1"/>
          </p:cNvSpPr>
          <p:nvPr>
            <p:ph type="dt" idx="11"/>
          </p:nvPr>
        </p:nvSpPr>
        <p:spPr/>
        <p:txBody>
          <a:bodyPr/>
          <a:lstStyle/>
          <a:p>
            <a:pPr>
              <a:defRPr/>
            </a:pPr>
            <a:r>
              <a:rPr lang="en-US" smtClean="0"/>
              <a:t>March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802.11-17/0257r0</a:t>
            </a:r>
            <a:endParaRPr lang="en-US"/>
          </a:p>
        </p:txBody>
      </p:sp>
      <p:sp>
        <p:nvSpPr>
          <p:cNvPr id="5" name="Date Placeholder 4"/>
          <p:cNvSpPr>
            <a:spLocks noGrp="1"/>
          </p:cNvSpPr>
          <p:nvPr>
            <p:ph type="dt" idx="11"/>
          </p:nvPr>
        </p:nvSpPr>
        <p:spPr/>
        <p:txBody>
          <a:bodyPr/>
          <a:lstStyle/>
          <a:p>
            <a:pPr>
              <a:defRPr/>
            </a:pPr>
            <a:r>
              <a:rPr lang="en-US" smtClean="0"/>
              <a:t>March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802.11-17/0257r0</a:t>
            </a:r>
            <a:endParaRPr lang="en-US"/>
          </a:p>
        </p:txBody>
      </p:sp>
      <p:sp>
        <p:nvSpPr>
          <p:cNvPr id="5" name="Date Placeholder 4"/>
          <p:cNvSpPr>
            <a:spLocks noGrp="1"/>
          </p:cNvSpPr>
          <p:nvPr>
            <p:ph type="dt" idx="11"/>
          </p:nvPr>
        </p:nvSpPr>
        <p:spPr/>
        <p:txBody>
          <a:bodyPr/>
          <a:lstStyle/>
          <a:p>
            <a:pPr>
              <a:defRPr/>
            </a:pPr>
            <a:r>
              <a:rPr lang="en-US" smtClean="0"/>
              <a:t>March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802.11-17/0257r0</a:t>
            </a:r>
            <a:endParaRPr lang="en-US"/>
          </a:p>
        </p:txBody>
      </p:sp>
      <p:sp>
        <p:nvSpPr>
          <p:cNvPr id="5" name="Date Placeholder 4"/>
          <p:cNvSpPr>
            <a:spLocks noGrp="1"/>
          </p:cNvSpPr>
          <p:nvPr>
            <p:ph type="dt" idx="11"/>
          </p:nvPr>
        </p:nvSpPr>
        <p:spPr/>
        <p:txBody>
          <a:bodyPr/>
          <a:lstStyle/>
          <a:p>
            <a:pPr>
              <a:defRPr/>
            </a:pPr>
            <a:r>
              <a:rPr lang="en-US" smtClean="0"/>
              <a:t>March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802.11-17/0257r0</a:t>
            </a:r>
            <a:endParaRPr lang="en-US"/>
          </a:p>
        </p:txBody>
      </p:sp>
      <p:sp>
        <p:nvSpPr>
          <p:cNvPr id="5" name="Date Placeholder 4"/>
          <p:cNvSpPr>
            <a:spLocks noGrp="1"/>
          </p:cNvSpPr>
          <p:nvPr>
            <p:ph type="dt" idx="11"/>
          </p:nvPr>
        </p:nvSpPr>
        <p:spPr/>
        <p:txBody>
          <a:bodyPr/>
          <a:lstStyle/>
          <a:p>
            <a:pPr>
              <a:defRPr/>
            </a:pPr>
            <a:r>
              <a:rPr lang="en-US" smtClean="0"/>
              <a:t>March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802.11-17/0257r0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March 2017</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18</a:t>
            </a:fld>
            <a:endParaRPr lang="en-US" altLang="en-US" sz="1200" b="0"/>
          </a:p>
        </p:txBody>
      </p:sp>
      <p:sp>
        <p:nvSpPr>
          <p:cNvPr id="26630" name="Rectangle 2"/>
          <p:cNvSpPr>
            <a:spLocks noGrp="1" noRot="1" noChangeAspect="1" noChangeArrowheads="1" noTextEdit="1"/>
          </p:cNvSpPr>
          <p:nvPr>
            <p:ph type="sldImg"/>
          </p:nvPr>
        </p:nvSpPr>
        <p:spPr>
          <a:xfrm>
            <a:off x="1114425" y="703263"/>
            <a:ext cx="462915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802.11-17/0257r0</a:t>
            </a:r>
            <a:endParaRPr lang="en-US"/>
          </a:p>
        </p:txBody>
      </p:sp>
      <p:sp>
        <p:nvSpPr>
          <p:cNvPr id="5" name="Date Placeholder 4"/>
          <p:cNvSpPr>
            <a:spLocks noGrp="1"/>
          </p:cNvSpPr>
          <p:nvPr>
            <p:ph type="dt" idx="11"/>
          </p:nvPr>
        </p:nvSpPr>
        <p:spPr/>
        <p:txBody>
          <a:bodyPr/>
          <a:lstStyle/>
          <a:p>
            <a:pPr>
              <a:defRPr/>
            </a:pPr>
            <a:r>
              <a:rPr lang="en-US" smtClean="0"/>
              <a:t>March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31336232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802.11-17/0257r0</a:t>
            </a:r>
            <a:endParaRPr lang="en-US"/>
          </a:p>
        </p:txBody>
      </p:sp>
      <p:sp>
        <p:nvSpPr>
          <p:cNvPr id="12291" name="Rectangle 3"/>
          <p:cNvSpPr>
            <a:spLocks noGrp="1" noChangeArrowheads="1"/>
          </p:cNvSpPr>
          <p:nvPr>
            <p:ph type="dt" sz="quarter" idx="1"/>
          </p:nvPr>
        </p:nvSpPr>
        <p:spPr>
          <a:noFill/>
        </p:spPr>
        <p:txBody>
          <a:bodyPr/>
          <a:lstStyle/>
          <a:p>
            <a:r>
              <a:rPr lang="en-US" smtClean="0"/>
              <a:t>March 2017</a:t>
            </a:r>
            <a:endParaRPr lang="en-US"/>
          </a:p>
        </p:txBody>
      </p:sp>
      <p:sp>
        <p:nvSpPr>
          <p:cNvPr id="12292"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14425" y="703263"/>
            <a:ext cx="462915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802.11-17/0257r0</a:t>
            </a:r>
            <a:endParaRPr lang="en-US"/>
          </a:p>
        </p:txBody>
      </p:sp>
      <p:sp>
        <p:nvSpPr>
          <p:cNvPr id="5" name="Date Placeholder 4"/>
          <p:cNvSpPr>
            <a:spLocks noGrp="1"/>
          </p:cNvSpPr>
          <p:nvPr>
            <p:ph type="dt" idx="11"/>
          </p:nvPr>
        </p:nvSpPr>
        <p:spPr/>
        <p:txBody>
          <a:bodyPr/>
          <a:lstStyle/>
          <a:p>
            <a:pPr>
              <a:defRPr/>
            </a:pPr>
            <a:r>
              <a:rPr lang="en-US" smtClean="0"/>
              <a:t>March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9056395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802.11-17/0257r0</a:t>
            </a:r>
            <a:endParaRPr lang="en-US"/>
          </a:p>
        </p:txBody>
      </p:sp>
      <p:sp>
        <p:nvSpPr>
          <p:cNvPr id="5" name="Date Placeholder 4"/>
          <p:cNvSpPr>
            <a:spLocks noGrp="1"/>
          </p:cNvSpPr>
          <p:nvPr>
            <p:ph type="dt" idx="11"/>
          </p:nvPr>
        </p:nvSpPr>
        <p:spPr/>
        <p:txBody>
          <a:bodyPr/>
          <a:lstStyle/>
          <a:p>
            <a:pPr>
              <a:defRPr/>
            </a:pPr>
            <a:r>
              <a:rPr lang="en-US" smtClean="0"/>
              <a:t>March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14839819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802.11-17/0257r0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March 2017</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smtClean="0"/>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32807356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802.11-17/0257r0</a:t>
            </a:r>
            <a:endParaRPr lang="en-US"/>
          </a:p>
        </p:txBody>
      </p:sp>
      <p:sp>
        <p:nvSpPr>
          <p:cNvPr id="5" name="Date Placeholder 4"/>
          <p:cNvSpPr>
            <a:spLocks noGrp="1"/>
          </p:cNvSpPr>
          <p:nvPr>
            <p:ph type="dt" idx="11"/>
          </p:nvPr>
        </p:nvSpPr>
        <p:spPr/>
        <p:txBody>
          <a:bodyPr/>
          <a:lstStyle/>
          <a:p>
            <a:pPr>
              <a:defRPr/>
            </a:pPr>
            <a:r>
              <a:rPr lang="en-US" smtClean="0"/>
              <a:t>March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802.11-17/0257r0</a:t>
            </a:r>
            <a:endParaRPr lang="en-US"/>
          </a:p>
        </p:txBody>
      </p:sp>
      <p:sp>
        <p:nvSpPr>
          <p:cNvPr id="5" name="Date Placeholder 4"/>
          <p:cNvSpPr>
            <a:spLocks noGrp="1"/>
          </p:cNvSpPr>
          <p:nvPr>
            <p:ph type="dt" idx="11"/>
          </p:nvPr>
        </p:nvSpPr>
        <p:spPr/>
        <p:txBody>
          <a:bodyPr/>
          <a:lstStyle/>
          <a:p>
            <a:pPr>
              <a:defRPr/>
            </a:pPr>
            <a:r>
              <a:rPr lang="en-US" smtClean="0"/>
              <a:t>March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2811169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p:txBody>
          <a:bodyPr/>
          <a:lstStyle/>
          <a:p>
            <a:pPr>
              <a:defRPr/>
            </a:pPr>
            <a:r>
              <a:rPr lang="en-US" smtClean="0"/>
              <a:t>doc.: IEEE 802.11-17/0257r0</a:t>
            </a:r>
            <a:endParaRPr lang="en-US"/>
          </a:p>
        </p:txBody>
      </p:sp>
      <p:sp>
        <p:nvSpPr>
          <p:cNvPr id="5" name="Date Placeholder 4"/>
          <p:cNvSpPr>
            <a:spLocks noGrp="1"/>
          </p:cNvSpPr>
          <p:nvPr>
            <p:ph type="dt" idx="11"/>
          </p:nvPr>
        </p:nvSpPr>
        <p:spPr/>
        <p:txBody>
          <a:bodyPr/>
          <a:lstStyle/>
          <a:p>
            <a:pPr>
              <a:defRPr/>
            </a:pPr>
            <a:r>
              <a:rPr lang="en-US" smtClean="0"/>
              <a:t>March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52039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802.11-17/0257r0</a:t>
            </a:r>
            <a:endParaRPr lang="en-US"/>
          </a:p>
        </p:txBody>
      </p:sp>
      <p:sp>
        <p:nvSpPr>
          <p:cNvPr id="5" name="Date Placeholder 4"/>
          <p:cNvSpPr>
            <a:spLocks noGrp="1"/>
          </p:cNvSpPr>
          <p:nvPr>
            <p:ph type="dt" idx="11"/>
          </p:nvPr>
        </p:nvSpPr>
        <p:spPr/>
        <p:txBody>
          <a:bodyPr/>
          <a:lstStyle/>
          <a:p>
            <a:pPr>
              <a:defRPr/>
            </a:pPr>
            <a:r>
              <a:rPr lang="en-US" smtClean="0"/>
              <a:t>March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802.11-17/0257r0</a:t>
            </a:r>
            <a:endParaRPr lang="en-US"/>
          </a:p>
        </p:txBody>
      </p:sp>
      <p:sp>
        <p:nvSpPr>
          <p:cNvPr id="5" name="Date Placeholder 4"/>
          <p:cNvSpPr>
            <a:spLocks noGrp="1"/>
          </p:cNvSpPr>
          <p:nvPr>
            <p:ph type="dt" idx="11"/>
          </p:nvPr>
        </p:nvSpPr>
        <p:spPr/>
        <p:txBody>
          <a:bodyPr/>
          <a:lstStyle/>
          <a:p>
            <a:pPr>
              <a:defRPr/>
            </a:pPr>
            <a:r>
              <a:rPr lang="en-US" smtClean="0"/>
              <a:t>March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6</a:t>
            </a:fld>
            <a:endParaRPr lang="en-US"/>
          </a:p>
        </p:txBody>
      </p:sp>
    </p:spTree>
    <p:extLst>
      <p:ext uri="{BB962C8B-B14F-4D97-AF65-F5344CB8AC3E}">
        <p14:creationId xmlns:p14="http://schemas.microsoft.com/office/powerpoint/2010/main" val="1678578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802.11-17/0257r0</a:t>
            </a:r>
            <a:endParaRPr lang="en-US"/>
          </a:p>
        </p:txBody>
      </p:sp>
      <p:sp>
        <p:nvSpPr>
          <p:cNvPr id="13315" name="Rectangle 3"/>
          <p:cNvSpPr>
            <a:spLocks noGrp="1" noChangeArrowheads="1"/>
          </p:cNvSpPr>
          <p:nvPr>
            <p:ph type="dt" sz="quarter" idx="1"/>
          </p:nvPr>
        </p:nvSpPr>
        <p:spPr>
          <a:noFill/>
        </p:spPr>
        <p:txBody>
          <a:bodyPr/>
          <a:lstStyle/>
          <a:p>
            <a:r>
              <a:rPr lang="en-US" smtClean="0"/>
              <a:t>March 2017</a:t>
            </a:r>
            <a:endParaRPr lang="en-US"/>
          </a:p>
        </p:txBody>
      </p:sp>
      <p:sp>
        <p:nvSpPr>
          <p:cNvPr id="13316"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7</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7</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249030" y="96239"/>
            <a:ext cx="1963678" cy="215444"/>
          </a:xfrm>
          <a:ln/>
        </p:spPr>
        <p:txBody>
          <a:bodyPr/>
          <a:lstStyle/>
          <a:p>
            <a:r>
              <a:rPr lang="en-US" smtClean="0"/>
              <a:t>doc.: IEEE 802.11-17/0257r0</a:t>
            </a:r>
            <a:endParaRPr lang="en-US"/>
          </a:p>
        </p:txBody>
      </p:sp>
      <p:sp>
        <p:nvSpPr>
          <p:cNvPr id="5" name="Rectangle 3"/>
          <p:cNvSpPr>
            <a:spLocks noGrp="1" noChangeArrowheads="1"/>
          </p:cNvSpPr>
          <p:nvPr>
            <p:ph type="dt"/>
          </p:nvPr>
        </p:nvSpPr>
        <p:spPr>
          <a:xfrm>
            <a:off x="646863" y="96239"/>
            <a:ext cx="1198983" cy="215444"/>
          </a:xfrm>
          <a:ln/>
        </p:spPr>
        <p:txBody>
          <a:bodyPr/>
          <a:lstStyle/>
          <a:p>
            <a:r>
              <a:rPr lang="en-US" smtClean="0"/>
              <a:t>March 2017</a:t>
            </a:r>
            <a:endParaRPr lang="en-US"/>
          </a:p>
        </p:txBody>
      </p:sp>
      <p:sp>
        <p:nvSpPr>
          <p:cNvPr id="6" name="Rectangle 6"/>
          <p:cNvSpPr>
            <a:spLocks noGrp="1" noChangeArrowheads="1"/>
          </p:cNvSpPr>
          <p:nvPr>
            <p:ph type="ftr"/>
          </p:nvPr>
        </p:nvSpPr>
        <p:spPr>
          <a:xfrm>
            <a:off x="4627338" y="9000621"/>
            <a:ext cx="1944763" cy="184666"/>
          </a:xfrm>
          <a:ln/>
        </p:spPr>
        <p:txBody>
          <a:bodyPr/>
          <a:lstStyle/>
          <a:p>
            <a:r>
              <a:rPr lang="en-US" smtClean="0"/>
              <a:t>Dorothy Stanley, HP Enterprise</a:t>
            </a:r>
            <a:endParaRPr lang="en-US"/>
          </a:p>
        </p:txBody>
      </p:sp>
      <p:sp>
        <p:nvSpPr>
          <p:cNvPr id="7" name="Rectangle 7"/>
          <p:cNvSpPr>
            <a:spLocks noGrp="1" noChangeArrowheads="1"/>
          </p:cNvSpPr>
          <p:nvPr>
            <p:ph type="sldNum"/>
          </p:nvPr>
        </p:nvSpPr>
        <p:spPr>
          <a:xfrm>
            <a:off x="3279163" y="9000621"/>
            <a:ext cx="415177" cy="184666"/>
          </a:xfrm>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14425" y="703263"/>
            <a:ext cx="4629150" cy="3473450"/>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13772" y="4416029"/>
            <a:ext cx="5030456" cy="4277680"/>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9</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884613" y="8829966"/>
            <a:ext cx="2971800" cy="464820"/>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9</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43000" y="697230"/>
            <a:ext cx="4572000" cy="3486150"/>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85800" y="4415791"/>
            <a:ext cx="5486400" cy="4278604"/>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04800"/>
            <a:ext cx="1752600" cy="276999"/>
          </a:xfrm>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665287" cy="276999"/>
          </a:xfrm>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676400" cy="276999"/>
          </a:xfrm>
          <a:ln/>
        </p:spPr>
        <p:txBody>
          <a:bodyPr/>
          <a:lstStyle>
            <a:lvl1pPr>
              <a:defRPr/>
            </a:lvl1pPr>
          </a:lstStyle>
          <a:p>
            <a:pPr>
              <a:defRPr/>
            </a:pPr>
            <a:r>
              <a:rPr lang="en-US" smtClean="0"/>
              <a:t>March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8176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March 2017</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smtClean="0"/>
              <a:t>D.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802.11-17/0257r0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about/sasb/0316sasbmin.pdf" TargetMode="External"/><Relationship Id="rId3" Type="http://schemas.openxmlformats.org/officeDocument/2006/relationships/notesSlide" Target="../notesSlides/notesSlide12.xml"/><Relationship Id="rId7" Type="http://schemas.openxmlformats.org/officeDocument/2006/relationships/hyperlink" Target="http://standards.ieee.org/about/sasb/0616sasbmin.pdf" TargetMode="Externa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hyperlink" Target="http://standards.ieee.org/about/sasb/0916sasbmin.pdf" TargetMode="External"/><Relationship Id="rId5" Type="http://schemas.openxmlformats.org/officeDocument/2006/relationships/hyperlink" Target="http://standards.ieee.org/about/sasb/1216sasbmin.pdf" TargetMode="External"/><Relationship Id="rId10" Type="http://schemas.openxmlformats.org/officeDocument/2006/relationships/image" Target="../media/image2.wmf"/><Relationship Id="rId4" Type="http://schemas.openxmlformats.org/officeDocument/2006/relationships/hyperlink" Target="http://standards.ieee.org/develop/policies/policy_rev.pdf" TargetMode="External"/><Relationship Id="rId9"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14/11-14-0629-16-0000-802-11-operations-manual.docx"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6/ec-16-0201-00-00EC-ieee-802-lmsc-chairs-guidelines.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11" Type="http://schemas.openxmlformats.org/officeDocument/2006/relationships/hyperlink" Target="http://www.ieee802.org/devdocs.shtml"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11/Rules/rules.shtml" TargetMode="External"/><Relationship Id="rId4" Type="http://schemas.openxmlformats.org/officeDocument/2006/relationships/hyperlink" Target="http://www.ieee802.org/PNP/approved/IEEE_802_OM_v18.pdf" TargetMode="External"/><Relationship Id="rId9" Type="http://schemas.openxmlformats.org/officeDocument/2006/relationships/hyperlink" Target="https://mentor.ieee.org/802-ec/dcn/16/ec-16-0180-01-00EC-ieee-802-participation-slide.pptx"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4/11-14-0629-16-0000-802-11-operations-manual.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s://mentor.ieee.org/802.11/dcn/14/11-14-0629-17-0000-802-11-operations-manual.docx" TargetMode="External"/><Relationship Id="rId4" Type="http://schemas.openxmlformats.org/officeDocument/2006/relationships/hyperlink" Target="http://www.ieee802.org/11/email/stds-802-11/msg02253.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4/11-14-0629-16-0000-802-11-operations-manual.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85800" y="304800"/>
            <a:ext cx="1828800" cy="276999"/>
          </a:xfrm>
          <a:noFill/>
        </p:spPr>
        <p:txBody>
          <a:bodyPr/>
          <a:lstStyle/>
          <a:p>
            <a:r>
              <a:rPr lang="en-US" smtClean="0"/>
              <a:t>March 2017</a:t>
            </a:r>
            <a:endParaRPr lang="en-US" dirty="0"/>
          </a:p>
        </p:txBody>
      </p:sp>
      <p:sp>
        <p:nvSpPr>
          <p:cNvPr id="1028" name="Footer Placeholder 4"/>
          <p:cNvSpPr>
            <a:spLocks noGrp="1"/>
          </p:cNvSpPr>
          <p:nvPr>
            <p:ph type="ftr" sz="quarter" idx="11"/>
          </p:nvPr>
        </p:nvSpPr>
        <p:spPr>
          <a:noFill/>
        </p:spPr>
        <p:txBody>
          <a:bodyPr/>
          <a:lstStyle/>
          <a:p>
            <a:r>
              <a:rPr lang="en-US" smtClean="0"/>
              <a:t>D. Stanley, HP Enterprise</a:t>
            </a:r>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2</a:t>
            </a:r>
            <a:r>
              <a:rPr lang="en-US" baseline="30000" dirty="0" smtClean="0"/>
              <a:t>nd</a:t>
            </a:r>
            <a:r>
              <a:rPr lang="en-US" dirty="0" smtClean="0"/>
              <a:t>  Vice Chair Report March 2017</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2017-03-12</a:t>
            </a:r>
          </a:p>
          <a:p>
            <a:pPr algn="ctr">
              <a:buFontTx/>
              <a:buNone/>
            </a:pP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1409304665"/>
              </p:ext>
            </p:extLst>
          </p:nvPr>
        </p:nvGraphicFramePr>
        <p:xfrm>
          <a:off x="606425" y="2297113"/>
          <a:ext cx="7804150" cy="2614612"/>
        </p:xfrm>
        <a:graphic>
          <a:graphicData uri="http://schemas.openxmlformats.org/presentationml/2006/ole">
            <mc:AlternateContent xmlns:mc="http://schemas.openxmlformats.org/markup-compatibility/2006">
              <mc:Choice xmlns:v="urn:schemas-microsoft-com:vml" Requires="v">
                <p:oleObj spid="_x0000_s1302" name="Document" r:id="rId4" imgW="8239149" imgH="2760161" progId="Word.Document.8">
                  <p:embed/>
                </p:oleObj>
              </mc:Choice>
              <mc:Fallback>
                <p:oleObj name="Document" r:id="rId4" imgW="8239149" imgH="2760161" progId="Word.Document.8">
                  <p:embed/>
                  <p:pic>
                    <p:nvPicPr>
                      <p:cNvPr id="0" name="Object 4"/>
                      <p:cNvPicPr>
                        <a:picLocks noChangeAspect="1" noChangeArrowheads="1"/>
                      </p:cNvPicPr>
                      <p:nvPr/>
                    </p:nvPicPr>
                    <p:blipFill>
                      <a:blip r:embed="rId5"/>
                      <a:srcRect/>
                      <a:stretch>
                        <a:fillRect/>
                      </a:stretch>
                    </p:blipFill>
                    <p:spPr bwMode="auto">
                      <a:xfrm>
                        <a:off x="606425" y="2297113"/>
                        <a:ext cx="7804150" cy="26146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9906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11</a:t>
            </a:fld>
            <a:endParaRPr lang="en-US"/>
          </a:p>
        </p:txBody>
      </p:sp>
    </p:spTree>
    <p:extLst>
      <p:ext uri="{BB962C8B-B14F-4D97-AF65-F5344CB8AC3E}">
        <p14:creationId xmlns:p14="http://schemas.microsoft.com/office/powerpoint/2010/main" val="41316977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Rule documents updates 2016</a:t>
            </a:r>
            <a:endParaRPr lang="en-US" dirty="0"/>
          </a:p>
        </p:txBody>
      </p:sp>
      <p:sp>
        <p:nvSpPr>
          <p:cNvPr id="3" name="Content Placeholder 2"/>
          <p:cNvSpPr>
            <a:spLocks noGrp="1"/>
          </p:cNvSpPr>
          <p:nvPr>
            <p:ph idx="1"/>
          </p:nvPr>
        </p:nvSpPr>
        <p:spPr>
          <a:xfrm>
            <a:off x="685800" y="1600200"/>
            <a:ext cx="7772400" cy="4800600"/>
          </a:xfrm>
        </p:spPr>
        <p:txBody>
          <a:bodyPr/>
          <a:lstStyle/>
          <a:p>
            <a:r>
              <a:rPr lang="en-US" dirty="0" smtClean="0"/>
              <a:t>The changes are listed here: </a:t>
            </a:r>
            <a:r>
              <a:rPr lang="en-US" sz="2000" u="sng" dirty="0" smtClean="0">
                <a:hlinkClick r:id="rId4"/>
              </a:rPr>
              <a:t>http</a:t>
            </a:r>
            <a:r>
              <a:rPr lang="en-US" sz="2000" u="sng" dirty="0">
                <a:hlinkClick r:id="rId4"/>
              </a:rPr>
              <a:t>://standards.ieee.org/develop/policies/policy_rev.pdf</a:t>
            </a:r>
            <a:endParaRPr lang="en-US" sz="2000" dirty="0"/>
          </a:p>
          <a:p>
            <a:r>
              <a:rPr lang="en-US" dirty="0" smtClean="0"/>
              <a:t> The Standards Board minutes are here:</a:t>
            </a:r>
          </a:p>
          <a:p>
            <a:pPr lvl="1"/>
            <a:r>
              <a:rPr lang="en-US" dirty="0">
                <a:hlinkClick r:id="rId5"/>
              </a:rPr>
              <a:t>http://</a:t>
            </a:r>
            <a:r>
              <a:rPr lang="en-US" dirty="0" smtClean="0">
                <a:hlinkClick r:id="rId5"/>
              </a:rPr>
              <a:t>standards.ieee.org/about/sasb/1216sasbmin.pdf</a:t>
            </a:r>
            <a:r>
              <a:rPr lang="en-US" dirty="0" smtClean="0"/>
              <a:t> </a:t>
            </a:r>
          </a:p>
          <a:p>
            <a:pPr lvl="1"/>
            <a:r>
              <a:rPr lang="en-US" dirty="0">
                <a:hlinkClick r:id="rId6"/>
              </a:rPr>
              <a:t>http://</a:t>
            </a:r>
            <a:r>
              <a:rPr lang="en-US" dirty="0" smtClean="0">
                <a:hlinkClick r:id="rId6"/>
              </a:rPr>
              <a:t>standards.ieee.org/about/sasb/0916sasbmin.pdf</a:t>
            </a:r>
            <a:r>
              <a:rPr lang="en-US" dirty="0" smtClean="0"/>
              <a:t> </a:t>
            </a:r>
          </a:p>
          <a:p>
            <a:pPr lvl="1"/>
            <a:r>
              <a:rPr lang="en-US" dirty="0">
                <a:hlinkClick r:id="rId7"/>
              </a:rPr>
              <a:t>http://</a:t>
            </a:r>
            <a:r>
              <a:rPr lang="en-US" dirty="0" smtClean="0">
                <a:hlinkClick r:id="rId7"/>
              </a:rPr>
              <a:t>standards.ieee.org/about/sasb/0616sasbmin.pdf</a:t>
            </a:r>
            <a:r>
              <a:rPr lang="en-US" dirty="0" smtClean="0"/>
              <a:t> </a:t>
            </a:r>
          </a:p>
          <a:p>
            <a:pPr lvl="1"/>
            <a:r>
              <a:rPr lang="en-US" dirty="0">
                <a:hlinkClick r:id="rId8"/>
              </a:rPr>
              <a:t>http://</a:t>
            </a:r>
            <a:r>
              <a:rPr lang="en-US" dirty="0" smtClean="0">
                <a:hlinkClick r:id="rId8"/>
              </a:rPr>
              <a:t>standards.ieee.org/about/sasb/0316sasbmin.pdf</a:t>
            </a:r>
            <a:r>
              <a:rPr lang="en-US" dirty="0" smtClean="0"/>
              <a:t> </a:t>
            </a:r>
          </a:p>
          <a:p>
            <a:pPr lvl="1"/>
            <a:endParaRPr lang="en-US" dirty="0" smtClean="0"/>
          </a:p>
          <a:p>
            <a:pPr>
              <a:buNone/>
            </a:pPr>
            <a:r>
              <a:rPr lang="en-US" dirty="0" smtClean="0"/>
              <a:t/>
            </a:r>
            <a:br>
              <a:rPr lang="en-US" dirty="0" smtClean="0"/>
            </a:br>
            <a:endParaRPr lang="en-US" dirty="0" smtClean="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551091255"/>
              </p:ext>
            </p:extLst>
          </p:nvPr>
        </p:nvGraphicFramePr>
        <p:xfrm>
          <a:off x="7467600" y="1676400"/>
          <a:ext cx="914400" cy="771525"/>
        </p:xfrm>
        <a:graphic>
          <a:graphicData uri="http://schemas.openxmlformats.org/presentationml/2006/ole">
            <mc:AlternateContent xmlns:mc="http://schemas.openxmlformats.org/markup-compatibility/2006">
              <mc:Choice xmlns:v="urn:schemas-microsoft-com:vml" Requires="v">
                <p:oleObj spid="_x0000_s2067" name="Packager Shell Object" showAsIcon="1" r:id="rId9" imgW="914400" imgH="771480" progId="Package">
                  <p:embed/>
                </p:oleObj>
              </mc:Choice>
              <mc:Fallback>
                <p:oleObj name="Packager Shell Object" showAsIcon="1" r:id="rId9" imgW="914400" imgH="771480" progId="Package">
                  <p:embed/>
                  <p:pic>
                    <p:nvPicPr>
                      <p:cNvPr id="0" name=""/>
                      <p:cNvPicPr/>
                      <p:nvPr/>
                    </p:nvPicPr>
                    <p:blipFill>
                      <a:blip r:embed="rId10"/>
                      <a:stretch>
                        <a:fillRect/>
                      </a:stretch>
                    </p:blipFill>
                    <p:spPr>
                      <a:xfrm>
                        <a:off x="7467600" y="1676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35378501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Rule documents updates 2016</a:t>
            </a:r>
            <a:endParaRPr lang="en-US" dirty="0"/>
          </a:p>
        </p:txBody>
      </p:sp>
      <p:sp>
        <p:nvSpPr>
          <p:cNvPr id="3" name="Content Placeholder 2"/>
          <p:cNvSpPr>
            <a:spLocks noGrp="1"/>
          </p:cNvSpPr>
          <p:nvPr>
            <p:ph idx="1"/>
          </p:nvPr>
        </p:nvSpPr>
        <p:spPr>
          <a:xfrm>
            <a:off x="685800" y="1524000"/>
            <a:ext cx="7772400" cy="4800600"/>
          </a:xfrm>
        </p:spPr>
        <p:txBody>
          <a:bodyPr/>
          <a:lstStyle/>
          <a:p>
            <a:r>
              <a:rPr lang="en-US" dirty="0" smtClean="0"/>
              <a:t>Change “A”: Bylaws and Operations Manual</a:t>
            </a:r>
          </a:p>
          <a:p>
            <a:pPr lvl="1"/>
            <a:r>
              <a:rPr lang="en-US" dirty="0" smtClean="0"/>
              <a:t>Definition of “participant” and related alignment of terms</a:t>
            </a:r>
          </a:p>
          <a:p>
            <a:r>
              <a:rPr lang="en-US" dirty="0" smtClean="0"/>
              <a:t>Changes “B” and “C”: Operations Manual</a:t>
            </a:r>
          </a:p>
          <a:p>
            <a:pPr lvl="1"/>
            <a:r>
              <a:rPr lang="en-US" dirty="0" smtClean="0"/>
              <a:t>Project Authorization: PAR submission/approval within 6 months of  PAR Study Group formation; allow a single 6 month extension</a:t>
            </a:r>
          </a:p>
          <a:p>
            <a:r>
              <a:rPr lang="en-US" dirty="0" smtClean="0"/>
              <a:t>Change “D”:  Operations Manual</a:t>
            </a:r>
          </a:p>
          <a:p>
            <a:pPr lvl="1"/>
            <a:r>
              <a:rPr lang="en-US" dirty="0" smtClean="0"/>
              <a:t>Updates to requirements on financial transactions and auditing</a:t>
            </a:r>
          </a:p>
          <a:p>
            <a:r>
              <a:rPr lang="en-US" dirty="0" smtClean="0"/>
              <a:t>Change “E”: Operations Manual</a:t>
            </a:r>
          </a:p>
          <a:p>
            <a:pPr lvl="1"/>
            <a:r>
              <a:rPr lang="en-US" dirty="0" smtClean="0"/>
              <a:t>Requirements related to distribution of drafts to participants, for adoption, coordination</a:t>
            </a:r>
          </a:p>
          <a:p>
            <a:r>
              <a:rPr lang="en-US" dirty="0" smtClean="0"/>
              <a:t>Change “F”: Operations Manual</a:t>
            </a:r>
          </a:p>
          <a:p>
            <a:pPr lvl="1"/>
            <a:r>
              <a:rPr lang="en-US" dirty="0" smtClean="0"/>
              <a:t>Removed requirement for Coordination with SCC14 (Standards Coordinating Committee on Quantities, Units, Letter Symbols)</a:t>
            </a:r>
          </a:p>
          <a:p>
            <a:pPr lvl="1"/>
            <a:endParaRPr lang="en-US" dirty="0" smtClean="0"/>
          </a:p>
          <a:p>
            <a:pPr>
              <a:buNone/>
            </a:pPr>
            <a:r>
              <a:rPr lang="en-US" dirty="0" smtClean="0"/>
              <a:t/>
            </a:r>
            <a:br>
              <a:rPr lang="en-US" dirty="0" smtClean="0"/>
            </a:br>
            <a:endParaRPr lang="en-US" dirty="0" smtClean="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spTree>
    <p:extLst>
      <p:ext uri="{BB962C8B-B14F-4D97-AF65-F5344CB8AC3E}">
        <p14:creationId xmlns:p14="http://schemas.microsoft.com/office/powerpoint/2010/main" val="10300273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March 2017</a:t>
            </a:r>
            <a:endParaRPr lang="en-US"/>
          </a:p>
        </p:txBody>
      </p:sp>
      <p:sp>
        <p:nvSpPr>
          <p:cNvPr id="8195" name="Footer Placeholder 4"/>
          <p:cNvSpPr>
            <a:spLocks noGrp="1"/>
          </p:cNvSpPr>
          <p:nvPr>
            <p:ph type="ftr" sz="quarter" idx="11"/>
          </p:nvPr>
        </p:nvSpPr>
        <p:spPr>
          <a:noFill/>
        </p:spPr>
        <p:txBody>
          <a:bodyPr/>
          <a:lstStyle/>
          <a:p>
            <a:r>
              <a:rPr lang="en-US" smtClean="0"/>
              <a:t>D. Stanley, HP Enterprise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382000" cy="5181600"/>
          </a:xfrm>
          <a:noFill/>
        </p:spPr>
        <p:txBody>
          <a:bodyPr/>
          <a:lstStyle/>
          <a:p>
            <a:r>
              <a:rPr lang="en-US" sz="2000" dirty="0"/>
              <a:t>IEEE 802 Policies &amp; Procedures </a:t>
            </a:r>
            <a:r>
              <a:rPr lang="en-US" sz="2000" dirty="0" smtClean="0"/>
              <a:t>(Approved June 2014)</a:t>
            </a:r>
            <a:endParaRPr lang="en-US" sz="2000" dirty="0"/>
          </a:p>
          <a:p>
            <a:pPr lvl="1"/>
            <a:r>
              <a:rPr lang="en-US" sz="1600" dirty="0" smtClean="0">
                <a:hlinkClick r:id="rId3"/>
              </a:rPr>
              <a:t>http</a:t>
            </a:r>
            <a:r>
              <a:rPr lang="en-US" sz="1600" dirty="0">
                <a:hlinkClick r:id="rId3"/>
              </a:rPr>
              <a:t>://standards.ieee.org/board/aud/LMSC.pdf</a:t>
            </a:r>
            <a:endParaRPr lang="en-US" sz="1600" dirty="0"/>
          </a:p>
          <a:p>
            <a:r>
              <a:rPr lang="en-US" sz="2000" dirty="0"/>
              <a:t>IEEE 802 Operations Manual </a:t>
            </a:r>
            <a:r>
              <a:rPr lang="en-US" sz="2000" dirty="0" smtClean="0"/>
              <a:t>(29 Jul 2016)</a:t>
            </a:r>
            <a:endParaRPr lang="en-US" sz="2000" dirty="0"/>
          </a:p>
          <a:p>
            <a:pPr lvl="1">
              <a:lnSpc>
                <a:spcPct val="80000"/>
              </a:lnSpc>
              <a:defRPr/>
            </a:pPr>
            <a:r>
              <a:rPr lang="en-US" altLang="en-US" sz="1600" dirty="0">
                <a:hlinkClick r:id="rId4"/>
              </a:rPr>
              <a:t>http://</a:t>
            </a:r>
            <a:r>
              <a:rPr lang="en-US" altLang="en-US" sz="1600" dirty="0" smtClean="0">
                <a:hlinkClick r:id="rId4"/>
              </a:rPr>
              <a:t>www.ieee802.org/PNP/approved/IEEE_802_OM_v19.pdf </a:t>
            </a:r>
            <a:endParaRPr lang="en-US" altLang="en-US" sz="1600" dirty="0" smtClean="0"/>
          </a:p>
          <a:p>
            <a:pPr>
              <a:lnSpc>
                <a:spcPct val="80000"/>
              </a:lnSpc>
              <a:defRPr/>
            </a:pPr>
            <a:r>
              <a:rPr lang="en-US" sz="2000" dirty="0" smtClean="0"/>
              <a:t>IEEE 802 Working Group Policies &amp;Procedures (29 Jul 2016)</a:t>
            </a:r>
            <a:r>
              <a:rPr lang="en-US" altLang="en-US" sz="2000" dirty="0" smtClean="0"/>
              <a:t> </a:t>
            </a:r>
          </a:p>
          <a:p>
            <a:pPr lvl="1"/>
            <a:r>
              <a:rPr lang="en-US" altLang="en-US" sz="1600" dirty="0">
                <a:hlinkClick r:id="rId5"/>
              </a:rPr>
              <a:t>http://</a:t>
            </a:r>
            <a:r>
              <a:rPr lang="en-US" altLang="en-US" sz="1600" dirty="0" smtClean="0">
                <a:hlinkClick r:id="rId5"/>
              </a:rPr>
              <a:t>www.ieee802.org/PNP/approved/IEEE_802_WG_PandP_v19.pdf</a:t>
            </a:r>
            <a:r>
              <a:rPr lang="en-US" altLang="en-US" sz="1600" dirty="0" smtClean="0"/>
              <a:t> </a:t>
            </a:r>
          </a:p>
          <a:p>
            <a:r>
              <a:rPr lang="en-US" sz="2000" dirty="0" smtClean="0"/>
              <a:t>IEEE </a:t>
            </a:r>
            <a:r>
              <a:rPr lang="en-US" sz="2000" dirty="0"/>
              <a:t>802 LMSC Chair's Guidelines </a:t>
            </a:r>
            <a:r>
              <a:rPr lang="en-US" sz="2000" dirty="0" smtClean="0"/>
              <a:t>(11 Nov 2016)</a:t>
            </a:r>
            <a:endParaRPr lang="en-US" sz="2000" dirty="0">
              <a:hlinkClick r:id="rId6"/>
            </a:endParaRPr>
          </a:p>
          <a:p>
            <a:pPr lvl="1"/>
            <a:r>
              <a:rPr lang="en-US" sz="1600" dirty="0">
                <a:hlinkClick r:id="rId7"/>
              </a:rPr>
              <a:t>https://</a:t>
            </a:r>
            <a:r>
              <a:rPr lang="en-US" sz="1600" dirty="0" smtClean="0">
                <a:hlinkClick r:id="rId7"/>
              </a:rPr>
              <a:t>mentor.ieee.org/802-ec/dcn/16/ec-16-0201-00-00EC-ieee-802-lmsc-chairs-guidelines.pdf</a:t>
            </a:r>
            <a:r>
              <a:rPr lang="en-US" sz="1600" dirty="0" smtClean="0"/>
              <a:t> </a:t>
            </a:r>
          </a:p>
          <a:p>
            <a:r>
              <a:rPr lang="en-US" sz="2000" dirty="0" smtClean="0"/>
              <a:t>IEEE 802.11 WG OM: (29 Jul 2016)</a:t>
            </a:r>
          </a:p>
          <a:p>
            <a:pPr lvl="1"/>
            <a:r>
              <a:rPr lang="en-US" altLang="en-US" sz="1600" dirty="0">
                <a:hlinkClick r:id="rId8"/>
              </a:rPr>
              <a:t>https://</a:t>
            </a:r>
            <a:r>
              <a:rPr lang="en-US" altLang="en-US" sz="1600" dirty="0" smtClean="0">
                <a:hlinkClick r:id="rId8"/>
              </a:rPr>
              <a:t>mentor.ieee.org/802.11/dcn/14/11-14-0629-16-0000-802-11-operations-manual.docx</a:t>
            </a:r>
            <a:r>
              <a:rPr lang="en-US" altLang="en-US" sz="1600" dirty="0" smtClean="0"/>
              <a:t> </a:t>
            </a:r>
          </a:p>
          <a:p>
            <a:r>
              <a:rPr lang="en-US" sz="2000" dirty="0" smtClean="0"/>
              <a:t>NEW: Participation in IEEE 802 Meetings</a:t>
            </a:r>
          </a:p>
          <a:p>
            <a:pPr lvl="1"/>
            <a:r>
              <a:rPr lang="en-US" sz="1600" u="sng" dirty="0" smtClean="0">
                <a:hlinkClick r:id="rId9"/>
              </a:rPr>
              <a:t>https://mentor.ieee.org/802-ec/dcn/16/ec-16-0180-01-00EC-ieee-802-participation-slide.pptx</a:t>
            </a:r>
            <a:r>
              <a:rPr lang="en-US" sz="1600" dirty="0" smtClean="0"/>
              <a:t>  </a:t>
            </a:r>
          </a:p>
          <a:p>
            <a:r>
              <a:rPr lang="en-US" sz="1600" dirty="0" smtClean="0"/>
              <a:t>Policies </a:t>
            </a:r>
            <a:r>
              <a:rPr lang="en-US" sz="1600" dirty="0"/>
              <a:t>and Procedures </a:t>
            </a:r>
            <a:r>
              <a:rPr lang="en-US" sz="1600" dirty="0" smtClean="0"/>
              <a:t>hierarchy: </a:t>
            </a:r>
            <a:r>
              <a:rPr lang="en-US" sz="1600" dirty="0" smtClean="0">
                <a:hlinkClick r:id="rId10"/>
              </a:rPr>
              <a:t>http</a:t>
            </a:r>
            <a:r>
              <a:rPr lang="en-US" sz="1600" dirty="0">
                <a:hlinkClick r:id="rId10"/>
              </a:rPr>
              <a:t>://www.ieee802.org/11/Rules/rules.shtml</a:t>
            </a:r>
            <a:endParaRPr lang="en-US" sz="1600" dirty="0"/>
          </a:p>
          <a:p>
            <a:pPr marL="342900" lvl="1" indent="-342900">
              <a:buFontTx/>
              <a:buChar char="•"/>
            </a:pPr>
            <a:r>
              <a:rPr lang="en-US" altLang="en-US" sz="1600" b="1" dirty="0"/>
              <a:t>IEEE 802 Procedural document website: </a:t>
            </a:r>
            <a:r>
              <a:rPr lang="en-US" altLang="en-US" sz="1600" dirty="0">
                <a:hlinkClick r:id="rId11"/>
              </a:rPr>
              <a:t>http://www.ieee802.org/devdocs.shtml</a:t>
            </a:r>
            <a:r>
              <a:rPr lang="en-US" altLang="en-US" sz="16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dirty="0" smtClean="0"/>
              <a:t>March 2017 802 Rules Meeting </a:t>
            </a:r>
            <a:endParaRPr lang="en-US" dirty="0"/>
          </a:p>
        </p:txBody>
      </p:sp>
      <p:sp>
        <p:nvSpPr>
          <p:cNvPr id="3" name="Content Placeholder 2"/>
          <p:cNvSpPr>
            <a:spLocks noGrp="1"/>
          </p:cNvSpPr>
          <p:nvPr>
            <p:ph idx="1"/>
          </p:nvPr>
        </p:nvSpPr>
        <p:spPr>
          <a:xfrm>
            <a:off x="609600" y="1600200"/>
            <a:ext cx="8382000" cy="4648200"/>
          </a:xfrm>
        </p:spPr>
        <p:txBody>
          <a:bodyPr/>
          <a:lstStyle/>
          <a:p>
            <a:r>
              <a:rPr lang="en-US" dirty="0" smtClean="0"/>
              <a:t>No changes to LMSC </a:t>
            </a:r>
            <a:r>
              <a:rPr lang="en-US" dirty="0" smtClean="0"/>
              <a:t>P&amp;P, WG P&amp;P </a:t>
            </a:r>
          </a:p>
          <a:p>
            <a:r>
              <a:rPr lang="en-US" dirty="0" smtClean="0"/>
              <a:t>Proposed changes to </a:t>
            </a:r>
            <a:r>
              <a:rPr lang="en-US" dirty="0" smtClean="0"/>
              <a:t>OM</a:t>
            </a:r>
          </a:p>
          <a:p>
            <a:pPr lvl="1"/>
            <a:r>
              <a:rPr lang="en-US" dirty="0" smtClean="0"/>
              <a:t>Allow Industry Connections Activity as a subgroup of the Sponsor</a:t>
            </a:r>
            <a:endParaRPr lang="en-US" dirty="0" smtClean="0"/>
          </a:p>
          <a:p>
            <a:r>
              <a:rPr lang="en-US" dirty="0" smtClean="0"/>
              <a:t>Proposed changes to Chair’s </a:t>
            </a:r>
            <a:r>
              <a:rPr lang="en-US" dirty="0" smtClean="0"/>
              <a:t>guidelines</a:t>
            </a:r>
          </a:p>
          <a:p>
            <a:pPr lvl="1"/>
            <a:r>
              <a:rPr lang="en-US" dirty="0" smtClean="0"/>
              <a:t>Minor changes to Participation slide (from “You” to “Participants”); consideration of moving Participation to WG P&amp;P or OM in July</a:t>
            </a:r>
          </a:p>
          <a:p>
            <a:pPr lvl="1"/>
            <a:r>
              <a:rPr lang="en-US" dirty="0" smtClean="0"/>
              <a:t>Changes to tutorial requirements – post abstract 15 days in advance of the meeting (was 7 days). Change tutorial document 7 days in advance (was 24 hours). Add posting deadline for recording </a:t>
            </a:r>
            <a:r>
              <a:rPr lang="en-US" b="0" dirty="0"/>
              <a:t>secretary. </a:t>
            </a:r>
            <a:r>
              <a:rPr lang="en-US" b="0" dirty="0"/>
              <a:t>Change tutorial times to allow for transitions: "6:00 pm–7:20 pm, 7:30 pm– 8:50 pm, </a:t>
            </a:r>
            <a:r>
              <a:rPr lang="en-US" b="0" dirty="0"/>
              <a:t>9:00pm–10:30 </a:t>
            </a:r>
            <a:r>
              <a:rPr lang="en-US" b="0" dirty="0" smtClean="0"/>
              <a:t>pm”</a:t>
            </a:r>
          </a:p>
          <a:p>
            <a:pPr lvl="1"/>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15</a:t>
            </a:fld>
            <a:endParaRPr lang="en-US"/>
          </a:p>
        </p:txBody>
      </p:sp>
    </p:spTree>
    <p:extLst>
      <p:ext uri="{BB962C8B-B14F-4D97-AF65-F5344CB8AC3E}">
        <p14:creationId xmlns:p14="http://schemas.microsoft.com/office/powerpoint/2010/main" val="23032809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Status and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smtClean="0">
                <a:hlinkClick r:id="rId3"/>
              </a:rPr>
              <a:t>11-14-0629-16</a:t>
            </a:r>
            <a:r>
              <a:rPr lang="en-US" dirty="0" smtClean="0"/>
              <a:t> contains </a:t>
            </a:r>
            <a:r>
              <a:rPr lang="en-US" dirty="0"/>
              <a:t>the current IEEE </a:t>
            </a:r>
            <a:r>
              <a:rPr lang="en-US" dirty="0" smtClean="0"/>
              <a:t>802.11 </a:t>
            </a:r>
            <a:r>
              <a:rPr lang="en-US" dirty="0"/>
              <a:t>Operations Manual (approved </a:t>
            </a:r>
            <a:r>
              <a:rPr lang="en-US" dirty="0" smtClean="0"/>
              <a:t>July 2016). Changes include:</a:t>
            </a:r>
            <a:endParaRPr lang="en-US" dirty="0"/>
          </a:p>
          <a:p>
            <a:pPr lvl="1"/>
            <a:r>
              <a:rPr lang="en-US" dirty="0" smtClean="0"/>
              <a:t>Changes to calculation of returned ballots and losing voting rights; ballot return is across all </a:t>
            </a:r>
            <a:r>
              <a:rPr lang="en-US" dirty="0" err="1" smtClean="0"/>
              <a:t>LBs.</a:t>
            </a:r>
            <a:endParaRPr lang="en-US" dirty="0" smtClean="0"/>
          </a:p>
          <a:p>
            <a:pPr lvl="1"/>
            <a:r>
              <a:rPr lang="en-US" dirty="0" smtClean="0"/>
              <a:t>This change is being implemented</a:t>
            </a:r>
            <a:r>
              <a:rPr lang="en-US" dirty="0"/>
              <a:t>, see </a:t>
            </a:r>
            <a:r>
              <a:rPr lang="en-US" dirty="0">
                <a:hlinkClick r:id="rId4"/>
              </a:rPr>
              <a:t>http://</a:t>
            </a:r>
            <a:r>
              <a:rPr lang="en-US" dirty="0" smtClean="0">
                <a:hlinkClick r:id="rId4"/>
              </a:rPr>
              <a:t>www.ieee802.org/11/email/stds-802-11/msg02253.html</a:t>
            </a:r>
            <a:r>
              <a:rPr lang="en-US" dirty="0" smtClean="0"/>
              <a:t> </a:t>
            </a:r>
          </a:p>
          <a:p>
            <a:r>
              <a:rPr lang="en-US" dirty="0"/>
              <a:t>C</a:t>
            </a:r>
            <a:r>
              <a:rPr lang="en-US" dirty="0" smtClean="0"/>
              <a:t>hanges </a:t>
            </a:r>
            <a:r>
              <a:rPr lang="en-US" dirty="0" smtClean="0"/>
              <a:t>to be considered in March 2017 plenary, see document </a:t>
            </a:r>
            <a:r>
              <a:rPr lang="en-US" dirty="0" smtClean="0">
                <a:hlinkClick r:id="rId5"/>
              </a:rPr>
              <a:t>11-14-0629-17</a:t>
            </a:r>
            <a:endParaRPr lang="en-US" dirty="0" smtClean="0"/>
          </a:p>
          <a:p>
            <a:pPr lvl="1"/>
            <a:r>
              <a:rPr lang="en-US" dirty="0" smtClean="0"/>
              <a:t>Appendix C</a:t>
            </a:r>
            <a:r>
              <a:rPr lang="en-US" dirty="0" smtClean="0"/>
              <a:t> </a:t>
            </a:r>
            <a:r>
              <a:rPr lang="en-US" dirty="0" smtClean="0"/>
              <a:t>figure re: attendance </a:t>
            </a:r>
            <a:r>
              <a:rPr lang="en-US" dirty="0" smtClean="0"/>
              <a:t>loss (from 4 of 6 to 2 of 3)</a:t>
            </a:r>
            <a:endParaRPr lang="en-US" dirty="0" smtClean="0"/>
          </a:p>
          <a:p>
            <a:pPr lvl="1"/>
            <a:r>
              <a:rPr lang="en-US" dirty="0" smtClean="0"/>
              <a:t>Remove references </a:t>
            </a:r>
            <a:r>
              <a:rPr lang="en-US" dirty="0" smtClean="0"/>
              <a:t>to Regulatory </a:t>
            </a:r>
            <a:r>
              <a:rPr lang="en-US" dirty="0" smtClean="0"/>
              <a:t>SC</a:t>
            </a:r>
          </a:p>
          <a:p>
            <a:pPr lvl="1"/>
            <a:r>
              <a:rPr lang="en-US" dirty="0" smtClean="0"/>
              <a:t>Remove obsolete “other 2” (802 operation) reference</a:t>
            </a:r>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16</a:t>
            </a:fld>
            <a:endParaRPr lang="en-US"/>
          </a:p>
        </p:txBody>
      </p:sp>
    </p:spTree>
    <p:extLst>
      <p:ext uri="{BB962C8B-B14F-4D97-AF65-F5344CB8AC3E}">
        <p14:creationId xmlns:p14="http://schemas.microsoft.com/office/powerpoint/2010/main" val="25146362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Please Return Ballots on WGLBs to avoid loss of voting rights</a:t>
            </a:r>
            <a:endParaRPr lang="en-US" dirty="0"/>
          </a:p>
        </p:txBody>
      </p:sp>
      <p:sp>
        <p:nvSpPr>
          <p:cNvPr id="3" name="Content Placeholder 2"/>
          <p:cNvSpPr>
            <a:spLocks noGrp="1"/>
          </p:cNvSpPr>
          <p:nvPr>
            <p:ph idx="1"/>
          </p:nvPr>
        </p:nvSpPr>
        <p:spPr>
          <a:xfrm>
            <a:off x="304800" y="1905000"/>
            <a:ext cx="8382000" cy="4724400"/>
          </a:xfrm>
        </p:spPr>
        <p:txBody>
          <a:bodyPr/>
          <a:lstStyle/>
          <a:p>
            <a:r>
              <a:rPr lang="en-US" dirty="0"/>
              <a:t>Document </a:t>
            </a:r>
            <a:r>
              <a:rPr lang="en-US" dirty="0" smtClean="0">
                <a:hlinkClick r:id="rId3"/>
              </a:rPr>
              <a:t>11-14-0629-16</a:t>
            </a:r>
            <a:r>
              <a:rPr lang="en-US" dirty="0" smtClean="0"/>
              <a:t> , see Section 7.1</a:t>
            </a:r>
          </a:p>
          <a:p>
            <a:pPr lvl="1"/>
            <a:r>
              <a:rPr lang="en-US" i="1" dirty="0"/>
              <a:t>The Voter responds to 2 out of 3 consecutive mandatory WG letter ballots, where a valid response is received in the initial mandatory WG letter ballot or any of its subsequent recirculation ballots. </a:t>
            </a:r>
          </a:p>
          <a:p>
            <a:pPr lvl="1"/>
            <a:r>
              <a:rPr lang="en-US" i="1" dirty="0"/>
              <a:t>NOTE – A voter’s status is evaluated at completion of a WG letter ballot series</a:t>
            </a:r>
            <a:r>
              <a:rPr lang="en-US" i="1" dirty="0" smtClean="0"/>
              <a:t>.</a:t>
            </a:r>
          </a:p>
          <a:p>
            <a:r>
              <a:rPr lang="en-US" dirty="0" smtClean="0"/>
              <a:t>The length of a WG letter ballot series is “1” if the initial WGLB fails</a:t>
            </a:r>
          </a:p>
          <a:p>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17</a:t>
            </a:fld>
            <a:endParaRPr lang="en-US"/>
          </a:p>
        </p:txBody>
      </p:sp>
    </p:spTree>
    <p:extLst>
      <p:ext uri="{BB962C8B-B14F-4D97-AF65-F5344CB8AC3E}">
        <p14:creationId xmlns:p14="http://schemas.microsoft.com/office/powerpoint/2010/main" val="42746316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March 2017</a:t>
            </a:r>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 Stanley, HP Enterprise</a:t>
            </a:r>
          </a:p>
        </p:txBody>
      </p:sp>
      <p:sp>
        <p:nvSpPr>
          <p:cNvPr id="25605" name="Rectangle 2"/>
          <p:cNvSpPr>
            <a:spLocks noGrp="1" noChangeArrowheads="1"/>
          </p:cNvSpPr>
          <p:nvPr>
            <p:ph type="title"/>
          </p:nvPr>
        </p:nvSpPr>
        <p:spPr>
          <a:xfrm>
            <a:off x="685800" y="685800"/>
            <a:ext cx="7772400" cy="685800"/>
          </a:xfrm>
        </p:spPr>
        <p:txBody>
          <a:bodyPr/>
          <a:lstStyle/>
          <a:p>
            <a:r>
              <a:rPr lang="en-GB" altLang="en-US" smtClean="0"/>
              <a:t>Email Reflectors</a:t>
            </a:r>
          </a:p>
        </p:txBody>
      </p:sp>
      <p:sp>
        <p:nvSpPr>
          <p:cNvPr id="25606" name="Rectangle 3"/>
          <p:cNvSpPr>
            <a:spLocks noGrp="1" noChangeArrowheads="1"/>
          </p:cNvSpPr>
          <p:nvPr>
            <p:ph type="body" idx="1"/>
          </p:nvPr>
        </p:nvSpPr>
        <p:spPr>
          <a:xfrm>
            <a:off x="609600" y="1371600"/>
            <a:ext cx="8153400" cy="5105400"/>
          </a:xfrm>
        </p:spPr>
        <p:txBody>
          <a:bodyPr/>
          <a:lstStyle/>
          <a:p>
            <a:r>
              <a:rPr lang="en-GB" altLang="en-US" dirty="0" smtClean="0"/>
              <a:t>There is an email reflector for the working group,  plus one for each task group. </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18</a:t>
            </a:fld>
            <a:endParaRPr lang="en-US"/>
          </a:p>
        </p:txBody>
      </p:sp>
    </p:spTree>
    <p:extLst>
      <p:ext uri="{BB962C8B-B14F-4D97-AF65-F5344CB8AC3E}">
        <p14:creationId xmlns:p14="http://schemas.microsoft.com/office/powerpoint/2010/main" val="11039394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March 2017</a:t>
            </a:r>
            <a:endParaRPr lang="en-US"/>
          </a:p>
        </p:txBody>
      </p:sp>
      <p:sp>
        <p:nvSpPr>
          <p:cNvPr id="3075" name="Footer Placeholder 4"/>
          <p:cNvSpPr>
            <a:spLocks noGrp="1"/>
          </p:cNvSpPr>
          <p:nvPr>
            <p:ph type="ftr" sz="quarter" idx="11"/>
          </p:nvPr>
        </p:nvSpPr>
        <p:spPr>
          <a:noFill/>
        </p:spPr>
        <p:txBody>
          <a:bodyPr/>
          <a:lstStyle/>
          <a:p>
            <a:r>
              <a:rPr lang="en-US" smtClean="0"/>
              <a:t>D. Stanley, HP Enterprise</a:t>
            </a:r>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924800" cy="5029200"/>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Patent Slides </a:t>
            </a:r>
          </a:p>
          <a:p>
            <a:pPr lvl="1">
              <a:buFontTx/>
              <a:buNone/>
            </a:pPr>
            <a:r>
              <a:rPr lang="en-US" dirty="0" smtClean="0"/>
              <a:t>	Policies and Procedures and Operations Manual for IEEE-SA, IEEE 802, and IEEE 802.11</a:t>
            </a:r>
          </a:p>
          <a:p>
            <a:pPr lvl="1">
              <a:buFontTx/>
              <a:buNone/>
            </a:pPr>
            <a:r>
              <a:rPr lang="en-US" dirty="0"/>
              <a:t>	</a:t>
            </a:r>
            <a:r>
              <a:rPr lang="en-US" dirty="0" smtClean="0"/>
              <a:t>Reminder on Posting Documents</a:t>
            </a:r>
          </a:p>
          <a:p>
            <a:pPr lvl="1">
              <a:buFontTx/>
              <a:buNone/>
            </a:pPr>
            <a:r>
              <a:rPr lang="en-US" dirty="0" smtClean="0"/>
              <a:t>	Joining the 802.11 email reflectors </a:t>
            </a:r>
          </a:p>
          <a:p>
            <a:pPr lvl="1">
              <a:buNone/>
            </a:pPr>
            <a:r>
              <a:rPr lang="en-US" dirty="0"/>
              <a:t>	Joining 802 All List Server</a:t>
            </a:r>
          </a:p>
          <a:p>
            <a:pPr lvl="1">
              <a:buFontTx/>
              <a:buNone/>
            </a:pPr>
            <a:r>
              <a:rPr lang="en-US" dirty="0"/>
              <a:t>	</a:t>
            </a:r>
            <a:r>
              <a:rPr lang="en-US" dirty="0" smtClean="0"/>
              <a:t>Known proposed changes to 802 P&amp;P, 802 OM, 802WG P&amp;P, Chair’s Guidelines</a:t>
            </a:r>
          </a:p>
          <a:p>
            <a:pPr lvl="1">
              <a:buNone/>
            </a:pPr>
            <a:r>
              <a:rPr lang="en-US" dirty="0"/>
              <a:t>	Proposed revisions to 802.11 </a:t>
            </a:r>
            <a:r>
              <a:rPr lang="en-US" dirty="0" smtClean="0"/>
              <a:t>OM</a:t>
            </a:r>
          </a:p>
          <a:p>
            <a:pPr lvl="1">
              <a:buNone/>
            </a:pPr>
            <a:endParaRPr lang="en-US" dirty="0" smtClean="0"/>
          </a:p>
          <a:p>
            <a:pPr lvl="1">
              <a:buNone/>
            </a:pPr>
            <a:r>
              <a:rPr lang="en-US" dirty="0"/>
              <a:t>	</a:t>
            </a:r>
            <a:endParaRPr lang="en-US" dirty="0" smtClean="0"/>
          </a:p>
          <a:p>
            <a:pPr lvl="1">
              <a:buFontTx/>
              <a:buNone/>
            </a:pPr>
            <a:endParaRPr lang="en-US" dirty="0" smtClean="0"/>
          </a:p>
          <a:p>
            <a:pPr>
              <a:buFontTx/>
              <a:buNone/>
            </a:pPr>
            <a:r>
              <a:rPr lang="en-US" dirty="0" smtClean="0"/>
              <a:t>	</a:t>
            </a:r>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or Dorothy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March 2017</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a:t>
            </a:r>
            <a:br>
              <a:rPr lang="en-US" sz="3200" dirty="0" smtClean="0"/>
            </a:br>
            <a:r>
              <a:rPr lang="en-US" sz="3200" dirty="0" smtClean="0"/>
              <a:t>802.11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 </a:t>
            </a:r>
            <a:br>
              <a:rPr lang="en-US" sz="3200" dirty="0" smtClean="0"/>
            </a:br>
            <a:r>
              <a:rPr lang="en-US" sz="3200" dirty="0" smtClean="0"/>
              <a:t>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IEEE 802.11 OM</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smtClean="0"/>
              <a:t>Approve document 11-14-0629-17 as the IEEE 802.11 </a:t>
            </a:r>
            <a:r>
              <a:rPr lang="en-US" dirty="0"/>
              <a:t>Operations </a:t>
            </a:r>
            <a:r>
              <a:rPr lang="en-US" dirty="0" smtClean="0"/>
              <a:t>Manual. </a:t>
            </a:r>
          </a:p>
          <a:p>
            <a:r>
              <a:rPr lang="en-US" dirty="0" smtClean="0"/>
              <a:t>Moved: </a:t>
            </a:r>
          </a:p>
          <a:p>
            <a:r>
              <a:rPr lang="en-US" dirty="0" smtClean="0"/>
              <a:t>Seconded:</a:t>
            </a:r>
          </a:p>
          <a:p>
            <a:r>
              <a:rPr lang="en-US" smtClean="0"/>
              <a:t>Result:</a:t>
            </a:r>
            <a:endParaRPr lang="en-US" dirty="0" smtClean="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23</a:t>
            </a:fld>
            <a:endParaRPr lang="en-US"/>
          </a:p>
        </p:txBody>
      </p:sp>
    </p:spTree>
    <p:extLst>
      <p:ext uri="{BB962C8B-B14F-4D97-AF65-F5344CB8AC3E}">
        <p14:creationId xmlns:p14="http://schemas.microsoft.com/office/powerpoint/2010/main" val="5672437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Second Vice Chair Report</a:t>
            </a:r>
            <a:endParaRPr lang="en-US" dirty="0"/>
          </a:p>
        </p:txBody>
      </p:sp>
      <p:sp>
        <p:nvSpPr>
          <p:cNvPr id="4" name="Date Placeholder 3"/>
          <p:cNvSpPr>
            <a:spLocks noGrp="1"/>
          </p:cNvSpPr>
          <p:nvPr>
            <p:ph type="dt" sz="half" idx="10"/>
          </p:nvPr>
        </p:nvSpPr>
        <p:spPr>
          <a:xfrm>
            <a:off x="696913" y="332601"/>
            <a:ext cx="1741487" cy="276999"/>
          </a:xfrm>
        </p:spPr>
        <p:txBody>
          <a:bodyPr/>
          <a:lstStyle/>
          <a:p>
            <a:pPr>
              <a:defRPr/>
            </a:pPr>
            <a:r>
              <a:rPr lang="en-US" smtClean="0"/>
              <a:t>March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March 2017</a:t>
            </a:r>
            <a:endParaRPr lang="en-US"/>
          </a:p>
        </p:txBody>
      </p:sp>
      <p:sp>
        <p:nvSpPr>
          <p:cNvPr id="4099" name="Footer Placeholder 2"/>
          <p:cNvSpPr>
            <a:spLocks noGrp="1"/>
          </p:cNvSpPr>
          <p:nvPr>
            <p:ph type="ftr" sz="quarter" idx="11"/>
          </p:nvPr>
        </p:nvSpPr>
        <p:spPr>
          <a:noFill/>
        </p:spPr>
        <p:txBody>
          <a:bodyPr/>
          <a:lstStyle/>
          <a:p>
            <a:r>
              <a:rPr lang="en-US" smtClean="0"/>
              <a:t>D. Stanley, HP Enterprise</a:t>
            </a:r>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 typeface="Monotype Sorts"/>
              <a:buNone/>
            </a:pPr>
            <a:r>
              <a:rPr lang="en-US" altLang="en-US" sz="1800" dirty="0"/>
              <a:t>All participants in this meeting have certain obligations under the IEEE-SA Patent Policy. </a:t>
            </a:r>
          </a:p>
          <a:p>
            <a:pPr lvl="1">
              <a:buFont typeface="Arial" pitchFamily="34" charset="0"/>
              <a:buChar char="•"/>
            </a:pPr>
            <a:r>
              <a:rPr lang="en-US" altLang="en-US" sz="1800" b="1" dirty="0">
                <a:solidFill>
                  <a:srgbClr val="003399"/>
                </a:solidFill>
              </a:rPr>
              <a:t>Participants [Note: </a:t>
            </a:r>
            <a:r>
              <a:rPr lang="en-GB" altLang="en-US" sz="1800" b="1" dirty="0">
                <a:solidFill>
                  <a:srgbClr val="003399"/>
                </a:solidFill>
              </a:rPr>
              <a:t>Quoted text excerpted from IEEE-SA Standards Board Bylaws </a:t>
            </a:r>
            <a:r>
              <a:rPr lang="en-GB" altLang="en-US" sz="1800" b="1" dirty="0" err="1">
                <a:solidFill>
                  <a:srgbClr val="003399"/>
                </a:solidFill>
              </a:rPr>
              <a:t>subclause</a:t>
            </a:r>
            <a:r>
              <a:rPr lang="en-GB" altLang="en-US" sz="1800" b="1" dirty="0">
                <a:solidFill>
                  <a:srgbClr val="003399"/>
                </a:solidFill>
              </a:rPr>
              <a:t> 6.2</a:t>
            </a:r>
            <a:r>
              <a:rPr lang="en-US" altLang="en-US" sz="1800" b="1" dirty="0">
                <a:solidFill>
                  <a:srgbClr val="003399"/>
                </a:solidFill>
              </a:rPr>
              <a:t>]:</a:t>
            </a:r>
          </a:p>
          <a:p>
            <a:pPr lvl="2">
              <a:buFont typeface="Arial" pitchFamily="34" charset="0"/>
              <a:buChar char="•"/>
            </a:pPr>
            <a:r>
              <a:rPr lang="en-US" altLang="en-US"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dirty="0"/>
          </a:p>
          <a:p>
            <a:pPr lvl="2">
              <a:buFont typeface="Arial" pitchFamily="34" charset="0"/>
              <a:buChar char="•"/>
            </a:pPr>
            <a:r>
              <a:rPr lang="en-US" altLang="en-US"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dirty="0">
                <a:solidFill>
                  <a:srgbClr val="003399"/>
                </a:solidFill>
              </a:rPr>
              <a:t>Early identification of holders of potential Essential Patent Claims is strongly encouraged</a:t>
            </a:r>
          </a:p>
          <a:p>
            <a:pPr lvl="1">
              <a:buFont typeface="Arial" pitchFamily="34" charset="0"/>
              <a:buChar char="•"/>
            </a:pPr>
            <a:r>
              <a:rPr lang="en-US" altLang="en-US" sz="1800" b="1" dirty="0">
                <a:solidFill>
                  <a:srgbClr val="003399"/>
                </a:solidFill>
              </a:rPr>
              <a:t>No duty to perform a patent search</a:t>
            </a:r>
            <a:endParaRPr lang="en-US" altLang="en-US" sz="1800" dirty="0"/>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March 2017</a:t>
            </a:r>
            <a:endParaRPr lang="en-US"/>
          </a:p>
        </p:txBody>
      </p:sp>
      <p:sp>
        <p:nvSpPr>
          <p:cNvPr id="5123" name="Footer Placeholder 2"/>
          <p:cNvSpPr>
            <a:spLocks noGrp="1"/>
          </p:cNvSpPr>
          <p:nvPr>
            <p:ph type="ftr" sz="quarter" idx="11"/>
          </p:nvPr>
        </p:nvSpPr>
        <p:spPr>
          <a:noFill/>
        </p:spPr>
        <p:txBody>
          <a:bodyPr/>
          <a:lstStyle/>
          <a:p>
            <a:r>
              <a:rPr lang="en-US" smtClean="0"/>
              <a:t>D. Stanley, HP Enterprise</a:t>
            </a:r>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 typeface="Monotype Sorts"/>
              <a:buNone/>
            </a:pPr>
            <a:r>
              <a:rPr lang="en-US" sz="1800" dirty="0" smtClean="0">
                <a:cs typeface="Times New Roman" pitchFamily="18" charset="0"/>
              </a:rPr>
              <a:t>	</a:t>
            </a:r>
            <a:r>
              <a:rPr lang="en-US" altLang="en-US" sz="2400" dirty="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dirty="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dirty="0">
                <a:solidFill>
                  <a:schemeClr val="accent6">
                    <a:lumMod val="75000"/>
                  </a:schemeClr>
                </a:solidFill>
              </a:rPr>
              <a:t>		IEEE-SA Standards Boards Bylaws</a:t>
            </a:r>
          </a:p>
          <a:p>
            <a:pPr lvl="1">
              <a:lnSpc>
                <a:spcPct val="90000"/>
              </a:lnSpc>
              <a:buFont typeface="Monotype Sorts"/>
              <a:buNone/>
            </a:pPr>
            <a:r>
              <a:rPr lang="en-US" altLang="en-US" sz="2100" dirty="0">
                <a:solidFill>
                  <a:schemeClr val="accent6">
                    <a:lumMod val="75000"/>
                  </a:schemeClr>
                </a:solidFill>
              </a:rPr>
              <a:t>		</a:t>
            </a:r>
            <a:r>
              <a:rPr lang="en-US" altLang="en-US" sz="2100" i="1" dirty="0">
                <a:solidFill>
                  <a:schemeClr val="accent6">
                    <a:lumMod val="75000"/>
                  </a:schemeClr>
                </a:solidFill>
                <a:hlinkClick r:id="rId3"/>
              </a:rPr>
              <a:t>http://</a:t>
            </a:r>
            <a:r>
              <a:rPr lang="en-US" altLang="en-US" sz="2100" i="1" dirty="0" smtClean="0">
                <a:solidFill>
                  <a:schemeClr val="accent6">
                    <a:lumMod val="75000"/>
                  </a:schemeClr>
                </a:solidFill>
                <a:hlinkClick r:id="rId3"/>
              </a:rPr>
              <a:t>standards.ieee.org/develop/policies/bylaws/sect6-7.html#6</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a:p>
            <a:pPr lvl="1">
              <a:lnSpc>
                <a:spcPct val="90000"/>
              </a:lnSpc>
              <a:buFont typeface="Monotype Sorts"/>
              <a:buNone/>
            </a:pPr>
            <a:r>
              <a:rPr lang="en-GB" altLang="en-US" sz="2400" dirty="0">
                <a:solidFill>
                  <a:schemeClr val="accent6">
                    <a:lumMod val="75000"/>
                  </a:schemeClr>
                </a:solidFill>
              </a:rPr>
              <a:t>		IEEE-SA Standards Board Operations Manual</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4"/>
              </a:rPr>
              <a:t>http://</a:t>
            </a:r>
            <a:r>
              <a:rPr lang="en-US" altLang="en-US" sz="2100" i="1" dirty="0" smtClean="0">
                <a:solidFill>
                  <a:schemeClr val="accent6">
                    <a:lumMod val="75000"/>
                  </a:schemeClr>
                </a:solidFill>
                <a:hlinkClick r:id="rId4"/>
              </a:rPr>
              <a:t>standards.ieee.org/develop/policies/opman/sect6.html#6.3</a:t>
            </a:r>
            <a:r>
              <a:rPr lang="en-US" altLang="en-US" sz="2100" i="1" dirty="0" smtClean="0">
                <a:solidFill>
                  <a:schemeClr val="accent6">
                    <a:lumMod val="75000"/>
                  </a:schemeClr>
                </a:solidFill>
              </a:rPr>
              <a:t> </a:t>
            </a:r>
            <a:endParaRPr lang="en-US" altLang="en-US" sz="2400" dirty="0">
              <a:solidFill>
                <a:schemeClr val="accent6">
                  <a:lumMod val="75000"/>
                </a:schemeClr>
              </a:solidFill>
            </a:endParaRPr>
          </a:p>
          <a:p>
            <a:pPr lvl="1">
              <a:lnSpc>
                <a:spcPct val="90000"/>
              </a:lnSpc>
              <a:buFont typeface="Monotype Sorts"/>
              <a:buNone/>
            </a:pPr>
            <a:r>
              <a:rPr lang="en-US" altLang="en-US" sz="2400" dirty="0">
                <a:solidFill>
                  <a:schemeClr val="accent6">
                    <a:lumMod val="75000"/>
                  </a:schemeClr>
                </a:solidFill>
                <a:cs typeface="Times New Roman" pitchFamily="18" charset="0"/>
              </a:rPr>
              <a:t>	Material about the patent policy is available at</a:t>
            </a:r>
            <a:r>
              <a:rPr lang="en-US" altLang="en-US" sz="2400" dirty="0">
                <a:solidFill>
                  <a:schemeClr val="accent6">
                    <a:lumMod val="75000"/>
                  </a:schemeClr>
                </a:solidFill>
              </a:rPr>
              <a:t> </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5"/>
              </a:rPr>
              <a:t>http://</a:t>
            </a:r>
            <a:r>
              <a:rPr lang="en-US" altLang="en-US" sz="2100" i="1" dirty="0" smtClean="0">
                <a:solidFill>
                  <a:schemeClr val="accent6">
                    <a:lumMod val="75000"/>
                  </a:schemeClr>
                </a:solidFill>
                <a:hlinkClick r:id="rId5"/>
              </a:rPr>
              <a:t>standards.ieee.org/about/sasb/patcom/materials.html</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p:txBody>
      </p:sp>
      <p:sp>
        <p:nvSpPr>
          <p:cNvPr id="5127" name="Rectangle 7"/>
          <p:cNvSpPr>
            <a:spLocks noChangeArrowheads="1"/>
          </p:cNvSpPr>
          <p:nvPr/>
        </p:nvSpPr>
        <p:spPr bwMode="auto">
          <a:xfrm>
            <a:off x="685800" y="4876800"/>
            <a:ext cx="7772400" cy="1421928"/>
          </a:xfrm>
          <a:prstGeom prst="rect">
            <a:avLst/>
          </a:prstGeom>
          <a:noFill/>
          <a:ln w="9525">
            <a:noFill/>
            <a:miter lim="800000"/>
            <a:headEnd/>
            <a:tailEnd/>
          </a:ln>
        </p:spPr>
        <p:txBody>
          <a:bodyPr>
            <a:spAutoFit/>
          </a:bodyPr>
          <a:lstStyle/>
          <a:p>
            <a:r>
              <a:rPr lang="en-US" altLang="en-US" sz="1600" b="1" dirty="0">
                <a:solidFill>
                  <a:schemeClr val="accent6">
                    <a:lumMod val="75000"/>
                  </a:schemeClr>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600" b="1" dirty="0">
              <a:solidFill>
                <a:schemeClr val="accent6">
                  <a:lumMod val="75000"/>
                </a:schemeClr>
              </a:solidFill>
            </a:endParaRPr>
          </a:p>
          <a:p>
            <a:pPr algn="ctr">
              <a:lnSpc>
                <a:spcPct val="80000"/>
              </a:lnSpc>
              <a:buFont typeface="Monotype Sorts"/>
              <a:buNone/>
            </a:pPr>
            <a:r>
              <a:rPr lang="en-US" altLang="en-US" sz="1600" b="1" dirty="0">
                <a:solidFill>
                  <a:schemeClr val="accent6">
                    <a:lumMod val="75000"/>
                  </a:schemeClr>
                </a:solidFill>
              </a:rPr>
              <a:t>This slide set is available at </a:t>
            </a:r>
            <a:r>
              <a:rPr lang="en-US" altLang="en-US" sz="1600" b="1" dirty="0">
                <a:solidFill>
                  <a:schemeClr val="accent6">
                    <a:lumMod val="75000"/>
                  </a:schemeClr>
                </a:solidFill>
                <a:hlinkClick r:id="rId6"/>
              </a:rPr>
              <a:t>https://</a:t>
            </a:r>
            <a:r>
              <a:rPr lang="en-US" altLang="en-US" sz="1600" b="1" dirty="0" smtClean="0">
                <a:solidFill>
                  <a:schemeClr val="accent6">
                    <a:lumMod val="75000"/>
                  </a:schemeClr>
                </a:solidFill>
                <a:hlinkClick r:id="rId6"/>
              </a:rPr>
              <a:t>development.standards.ieee.org/myproject/Public/mytools/mob/slideset.ppt</a:t>
            </a:r>
            <a:r>
              <a:rPr lang="en-US" altLang="en-US" sz="1600" b="1" dirty="0" smtClean="0">
                <a:solidFill>
                  <a:schemeClr val="accent6">
                    <a:lumMod val="75000"/>
                  </a:schemeClr>
                </a:solidFill>
              </a:rPr>
              <a:t> </a:t>
            </a:r>
            <a:endParaRPr lang="en-US" altLang="en-US" sz="1600" b="1" dirty="0">
              <a:solidFill>
                <a:schemeClr val="accent6">
                  <a:lumMod val="75000"/>
                </a:schemeClr>
              </a:solidFill>
            </a:endParaRP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March 2017</a:t>
            </a:r>
            <a:endParaRPr lang="en-US"/>
          </a:p>
        </p:txBody>
      </p:sp>
      <p:sp>
        <p:nvSpPr>
          <p:cNvPr id="6147" name="Footer Placeholder 2"/>
          <p:cNvSpPr>
            <a:spLocks noGrp="1"/>
          </p:cNvSpPr>
          <p:nvPr>
            <p:ph type="ftr" sz="quarter" idx="11"/>
          </p:nvPr>
        </p:nvSpPr>
        <p:spPr>
          <a:noFill/>
        </p:spPr>
        <p:txBody>
          <a:bodyPr/>
          <a:lstStyle/>
          <a:p>
            <a:r>
              <a:rPr lang="en-US" smtClean="0"/>
              <a:t>D. Stanley, HP Enterprise</a:t>
            </a:r>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pPr>
              <a:buFont typeface="Arial" pitchFamily="34" charset="0"/>
              <a:buChar char="•"/>
            </a:pPr>
            <a:r>
              <a:rPr lang="en-US" altLang="en-US" sz="28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dirty="0">
                <a:solidFill>
                  <a:schemeClr val="accent6">
                    <a:lumMod val="75000"/>
                  </a:schemeClr>
                </a:solidFill>
              </a:rPr>
              <a:t>Either speak up now or</a:t>
            </a:r>
          </a:p>
          <a:p>
            <a:pPr lvl="1">
              <a:buFont typeface="Arial" pitchFamily="34" charset="0"/>
              <a:buChar char="•"/>
            </a:pPr>
            <a:r>
              <a:rPr lang="en-US" altLang="en-US" dirty="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dirty="0">
                <a:solidFill>
                  <a:schemeClr val="accent6">
                    <a:lumMod val="75000"/>
                  </a:schemeClr>
                </a:solidFill>
              </a:rPr>
              <a:t>Cause an LOA to be submitted</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March 2017</a:t>
            </a:r>
            <a:endParaRPr lang="en-US"/>
          </a:p>
        </p:txBody>
      </p:sp>
      <p:sp>
        <p:nvSpPr>
          <p:cNvPr id="7171" name="Footer Placeholder 2"/>
          <p:cNvSpPr>
            <a:spLocks noGrp="1"/>
          </p:cNvSpPr>
          <p:nvPr>
            <p:ph type="ftr" sz="quarter" idx="11"/>
          </p:nvPr>
        </p:nvSpPr>
        <p:spPr>
          <a:noFill/>
        </p:spPr>
        <p:txBody>
          <a:bodyPr/>
          <a:lstStyle/>
          <a:p>
            <a:r>
              <a:rPr lang="en-US" smtClean="0"/>
              <a:t>D. Stanley, HP Enterprise</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7</a:t>
            </a:fld>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March 2017</a:t>
            </a:r>
            <a:endParaRPr lang="en-GB"/>
          </a:p>
        </p:txBody>
      </p:sp>
      <p:sp>
        <p:nvSpPr>
          <p:cNvPr id="5" name="Footer Placeholder 4"/>
          <p:cNvSpPr>
            <a:spLocks noGrp="1"/>
          </p:cNvSpPr>
          <p:nvPr>
            <p:ph type="ftr" idx="4294967295"/>
          </p:nvPr>
        </p:nvSpPr>
        <p:spPr>
          <a:xfrm>
            <a:off x="6143636" y="6475413"/>
            <a:ext cx="2398702" cy="180975"/>
          </a:xfrm>
          <a:prstGeom prst="rect">
            <a:avLst/>
          </a:prstGeom>
        </p:spPr>
        <p:txBody>
          <a:bodyPr/>
          <a:lstStyle/>
          <a:p>
            <a:r>
              <a:rPr lang="en-GB" smtClean="0"/>
              <a:t>D. Stanley, HP Enterprise</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
        <p:nvSpPr>
          <p:cNvPr id="10242" name="Rectangle 2"/>
          <p:cNvSpPr>
            <a:spLocks noGrp="1" noChangeArrowheads="1"/>
          </p:cNvSpPr>
          <p:nvPr>
            <p:ph type="body" idx="1"/>
          </p:nvPr>
        </p:nvSpPr>
        <p:spPr>
          <a:xfrm>
            <a:off x="685800" y="1676400"/>
            <a:ext cx="7848600" cy="4495800"/>
          </a:xfrm>
          <a:ln/>
        </p:spPr>
        <p:txBody>
          <a:bodyPr/>
          <a:lstStyle/>
          <a:p>
            <a:pPr marL="0" indent="0">
              <a:buNone/>
            </a:pPr>
            <a:r>
              <a:rPr lang="en-US" sz="1600" dirty="0"/>
              <a:t>All participation in IEEE 802 Working Group meetings is on an individual basis</a:t>
            </a:r>
          </a:p>
          <a:p>
            <a:pPr marL="0" indent="0">
              <a:buNone/>
            </a:pPr>
            <a:r>
              <a:rPr lang="en-GB" sz="1400" i="1" dirty="0"/>
              <a:t>•     </a:t>
            </a:r>
            <a:r>
              <a:rPr lang="en-GB" sz="1400" i="1" dirty="0" smtClean="0"/>
              <a:t>Participants </a:t>
            </a:r>
            <a:r>
              <a:rPr lang="en-GB" sz="1400" i="1" dirty="0"/>
              <a:t>in the IEEE standards development individual process shall act based on their qualifications and experience</a:t>
            </a:r>
            <a:r>
              <a:rPr lang="en-GB" sz="1400" i="1" dirty="0" smtClean="0"/>
              <a:t>. (</a:t>
            </a:r>
            <a:r>
              <a:rPr lang="en-GB" sz="1400" i="1" dirty="0" smtClean="0">
                <a:hlinkClick r:id="rId3"/>
              </a:rPr>
              <a:t>https</a:t>
            </a:r>
            <a:r>
              <a:rPr lang="en-GB" sz="1400" i="1" dirty="0">
                <a:hlinkClick r:id="rId3"/>
              </a:rPr>
              <a:t>://</a:t>
            </a:r>
            <a:r>
              <a:rPr lang="en-GB" sz="1400" i="1" dirty="0" smtClean="0">
                <a:hlinkClick r:id="rId3"/>
              </a:rPr>
              <a:t>standards.ieee.org/develop/policies/bylaws/sb_bylaws.pdf</a:t>
            </a:r>
            <a:r>
              <a:rPr lang="en-GB" sz="1400" i="1" dirty="0" smtClean="0"/>
              <a:t>  section </a:t>
            </a:r>
            <a:r>
              <a:rPr lang="en-GB" sz="1400" i="1" dirty="0"/>
              <a:t>5.2.1)</a:t>
            </a:r>
            <a:endParaRPr lang="en-US" sz="1400" dirty="0"/>
          </a:p>
          <a:p>
            <a:pPr marL="0" indent="0">
              <a:buNone/>
            </a:pPr>
            <a:r>
              <a:rPr lang="en-US" sz="1400" dirty="0" smtClean="0"/>
              <a:t>•</a:t>
            </a:r>
            <a:r>
              <a:rPr lang="en-US" sz="1400" dirty="0"/>
              <a:t>    </a:t>
            </a:r>
            <a:r>
              <a:rPr lang="en-US" sz="1400" i="1" dirty="0" smtClean="0"/>
              <a:t>IEEE 802 </a:t>
            </a:r>
            <a:r>
              <a:rPr lang="en-GB" sz="1400" i="1" dirty="0" smtClean="0"/>
              <a:t>Working </a:t>
            </a:r>
            <a:r>
              <a:rPr lang="en-GB" sz="1400" i="1" dirty="0"/>
              <a:t>Group membership is by </a:t>
            </a:r>
            <a:r>
              <a:rPr lang="en-GB" sz="1400" i="1" dirty="0" smtClean="0"/>
              <a:t>individual; </a:t>
            </a:r>
            <a:r>
              <a:rPr lang="en-GB" sz="1400" i="1" dirty="0"/>
              <a:t>“Working Group members shall participate in the consensus process in a manner consistent with their professional expert opinion as individuals, and not as organizational representatives”. </a:t>
            </a:r>
            <a:r>
              <a:rPr lang="en-GB" sz="1400" i="1" dirty="0" smtClean="0"/>
              <a:t>(</a:t>
            </a:r>
            <a:r>
              <a:rPr lang="en-GB" sz="1400" i="1" u="sng" dirty="0" smtClean="0">
                <a:hlinkClick r:id="rId4"/>
              </a:rPr>
              <a:t>http</a:t>
            </a:r>
            <a:r>
              <a:rPr lang="en-GB" sz="1400" i="1" u="sng" dirty="0">
                <a:hlinkClick r:id="rId4"/>
              </a:rPr>
              <a:t>://</a:t>
            </a:r>
            <a:r>
              <a:rPr lang="en-GB" sz="1400" i="1" u="sng" dirty="0" smtClean="0">
                <a:hlinkClick r:id="rId4"/>
              </a:rPr>
              <a:t>ieee802.org/PNP/approved/IEEE_802_WG_PandP_v19.pdf</a:t>
            </a:r>
            <a:r>
              <a:rPr lang="en-GB" sz="1400" i="1" dirty="0" smtClean="0"/>
              <a:t> section 4.2.1)</a:t>
            </a:r>
            <a:endParaRPr lang="en-US" sz="1400" dirty="0"/>
          </a:p>
          <a:p>
            <a:pPr>
              <a:buFont typeface="Arial" panose="020B0604020202020204" pitchFamily="34" charset="0"/>
              <a:buChar char="•"/>
            </a:pPr>
            <a:r>
              <a:rPr lang="en-US" sz="1400" dirty="0" smtClean="0"/>
              <a:t>You </a:t>
            </a:r>
            <a:r>
              <a:rPr lang="en-US" sz="1400" dirty="0"/>
              <a:t>have an obligation to act and vote as an individual and not under the direction of any other individual or group. Your obligation to act and vote as an individual applies in all cases, </a:t>
            </a:r>
            <a:r>
              <a:rPr lang="en-US" sz="1400" dirty="0" smtClean="0"/>
              <a:t>regardless </a:t>
            </a:r>
            <a:r>
              <a:rPr lang="en-US" sz="1400" dirty="0"/>
              <a:t>of any external commitments, agreements, contracts, or orders</a:t>
            </a:r>
            <a:r>
              <a:rPr lang="en-US" sz="1400" dirty="0" smtClean="0"/>
              <a:t>. </a:t>
            </a:r>
          </a:p>
          <a:p>
            <a:pPr>
              <a:buFont typeface="Arial" panose="020B0604020202020204" pitchFamily="34" charset="0"/>
              <a:buChar char="•"/>
            </a:pPr>
            <a:r>
              <a:rPr lang="en-US" sz="1400" dirty="0" smtClean="0"/>
              <a:t>You </a:t>
            </a:r>
            <a:r>
              <a:rPr lang="en-US" sz="1400" dirty="0"/>
              <a:t>shall not direct the actions or votes of any other member of an IEEE 802 Working Group or retaliate against any other member for their actions or votes within IEEE 802 Working Group meetings</a:t>
            </a:r>
            <a:r>
              <a:rPr lang="en-US" sz="1400" dirty="0" smtClean="0"/>
              <a:t>, see </a:t>
            </a:r>
            <a:r>
              <a:rPr lang="en-US" sz="1400" u="sng" dirty="0">
                <a:hlinkClick r:id="rId5"/>
              </a:rPr>
              <a:t>https://standards.ieee.org/develop/policies/bylaws/sb_bylaws.pdf </a:t>
            </a:r>
            <a:r>
              <a:rPr lang="en-US" sz="1400" dirty="0" smtClean="0"/>
              <a:t> section 5.2.1.3 and </a:t>
            </a:r>
            <a:r>
              <a:rPr lang="en-GB" sz="1400" u="sng" dirty="0" smtClean="0">
                <a:hlinkClick r:id="rId4"/>
              </a:rPr>
              <a:t>http</a:t>
            </a:r>
            <a:r>
              <a:rPr lang="en-GB" sz="1400" u="sng" dirty="0">
                <a:hlinkClick r:id="rId4"/>
              </a:rPr>
              <a:t>://ieee802.org/PNP/approved/IEEE_802_WG_PandP_v19.pdf</a:t>
            </a:r>
            <a:r>
              <a:rPr lang="en-GB" sz="1400" dirty="0"/>
              <a:t>  section </a:t>
            </a:r>
            <a:r>
              <a:rPr lang="en-GB" sz="1400" dirty="0" smtClean="0"/>
              <a:t>3.4.1, list item x</a:t>
            </a:r>
            <a:endParaRPr lang="en-US" sz="1400" dirty="0"/>
          </a:p>
          <a:p>
            <a:pPr marL="0" indent="0">
              <a:buNone/>
            </a:pPr>
            <a:r>
              <a:rPr lang="en-US" sz="1600" dirty="0" smtClean="0"/>
              <a:t>By </a:t>
            </a:r>
            <a:r>
              <a:rPr lang="en-US" sz="1600" dirty="0"/>
              <a:t>participating in IEEE 802 meetings, you accept these requirements. </a:t>
            </a:r>
            <a:r>
              <a:rPr lang="en-US" sz="1600" dirty="0" smtClean="0"/>
              <a:t> If </a:t>
            </a:r>
            <a:r>
              <a:rPr lang="en-US" sz="1600" dirty="0"/>
              <a:t>you do not agree to these policies then you shall not participate.</a:t>
            </a:r>
          </a:p>
          <a:p>
            <a:endParaRPr lang="en-US" dirty="0"/>
          </a:p>
        </p:txBody>
      </p:sp>
    </p:spTree>
    <p:extLst>
      <p:ext uri="{BB962C8B-B14F-4D97-AF65-F5344CB8AC3E}">
        <p14:creationId xmlns:p14="http://schemas.microsoft.com/office/powerpoint/2010/main" val="17572110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3600" b="1" dirty="0" smtClean="0">
                <a:solidFill>
                  <a:srgbClr val="000000"/>
                </a:solidFill>
                <a:latin typeface="+mj-lt"/>
                <a:cs typeface="DejaVu Sans" pitchFamily="34" charset="0"/>
              </a:rPr>
              <a:t>802 Ground </a:t>
            </a:r>
            <a:r>
              <a:rPr lang="en-US" sz="3600" b="1" dirty="0">
                <a:solidFill>
                  <a:srgbClr val="000000"/>
                </a:solidFill>
                <a:latin typeface="+mj-lt"/>
                <a:cs typeface="DejaVu Sans" pitchFamily="34" charset="0"/>
              </a:rPr>
              <a:t>rules</a:t>
            </a:r>
            <a:endParaRPr lang="en-US" sz="1050" b="1" dirty="0">
              <a:solidFill>
                <a:srgbClr val="000000"/>
              </a:solidFill>
              <a:latin typeface="+mj-lt"/>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latin typeface="+mj-lt"/>
                <a:cs typeface="DejaVu Sans" pitchFamily="34" charset="0"/>
              </a:rPr>
              <a:t>Respect … give it, get it</a:t>
            </a:r>
          </a:p>
          <a:p>
            <a:pPr indent="-457200">
              <a:buSzPct val="100000"/>
              <a:buFont typeface="Arial" panose="020B0604020202020204" pitchFamily="34" charset="0"/>
              <a:buChar char="•"/>
            </a:pPr>
            <a:r>
              <a:rPr lang="en-US" sz="2400" b="1" dirty="0">
                <a:latin typeface="+mj-lt"/>
                <a:cs typeface="DejaVu Sans" pitchFamily="34" charset="0"/>
              </a:rPr>
              <a:t>NO product pitches</a:t>
            </a:r>
          </a:p>
          <a:p>
            <a:pPr indent="-457200">
              <a:buSzPct val="100000"/>
              <a:buFont typeface="Arial" panose="020B0604020202020204" pitchFamily="34" charset="0"/>
              <a:buChar char="•"/>
            </a:pPr>
            <a:r>
              <a:rPr lang="en-US" sz="2400" b="1" dirty="0">
                <a:latin typeface="+mj-lt"/>
                <a:cs typeface="DejaVu Sans" pitchFamily="34" charset="0"/>
              </a:rPr>
              <a:t>NO corporate pitches</a:t>
            </a:r>
          </a:p>
          <a:p>
            <a:pPr indent="-457200">
              <a:buSzPct val="100000"/>
              <a:buFont typeface="Arial" panose="020B0604020202020204" pitchFamily="34" charset="0"/>
              <a:buChar char="•"/>
            </a:pPr>
            <a:r>
              <a:rPr lang="en-US" sz="2400" b="1" dirty="0">
                <a:latin typeface="+mj-lt"/>
                <a:cs typeface="DejaVu Sans" pitchFamily="34" charset="0"/>
              </a:rPr>
              <a:t>NO prices</a:t>
            </a:r>
          </a:p>
          <a:p>
            <a:pPr indent="-457200">
              <a:buSzPct val="100000"/>
              <a:buFont typeface="Arial" panose="020B0604020202020204" pitchFamily="34" charset="0"/>
              <a:buChar char="•"/>
            </a:pPr>
            <a:r>
              <a:rPr lang="en-US" sz="2400" b="1" dirty="0">
                <a:latin typeface="+mj-lt"/>
                <a:cs typeface="DejaVu Sans" pitchFamily="34" charset="0"/>
              </a:rPr>
              <a:t>NO restrictive notices – </a:t>
            </a:r>
            <a:endParaRPr lang="en-US" sz="2400" b="1" dirty="0" smtClean="0">
              <a:latin typeface="+mj-lt"/>
              <a:cs typeface="DejaVu Sans" pitchFamily="34" charset="0"/>
            </a:endParaRPr>
          </a:p>
          <a:p>
            <a:pPr indent="-457200">
              <a:buSzPct val="100000"/>
              <a:buFont typeface="Arial" panose="020B0604020202020204" pitchFamily="34" charset="0"/>
              <a:buChar char="•"/>
            </a:pPr>
            <a:r>
              <a:rPr lang="en-US" sz="2400" b="1" dirty="0" smtClean="0">
                <a:solidFill>
                  <a:srgbClr val="000000"/>
                </a:solidFill>
                <a:latin typeface="+mj-lt"/>
                <a:cs typeface="DejaVu Sans" pitchFamily="34" charset="0"/>
              </a:rPr>
              <a:t>Presentations </a:t>
            </a:r>
            <a:r>
              <a:rPr lang="en-US" sz="2400" b="1" dirty="0">
                <a:solidFill>
                  <a:srgbClr val="000000"/>
                </a:solidFill>
                <a:latin typeface="+mj-lt"/>
                <a:cs typeface="DejaVu Sans" pitchFamily="34" charset="0"/>
              </a:rPr>
              <a:t>must be openly available</a:t>
            </a: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smtClean="0"/>
              <a:t>March 2017</a:t>
            </a:r>
            <a:endParaRPr lang="en-US"/>
          </a:p>
        </p:txBody>
      </p:sp>
      <p:sp>
        <p:nvSpPr>
          <p:cNvPr id="11" name="Footer Placeholder 10"/>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42664</TotalTime>
  <Words>1933</Words>
  <Application>Microsoft Office PowerPoint</Application>
  <PresentationFormat>On-screen Show (4:3)</PresentationFormat>
  <Paragraphs>339</Paragraphs>
  <Slides>23</Slides>
  <Notes>23</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23</vt:i4>
      </vt:variant>
    </vt:vector>
  </HeadingPairs>
  <TitlesOfParts>
    <vt:vector size="26" baseType="lpstr">
      <vt:lpstr>802-11-Submission</vt:lpstr>
      <vt:lpstr>Document</vt:lpstr>
      <vt:lpstr>Packager Shell Object</vt:lpstr>
      <vt:lpstr>2nd  Vice Chair Report March 2017</vt:lpstr>
      <vt:lpstr>Abstract</vt:lpstr>
      <vt:lpstr>Monday–  802.11 Opening Plenary</vt:lpstr>
      <vt:lpstr>Participants, Patents, and Duty to Inform</vt:lpstr>
      <vt:lpstr>Patent Related Links</vt:lpstr>
      <vt:lpstr>Call for Potentially Essential Patents</vt:lpstr>
      <vt:lpstr>Other Guidelines for IEEE WG Meetings</vt:lpstr>
      <vt:lpstr>Participation in IEEE 802 Meetings</vt:lpstr>
      <vt:lpstr>PowerPoint Presentation</vt:lpstr>
      <vt:lpstr>IEEE-SA policy documents</vt:lpstr>
      <vt:lpstr>Current IEEE-SA Rule documents</vt:lpstr>
      <vt:lpstr>IEEE-SA Rule documents updates 2016</vt:lpstr>
      <vt:lpstr>IEEE-SA Rule documents updates 2016</vt:lpstr>
      <vt:lpstr>Current IEEE 802, 802.11 rules documents </vt:lpstr>
      <vt:lpstr>March 2017 802 Rules Meeting </vt:lpstr>
      <vt:lpstr>IEEE 802.11 OM Status and changes</vt:lpstr>
      <vt:lpstr>Please Return Ballots on WGLBs to avoid loss of voting rights</vt:lpstr>
      <vt:lpstr>Email Reflectors</vt:lpstr>
      <vt:lpstr>IEEE 802-ALL EMAIL List Server</vt:lpstr>
      <vt:lpstr>Reminder for Posting Documents</vt:lpstr>
      <vt:lpstr>Wednesday –  802.11 Mid-Week Plenary</vt:lpstr>
      <vt:lpstr>Friday –  802.11 Closing Plenary</vt:lpstr>
      <vt:lpstr>Motion: IEEE 802.11 OM</vt:lpstr>
    </vt:vector>
  </TitlesOfParts>
  <Company>Aruba Networks, an HP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dc:title>
  <dc:subject>11-15/-223r0</dc:subject>
  <dc:creator>dstanley@arubanetworks.com;dorothy.stanley@hpe.com</dc:creator>
  <cp:keywords>March 2017</cp:keywords>
  <dc:description>Dorothy Stanley (Hewlett Packard Enterprise))</dc:description>
  <cp:lastModifiedBy>Dorothy Stanley</cp:lastModifiedBy>
  <cp:revision>299</cp:revision>
  <cp:lastPrinted>2014-04-08T14:44:21Z</cp:lastPrinted>
  <dcterms:created xsi:type="dcterms:W3CDTF">2012-03-12T21:29:33Z</dcterms:created>
  <dcterms:modified xsi:type="dcterms:W3CDTF">2017-03-13T05:23:11Z</dcterms:modified>
</cp:coreProperties>
</file>