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2" r:id="rId12"/>
    <p:sldId id="2288" r:id="rId13"/>
    <p:sldId id="2345" r:id="rId14"/>
    <p:sldId id="2353" r:id="rId15"/>
    <p:sldId id="2354" r:id="rId16"/>
    <p:sldId id="2359" r:id="rId17"/>
    <p:sldId id="2361" r:id="rId18"/>
    <p:sldId id="2363" r:id="rId19"/>
    <p:sldId id="2377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2" y="-18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802.11-17/0256r1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802.11-17/0256r1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802.11-17/0256r1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802.11-17/0256r1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802.11-17/0256r1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802.11-17/0256r1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802.11-17/0256r1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802.11-17/0256r1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802.11-17/0256r1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27-03-00ax-tgax-phy-ad-hoc-mar-2017-pre-meeting-agenda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7/11-17-0356-06-00ax-tgax-march-2017-ad-hoc-meeting-agenda-non-phy-ad-hoc.ppt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6/11-16-1101-10-0000-draft-ls-from-802-11-to-3gpp-ran-and-sa-on-imt-2020.docx" TargetMode="External"/><Relationship Id="rId4" Type="http://schemas.openxmlformats.org/officeDocument/2006/relationships/hyperlink" Target="https://mentor.ieee.org/802.11/dcn/17/11-17-0315-00-0000-liaison-statement-from-3gpp-ran2-on-estimated-wlan-throughput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36-01-0arc-yang-modelling-and-netconf-protocol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1512-00-0arc-glk-802-1q-bridge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106-01-0000-802-15-4-par-revision-d.pdf" TargetMode="External"/><Relationship Id="rId3" Type="http://schemas.openxmlformats.org/officeDocument/2006/relationships/hyperlink" Target="https://mentor.ieee.org/802-ec/dcn/17/ec-17-0008-00-00EC-ieee-p802-3ch-draft-par.pdf" TargetMode="External"/><Relationship Id="rId7" Type="http://schemas.openxmlformats.org/officeDocument/2006/relationships/hyperlink" Target="https://mentor.ieee.org/802.15/dcn/17/15-17-0049-00-0000-csd-amendment-for-use-of-the-64-71-ghz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5/dcn/17/15-17-0055-01-0000-draft-par-amendment-for-use-of-the-64-71-ghz.pdf" TargetMode="External"/><Relationship Id="rId5" Type="http://schemas.openxmlformats.org/officeDocument/2006/relationships/hyperlink" Target="https://mentor.ieee.org/802.11/dcn/17/11-17-0004-01-0000-revision-par-proposal-tgmd.doc" TargetMode="External"/><Relationship Id="rId10" Type="http://schemas.openxmlformats.org/officeDocument/2006/relationships/hyperlink" Target="https://mentor.ieee.org/802.15/dcn/17/15-17-0075-00-0000-multi-gigabit-owc-csd.docx" TargetMode="External"/><Relationship Id="rId4" Type="http://schemas.openxmlformats.org/officeDocument/2006/relationships/hyperlink" Target="https://mentor.ieee.org/802-ec/dcn/17/ec-17-0009-00-00EC-ieee-p802-3ch-draft-csd.pdf" TargetMode="External"/><Relationship Id="rId9" Type="http://schemas.openxmlformats.org/officeDocument/2006/relationships/hyperlink" Target="https://mentor.ieee.org/802.15/dcn/17/15-17-0076-01-0000-multi-gigabit-owc-par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2017-03-12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11-17-0252)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Summary of meeting in Tunisia in Feb 2017</a:t>
            </a:r>
          </a:p>
          <a:p>
            <a:pPr lvl="1">
              <a:defRPr/>
            </a:pPr>
            <a:r>
              <a:rPr lang="en-AU" dirty="0"/>
              <a:t>Discuss SC6 security ad hoc</a:t>
            </a:r>
          </a:p>
          <a:p>
            <a:pPr lvl="1">
              <a:defRPr/>
            </a:pPr>
            <a:r>
              <a:rPr lang="en-AU" dirty="0"/>
              <a:t>Discuss invitation to China NB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64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</a:t>
            </a:r>
          </a:p>
          <a:p>
            <a:r>
              <a:rPr lang="en-AU" altLang="en-US" dirty="0"/>
              <a:t>IEEE 802 has 42 standards in the pipeline for ratification under the PSDO</a:t>
            </a:r>
          </a:p>
          <a:p>
            <a:pPr lvl="1"/>
            <a:r>
              <a:rPr lang="en-AU" altLang="en-US" dirty="0"/>
              <a:t>802.1: 13 standards</a:t>
            </a:r>
          </a:p>
          <a:p>
            <a:pPr lvl="1"/>
            <a:r>
              <a:rPr lang="en-AU" altLang="en-US" dirty="0"/>
              <a:t>802.3: 12 standards</a:t>
            </a:r>
          </a:p>
          <a:p>
            <a:pPr lvl="1"/>
            <a:r>
              <a:rPr lang="en-AU" altLang="en-US" dirty="0"/>
              <a:t>802.11: 10 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March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LB228 on </a:t>
            </a:r>
            <a:r>
              <a:rPr lang="en-US" altLang="zh-CN" dirty="0" err="1"/>
              <a:t>TGaj</a:t>
            </a:r>
            <a:r>
              <a:rPr lang="en-US" altLang="zh-CN" dirty="0"/>
              <a:t> D5.0 passed (95% approval and 1 comment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March meeting goals </a:t>
            </a:r>
            <a:r>
              <a:rPr lang="en-US" altLang="zh-CN" dirty="0" smtClean="0"/>
              <a:t>(3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January 2017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D5.0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Discussion for </a:t>
            </a:r>
            <a:r>
              <a:rPr lang="en-US" altLang="zh-CN" sz="1800" dirty="0" smtClean="0">
                <a:cs typeface="Arial" panose="020B0604020202020204" pitchFamily="34" charset="0"/>
              </a:rPr>
              <a:t>unconditional </a:t>
            </a:r>
            <a:r>
              <a:rPr lang="en-US" altLang="zh-CN" sz="1800" dirty="0">
                <a:cs typeface="Arial" panose="020B0604020202020204" pitchFamily="34" charset="0"/>
              </a:rPr>
              <a:t>sponsor ballot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May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382000" cy="4648200"/>
          </a:xfrm>
        </p:spPr>
        <p:txBody>
          <a:bodyPr/>
          <a:lstStyle/>
          <a:p>
            <a:r>
              <a:rPr lang="en-US" dirty="0"/>
              <a:t>Since the January 2017 meeting</a:t>
            </a:r>
          </a:p>
          <a:p>
            <a:pPr lvl="1"/>
            <a:r>
              <a:rPr lang="en-US" sz="1800" dirty="0"/>
              <a:t>802.11ak Draft D3.1 incorporating comment resolutions from Atlanta and Draft D3.2 incorporating MDR recommendations and baseline updates were posted.</a:t>
            </a:r>
          </a:p>
          <a:p>
            <a:pPr lvl="1"/>
            <a:r>
              <a:rPr lang="en-US" sz="1800" dirty="0"/>
              <a:t>4 teleconferences were held to discuss issues in D3.1 and improvements in the 802.11ak Draft.</a:t>
            </a:r>
          </a:p>
          <a:p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Resolve the remaining comments from WG LB #227 and any other issues on P802.11ak Draft D3.2.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Initiate a recirculation ballot on a P802.11ak D4.0.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Obtain Conditional Approval to go to Sponsor Ballot.</a:t>
            </a:r>
          </a:p>
          <a:p>
            <a:pPr marL="609600" indent="-609600"/>
            <a:r>
              <a:rPr lang="en-US" dirty="0"/>
              <a:t>Agenda: See 11-17/0194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March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Comment resolution complete February 24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Re-circulation Sponsor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Currently in progress, therefore </a:t>
            </a:r>
            <a:r>
              <a:rPr lang="en-GB" altLang="en-US" dirty="0" err="1">
                <a:ea typeface="ＭＳ Ｐゴシック" pitchFamily="34" charset="-128"/>
              </a:rPr>
              <a:t>TGaq</a:t>
            </a:r>
            <a:r>
              <a:rPr lang="en-GB" altLang="en-US" dirty="0">
                <a:ea typeface="ＭＳ Ｐゴシック" pitchFamily="34" charset="-128"/>
              </a:rPr>
              <a:t> short meeting this week (1 slot only)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Potentially ask EC for 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April/May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11-17/0192r1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March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Since January 2017, the TG Held weekly conference calls to progress comment resolution</a:t>
            </a:r>
          </a:p>
          <a:p>
            <a:pPr lvl="1"/>
            <a:r>
              <a:rPr lang="en-CA" sz="1800" dirty="0"/>
              <a:t>Resolution of over 190  were discussed</a:t>
            </a:r>
          </a:p>
          <a:p>
            <a:r>
              <a:rPr lang="en-CA" sz="2200" dirty="0"/>
              <a:t>The TG had a very productive 3-day ad hoc meeting during the period March 8-10.</a:t>
            </a:r>
          </a:p>
          <a:p>
            <a:pPr lvl="1"/>
            <a:r>
              <a:rPr lang="en-CA" sz="1800" dirty="0"/>
              <a:t>Resolutions of about 1000 CIDs were discussed</a:t>
            </a:r>
          </a:p>
          <a:p>
            <a:pPr lvl="1"/>
            <a:r>
              <a:rPr lang="en-CA" sz="1800" dirty="0"/>
              <a:t>PHY Agenda: </a:t>
            </a:r>
            <a:r>
              <a:rPr lang="en-CA" sz="1800" dirty="0">
                <a:hlinkClick r:id="rId3"/>
              </a:rPr>
              <a:t>https://mentor.ieee.org/802.11/dcn/17/11-17-0327-03-00ax-tgax-phy-ad-hoc-mar-2017-pre-meeting-agenda.pptx</a:t>
            </a:r>
            <a:r>
              <a:rPr lang="en-CA" sz="1800" dirty="0"/>
              <a:t> </a:t>
            </a:r>
          </a:p>
          <a:p>
            <a:pPr lvl="1"/>
            <a:r>
              <a:rPr lang="en-CA" sz="1800" dirty="0"/>
              <a:t>Non-PHY agenda </a:t>
            </a:r>
            <a:r>
              <a:rPr lang="en-CA" sz="1800" dirty="0">
                <a:hlinkClick r:id="rId4"/>
              </a:rPr>
              <a:t>https://mentor.ieee.org/802.11/dcn/17/11-17-0356-06-00ax-tgax-march-2017-ad-hoc-meeting-agenda-non-phy-ad-hoc.pptx</a:t>
            </a:r>
            <a:r>
              <a:rPr lang="en-CA" sz="1800" dirty="0"/>
              <a:t> : </a:t>
            </a:r>
          </a:p>
          <a:p>
            <a:r>
              <a:rPr lang="en-CA" sz="2200" dirty="0"/>
              <a:t>Continue with the comment resolution.</a:t>
            </a:r>
          </a:p>
          <a:p>
            <a:r>
              <a:rPr lang="en-CA" sz="2200" dirty="0"/>
              <a:t>Discuss and update the TG </a:t>
            </a:r>
            <a:r>
              <a:rPr lang="en-CA" sz="2200" dirty="0" smtClean="0"/>
              <a:t>timeline; </a:t>
            </a:r>
            <a:r>
              <a:rPr lang="en-US" sz="2000" dirty="0" smtClean="0"/>
              <a:t>Agenda </a:t>
            </a:r>
            <a:r>
              <a:rPr lang="en-US" sz="2000" dirty="0"/>
              <a:t>is </a:t>
            </a:r>
            <a:r>
              <a:rPr lang="en-US" sz="2000" dirty="0" smtClean="0"/>
              <a:t>in </a:t>
            </a:r>
            <a:r>
              <a:rPr lang="en-US" sz="2000" dirty="0"/>
              <a:t>11-17/0199r0.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March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January 2017 interim and the teleconference calls on February 15, February 22, March 1, and March 2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0.2 review and approval</a:t>
            </a:r>
          </a:p>
          <a:p>
            <a:r>
              <a:rPr lang="en-US" dirty="0"/>
              <a:t>Channel model document review and approval</a:t>
            </a:r>
          </a:p>
          <a:p>
            <a:r>
              <a:rPr lang="en-CA" dirty="0"/>
              <a:t>Technical presentations</a:t>
            </a:r>
          </a:p>
          <a:p>
            <a:r>
              <a:rPr lang="en-CA" dirty="0"/>
              <a:t>Comment collection period in late March/early April</a:t>
            </a:r>
          </a:p>
          <a:p>
            <a:r>
              <a:rPr lang="en-US" dirty="0"/>
              <a:t>Agenda for this meeting is available in document 11-17/0178r2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March 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Continue on Functional Requirement Document development.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Approve submissions of technical material towards SFD text.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Review technical submissions on channel models, proposed technical approaches etc. </a:t>
            </a: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11-17/0097.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59272"/>
              </p:ext>
            </p:extLst>
          </p:nvPr>
        </p:nvGraphicFramePr>
        <p:xfrm>
          <a:off x="5562600" y="4800600"/>
          <a:ext cx="3145800" cy="15547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4300"/>
                <a:gridCol w="524300"/>
                <a:gridCol w="524300"/>
                <a:gridCol w="524300"/>
                <a:gridCol w="524300"/>
                <a:gridCol w="524300"/>
              </a:tblGrid>
              <a:tr h="23373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</a:t>
            </a:r>
            <a:r>
              <a:rPr lang="en-GB" dirty="0" smtClean="0"/>
              <a:t>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/>
              <a:t>TG approved the TG leadership </a:t>
            </a:r>
            <a:r>
              <a:rPr lang="en-US" altLang="en-US" sz="1600" dirty="0" smtClean="0"/>
              <a:t>structure: </a:t>
            </a:r>
            <a:r>
              <a:rPr lang="en-US" altLang="en-US" sz="1400" dirty="0" smtClean="0"/>
              <a:t>Chair</a:t>
            </a:r>
            <a:r>
              <a:rPr lang="en-US" altLang="en-US" sz="1400" dirty="0"/>
              <a:t>, 2 Vice-chairs, Secretary</a:t>
            </a:r>
          </a:p>
          <a:p>
            <a:pPr lvl="1"/>
            <a:r>
              <a:rPr lang="en-US" altLang="en-US" sz="1600" dirty="0"/>
              <a:t>TG Secretary (Leif </a:t>
            </a:r>
            <a:r>
              <a:rPr lang="en-US" altLang="en-US" sz="1600" dirty="0" err="1"/>
              <a:t>Wilhelmsson</a:t>
            </a:r>
            <a:r>
              <a:rPr lang="en-US" altLang="en-US" sz="1600" dirty="0"/>
              <a:t>) confirmed by the TG</a:t>
            </a:r>
          </a:p>
          <a:p>
            <a:pPr lvl="1"/>
            <a:r>
              <a:rPr lang="en-US" altLang="en-US" sz="1600" dirty="0"/>
              <a:t>Discussed TG spec development process</a:t>
            </a:r>
          </a:p>
          <a:p>
            <a:pPr lvl="1"/>
            <a:r>
              <a:rPr lang="en-US" altLang="en-US" sz="1600" dirty="0"/>
              <a:t>TG approved to create four TG documents</a:t>
            </a:r>
          </a:p>
          <a:p>
            <a:pPr lvl="2"/>
            <a:r>
              <a:rPr lang="en-US" altLang="en-US" sz="1400" dirty="0"/>
              <a:t>Use case, functional requirements, evaluation methodology and simulation scenario, and spec framework</a:t>
            </a:r>
          </a:p>
          <a:p>
            <a:pPr lvl="1"/>
            <a:r>
              <a:rPr lang="en-US" altLang="en-US" sz="1600" dirty="0"/>
              <a:t>Reviewed technical presentations (27 submissions</a:t>
            </a:r>
            <a:r>
              <a:rPr lang="en-US" altLang="en-US" sz="1600" dirty="0" smtClean="0"/>
              <a:t>), Approved </a:t>
            </a:r>
            <a:r>
              <a:rPr lang="en-US" altLang="en-US" sz="1600" dirty="0"/>
              <a:t>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Conduct TG Vice-Chair election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802.11-17/193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LC TIG report structure approved in Jan. 2017</a:t>
            </a:r>
          </a:p>
          <a:p>
            <a:pPr algn="just"/>
            <a:r>
              <a:rPr lang="en-GB" altLang="en-US" dirty="0"/>
              <a:t>Three (2) meeting slots for the March. 2017 session</a:t>
            </a:r>
          </a:p>
          <a:p>
            <a:pPr lvl="1" algn="just"/>
            <a:r>
              <a:rPr lang="en-GB" altLang="en-US" dirty="0"/>
              <a:t>Monday, </a:t>
            </a:r>
            <a:r>
              <a:rPr lang="en-GB" altLang="en-US" dirty="0" smtClean="0"/>
              <a:t>AM1, Tuesday</a:t>
            </a:r>
            <a:r>
              <a:rPr lang="en-GB" altLang="en-US" dirty="0"/>
              <a:t>, </a:t>
            </a:r>
            <a:r>
              <a:rPr lang="en-GB" altLang="en-US" dirty="0" smtClean="0"/>
              <a:t>PM3, Thursday</a:t>
            </a:r>
            <a:r>
              <a:rPr lang="en-GB" altLang="en-US" dirty="0"/>
              <a:t>, AM1</a:t>
            </a:r>
          </a:p>
          <a:p>
            <a:pPr algn="just"/>
            <a:r>
              <a:rPr lang="en-GB" altLang="en-US" dirty="0"/>
              <a:t>Proposed Agenda (doc. </a:t>
            </a:r>
            <a:r>
              <a:rPr lang="en-GB" altLang="en-US" dirty="0" smtClean="0"/>
              <a:t>17/0203r0</a:t>
            </a:r>
            <a:r>
              <a:rPr lang="en-GB" altLang="en-US" dirty="0"/>
              <a:t>):</a:t>
            </a:r>
          </a:p>
          <a:p>
            <a:pPr lvl="1" algn="just"/>
            <a:r>
              <a:rPr lang="en-GB" altLang="en-US" dirty="0"/>
              <a:t>Vice-chair, Secretary and Editor nominations approval</a:t>
            </a:r>
          </a:p>
          <a:p>
            <a:pPr lvl="1" algn="just"/>
            <a:r>
              <a:rPr lang="en-GB" altLang="en-US" dirty="0"/>
              <a:t>Continue development of the report doc. 17/0023r3</a:t>
            </a:r>
          </a:p>
          <a:p>
            <a:pPr lvl="1" algn="just"/>
            <a:r>
              <a:rPr lang="en-GB" altLang="en-US" dirty="0"/>
              <a:t>Discuss the liaison statement from 802.11 to other stakeholders</a:t>
            </a:r>
          </a:p>
          <a:p>
            <a:pPr lvl="1" algn="just"/>
            <a:r>
              <a:rPr lang="en-GB" altLang="en-US" dirty="0"/>
              <a:t>Motion to release the liaison statement during WG plenary</a:t>
            </a:r>
          </a:p>
          <a:p>
            <a:pPr lvl="1" algn="just"/>
            <a:r>
              <a:rPr lang="en-GB" altLang="en-US" dirty="0"/>
              <a:t>Discussion on the questions and responses</a:t>
            </a:r>
            <a:endParaRPr lang="en-US" altLang="en-US" dirty="0"/>
          </a:p>
          <a:p>
            <a:pPr lvl="1" algn="just"/>
            <a:r>
              <a:rPr lang="en-US" altLang="en-US" dirty="0" smtClean="0"/>
              <a:t>Goals </a:t>
            </a:r>
            <a:r>
              <a:rPr lang="en-US" altLang="en-US" dirty="0"/>
              <a:t>for May 2017 plenary</a:t>
            </a:r>
          </a:p>
          <a:p>
            <a:pPr lvl="1" algn="just"/>
            <a:r>
              <a:rPr lang="en-US" altLang="en-US" dirty="0"/>
              <a:t>Teleconference call schedule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March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MDR for 802.11ak</a:t>
            </a:r>
          </a:p>
          <a:p>
            <a:r>
              <a:rPr lang="en-US" dirty="0"/>
              <a:t>New amendment style review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March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TGak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TGax</a:t>
            </a:r>
            <a:r>
              <a:rPr lang="en-US" altLang="en-US" dirty="0"/>
              <a:t> including Control subtype for Trigger frame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March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Progress LS 3GPP SA (</a:t>
            </a:r>
            <a:r>
              <a:rPr lang="en-US" altLang="en-US" sz="2000" dirty="0">
                <a:hlinkClick r:id="rId3"/>
              </a:rPr>
              <a:t>11-16/1574</a:t>
            </a:r>
            <a:r>
              <a:rPr lang="en-US" altLang="en-US" sz="2000" dirty="0"/>
              <a:t>) on suggested technical areas of engagement and requesting guidance on SA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response to 3GPP RAN LS (if </a:t>
            </a:r>
            <a:r>
              <a:rPr lang="en-US" altLang="en-US" sz="2000" dirty="0" smtClean="0"/>
              <a:t>available)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</a:t>
            </a:r>
            <a:r>
              <a:rPr lang="en-US" altLang="en-US" sz="2000" dirty="0"/>
              <a:t>and reply to 3GPP RAN WG 2 reply LS (</a:t>
            </a:r>
            <a:r>
              <a:rPr lang="en-US" altLang="en-US" sz="2000" dirty="0">
                <a:hlinkClick r:id="rId4"/>
              </a:rPr>
              <a:t>11-17/0315r0</a:t>
            </a:r>
            <a:r>
              <a:rPr lang="en-US" altLang="en-US" sz="2000" dirty="0" smtClean="0"/>
              <a:t>)</a:t>
            </a:r>
            <a:endParaRPr lang="en-US" altLang="en-US" sz="20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 smtClean="0"/>
              <a:t>Held 3 teleconferences: Dec 1, 15, Jan 5; limited progress on LSs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LS (</a:t>
            </a:r>
            <a:r>
              <a:rPr lang="en-US" altLang="en-US" sz="2000" dirty="0">
                <a:hlinkClick r:id="rId5"/>
              </a:rPr>
              <a:t>11-16/1101r10</a:t>
            </a:r>
            <a:r>
              <a:rPr lang="en-US" altLang="en-US" sz="20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LS (</a:t>
            </a:r>
            <a:r>
              <a:rPr lang="en-US" altLang="en-US" sz="2000" dirty="0">
                <a:hlinkClick r:id="rId6"/>
              </a:rPr>
              <a:t>11-16/1573r3</a:t>
            </a:r>
            <a:r>
              <a:rPr lang="en-US" altLang="en-US" sz="2000" dirty="0"/>
              <a:t>) to 3GPP RAN (1/17</a:t>
            </a:r>
            <a:r>
              <a:rPr lang="en-US" altLang="en-US" sz="2000" dirty="0" smtClean="0"/>
              <a:t>)</a:t>
            </a:r>
            <a:endParaRPr lang="en-US" sz="2000" dirty="0" smtClean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11-17-200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SC: Tues Mar 14, PM1, Thurs Mar 16 AM2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en-US" sz="2400" b="1" dirty="0">
                <a:latin typeface="+mn-lt"/>
                <a:ea typeface="MS PGothic" panose="020B0600070205080204" pitchFamily="34" charset="-128"/>
              </a:rPr>
              <a:t>802.1CF </a:t>
            </a:r>
            <a:r>
              <a:rPr lang="en-US" altLang="en-US" sz="2400" b="1" dirty="0" err="1">
                <a:latin typeface="+mn-lt"/>
                <a:ea typeface="MS PGothic" panose="020B0600070205080204" pitchFamily="34" charset="-128"/>
              </a:rPr>
              <a:t>OmniRAN</a:t>
            </a:r>
            <a:r>
              <a:rPr lang="en-US" altLang="en-US" sz="2400" b="1" dirty="0">
                <a:latin typeface="+mn-lt"/>
                <a:ea typeface="MS PGothic" panose="020B0600070205080204" pitchFamily="34" charset="-128"/>
              </a:rPr>
              <a:t> Ad Hoc on IEEE “5G”:  Weds, Mar  15, PM2</a:t>
            </a:r>
            <a:endParaRPr lang="en-US" sz="2400" b="1" dirty="0">
              <a:latin typeface="+mn-lt"/>
              <a:ea typeface="MS PGothic" panose="020B0600070205080204" pitchFamily="34" charset="-128"/>
            </a:endParaRP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March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Tuesday PM2, Wednesday AM1, Thursday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4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IETF/802 coordination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YANG/NETCONF modeling – in preparation for </a:t>
            </a:r>
            <a:r>
              <a:rPr lang="en-US" dirty="0" err="1"/>
              <a:t>REVmd</a:t>
            </a:r>
            <a:endParaRPr lang="en-US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sz="2000" dirty="0">
                <a:hlinkClick r:id="rId3"/>
              </a:rPr>
              <a:t>11-16/1436r1</a:t>
            </a:r>
            <a:r>
              <a:rPr lang="en-US" sz="2000" dirty="0"/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 – in preparation for </a:t>
            </a:r>
            <a:r>
              <a:rPr lang="en-US" altLang="en-US" sz="2400" b="1" dirty="0" err="1"/>
              <a:t>REVmd</a:t>
            </a:r>
            <a:endParaRPr lang="en-US" altLang="en-US" sz="2400" b="1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>
                <a:hlinkClick r:id="rId4"/>
              </a:rPr>
              <a:t>11-15/0355r4</a:t>
            </a:r>
            <a:r>
              <a:rPr lang="en-US" altLang="en-US" sz="2000" dirty="0"/>
              <a:t> </a:t>
            </a:r>
            <a:endParaRPr lang="en-US" sz="2000" dirty="0"/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altLang="en-US" sz="2000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000" dirty="0"/>
              <a:t>AP/DS/Portal architecture and 802 concepts - </a:t>
            </a:r>
            <a:r>
              <a:rPr lang="en-US" sz="2000" dirty="0">
                <a:hlinkClick r:id="rId5"/>
              </a:rPr>
              <a:t>11-16/1512r0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dirty="0" err="1">
                <a:ea typeface="MS PGothic" panose="020B0600070205080204" pitchFamily="34" charset="-128"/>
              </a:rPr>
              <a:t>TGak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March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PARs </a:t>
            </a:r>
            <a:r>
              <a:rPr lang="en-US" sz="2400" b="1" dirty="0"/>
              <a:t>under </a:t>
            </a:r>
            <a:r>
              <a:rPr lang="en-US" sz="2400" b="1" dirty="0" smtClean="0"/>
              <a:t>consideration:</a:t>
            </a: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802.3ch - Amendment: greater than 1 Gb/s Automotive Ethernet, </a:t>
            </a:r>
            <a:r>
              <a:rPr lang="en-US" sz="2000" dirty="0">
                <a:latin typeface="+mn-lt"/>
                <a:hlinkClick r:id="rId3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4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802.11 - Standard Revision: </a:t>
            </a:r>
            <a:r>
              <a:rPr lang="en-US" sz="2000" dirty="0">
                <a:latin typeface="+mn-lt"/>
                <a:hlinkClick r:id="rId5"/>
              </a:rPr>
              <a:t>PAR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802.15.3f - Amendment extending the millimeter wave Physical Layer (PHY) to use the 64 to 71 GHz spectrum, </a:t>
            </a:r>
            <a:r>
              <a:rPr lang="en-US" sz="2000" dirty="0">
                <a:latin typeface="+mn-lt"/>
                <a:hlinkClick r:id="rId6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7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802.15.4  Standard Revision, </a:t>
            </a:r>
            <a:r>
              <a:rPr lang="en-US" sz="2000" dirty="0">
                <a:latin typeface="+mn-lt"/>
                <a:hlinkClick r:id="rId8"/>
              </a:rPr>
              <a:t>PAR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802.15.11 - Standard: Multi-Gigabit/s Optical Wireless Communications,  </a:t>
            </a:r>
            <a:r>
              <a:rPr lang="en-US" sz="2000" dirty="0">
                <a:latin typeface="+mn-lt"/>
                <a:hlinkClick r:id="rId9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10"/>
              </a:rPr>
              <a:t>CSD</a:t>
            </a:r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Meeting </a:t>
            </a:r>
            <a:r>
              <a:rPr lang="en-US" sz="2400" b="1" dirty="0"/>
              <a:t>times: 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March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61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14 Mar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>
                <a:latin typeface="+mn-lt"/>
              </a:rPr>
              <a:t>Presentation: </a:t>
            </a:r>
            <a:r>
              <a:rPr lang="en-GB" sz="2000" dirty="0">
                <a:latin typeface="+mn-lt"/>
              </a:rPr>
              <a:t>“Introduction to Rotation Polarization Wave (RPW) system” – Ken Takei (Hitachi</a:t>
            </a:r>
            <a:r>
              <a:rPr lang="en-GB" sz="2000" dirty="0" smtClean="0">
                <a:latin typeface="+mn-lt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GB" sz="2000" dirty="0" smtClean="0">
                <a:latin typeface="+mn-lt"/>
              </a:rPr>
              <a:t>Presentation: “Issue of</a:t>
            </a:r>
            <a:r>
              <a:rPr lang="en-US" sz="2000" dirty="0" smtClean="0"/>
              <a:t> </a:t>
            </a:r>
            <a:r>
              <a:rPr lang="en-US" sz="2000" dirty="0"/>
              <a:t>802.11 WLAN on Congested Primary Channel - Update,” Kazuto Yano, Advanced Telecommunications Research Institute International (ATR)</a:t>
            </a:r>
            <a:endParaRPr lang="en-GB" altLang="en-US" sz="2000" dirty="0"/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Plans for May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11-17/0195r1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March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March 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11-17-0291)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Why was the PDED ad hoc formed … </a:t>
            </a:r>
            <a:br>
              <a:rPr lang="en-AU" dirty="0"/>
            </a:br>
            <a:r>
              <a:rPr lang="en-AU" dirty="0"/>
              <a:t>… and why is it continuing?</a:t>
            </a:r>
          </a:p>
          <a:p>
            <a:pPr>
              <a:defRPr/>
            </a:pPr>
            <a:r>
              <a:rPr lang="en-AU" dirty="0"/>
              <a:t>What is happening this week? (in no particular order)</a:t>
            </a:r>
          </a:p>
          <a:p>
            <a:pPr lvl="1">
              <a:defRPr/>
            </a:pPr>
            <a:r>
              <a:rPr lang="en-AU" dirty="0"/>
              <a:t>Review activities in 3GPP RAN4 related to testing</a:t>
            </a:r>
          </a:p>
          <a:p>
            <a:pPr lvl="1">
              <a:defRPr/>
            </a:pPr>
            <a:r>
              <a:rPr lang="en-AU" dirty="0"/>
              <a:t>Review what has happened so far on the PDED issue</a:t>
            </a:r>
          </a:p>
          <a:p>
            <a:pPr lvl="1">
              <a:defRPr/>
            </a:pPr>
            <a:r>
              <a:rPr lang="en-AU" dirty="0"/>
              <a:t>Develop a response to 3GPP RAN1 on the  PDED issue</a:t>
            </a:r>
          </a:p>
          <a:p>
            <a:pPr lvl="1">
              <a:defRPr/>
            </a:pPr>
            <a:r>
              <a:rPr lang="en-AU" dirty="0"/>
              <a:t>Consider further data (using simulation &amp; testing?) for future LS’s </a:t>
            </a:r>
          </a:p>
          <a:p>
            <a:pPr lvl="1">
              <a:defRPr/>
            </a:pPr>
            <a:r>
              <a:rPr lang="en-AU" dirty="0"/>
              <a:t>Review any relevant ENAP comments on the question of ED threshold in EN 301 893</a:t>
            </a:r>
          </a:p>
          <a:p>
            <a:pPr>
              <a:defRPr/>
            </a:pPr>
            <a:r>
              <a:rPr lang="en-AU" dirty="0"/>
              <a:t>What are the next steps?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338341</TotalTime>
  <Words>1627</Words>
  <Application>Microsoft Office PowerPoint</Application>
  <PresentationFormat>On-screen Show (4:3)</PresentationFormat>
  <Paragraphs>330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2017-03</vt:lpstr>
      <vt:lpstr>Abstract </vt:lpstr>
      <vt:lpstr>Editors Meeting – March 2017 Chairs: Peter Ecclesine, Robert Stacey</vt:lpstr>
      <vt:lpstr>Assigned Numbers Authority– March 2017 ANA Lead: Robert Stacey</vt:lpstr>
      <vt:lpstr>AANI SC –  March 2017 Advanced Access Network Interface Chair: Joseph Levy</vt:lpstr>
      <vt:lpstr>802.11 ARC SC– March 2017 Chair – Mark Hamilton, VC – J. Levy </vt:lpstr>
      <vt:lpstr>PAR SC –  March 2017 Project Authorization Request  Chair: Jon Rosdahl</vt:lpstr>
      <vt:lpstr>WNG SC –  March 2017 Chair: Jim Lansford</vt:lpstr>
      <vt:lpstr>IEEE 802.11 PDED ad hoc – March 2017 Preamble Detect Energy Detect  Chair: Andrew Myles</vt:lpstr>
      <vt:lpstr>IEEE 802 JTC1 SC – March 2017 Chair: Andrew Myles</vt:lpstr>
      <vt:lpstr>IEEE 802 has 64 standards in or through the PSDO pipeline</vt:lpstr>
      <vt:lpstr>TGaj– March 2017 China Millimeter Wave Chair: Jiamin Chen</vt:lpstr>
      <vt:lpstr>TGak– March 2017 Enhancements For Transit Links Within Bridged Networks Chair: Donald Eastlake</vt:lpstr>
      <vt:lpstr>TGaq– March 2017 Pre-Association Discovery Chair: Stephen McCann</vt:lpstr>
      <vt:lpstr>TGax– March 2017 High Efficiency WLAN Chair: Osama Aboul-Magd </vt:lpstr>
      <vt:lpstr>TGay– March 2017 Next Generation 60GHz Chair: Edward Au  </vt:lpstr>
      <vt:lpstr>TGaz– March 2017 Next Generation Positioning  Chair: Jonathan Segev</vt:lpstr>
      <vt:lpstr>TGba– March 2017 Wake Up Radio Chair: Minyoung Park</vt:lpstr>
      <vt:lpstr>LC TIG – March 2017 Light Communications Chair: Nikola Serafimovski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2017 WG11 Opening Report Snapshot slides</dc:title>
  <dc:creator>802.11CAC;dorothy.stanley@hpe.com</dc:creator>
  <cp:lastModifiedBy>Dorothy Stanley</cp:lastModifiedBy>
  <cp:revision>3399</cp:revision>
  <cp:lastPrinted>2014-03-15T03:57:02Z</cp:lastPrinted>
  <dcterms:created xsi:type="dcterms:W3CDTF">1998-02-10T13:07:52Z</dcterms:created>
  <dcterms:modified xsi:type="dcterms:W3CDTF">2017-03-13T02:17:50Z</dcterms:modified>
</cp:coreProperties>
</file>