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5" r:id="rId12"/>
    <p:sldId id="306" r:id="rId13"/>
    <p:sldId id="308" r:id="rId14"/>
    <p:sldId id="309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148" autoAdjust="0"/>
  </p:normalViewPr>
  <p:slideViewPr>
    <p:cSldViewPr>
      <p:cViewPr varScale="1">
        <p:scale>
          <a:sx n="57" d="100"/>
          <a:sy n="57" d="100"/>
        </p:scale>
        <p:origin x="1086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Report</a:t>
            </a:r>
            <a:r>
              <a:rPr lang="en-US" baseline="0" dirty="0" smtClean="0"/>
              <a:t> version </a:t>
            </a:r>
            <a:r>
              <a:rPr lang="en-US" dirty="0" smtClean="0"/>
              <a:t>R0 and R1  had</a:t>
            </a:r>
            <a:r>
              <a:rPr lang="en-US" baseline="0" dirty="0" smtClean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802-11-17/0254r3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0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11-17/0254r3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11/dcn/17/11-17-0407-01-0000-treasurer-report-march-2017-vancouv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196-02-0000-march-2017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5/04/Hyatt-Regency-Vancouver-Floorpla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7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inex.eventsair.com/ieee-2017/form8/Site/Registe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 2017 –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11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01774" y="1628800"/>
            <a:ext cx="8215063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Registered 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Attendees Only </a:t>
            </a:r>
          </a:p>
          <a:p>
            <a:pPr marL="914400" lvl="2" indent="0" defTabSz="914400" eaLnBrk="1" hangingPunct="1">
              <a:spcBef>
                <a:spcPct val="20000"/>
              </a:spcBef>
              <a:buClrTx/>
              <a:buSzTx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            – Please Wear Badge at all times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HRV - Regency Foyer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FHV – British Columbia Foyer*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2000" b="1" kern="0" dirty="0">
                <a:solidFill>
                  <a:srgbClr val="000000"/>
                </a:solidFill>
                <a:latin typeface="Arial"/>
              </a:rPr>
              <a:t>*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No food &amp; beverage at FHV on Friday.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Continental Breakfast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7:30am to 9am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Coffee/Tea Breaks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9am to 11am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2pm to 4pm (snacks at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3pm/3:30pm)</a:t>
            </a:r>
            <a:endParaRPr lang="en-US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M3.09 FOOD &amp; BEVERAGE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dirty="0"/>
              <a:t>WIRED CAFÉ</a:t>
            </a:r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 smtClean="0"/>
              <a:t>Verilan</a:t>
            </a:r>
            <a:r>
              <a:rPr lang="en-US" dirty="0" smtClean="0"/>
              <a:t> </a:t>
            </a:r>
            <a:r>
              <a:rPr lang="en-US" dirty="0"/>
              <a:t>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near the Registration Desk at each hotel.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 smtClean="0"/>
              <a:t>Social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6129"/>
            <a:ext cx="7770813" cy="51051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Social Event: Wednesday 6:30pm - </a:t>
            </a:r>
            <a:r>
              <a:rPr lang="en-US" dirty="0" smtClean="0"/>
              <a:t>8:30pm – </a:t>
            </a:r>
          </a:p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Fairmont Hotel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Vancouver -- Pacific Ballroom</a:t>
            </a:r>
          </a:p>
          <a:p>
            <a:r>
              <a:rPr lang="en-US" dirty="0" smtClean="0"/>
              <a:t>IEEE </a:t>
            </a:r>
            <a:r>
              <a:rPr lang="en-US" dirty="0"/>
              <a:t>Steinmetz Award Presentation &amp; Reception</a:t>
            </a:r>
          </a:p>
          <a:p>
            <a:pPr>
              <a:spcAft>
                <a:spcPts val="600"/>
              </a:spcAft>
            </a:pPr>
            <a:r>
              <a:rPr lang="en-US" b="0" dirty="0"/>
              <a:t>“Welcome to Vancouver” Reception &amp; Cash Bar</a:t>
            </a:r>
          </a:p>
          <a:p>
            <a:pPr>
              <a:spcAft>
                <a:spcPts val="600"/>
              </a:spcAft>
            </a:pPr>
            <a:r>
              <a:rPr lang="en-US" b="0" dirty="0"/>
              <a:t>1 Drink Ticket per </a:t>
            </a:r>
            <a:r>
              <a:rPr lang="en-US" b="0" dirty="0" smtClean="0"/>
              <a:t>person – a Guest </a:t>
            </a:r>
            <a:r>
              <a:rPr lang="en-US" b="0" dirty="0"/>
              <a:t>drink ticket </a:t>
            </a:r>
            <a:r>
              <a:rPr lang="en-US" b="0" dirty="0" smtClean="0"/>
              <a:t>available</a:t>
            </a:r>
          </a:p>
          <a:p>
            <a:pPr>
              <a:spcAft>
                <a:spcPts val="600"/>
              </a:spcAft>
            </a:pPr>
            <a:r>
              <a:rPr lang="en-US" b="0" dirty="0" smtClean="0"/>
              <a:t>	Ticket is </a:t>
            </a:r>
            <a:r>
              <a:rPr lang="en-US" b="0" dirty="0"/>
              <a:t>available upon entrance to the </a:t>
            </a:r>
            <a:r>
              <a:rPr lang="en-US" b="0" dirty="0" smtClean="0"/>
              <a:t>reception.</a:t>
            </a:r>
          </a:p>
          <a:p>
            <a:pPr>
              <a:spcAft>
                <a:spcPts val="600"/>
              </a:spcAft>
            </a:pPr>
            <a:r>
              <a:rPr lang="en-US" b="0" dirty="0" smtClean="0"/>
              <a:t>The </a:t>
            </a:r>
            <a:r>
              <a:rPr lang="en-US" b="0" dirty="0"/>
              <a:t>cost of the social event is included in the Plenary </a:t>
            </a:r>
            <a:r>
              <a:rPr lang="en-US" b="0" dirty="0" smtClean="0"/>
              <a:t>Session registration. </a:t>
            </a:r>
            <a:r>
              <a:rPr lang="en-US" b="0" dirty="0" smtClean="0"/>
              <a:t>Your Badge signifies you have paid your registration.</a:t>
            </a:r>
            <a:endParaRPr lang="en-US" b="0" dirty="0"/>
          </a:p>
          <a:p>
            <a:pPr>
              <a:spcAft>
                <a:spcPts val="600"/>
              </a:spcAft>
            </a:pPr>
            <a:r>
              <a:rPr lang="en-US" dirty="0"/>
              <a:t>Award ceremony at 7pm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lvl="0"/>
            <a:r>
              <a:rPr lang="en-US" sz="2000" dirty="0" smtClean="0">
                <a:cs typeface="+mn-cs"/>
              </a:rPr>
              <a:t>Vancouver </a:t>
            </a:r>
            <a:r>
              <a:rPr lang="en-US" sz="2000" dirty="0">
                <a:cs typeface="+mn-cs"/>
              </a:rPr>
              <a:t>Fast Facts: </a:t>
            </a:r>
            <a:r>
              <a:rPr lang="en-US" sz="2000" dirty="0">
                <a:cs typeface="+mn-cs"/>
                <a:hlinkClick r:id="rId2"/>
              </a:rPr>
              <a:t>http://www.tourismvancouver.com/vancouver/fast-facts/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Vancouver Discount Card: </a:t>
            </a:r>
            <a:r>
              <a:rPr lang="en-US" sz="2000" dirty="0">
                <a:cs typeface="+mn-cs"/>
                <a:hlinkClick r:id="rId3"/>
              </a:rPr>
              <a:t>http://www.tourismvancouver.com/includes/content/images/media/docs/show_your_badge3.pdf</a:t>
            </a:r>
            <a:r>
              <a:rPr lang="en-US" sz="2000" dirty="0">
                <a:cs typeface="+mn-cs"/>
              </a:rPr>
              <a:t>   </a:t>
            </a:r>
          </a:p>
          <a:p>
            <a:pPr lvl="0"/>
            <a:r>
              <a:rPr lang="en-US" sz="2000" dirty="0">
                <a:cs typeface="+mn-cs"/>
              </a:rPr>
              <a:t>Public Transportation: </a:t>
            </a:r>
            <a:r>
              <a:rPr lang="en-US" sz="2000" dirty="0">
                <a:cs typeface="+mn-cs"/>
                <a:hlinkClick r:id="rId4"/>
              </a:rPr>
              <a:t>http://www.tourismvancouver.com/go/getting-around/transit-system/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Use the Google Map App on your mobile device for up to date transit directions and times.</a:t>
            </a:r>
          </a:p>
          <a:p>
            <a:pPr lvl="0"/>
            <a:r>
              <a:rPr lang="en-US" sz="2000" dirty="0">
                <a:cs typeface="+mn-cs"/>
              </a:rPr>
              <a:t>DOWNTOWN MAP</a:t>
            </a:r>
          </a:p>
          <a:p>
            <a:pPr lvl="0"/>
            <a:r>
              <a:rPr lang="en-US" sz="2000" dirty="0">
                <a:cs typeface="+mn-cs"/>
                <a:hlinkClick r:id="rId5"/>
              </a:rPr>
              <a:t>http://802world.org/wireless/files/2015/04/vancouver_map1.pdf</a:t>
            </a:r>
            <a:r>
              <a:rPr lang="en-US" sz="2000" dirty="0"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Cancel: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TGaj</a:t>
            </a:r>
            <a:r>
              <a:rPr lang="en-US" dirty="0" smtClean="0"/>
              <a:t> – Wed PM1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TGak</a:t>
            </a:r>
            <a:r>
              <a:rPr lang="en-US" dirty="0" smtClean="0"/>
              <a:t> – Wed PM2</a:t>
            </a:r>
          </a:p>
          <a:p>
            <a:endParaRPr lang="en-US" dirty="0" smtClean="0"/>
          </a:p>
          <a:p>
            <a:r>
              <a:rPr lang="en-US" dirty="0" smtClean="0"/>
              <a:t>Add: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TGax</a:t>
            </a:r>
            <a:r>
              <a:rPr lang="en-US" dirty="0" smtClean="0"/>
              <a:t> – 2 Rooms - Thursday AM1 Size 50 </a:t>
            </a:r>
          </a:p>
          <a:p>
            <a:r>
              <a:rPr lang="en-US" dirty="0"/>
              <a:t> </a:t>
            </a:r>
            <a:r>
              <a:rPr lang="en-US" dirty="0" smtClean="0"/>
              <a:t>            Subject to confirmation. – Not Confirmed.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</a:t>
            </a:r>
            <a:r>
              <a:rPr lang="en-US" sz="2800" dirty="0" smtClean="0"/>
              <a:t>regarding </a:t>
            </a:r>
            <a:r>
              <a:rPr lang="en-US" sz="2800" dirty="0"/>
              <a:t>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 </a:t>
            </a:r>
            <a:r>
              <a:rPr lang="en-US" dirty="0" smtClean="0"/>
              <a:t>51</a:t>
            </a:r>
            <a:endParaRPr lang="en-US" dirty="0" smtClean="0"/>
          </a:p>
          <a:p>
            <a:r>
              <a:rPr lang="en-US" dirty="0" smtClean="0"/>
              <a:t>No – </a:t>
            </a:r>
            <a:r>
              <a:rPr lang="en-US" dirty="0" smtClean="0"/>
              <a:t>0</a:t>
            </a:r>
            <a:endParaRPr lang="en-US" dirty="0" smtClean="0"/>
          </a:p>
          <a:p>
            <a:r>
              <a:rPr lang="en-US" dirty="0" smtClean="0"/>
              <a:t>Like the Social </a:t>
            </a:r>
            <a:r>
              <a:rPr lang="en-US" dirty="0" smtClean="0"/>
              <a:t>–  39</a:t>
            </a:r>
            <a:endParaRPr lang="en-US" dirty="0" smtClean="0"/>
          </a:p>
          <a:p>
            <a:r>
              <a:rPr lang="en-US" dirty="0" smtClean="0"/>
              <a:t>Disliked the Social </a:t>
            </a:r>
            <a:r>
              <a:rPr lang="en-US" dirty="0" smtClean="0"/>
              <a:t>– 0  </a:t>
            </a:r>
            <a:endParaRPr lang="en-US" dirty="0" smtClean="0"/>
          </a:p>
          <a:p>
            <a:r>
              <a:rPr lang="en-US" dirty="0" smtClean="0"/>
              <a:t>Did not go to Social – </a:t>
            </a:r>
            <a:r>
              <a:rPr lang="en-US" dirty="0" smtClean="0"/>
              <a:t>10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Agenda Items for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M3.3</a:t>
            </a:r>
            <a:r>
              <a:rPr lang="en-GB" dirty="0"/>
              <a:t>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M3.4</a:t>
            </a:r>
            <a:r>
              <a:rPr lang="en-GB" dirty="0"/>
              <a:t>	II	Meeting room </a:t>
            </a:r>
            <a:r>
              <a:rPr lang="en-GB" dirty="0" smtClean="0"/>
              <a:t>locations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M3.5</a:t>
            </a:r>
            <a:r>
              <a:rPr lang="en-GB" dirty="0"/>
              <a:t>	II	Next meeting </a:t>
            </a:r>
            <a:r>
              <a:rPr lang="en-GB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M3.6</a:t>
            </a:r>
            <a:r>
              <a:rPr lang="en-GB" dirty="0"/>
              <a:t>	II	Meeting </a:t>
            </a:r>
            <a:r>
              <a:rPr lang="en-GB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M3.7</a:t>
            </a:r>
            <a:r>
              <a:rPr lang="en-GB" dirty="0"/>
              <a:t>	II	Recording </a:t>
            </a:r>
            <a:r>
              <a:rPr lang="en-GB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M3.8</a:t>
            </a:r>
            <a:r>
              <a:rPr lang="en-GB" dirty="0"/>
              <a:t>	II	File </a:t>
            </a:r>
            <a:r>
              <a:rPr lang="en-GB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M3.9</a:t>
            </a:r>
            <a:r>
              <a:rPr lang="en-GB" dirty="0"/>
              <a:t>	II	Breakfast, breaks, Social </a:t>
            </a:r>
            <a:r>
              <a:rPr lang="en-GB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Future 802 Plenary Sessions: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</a:t>
            </a:r>
            <a:r>
              <a:rPr lang="en-US" dirty="0" smtClean="0"/>
              <a:t>   Caribe </a:t>
            </a:r>
            <a:r>
              <a:rPr lang="en-US" dirty="0"/>
              <a:t>Hotel and Convention </a:t>
            </a:r>
            <a:r>
              <a:rPr lang="en-US" dirty="0" smtClean="0"/>
              <a:t>Center – </a:t>
            </a:r>
            <a:r>
              <a:rPr lang="en-US" dirty="0" smtClean="0"/>
              <a:t>Orlando, FL</a:t>
            </a:r>
            <a:endParaRPr lang="en-US" dirty="0" smtClean="0"/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Manchester Grand Hyatt – San Diego, CA</a:t>
            </a:r>
          </a:p>
          <a:p>
            <a:pPr lvl="1"/>
            <a:r>
              <a:rPr lang="en-US" dirty="0" smtClean="0"/>
              <a:t>Nov 2018	Suzhou, China - TBC</a:t>
            </a:r>
          </a:p>
          <a:p>
            <a:pPr lvl="2"/>
            <a:r>
              <a:rPr lang="en-US" sz="2000" dirty="0" smtClean="0"/>
              <a:t>(New facility, pricing model being negotiated, Sponsor capability investigation)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</a:t>
            </a:r>
            <a:r>
              <a:rPr lang="en-US" dirty="0" smtClean="0"/>
              <a:t>: EC-16/66r0</a:t>
            </a:r>
            <a:endParaRPr lang="en-US" dirty="0"/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</a:t>
            </a:r>
            <a:r>
              <a:rPr lang="en-US" dirty="0" smtClean="0"/>
              <a:t>Executive </a:t>
            </a:r>
            <a:r>
              <a:rPr lang="en-US" dirty="0"/>
              <a:t>Secretary Report</a:t>
            </a:r>
            <a:r>
              <a:rPr lang="en-US" dirty="0" smtClean="0"/>
              <a:t>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mentor.ieee.org/802-ec/dcn/17/ec-17-0036-00-00EC-executive-secretary-agenda-items-march-2017-plenary.pptx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802.3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1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2"/>
              </a:rPr>
              <a:t>Treasurer Report</a:t>
            </a:r>
            <a:r>
              <a:rPr lang="en-US" dirty="0" smtClean="0"/>
              <a:t>: 11-17/0407r1</a:t>
            </a:r>
          </a:p>
          <a:p>
            <a:endParaRPr lang="en-US" dirty="0" smtClean="0">
              <a:hlinkClick r:id="rId13"/>
            </a:endParaRPr>
          </a:p>
          <a:p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4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5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>
                <a:hlinkClick r:id="rId3"/>
              </a:rPr>
              <a:t>Combined Meeting </a:t>
            </a:r>
            <a:r>
              <a:rPr lang="en-US" dirty="0" smtClean="0">
                <a:hlinkClick r:id="rId3"/>
              </a:rPr>
              <a:t>Schedule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MEETING </a:t>
            </a:r>
            <a:r>
              <a:rPr lang="en-US" dirty="0"/>
              <a:t>MAP (FLOOR PLAN) </a:t>
            </a:r>
          </a:p>
          <a:p>
            <a:r>
              <a:rPr lang="en-US" dirty="0" smtClean="0"/>
              <a:t>    Accessed </a:t>
            </a:r>
            <a:r>
              <a:rPr lang="en-US" dirty="0"/>
              <a:t>online at </a:t>
            </a:r>
            <a:r>
              <a:rPr lang="en-US" dirty="0">
                <a:hlinkClick r:id="rId4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802W Interim: 7-12 May 2017 –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GB" sz="2000" dirty="0"/>
              <a:t>Daejeon Convention </a:t>
            </a:r>
            <a:r>
              <a:rPr lang="en-GB" sz="2000" dirty="0" err="1"/>
              <a:t>Center</a:t>
            </a:r>
            <a:r>
              <a:rPr lang="en-GB" sz="2000" dirty="0"/>
              <a:t>, Daejeon, Korea</a:t>
            </a:r>
            <a:br>
              <a:rPr lang="en-GB" sz="2000" dirty="0"/>
            </a:br>
            <a:r>
              <a:rPr lang="en-GB" sz="2000" dirty="0" smtClean="0">
                <a:hlinkClick r:id="rId3"/>
              </a:rPr>
              <a:t>Meeting </a:t>
            </a:r>
            <a:r>
              <a:rPr lang="en-GB" sz="2000" dirty="0">
                <a:hlinkClick r:id="rId3"/>
              </a:rPr>
              <a:t>Website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>
                <a:hlinkClick r:id="rId4"/>
              </a:rPr>
              <a:t>Meeting </a:t>
            </a:r>
            <a:r>
              <a:rPr lang="en-GB" sz="2000" dirty="0">
                <a:hlinkClick r:id="rId4"/>
              </a:rPr>
              <a:t>Registration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US" b="0" dirty="0" smtClean="0">
                <a:solidFill>
                  <a:srgbClr val="FF0000"/>
                </a:solidFill>
              </a:rPr>
              <a:t>Early-Bird </a:t>
            </a:r>
            <a:r>
              <a:rPr lang="en-US" b="0" dirty="0">
                <a:solidFill>
                  <a:srgbClr val="FF0000"/>
                </a:solidFill>
              </a:rPr>
              <a:t>Meeting Registration Deadline: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March 29th</a:t>
            </a:r>
            <a:endParaRPr lang="en-GB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802 Plenary: 9-14 July 2017 – </a:t>
            </a:r>
          </a:p>
          <a:p>
            <a:pPr lvl="1">
              <a:spcBef>
                <a:spcPts val="0"/>
              </a:spcBef>
            </a:pPr>
            <a:r>
              <a:rPr lang="en-GB" b="1" dirty="0" err="1"/>
              <a:t>Estrel</a:t>
            </a:r>
            <a:r>
              <a:rPr lang="en-GB" b="1" dirty="0"/>
              <a:t> Hotel and Convention </a:t>
            </a:r>
            <a:r>
              <a:rPr lang="en-GB" b="1" dirty="0" err="1"/>
              <a:t>Center</a:t>
            </a:r>
            <a:r>
              <a:rPr lang="en-GB" b="1" dirty="0"/>
              <a:t>, Berlin, </a:t>
            </a:r>
            <a:r>
              <a:rPr lang="en-GB" b="1" dirty="0" smtClean="0"/>
              <a:t>Germany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Registration targeted to Open 15 April 2017</a:t>
            </a:r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Early-Bird Meeting Registration Deadline: </a:t>
            </a:r>
            <a:r>
              <a:rPr lang="en-US" dirty="0" smtClean="0">
                <a:solidFill>
                  <a:srgbClr val="FF0000"/>
                </a:solidFill>
              </a:rPr>
              <a:t>19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b="0" dirty="0" smtClean="0">
                <a:solidFill>
                  <a:srgbClr val="FF0000"/>
                </a:solidFill>
              </a:rPr>
              <a:t> 2017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676753"/>
            <a:ext cx="4056347" cy="664015"/>
          </a:xfrm>
        </p:spPr>
        <p:txBody>
          <a:bodyPr>
            <a:normAutofit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30494</TotalTime>
  <Words>1000</Words>
  <Application>Microsoft Office PowerPoint</Application>
  <PresentationFormat>On-screen Show (4:3)</PresentationFormat>
  <Paragraphs>257</Paragraphs>
  <Slides>21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March 2017 – Vancouver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M3.09 FOOD &amp; BEVERAGE </vt:lpstr>
      <vt:lpstr>Network Assistance</vt:lpstr>
      <vt:lpstr>Social Information</vt:lpstr>
      <vt:lpstr>TOURISM INFORMATION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March 2017 - Vancouver</dc:title>
  <dc:subject>March 2017</dc:subject>
  <dc:creator>Jon Rosdahl</dc:creator>
  <dc:description>Jon Rosdahl (Qualcomm)</dc:description>
  <cp:lastModifiedBy>Jon Rosdahl</cp:lastModifiedBy>
  <cp:revision>164</cp:revision>
  <cp:lastPrinted>1601-01-01T00:00:00Z</cp:lastPrinted>
  <dcterms:created xsi:type="dcterms:W3CDTF">2014-04-14T10:59:07Z</dcterms:created>
  <dcterms:modified xsi:type="dcterms:W3CDTF">2017-03-18T01:42:53Z</dcterms:modified>
  <cp:category>Report</cp:category>
</cp:coreProperties>
</file>