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837" r:id="rId1"/>
  </p:sldMasterIdLst>
  <p:notesMasterIdLst>
    <p:notesMasterId r:id="rId23"/>
  </p:notesMasterIdLst>
  <p:handoutMasterIdLst>
    <p:handoutMasterId r:id="rId24"/>
  </p:handoutMasterIdLst>
  <p:sldIdLst>
    <p:sldId id="256" r:id="rId2"/>
    <p:sldId id="257" r:id="rId3"/>
    <p:sldId id="289" r:id="rId4"/>
    <p:sldId id="300" r:id="rId5"/>
    <p:sldId id="272" r:id="rId6"/>
    <p:sldId id="273" r:id="rId7"/>
    <p:sldId id="274" r:id="rId8"/>
    <p:sldId id="268" r:id="rId9"/>
    <p:sldId id="275" r:id="rId10"/>
    <p:sldId id="290" r:id="rId11"/>
    <p:sldId id="305" r:id="rId12"/>
    <p:sldId id="306" r:id="rId13"/>
    <p:sldId id="308" r:id="rId14"/>
    <p:sldId id="309" r:id="rId15"/>
    <p:sldId id="281" r:id="rId16"/>
    <p:sldId id="280" r:id="rId17"/>
    <p:sldId id="283" r:id="rId18"/>
    <p:sldId id="284" r:id="rId19"/>
    <p:sldId id="291" r:id="rId20"/>
    <p:sldId id="292" r:id="rId21"/>
    <p:sldId id="264" r:id="rId22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231" autoAdjust="0"/>
    <p:restoredTop sz="94148" autoAdjust="0"/>
  </p:normalViewPr>
  <p:slideViewPr>
    <p:cSldViewPr>
      <p:cViewPr varScale="1">
        <p:scale>
          <a:sx n="57" d="100"/>
          <a:sy n="57" d="100"/>
        </p:scale>
        <p:origin x="1086" y="78"/>
      </p:cViewPr>
      <p:guideLst>
        <p:guide orient="horz" pos="2160"/>
        <p:guide pos="2880"/>
      </p:guideLst>
    </p:cSldViewPr>
  </p:slideViewPr>
  <p:outlineViewPr>
    <p:cViewPr varScale="1"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1" d="100"/>
          <a:sy n="61" d="100"/>
        </p:scale>
        <p:origin x="1692" y="7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802-11-17/0254r2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March 2017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Jon Rosdahl, Qualcomm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802-11-17/0254r2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March 2017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Jon Rosdahl, Qualcomm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802-11-17/0254r2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March 2017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Jon Rosdahl, Qualcomm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802-11-17/0254r2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March 2017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Jon Rosdahl, Qualcomm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662738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802-11-17/0254r2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March 2017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Jon Rosdahl, Qualcomm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305888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802-11-17/0254r2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March 2017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Jon Rosdahl, Qualcomm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21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802-11-17/0254r2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March 2017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Jon Rosdahl, Qualcomm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802-11-17/0254r2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March 2017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Jon Rosdahl, Qualcomm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726730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802-11-17/0254r2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March 2017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Jon Rosdahl, Qualcomm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526720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Report</a:t>
            </a:r>
            <a:r>
              <a:rPr lang="en-US" baseline="0" dirty="0" smtClean="0"/>
              <a:t> version </a:t>
            </a:r>
            <a:r>
              <a:rPr lang="en-US" dirty="0" smtClean="0"/>
              <a:t>R0 and R1  had</a:t>
            </a:r>
            <a:r>
              <a:rPr lang="en-US" baseline="0" dirty="0" smtClean="0"/>
              <a:t> an error on the date of Early-Bird Registration Deadline – 19 May is correct.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802-11-17/0254r2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March 2017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Jon Rosdahl, Qualcomm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852987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802-11-17/0254r2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March 2017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Jon Rosdahl, Qualcomm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359816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95755" y="95706"/>
            <a:ext cx="2185983" cy="215444"/>
          </a:xfrm>
          <a:noFill/>
        </p:spPr>
        <p:txBody>
          <a:bodyPr/>
          <a:lstStyle/>
          <a:p>
            <a:r>
              <a:rPr lang="en-US" smtClean="0"/>
              <a:t>doc.: IEEE 802-11-17/0254r2</a:t>
            </a:r>
            <a:endParaRPr lang="en-US" smtClean="0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743537" cy="215444"/>
          </a:xfrm>
          <a:noFill/>
        </p:spPr>
        <p:txBody>
          <a:bodyPr/>
          <a:lstStyle/>
          <a:p>
            <a:r>
              <a:rPr lang="en-US" smtClean="0"/>
              <a:t>March 2017</a:t>
            </a:r>
          </a:p>
        </p:txBody>
      </p:sp>
      <p:sp>
        <p:nvSpPr>
          <p:cNvPr id="20484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2813" y="8985250"/>
            <a:ext cx="2628925" cy="184666"/>
          </a:xfrm>
          <a:noFill/>
        </p:spPr>
        <p:txBody>
          <a:bodyPr/>
          <a:lstStyle/>
          <a:p>
            <a:pPr lvl="4"/>
            <a:r>
              <a:rPr lang="en-US" smtClean="0"/>
              <a:t>Jon Rosdahl, Qualcomm</a:t>
            </a:r>
          </a:p>
        </p:txBody>
      </p:sp>
      <p:sp>
        <p:nvSpPr>
          <p:cNvPr id="2048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20211" y="8985250"/>
            <a:ext cx="415177" cy="184666"/>
          </a:xfrm>
          <a:noFill/>
        </p:spPr>
        <p:txBody>
          <a:bodyPr/>
          <a:lstStyle/>
          <a:p>
            <a:r>
              <a:rPr lang="en-US"/>
              <a:t>Page </a:t>
            </a:r>
            <a:fld id="{C5F07510-7C93-4BC9-94B9-BB2AFDC6E14F}" type="slidenum">
              <a:rPr lang="en-US"/>
              <a:pPr/>
              <a:t>10</a:t>
            </a:fld>
            <a:endParaRPr lang="en-US"/>
          </a:p>
        </p:txBody>
      </p:sp>
      <p:sp>
        <p:nvSpPr>
          <p:cNvPr id="204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04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66849674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802-11-17/0254r2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March 2017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Jon Rosdahl, Qualcomm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460939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802-11-17/0254r2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March 2017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Jon Rosdahl, Qualcomm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870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March 2017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Jon Rosdahl, Qualcomm</a:t>
            </a: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Slide </a:t>
            </a:r>
            <a:fld id="{DE40C9FC-4879-4F20-9ECA-A574A90476B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99004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March 2017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Jon Rosdahl, Qualcomm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260623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March 2017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Jon Rosdahl, Qualcomm</a:t>
            </a: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Slide </a:t>
            </a:r>
            <a:fld id="{3ABCC52B-A3F7-440B-BBF2-55191E6E777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4437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March 2017</a:t>
            </a:r>
            <a:endParaRPr lang="en-GB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Jon Rosdahl, Qualcomm</a:t>
            </a:r>
            <a:endParaRPr lang="en-GB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Slide </a:t>
            </a:r>
            <a:fld id="{1CD163DD-D5E7-41DA-95F2-71530C24F8C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38977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808038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buFont typeface="Times New Roman" pitchFamily="18" charset="0"/>
              <a:buNone/>
              <a:tabLst/>
              <a:defRPr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1pPr>
          </a:lstStyle>
          <a:p>
            <a:r>
              <a:rPr lang="en-US" smtClean="0"/>
              <a:t>March 2017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63" y="6475413"/>
            <a:ext cx="2898775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Jon Rosdahl, Qualcomm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Slide </a:t>
            </a:r>
            <a:fld id="{69B99EC4-A1FB-4C79-B9A5-C1FFD5A9038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32548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March 2017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Jon Rosdahl, Qualcomm</a:t>
            </a: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Slide </a:t>
            </a:r>
            <a:fld id="{06B781AF-4CCF-49B0-A572-DE54FBE5D94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78195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March 2017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Jon Rosdahl, Qualcomm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Slide </a:t>
            </a:r>
            <a:fld id="{F5D8E26B-7BCF-4D25-9C89-0168A6618F1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0343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March 2017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Jon Rosdahl, Qualcomm</a:t>
            </a: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Slide </a:t>
            </a:r>
            <a:fld id="{6B5E41C2-EF12-4EF2-8280-F2B4208277C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42652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March 2017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Jon Rosdahl, Qualcomm</a:t>
            </a: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Slide </a:t>
            </a:r>
            <a:fld id="{9B0D65C8-A0CA-4DDA-83BB-89786621859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3416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title text format</a:t>
            </a:r>
          </a:p>
        </p:txBody>
      </p:sp>
      <p:sp>
        <p:nvSpPr>
          <p:cNvPr id="2051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3" y="333375"/>
            <a:ext cx="1874837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r>
              <a:rPr lang="en-US" smtClean="0"/>
              <a:t>March 2017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6475413"/>
            <a:ext cx="3184525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defRPr sz="120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defRPr>
            </a:lvl1pPr>
          </a:lstStyle>
          <a:p>
            <a:r>
              <a:rPr lang="en-GB" smtClean="0"/>
              <a:t>Jon Rosdahl, Qualcomm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latin typeface="Times New Roman" pitchFamily="16" charset="0"/>
              <a:ea typeface="MS Gothic" charset="-128"/>
              <a:cs typeface="+mn-cs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420687" cy="1841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200" dirty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+mn-cs"/>
              </a:rPr>
              <a:t>Report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latin typeface="Times New Roman" pitchFamily="16" charset="0"/>
              <a:ea typeface="MS Gothic" charset="-128"/>
              <a:cs typeface="+mn-cs"/>
            </a:endParaRPr>
          </a:p>
        </p:txBody>
      </p:sp>
      <p:sp>
        <p:nvSpPr>
          <p:cNvPr id="11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11-17/0254r2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49290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8" r:id="rId1"/>
    <p:sldLayoutId id="2147483839" r:id="rId2"/>
    <p:sldLayoutId id="2147483840" r:id="rId3"/>
    <p:sldLayoutId id="2147483841" r:id="rId4"/>
    <p:sldLayoutId id="2147483842" r:id="rId5"/>
    <p:sldLayoutId id="2147483843" r:id="rId6"/>
    <p:sldLayoutId id="2147483844" r:id="rId7"/>
    <p:sldLayoutId id="2147483845" r:id="rId8"/>
    <p:sldLayoutId id="2147483846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+mj-lt"/>
          <a:ea typeface="+mj-ea"/>
          <a:cs typeface="MS Gothic"/>
        </a:defRPr>
      </a:lvl1pPr>
      <a:lvl2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2pPr>
      <a:lvl3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3pPr>
      <a:lvl4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4pPr>
      <a:lvl5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 b="1">
          <a:solidFill>
            <a:srgbClr val="000000"/>
          </a:solidFill>
          <a:latin typeface="+mn-lt"/>
          <a:ea typeface="+mn-ea"/>
          <a:cs typeface="MS Gothic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  <a:cs typeface="MS Gothic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>
          <a:solidFill>
            <a:srgbClr val="000000"/>
          </a:solidFill>
          <a:latin typeface="+mn-lt"/>
          <a:ea typeface="+mn-ea"/>
          <a:cs typeface="MS Gothic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1600">
          <a:solidFill>
            <a:srgbClr val="000000"/>
          </a:solidFill>
          <a:latin typeface="+mn-lt"/>
          <a:ea typeface="+mn-ea"/>
          <a:cs typeface="MS Gothic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1600">
          <a:solidFill>
            <a:srgbClr val="000000"/>
          </a:solidFill>
          <a:latin typeface="+mn-lt"/>
          <a:ea typeface="+mn-ea"/>
          <a:cs typeface="MS Gothic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ocuments" TargetMode="External"/><Relationship Id="rId4" Type="http://schemas.openxmlformats.org/officeDocument/2006/relationships/hyperlink" Target="ftp://griffin.events.ieee.org/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ourismvancouver.com/includes/content/images/media/docs/show_your_badge3.pdf" TargetMode="External"/><Relationship Id="rId2" Type="http://schemas.openxmlformats.org/officeDocument/2006/relationships/hyperlink" Target="http://www.tourismvancouver.com/vancouver/fast-facts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802world.org/wireless/files/2015/04/vancouver_map1.pdf" TargetMode="External"/><Relationship Id="rId4" Type="http://schemas.openxmlformats.org/officeDocument/2006/relationships/hyperlink" Target="http://www.tourismvancouver.com/go/getting-around/transit-system/" TargetMode="Externa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-ec/dcn/16/ec-16-0177-01-00EC-executive-secretary-agenda-items-november-2016-plenary.pptx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-ec/dcn/17/ec-17-0036-00-00EC-executive-secretary-agenda-items-march-2017-plenary.pptx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://grouper.ieee.org/groups/802/18/" TargetMode="External"/><Relationship Id="rId13" Type="http://schemas.openxmlformats.org/officeDocument/2006/relationships/hyperlink" Target="http://standards.ieee.org/guides/bylaws/sect6-7.html#6" TargetMode="External"/><Relationship Id="rId3" Type="http://schemas.openxmlformats.org/officeDocument/2006/relationships/hyperlink" Target="http://www.ieee802.org/1/" TargetMode="External"/><Relationship Id="rId7" Type="http://schemas.openxmlformats.org/officeDocument/2006/relationships/hyperlink" Target="http://www.ieee802.org/16/" TargetMode="External"/><Relationship Id="rId12" Type="http://schemas.openxmlformats.org/officeDocument/2006/relationships/hyperlink" Target="https://mentor.ieee.org/802.11/dcn/17/11-17-0407-01-0000-treasurer-report-march-2017-vancouver.pptx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5/documents?is_dcn=agenda&amp;is_group=0000" TargetMode="External"/><Relationship Id="rId11" Type="http://schemas.openxmlformats.org/officeDocument/2006/relationships/hyperlink" Target="http://www.ieee802.org/24/" TargetMode="External"/><Relationship Id="rId5" Type="http://schemas.openxmlformats.org/officeDocument/2006/relationships/hyperlink" Target="https://mentor.ieee.org/802.11/dcn/17/11-17-0196-02-0000-march-2017-agenda.xlsx" TargetMode="External"/><Relationship Id="rId15" Type="http://schemas.openxmlformats.org/officeDocument/2006/relationships/hyperlink" Target="http://standards.ieee.org/resources/antitrust-guidelines.pdf" TargetMode="External"/><Relationship Id="rId10" Type="http://schemas.openxmlformats.org/officeDocument/2006/relationships/hyperlink" Target="http://www.ieee802.org/21/" TargetMode="External"/><Relationship Id="rId4" Type="http://schemas.openxmlformats.org/officeDocument/2006/relationships/hyperlink" Target="http://www.ieee802.org/3/" TargetMode="External"/><Relationship Id="rId9" Type="http://schemas.openxmlformats.org/officeDocument/2006/relationships/hyperlink" Target="http://www.ieee802.org/19/" TargetMode="External"/><Relationship Id="rId14" Type="http://schemas.openxmlformats.org/officeDocument/2006/relationships/hyperlink" Target="http://standards.ieee.org/board/pat/pat-slideset.ppt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802world.org/attendee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802world.org/wireless/files/2015/04/Hyatt-Regency-Vancouver-Floorplan.pdf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eee802.org/11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arinex.com.au/ieee2017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arinex.eventsair.com/ieee-2017/form8/Site/Register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>
            <a:normAutofit fontScale="90000"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/>
              <a:t>1</a:t>
            </a:r>
            <a:r>
              <a:rPr lang="en-US" baseline="30000" dirty="0" smtClean="0"/>
              <a:t>st</a:t>
            </a:r>
            <a:r>
              <a:rPr lang="en-US" dirty="0" smtClean="0"/>
              <a:t> Vice Chair Report – </a:t>
            </a:r>
            <a:br>
              <a:rPr lang="en-US" dirty="0" smtClean="0"/>
            </a:br>
            <a:r>
              <a:rPr lang="en-US" dirty="0" smtClean="0"/>
              <a:t>March 2017 – Vancouver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idx="1"/>
          </p:nvPr>
        </p:nvSpPr>
        <p:spPr>
          <a:xfrm>
            <a:off x="683568" y="1728201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</a:t>
            </a:r>
            <a:r>
              <a:rPr lang="en-GB" sz="2000"/>
              <a:t>:</a:t>
            </a:r>
            <a:r>
              <a:rPr lang="en-GB" sz="2000" b="0"/>
              <a:t> </a:t>
            </a:r>
            <a:r>
              <a:rPr lang="en-GB" sz="2000" b="0" smtClean="0"/>
              <a:t>2017-03-17</a:t>
            </a: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smtClean="0"/>
              <a:t>March 2017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Jon Rosdahl, Qualcomm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88799399"/>
              </p:ext>
            </p:extLst>
          </p:nvPr>
        </p:nvGraphicFramePr>
        <p:xfrm>
          <a:off x="546100" y="2711450"/>
          <a:ext cx="7764463" cy="2373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09" name="Document" r:id="rId4" imgW="8253180" imgH="2529696" progId="Word.Document.8">
                  <p:embed/>
                </p:oleObj>
              </mc:Choice>
              <mc:Fallback>
                <p:oleObj name="Document" r:id="rId4" imgW="8253180" imgH="2529696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6100" y="2711450"/>
                        <a:ext cx="7764463" cy="23733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2320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1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31900" y="1052736"/>
            <a:ext cx="6480175" cy="4389214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</p:pic>
      <p:sp>
        <p:nvSpPr>
          <p:cNvPr id="1946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M3.8 Local File Document Server information</a:t>
            </a:r>
          </a:p>
        </p:txBody>
      </p:sp>
      <p:sp>
        <p:nvSpPr>
          <p:cNvPr id="19459" name="Date Placeholder 3"/>
          <p:cNvSpPr>
            <a:spLocks noGrp="1"/>
          </p:cNvSpPr>
          <p:nvPr>
            <p:ph type="dt" idx="10"/>
          </p:nvPr>
        </p:nvSpPr>
        <p:spPr>
          <a:xfrm>
            <a:off x="685800" y="381000"/>
            <a:ext cx="1752600" cy="276999"/>
          </a:xfrm>
          <a:prstGeom prst="rect">
            <a:avLst/>
          </a:prstGeom>
          <a:noFill/>
        </p:spPr>
        <p:txBody>
          <a:bodyPr/>
          <a:lstStyle/>
          <a:p>
            <a:r>
              <a:rPr lang="en-US" smtClean="0"/>
              <a:t>March 2017</a:t>
            </a:r>
          </a:p>
        </p:txBody>
      </p:sp>
      <p:sp>
        <p:nvSpPr>
          <p:cNvPr id="19460" name="Footer Placeholder 4"/>
          <p:cNvSpPr>
            <a:spLocks noGrp="1"/>
          </p:cNvSpPr>
          <p:nvPr>
            <p:ph type="ftr" idx="11"/>
          </p:nvPr>
        </p:nvSpPr>
        <p:spPr>
          <a:xfrm>
            <a:off x="6096000" y="6475412"/>
            <a:ext cx="2447925" cy="230188"/>
          </a:xfrm>
          <a:prstGeom prst="rect">
            <a:avLst/>
          </a:prstGeom>
          <a:noFill/>
        </p:spPr>
        <p:txBody>
          <a:bodyPr/>
          <a:lstStyle/>
          <a:p>
            <a:r>
              <a:rPr lang="en-US" smtClean="0"/>
              <a:t>Jon Rosdahl, Qualcomm</a:t>
            </a:r>
          </a:p>
        </p:txBody>
      </p:sp>
      <p:sp>
        <p:nvSpPr>
          <p:cNvPr id="19461" name="Slide Number Placeholder 5"/>
          <p:cNvSpPr>
            <a:spLocks noGrp="1"/>
          </p:cNvSpPr>
          <p:nvPr>
            <p:ph type="sldNum" idx="12"/>
          </p:nvPr>
        </p:nvSpPr>
        <p:spPr>
          <a:noFill/>
        </p:spPr>
        <p:txBody>
          <a:bodyPr/>
          <a:lstStyle/>
          <a:p>
            <a:r>
              <a:rPr lang="en-US"/>
              <a:t>Slide </a:t>
            </a:r>
            <a:fld id="{D64B625E-504A-4C58-A39B-C8B7B94C9285}" type="slidenum">
              <a:rPr lang="en-US"/>
              <a:pPr/>
              <a:t>10</a:t>
            </a:fld>
            <a:endParaRPr lang="en-US"/>
          </a:p>
        </p:txBody>
      </p:sp>
      <p:sp>
        <p:nvSpPr>
          <p:cNvPr id="19463" name="Rectangle 4"/>
          <p:cNvSpPr>
            <a:spLocks noChangeArrowheads="1"/>
          </p:cNvSpPr>
          <p:nvPr/>
        </p:nvSpPr>
        <p:spPr bwMode="auto">
          <a:xfrm>
            <a:off x="804863" y="5438775"/>
            <a:ext cx="7032625" cy="9223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="ctr">
            <a:spAutoFit/>
          </a:bodyPr>
          <a:lstStyle/>
          <a:p>
            <a:pPr algn="ctr"/>
            <a:r>
              <a:rPr lang="en-US" sz="1800"/>
              <a:t>Local FTP server: </a:t>
            </a:r>
            <a:r>
              <a:rPr lang="en-GB" sz="1800">
                <a:hlinkClick r:id="rId4"/>
              </a:rPr>
              <a:t>ftp://griffin.events.ieee.org </a:t>
            </a:r>
            <a:r>
              <a:rPr lang="en-US" sz="1800"/>
              <a:t>(anonymous)</a:t>
            </a:r>
          </a:p>
          <a:p>
            <a:pPr algn="ctr"/>
            <a:r>
              <a:rPr lang="en-US" sz="1800"/>
              <a:t>External Document Server   </a:t>
            </a:r>
            <a:r>
              <a:rPr lang="en-US" sz="1800">
                <a:hlinkClick r:id="rId5"/>
              </a:rPr>
              <a:t>https://mentor.ieee.org/802.11/documents</a:t>
            </a:r>
            <a:endParaRPr lang="en-US" sz="1800" b="0"/>
          </a:p>
          <a:p>
            <a:pPr algn="ctr"/>
            <a:r>
              <a:rPr lang="en-US" sz="1800" b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3092494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March 2017</a:t>
            </a:r>
            <a:endParaRPr lang="en-US" dirty="0" smtClean="0"/>
          </a:p>
        </p:txBody>
      </p:sp>
      <p:sp>
        <p:nvSpPr>
          <p:cNvPr id="2253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Jon Rosdahl, Qualcomm</a:t>
            </a:r>
          </a:p>
        </p:txBody>
      </p:sp>
      <p:sp>
        <p:nvSpPr>
          <p:cNvPr id="2253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Slide </a:t>
            </a:r>
            <a:fld id="{0150DDA3-8D91-4B5F-B91C-7650B41D76C2}" type="slidenum">
              <a:rPr lang="en-US"/>
              <a:pPr/>
              <a:t>11</a:t>
            </a:fld>
            <a:endParaRPr lang="en-US"/>
          </a:p>
        </p:txBody>
      </p:sp>
      <p:sp>
        <p:nvSpPr>
          <p:cNvPr id="22534" name="TextBox 7"/>
          <p:cNvSpPr txBox="1">
            <a:spLocks noChangeArrowheads="1"/>
          </p:cNvSpPr>
          <p:nvPr/>
        </p:nvSpPr>
        <p:spPr bwMode="auto">
          <a:xfrm>
            <a:off x="501774" y="1628800"/>
            <a:ext cx="8215063" cy="47459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2" defTabSz="914400" eaLnBrk="1" hangingPunct="1">
              <a:spcBef>
                <a:spcPct val="20000"/>
              </a:spcBef>
              <a:buClrTx/>
              <a:buSzTx/>
              <a:buFontTx/>
              <a:buChar char="•"/>
            </a:pPr>
            <a:r>
              <a:rPr lang="en-US" b="1" kern="0" dirty="0" smtClean="0">
                <a:solidFill>
                  <a:srgbClr val="000000"/>
                </a:solidFill>
                <a:latin typeface="Arial"/>
              </a:rPr>
              <a:t>Registered </a:t>
            </a:r>
            <a:r>
              <a:rPr lang="en-US" b="1" kern="0" dirty="0">
                <a:solidFill>
                  <a:srgbClr val="000000"/>
                </a:solidFill>
                <a:latin typeface="Arial"/>
              </a:rPr>
              <a:t>Attendees Only </a:t>
            </a:r>
          </a:p>
          <a:p>
            <a:pPr marL="914400" lvl="2" indent="0" defTabSz="914400" eaLnBrk="1" hangingPunct="1">
              <a:spcBef>
                <a:spcPct val="20000"/>
              </a:spcBef>
              <a:buClrTx/>
              <a:buSzTx/>
            </a:pPr>
            <a:r>
              <a:rPr lang="en-US" b="1" kern="0" dirty="0">
                <a:solidFill>
                  <a:srgbClr val="000000"/>
                </a:solidFill>
                <a:latin typeface="Arial"/>
              </a:rPr>
              <a:t>            – Please Wear Badge at all times</a:t>
            </a:r>
          </a:p>
          <a:p>
            <a:pPr lvl="2" defTabSz="914400" eaLnBrk="1" hangingPunct="1">
              <a:spcBef>
                <a:spcPct val="20000"/>
              </a:spcBef>
              <a:buClrTx/>
              <a:buSzTx/>
              <a:buFontTx/>
              <a:buChar char="•"/>
            </a:pPr>
            <a:r>
              <a:rPr lang="en-US" b="1" kern="0" dirty="0">
                <a:solidFill>
                  <a:srgbClr val="000000"/>
                </a:solidFill>
                <a:latin typeface="Arial"/>
              </a:rPr>
              <a:t>HRV - Regency Foyer</a:t>
            </a:r>
          </a:p>
          <a:p>
            <a:pPr lvl="2" defTabSz="914400" eaLnBrk="1" hangingPunct="1">
              <a:spcBef>
                <a:spcPct val="20000"/>
              </a:spcBef>
              <a:buClrTx/>
              <a:buSzTx/>
              <a:buFontTx/>
              <a:buChar char="•"/>
            </a:pPr>
            <a:r>
              <a:rPr lang="en-US" b="1" kern="0" dirty="0">
                <a:solidFill>
                  <a:srgbClr val="000000"/>
                </a:solidFill>
                <a:latin typeface="Arial"/>
              </a:rPr>
              <a:t>FHV – British Columbia Foyer*</a:t>
            </a:r>
          </a:p>
          <a:p>
            <a:pPr lvl="3" defTabSz="914400" eaLnBrk="1" hangingPunct="1">
              <a:spcBef>
                <a:spcPct val="20000"/>
              </a:spcBef>
              <a:buClrTx/>
              <a:buSzTx/>
              <a:buFontTx/>
              <a:buChar char="–"/>
            </a:pPr>
            <a:r>
              <a:rPr lang="en-US" sz="2000" b="1" kern="0" dirty="0">
                <a:solidFill>
                  <a:srgbClr val="000000"/>
                </a:solidFill>
                <a:latin typeface="Arial"/>
              </a:rPr>
              <a:t>*</a:t>
            </a:r>
            <a:r>
              <a:rPr lang="en-US" sz="2000" kern="0" dirty="0">
                <a:solidFill>
                  <a:srgbClr val="000000"/>
                </a:solidFill>
                <a:latin typeface="Arial"/>
              </a:rPr>
              <a:t>No food &amp; beverage at FHV on Friday.</a:t>
            </a:r>
          </a:p>
          <a:p>
            <a:pPr lvl="3" defTabSz="914400" eaLnBrk="1" hangingPunct="1">
              <a:spcBef>
                <a:spcPct val="20000"/>
              </a:spcBef>
              <a:buClrTx/>
              <a:buSzTx/>
              <a:buFontTx/>
              <a:buChar char="–"/>
            </a:pPr>
            <a:endParaRPr lang="en-US" sz="2000" kern="0" dirty="0">
              <a:solidFill>
                <a:srgbClr val="000000"/>
              </a:solidFill>
              <a:latin typeface="Arial"/>
            </a:endParaRPr>
          </a:p>
          <a:p>
            <a:pPr lvl="2" defTabSz="914400" eaLnBrk="1" hangingPunct="1">
              <a:spcBef>
                <a:spcPct val="20000"/>
              </a:spcBef>
              <a:buClrTx/>
              <a:buSzTx/>
              <a:buFontTx/>
              <a:buChar char="•"/>
            </a:pPr>
            <a:r>
              <a:rPr lang="en-US" b="1" kern="0" dirty="0">
                <a:solidFill>
                  <a:srgbClr val="000000"/>
                </a:solidFill>
                <a:latin typeface="Arial"/>
              </a:rPr>
              <a:t>Continental Breakfast</a:t>
            </a:r>
          </a:p>
          <a:p>
            <a:pPr lvl="3" defTabSz="914400" eaLnBrk="1" hangingPunct="1">
              <a:spcBef>
                <a:spcPct val="20000"/>
              </a:spcBef>
              <a:buClrTx/>
              <a:buSzTx/>
              <a:buFontTx/>
              <a:buChar char="–"/>
            </a:pPr>
            <a:r>
              <a:rPr lang="en-US" kern="0" dirty="0">
                <a:solidFill>
                  <a:srgbClr val="000000"/>
                </a:solidFill>
                <a:latin typeface="Arial"/>
              </a:rPr>
              <a:t>7:30am to 9am</a:t>
            </a:r>
          </a:p>
          <a:p>
            <a:pPr lvl="2" defTabSz="914400" eaLnBrk="1" hangingPunct="1">
              <a:spcBef>
                <a:spcPct val="20000"/>
              </a:spcBef>
              <a:buClrTx/>
              <a:buSzTx/>
              <a:buFontTx/>
              <a:buChar char="•"/>
            </a:pPr>
            <a:r>
              <a:rPr lang="en-US" b="1" kern="0" dirty="0">
                <a:solidFill>
                  <a:srgbClr val="000000"/>
                </a:solidFill>
                <a:latin typeface="Arial"/>
              </a:rPr>
              <a:t>Coffee/Tea Breaks</a:t>
            </a:r>
          </a:p>
          <a:p>
            <a:pPr lvl="3" defTabSz="914400" eaLnBrk="1" hangingPunct="1">
              <a:spcBef>
                <a:spcPct val="20000"/>
              </a:spcBef>
              <a:buClrTx/>
              <a:buSzTx/>
              <a:buFontTx/>
              <a:buChar char="–"/>
            </a:pPr>
            <a:r>
              <a:rPr lang="en-US" kern="0" dirty="0">
                <a:solidFill>
                  <a:srgbClr val="000000"/>
                </a:solidFill>
                <a:latin typeface="Arial"/>
              </a:rPr>
              <a:t>9am to 11am</a:t>
            </a:r>
          </a:p>
          <a:p>
            <a:pPr lvl="3" defTabSz="914400" eaLnBrk="1" hangingPunct="1">
              <a:spcBef>
                <a:spcPct val="20000"/>
              </a:spcBef>
              <a:buClrTx/>
              <a:buSzTx/>
              <a:buFontTx/>
              <a:buChar char="–"/>
            </a:pPr>
            <a:r>
              <a:rPr lang="en-US" kern="0" dirty="0">
                <a:solidFill>
                  <a:srgbClr val="000000"/>
                </a:solidFill>
                <a:latin typeface="Arial"/>
              </a:rPr>
              <a:t>2pm to 4pm (snacks at </a:t>
            </a:r>
            <a:r>
              <a:rPr lang="en-US" kern="0" dirty="0" smtClean="0">
                <a:solidFill>
                  <a:srgbClr val="000000"/>
                </a:solidFill>
                <a:latin typeface="Arial"/>
              </a:rPr>
              <a:t>3pm/3:30pm)</a:t>
            </a:r>
            <a:endParaRPr lang="en-US" b="1" kern="0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M3.09 FOOD &amp; BEVERAGE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7839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726976"/>
          </a:xfrm>
        </p:spPr>
        <p:txBody>
          <a:bodyPr/>
          <a:lstStyle/>
          <a:p>
            <a:r>
              <a:rPr lang="en-US" dirty="0" smtClean="0"/>
              <a:t>Network Assistance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28800"/>
            <a:ext cx="7770813" cy="4465613"/>
          </a:xfrm>
        </p:spPr>
        <p:txBody>
          <a:bodyPr/>
          <a:lstStyle/>
          <a:p>
            <a:r>
              <a:rPr lang="en-US" dirty="0"/>
              <a:t>WIRED CAFÉ</a:t>
            </a:r>
          </a:p>
          <a:p>
            <a:pPr lvl="2"/>
            <a:r>
              <a:rPr lang="en-US" b="1" dirty="0"/>
              <a:t>HRV - Regency Foyer</a:t>
            </a:r>
          </a:p>
          <a:p>
            <a:pPr lvl="2"/>
            <a:r>
              <a:rPr lang="en-US" b="1" dirty="0"/>
              <a:t>FHV – British Columbia Foyer</a:t>
            </a:r>
          </a:p>
          <a:p>
            <a:pPr lvl="2"/>
            <a:r>
              <a:rPr lang="en-US" dirty="0"/>
              <a:t>Please report any disruption of service in the café to </a:t>
            </a:r>
            <a:r>
              <a:rPr lang="en-US" dirty="0" err="1" smtClean="0"/>
              <a:t>Verilan</a:t>
            </a:r>
            <a:r>
              <a:rPr lang="en-US" dirty="0" smtClean="0"/>
              <a:t> </a:t>
            </a:r>
            <a:r>
              <a:rPr lang="en-US" dirty="0"/>
              <a:t>staff.</a:t>
            </a:r>
          </a:p>
          <a:p>
            <a:endParaRPr lang="en-US" dirty="0"/>
          </a:p>
          <a:p>
            <a:r>
              <a:rPr lang="en-US" dirty="0"/>
              <a:t>NETWORK HELP DESK</a:t>
            </a:r>
          </a:p>
          <a:p>
            <a:pPr lvl="2"/>
            <a:r>
              <a:rPr lang="en-US" dirty="0"/>
              <a:t>For attendees experiencing difficulties accessing the meeting network a Help Desk NETWORK HELP DESK</a:t>
            </a:r>
          </a:p>
          <a:p>
            <a:pPr lvl="2"/>
            <a:r>
              <a:rPr lang="en-US" dirty="0"/>
              <a:t>Network Help is available in near the Registration Desk at each hotel.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March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Jon Rosdahl, Qualcomm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77682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510952"/>
          </a:xfrm>
        </p:spPr>
        <p:txBody>
          <a:bodyPr/>
          <a:lstStyle/>
          <a:p>
            <a:r>
              <a:rPr lang="en-US" dirty="0" smtClean="0"/>
              <a:t>Social Information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76129"/>
            <a:ext cx="7770813" cy="5105199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en-US" dirty="0"/>
              <a:t>Social Event: Wednesday 6:30pm - </a:t>
            </a:r>
            <a:r>
              <a:rPr lang="en-US" dirty="0" smtClean="0"/>
              <a:t>8:30pm – </a:t>
            </a:r>
          </a:p>
          <a:p>
            <a:r>
              <a:rPr lang="en-US" sz="2800" dirty="0">
                <a:solidFill>
                  <a:schemeClr val="accent4">
                    <a:lumMod val="50000"/>
                  </a:schemeClr>
                </a:solidFill>
              </a:rPr>
              <a:t>Fairmont Hotel </a:t>
            </a:r>
            <a:r>
              <a:rPr lang="en-US" sz="2800" dirty="0" smtClean="0">
                <a:solidFill>
                  <a:schemeClr val="accent4">
                    <a:lumMod val="50000"/>
                  </a:schemeClr>
                </a:solidFill>
              </a:rPr>
              <a:t>Vancouver -- Pacific Ballroom</a:t>
            </a:r>
          </a:p>
          <a:p>
            <a:r>
              <a:rPr lang="en-US" dirty="0" smtClean="0"/>
              <a:t>IEEE </a:t>
            </a:r>
            <a:r>
              <a:rPr lang="en-US" dirty="0"/>
              <a:t>Steinmetz Award Presentation &amp; Reception</a:t>
            </a:r>
          </a:p>
          <a:p>
            <a:pPr>
              <a:spcAft>
                <a:spcPts val="600"/>
              </a:spcAft>
            </a:pPr>
            <a:r>
              <a:rPr lang="en-US" b="0" dirty="0"/>
              <a:t>“Welcome to Vancouver” Reception &amp; Cash Bar</a:t>
            </a:r>
          </a:p>
          <a:p>
            <a:pPr>
              <a:spcAft>
                <a:spcPts val="600"/>
              </a:spcAft>
            </a:pPr>
            <a:r>
              <a:rPr lang="en-US" b="0" dirty="0"/>
              <a:t>1 Drink Ticket per </a:t>
            </a:r>
            <a:r>
              <a:rPr lang="en-US" b="0" dirty="0" smtClean="0"/>
              <a:t>person – a Guest </a:t>
            </a:r>
            <a:r>
              <a:rPr lang="en-US" b="0" dirty="0"/>
              <a:t>drink ticket </a:t>
            </a:r>
            <a:r>
              <a:rPr lang="en-US" b="0" dirty="0" smtClean="0"/>
              <a:t>available</a:t>
            </a:r>
          </a:p>
          <a:p>
            <a:pPr>
              <a:spcAft>
                <a:spcPts val="600"/>
              </a:spcAft>
            </a:pPr>
            <a:r>
              <a:rPr lang="en-US" b="0" dirty="0" smtClean="0"/>
              <a:t>	Ticket is </a:t>
            </a:r>
            <a:r>
              <a:rPr lang="en-US" b="0" dirty="0"/>
              <a:t>available upon entrance to the </a:t>
            </a:r>
            <a:r>
              <a:rPr lang="en-US" b="0" dirty="0" smtClean="0"/>
              <a:t>reception.</a:t>
            </a:r>
          </a:p>
          <a:p>
            <a:pPr>
              <a:spcAft>
                <a:spcPts val="600"/>
              </a:spcAft>
            </a:pPr>
            <a:r>
              <a:rPr lang="en-US" b="0" dirty="0" smtClean="0"/>
              <a:t>The </a:t>
            </a:r>
            <a:r>
              <a:rPr lang="en-US" b="0" dirty="0"/>
              <a:t>cost of the social event is included in the Plenary </a:t>
            </a:r>
            <a:r>
              <a:rPr lang="en-US" b="0" dirty="0" smtClean="0"/>
              <a:t>Session registration. </a:t>
            </a:r>
            <a:r>
              <a:rPr lang="en-US" b="0" dirty="0" smtClean="0"/>
              <a:t>Your Badge signifies you have paid your registration.</a:t>
            </a:r>
            <a:endParaRPr lang="en-US" b="0" dirty="0"/>
          </a:p>
          <a:p>
            <a:pPr>
              <a:spcAft>
                <a:spcPts val="600"/>
              </a:spcAft>
            </a:pPr>
            <a:r>
              <a:rPr lang="en-US" dirty="0"/>
              <a:t>Award ceremony at 7pm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March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Jon Rosdahl, Qualcomm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81207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TOURISM </a:t>
            </a:r>
            <a:r>
              <a:rPr lang="en-US" dirty="0" smtClean="0"/>
              <a:t>INFORMATION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00128"/>
          </a:xfrm>
        </p:spPr>
        <p:txBody>
          <a:bodyPr/>
          <a:lstStyle/>
          <a:p>
            <a:pPr lvl="0"/>
            <a:r>
              <a:rPr lang="en-US" sz="2000" dirty="0" smtClean="0">
                <a:cs typeface="+mn-cs"/>
              </a:rPr>
              <a:t>Vancouver </a:t>
            </a:r>
            <a:r>
              <a:rPr lang="en-US" sz="2000" dirty="0">
                <a:cs typeface="+mn-cs"/>
              </a:rPr>
              <a:t>Fast Facts: </a:t>
            </a:r>
            <a:r>
              <a:rPr lang="en-US" sz="2000" dirty="0">
                <a:cs typeface="+mn-cs"/>
                <a:hlinkClick r:id="rId2"/>
              </a:rPr>
              <a:t>http://www.tourismvancouver.com/vancouver/fast-facts/</a:t>
            </a:r>
            <a:r>
              <a:rPr lang="en-US" sz="2000" dirty="0">
                <a:cs typeface="+mn-cs"/>
              </a:rPr>
              <a:t> </a:t>
            </a:r>
          </a:p>
          <a:p>
            <a:pPr lvl="0"/>
            <a:r>
              <a:rPr lang="en-US" sz="2000" dirty="0">
                <a:cs typeface="+mn-cs"/>
              </a:rPr>
              <a:t>Vancouver Discount Card: </a:t>
            </a:r>
            <a:r>
              <a:rPr lang="en-US" sz="2000" dirty="0">
                <a:cs typeface="+mn-cs"/>
                <a:hlinkClick r:id="rId3"/>
              </a:rPr>
              <a:t>http://www.tourismvancouver.com/includes/content/images/media/docs/show_your_badge3.pdf</a:t>
            </a:r>
            <a:r>
              <a:rPr lang="en-US" sz="2000" dirty="0">
                <a:cs typeface="+mn-cs"/>
              </a:rPr>
              <a:t>   </a:t>
            </a:r>
          </a:p>
          <a:p>
            <a:pPr lvl="0"/>
            <a:r>
              <a:rPr lang="en-US" sz="2000" dirty="0">
                <a:cs typeface="+mn-cs"/>
              </a:rPr>
              <a:t>Public Transportation: </a:t>
            </a:r>
            <a:r>
              <a:rPr lang="en-US" sz="2000" dirty="0">
                <a:cs typeface="+mn-cs"/>
                <a:hlinkClick r:id="rId4"/>
              </a:rPr>
              <a:t>http://www.tourismvancouver.com/go/getting-around/transit-system/</a:t>
            </a:r>
            <a:r>
              <a:rPr lang="en-US" sz="2000" dirty="0">
                <a:cs typeface="+mn-cs"/>
              </a:rPr>
              <a:t> </a:t>
            </a:r>
          </a:p>
          <a:p>
            <a:pPr lvl="0"/>
            <a:r>
              <a:rPr lang="en-US" sz="2000" dirty="0">
                <a:cs typeface="+mn-cs"/>
              </a:rPr>
              <a:t>Use the Google Map App on your mobile device for up to date transit directions and times.</a:t>
            </a:r>
          </a:p>
          <a:p>
            <a:pPr lvl="0"/>
            <a:r>
              <a:rPr lang="en-US" sz="2000" dirty="0">
                <a:cs typeface="+mn-cs"/>
              </a:rPr>
              <a:t>DOWNTOWN MAP</a:t>
            </a:r>
          </a:p>
          <a:p>
            <a:pPr lvl="0"/>
            <a:r>
              <a:rPr lang="en-US" sz="2000" dirty="0">
                <a:cs typeface="+mn-cs"/>
                <a:hlinkClick r:id="rId5"/>
              </a:rPr>
              <a:t>http://802world.org/wireless/files/2015/04/vancouver_map1.pdf</a:t>
            </a:r>
            <a:r>
              <a:rPr lang="en-US" sz="2000" dirty="0">
                <a:cs typeface="+mn-cs"/>
              </a:rPr>
              <a:t> 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March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Jon Rosdahl, Qualcomm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75467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755576" y="2636912"/>
            <a:ext cx="7772400" cy="1362075"/>
          </a:xfrm>
        </p:spPr>
        <p:txBody>
          <a:bodyPr>
            <a:normAutofit/>
          </a:bodyPr>
          <a:lstStyle/>
          <a:p>
            <a:r>
              <a:rPr lang="en-US" cap="none" dirty="0" smtClean="0"/>
              <a:t>802.11 Mid-Week Plenary</a:t>
            </a:r>
            <a:endParaRPr lang="en-US" cap="none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83568" y="4293096"/>
            <a:ext cx="7772400" cy="1500187"/>
          </a:xfrm>
        </p:spPr>
        <p:txBody>
          <a:bodyPr/>
          <a:lstStyle/>
          <a:p>
            <a:r>
              <a:rPr lang="en-US" dirty="0" smtClean="0"/>
              <a:t>Agenda Items:</a:t>
            </a:r>
          </a:p>
          <a:p>
            <a:r>
              <a:rPr lang="en-US" dirty="0" smtClean="0"/>
              <a:t>2.5 –  Announcements</a:t>
            </a:r>
          </a:p>
          <a:p>
            <a:r>
              <a:rPr lang="en-US" dirty="0" smtClean="0"/>
              <a:t>5.1 – Room Change Reports</a:t>
            </a:r>
          </a:p>
          <a:p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March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Jon Rosdahl, Qualcomm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23293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W5.1 Room Change Requests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Cancel:</a:t>
            </a:r>
          </a:p>
          <a:p>
            <a:r>
              <a:rPr lang="en-US" dirty="0"/>
              <a:t> </a:t>
            </a:r>
            <a:r>
              <a:rPr lang="en-US" dirty="0" smtClean="0"/>
              <a:t>     </a:t>
            </a:r>
            <a:r>
              <a:rPr lang="en-US" dirty="0" err="1" smtClean="0"/>
              <a:t>TGaj</a:t>
            </a:r>
            <a:r>
              <a:rPr lang="en-US" dirty="0" smtClean="0"/>
              <a:t> – Wed PM1</a:t>
            </a:r>
          </a:p>
          <a:p>
            <a:r>
              <a:rPr lang="en-US" dirty="0" smtClean="0"/>
              <a:t>      </a:t>
            </a:r>
            <a:r>
              <a:rPr lang="en-US" dirty="0" err="1" smtClean="0"/>
              <a:t>TGak</a:t>
            </a:r>
            <a:r>
              <a:rPr lang="en-US" dirty="0" smtClean="0"/>
              <a:t> – Wed PM2</a:t>
            </a:r>
          </a:p>
          <a:p>
            <a:endParaRPr lang="en-US" dirty="0" smtClean="0"/>
          </a:p>
          <a:p>
            <a:r>
              <a:rPr lang="en-US" dirty="0" smtClean="0"/>
              <a:t>Add: </a:t>
            </a:r>
          </a:p>
          <a:p>
            <a:r>
              <a:rPr lang="en-US" dirty="0"/>
              <a:t> </a:t>
            </a:r>
            <a:r>
              <a:rPr lang="en-US" dirty="0" smtClean="0"/>
              <a:t>     </a:t>
            </a:r>
            <a:r>
              <a:rPr lang="en-US" dirty="0" err="1" smtClean="0"/>
              <a:t>TGax</a:t>
            </a:r>
            <a:r>
              <a:rPr lang="en-US" dirty="0" smtClean="0"/>
              <a:t> – 2 Rooms - Thursday AM1 Size 50 </a:t>
            </a:r>
          </a:p>
          <a:p>
            <a:r>
              <a:rPr lang="en-US" dirty="0"/>
              <a:t> </a:t>
            </a:r>
            <a:r>
              <a:rPr lang="en-US" dirty="0" smtClean="0"/>
              <a:t>            Subject to confirmation. – Not Confirmed.</a:t>
            </a:r>
          </a:p>
          <a:p>
            <a:r>
              <a:rPr lang="en-US" dirty="0"/>
              <a:t> </a:t>
            </a:r>
            <a:r>
              <a:rPr lang="en-US" dirty="0" smtClean="0"/>
              <a:t>     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March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Jon Rosdahl, Qualcomm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15737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683568" y="2204864"/>
            <a:ext cx="7772400" cy="1362075"/>
          </a:xfrm>
        </p:spPr>
        <p:txBody>
          <a:bodyPr/>
          <a:lstStyle/>
          <a:p>
            <a:r>
              <a:rPr lang="en-US" sz="3600" dirty="0" smtClean="0"/>
              <a:t>802.11 WG Closing Plenary</a:t>
            </a:r>
            <a:endParaRPr lang="en-US" sz="3600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539552" y="4077072"/>
            <a:ext cx="7772400" cy="1500187"/>
          </a:xfrm>
        </p:spPr>
        <p:txBody>
          <a:bodyPr/>
          <a:lstStyle/>
          <a:p>
            <a:r>
              <a:rPr lang="en-US" dirty="0" smtClean="0"/>
              <a:t>Agenda Items:</a:t>
            </a:r>
          </a:p>
          <a:p>
            <a:r>
              <a:rPr lang="en-US" dirty="0" smtClean="0"/>
              <a:t>3.1.1 – Straw Poll</a:t>
            </a:r>
          </a:p>
          <a:p>
            <a:r>
              <a:rPr lang="en-US" dirty="0" smtClean="0"/>
              <a:t>3.1.2 -- Future </a:t>
            </a:r>
            <a:r>
              <a:rPr lang="en-US" dirty="0"/>
              <a:t>venues status and </a:t>
            </a:r>
            <a:r>
              <a:rPr lang="en-US" dirty="0" smtClean="0"/>
              <a:t>discussion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March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Jon Rosdahl, Qualcomm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1978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54968"/>
          </a:xfrm>
        </p:spPr>
        <p:txBody>
          <a:bodyPr/>
          <a:lstStyle/>
          <a:p>
            <a:r>
              <a:rPr lang="en-US" sz="2800" dirty="0" smtClean="0"/>
              <a:t>F3.1.1 -Straw </a:t>
            </a:r>
            <a:r>
              <a:rPr lang="en-US" sz="2800" dirty="0"/>
              <a:t>Poll </a:t>
            </a:r>
            <a:r>
              <a:rPr lang="en-US" sz="2800" dirty="0" smtClean="0"/>
              <a:t>regarding </a:t>
            </a:r>
            <a:r>
              <a:rPr lang="en-US" sz="2800" dirty="0"/>
              <a:t>this meeting location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Straw Poll:  </a:t>
            </a:r>
          </a:p>
          <a:p>
            <a:r>
              <a:rPr lang="en-US" dirty="0"/>
              <a:t>How many people would like to come back to this venue? </a:t>
            </a:r>
            <a:endParaRPr lang="en-US" dirty="0" smtClean="0"/>
          </a:p>
          <a:p>
            <a:r>
              <a:rPr lang="en-US" dirty="0" smtClean="0"/>
              <a:t>Yes  - </a:t>
            </a:r>
          </a:p>
          <a:p>
            <a:r>
              <a:rPr lang="en-US" dirty="0" smtClean="0"/>
              <a:t>No – </a:t>
            </a:r>
          </a:p>
          <a:p>
            <a:r>
              <a:rPr lang="en-US" dirty="0" smtClean="0"/>
              <a:t>Like the Social –</a:t>
            </a:r>
          </a:p>
          <a:p>
            <a:r>
              <a:rPr lang="en-US" dirty="0" smtClean="0"/>
              <a:t>Disliked the Social –  </a:t>
            </a:r>
          </a:p>
          <a:p>
            <a:r>
              <a:rPr lang="en-US" dirty="0" smtClean="0"/>
              <a:t>Did not go to Social –  </a:t>
            </a:r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March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Jon Rosdahl, Qualcomm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3ABCC52B-A3F7-440B-BBF2-55191E6E7773}" type="slidenum">
              <a:rPr lang="en-GB" smtClean="0"/>
              <a:pPr/>
              <a:t>18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8022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5334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F3.1.2: Future Venue Insight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56792"/>
            <a:ext cx="7770813" cy="4844008"/>
          </a:xfrm>
        </p:spPr>
        <p:txBody>
          <a:bodyPr/>
          <a:lstStyle/>
          <a:p>
            <a:r>
              <a:rPr lang="en-US" dirty="0" smtClean="0"/>
              <a:t>Future 802 Wireless Interims:</a:t>
            </a:r>
          </a:p>
          <a:p>
            <a:r>
              <a:rPr lang="en-US" dirty="0" smtClean="0"/>
              <a:t>	May </a:t>
            </a:r>
            <a:r>
              <a:rPr lang="en-US" dirty="0"/>
              <a:t>2017 Daejeon Convention </a:t>
            </a:r>
            <a:r>
              <a:rPr lang="en-US" dirty="0" smtClean="0"/>
              <a:t>Center, Korea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Sept 2017 Hilton </a:t>
            </a:r>
            <a:r>
              <a:rPr lang="en-US" dirty="0" smtClean="0"/>
              <a:t>Waikoloa</a:t>
            </a:r>
          </a:p>
          <a:p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Jan </a:t>
            </a:r>
            <a:r>
              <a:rPr lang="en-US" dirty="0"/>
              <a:t>2018 Hotel </a:t>
            </a:r>
            <a:r>
              <a:rPr lang="en-US" dirty="0" smtClean="0"/>
              <a:t>Irvine</a:t>
            </a:r>
          </a:p>
          <a:p>
            <a:r>
              <a:rPr lang="en-US" dirty="0"/>
              <a:t> </a:t>
            </a:r>
            <a:r>
              <a:rPr lang="en-US" dirty="0" smtClean="0"/>
              <a:t>   May </a:t>
            </a:r>
            <a:r>
              <a:rPr lang="en-US" dirty="0"/>
              <a:t>2018 TBD</a:t>
            </a:r>
            <a:br>
              <a:rPr lang="en-US" dirty="0"/>
            </a:br>
            <a:r>
              <a:rPr lang="en-US" dirty="0"/>
              <a:t>Sept 2018  Hilton </a:t>
            </a:r>
            <a:r>
              <a:rPr lang="en-US" dirty="0" smtClean="0"/>
              <a:t>Waikoloa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March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Jon Rosdahl, Qualcomm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06786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726976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395536" y="1412776"/>
            <a:ext cx="8424936" cy="4683224"/>
          </a:xfrm>
          <a:ln/>
        </p:spPr>
        <p:txBody>
          <a:bodyPr>
            <a:normAutofit lnSpcReduction="10000"/>
          </a:bodyPr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 smtClean="0"/>
              <a:t>   Agenda Items for 1</a:t>
            </a:r>
            <a:r>
              <a:rPr lang="en-GB" sz="2000" baseline="30000" dirty="0" smtClean="0"/>
              <a:t>st</a:t>
            </a:r>
            <a:r>
              <a:rPr lang="en-GB" sz="2000" dirty="0" smtClean="0"/>
              <a:t> Vice Chair - 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    </a:t>
            </a:r>
            <a:r>
              <a:rPr lang="en-GB" dirty="0" smtClean="0"/>
              <a:t>M3.3</a:t>
            </a:r>
            <a:r>
              <a:rPr lang="en-GB" dirty="0"/>
              <a:t>	II	Other WG meeting plans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    M3.4</a:t>
            </a:r>
            <a:r>
              <a:rPr lang="en-GB" dirty="0"/>
              <a:t>	II	Meeting room </a:t>
            </a:r>
            <a:r>
              <a:rPr lang="en-GB" dirty="0" smtClean="0"/>
              <a:t>locations</a:t>
            </a:r>
            <a:endParaRPr lang="en-GB" dirty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    </a:t>
            </a:r>
            <a:r>
              <a:rPr lang="en-GB" dirty="0" smtClean="0"/>
              <a:t>M3.5</a:t>
            </a:r>
            <a:r>
              <a:rPr lang="en-GB" dirty="0"/>
              <a:t>	II	Next meeting </a:t>
            </a:r>
            <a:r>
              <a:rPr lang="en-GB" dirty="0" smtClean="0"/>
              <a:t>reminder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    M3.6</a:t>
            </a:r>
            <a:r>
              <a:rPr lang="en-GB" dirty="0"/>
              <a:t>	II	Meeting </a:t>
            </a:r>
            <a:r>
              <a:rPr lang="en-GB" dirty="0" smtClean="0"/>
              <a:t>registration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    M3.7</a:t>
            </a:r>
            <a:r>
              <a:rPr lang="en-GB" dirty="0"/>
              <a:t>	II	Recording </a:t>
            </a:r>
            <a:r>
              <a:rPr lang="en-GB" dirty="0" smtClean="0"/>
              <a:t>attendance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    M3.8</a:t>
            </a:r>
            <a:r>
              <a:rPr lang="en-GB" dirty="0"/>
              <a:t>	II	File </a:t>
            </a:r>
            <a:r>
              <a:rPr lang="en-GB" dirty="0" smtClean="0"/>
              <a:t>server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    M3.9</a:t>
            </a:r>
            <a:r>
              <a:rPr lang="en-GB" dirty="0"/>
              <a:t>	II	Breakfast, breaks, Social </a:t>
            </a:r>
            <a:r>
              <a:rPr lang="en-GB" dirty="0" smtClean="0"/>
              <a:t>logistics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000" dirty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 smtClean="0"/>
              <a:t>Friday:</a:t>
            </a:r>
          </a:p>
          <a:p>
            <a:pPr lvl="1">
              <a:buFontTx/>
              <a:buNone/>
            </a:pPr>
            <a:r>
              <a:rPr lang="en-US" dirty="0" smtClean="0"/>
              <a:t>F3.1.1  II      Straw </a:t>
            </a:r>
            <a:r>
              <a:rPr lang="en-US" dirty="0"/>
              <a:t>Poll of membership regarding this meeting location </a:t>
            </a:r>
          </a:p>
          <a:p>
            <a:pPr lvl="1">
              <a:buFontTx/>
              <a:buNone/>
            </a:pPr>
            <a:r>
              <a:rPr lang="en-US" dirty="0" smtClean="0"/>
              <a:t>F3.1.2  DT	Future </a:t>
            </a:r>
            <a:r>
              <a:rPr lang="en-US" dirty="0"/>
              <a:t>venues status and discussion 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smtClean="0"/>
              <a:t>March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Jon Rosdahl, Qualcomm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457201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F3.1.2: </a:t>
            </a:r>
            <a:r>
              <a:rPr lang="en-US" dirty="0"/>
              <a:t>Future Venue Insight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56792"/>
            <a:ext cx="7770813" cy="4844008"/>
          </a:xfrm>
        </p:spPr>
        <p:txBody>
          <a:bodyPr>
            <a:normAutofit/>
          </a:bodyPr>
          <a:lstStyle/>
          <a:p>
            <a:r>
              <a:rPr lang="en-US" sz="2800" dirty="0" smtClean="0"/>
              <a:t>Future 802 Plenary Sessions:</a:t>
            </a:r>
          </a:p>
          <a:p>
            <a:pPr lvl="1"/>
            <a:r>
              <a:rPr lang="en-US" dirty="0" smtClean="0"/>
              <a:t>July 2017	  </a:t>
            </a:r>
            <a:r>
              <a:rPr lang="en-US" dirty="0" err="1" smtClean="0"/>
              <a:t>Estrel</a:t>
            </a:r>
            <a:r>
              <a:rPr lang="en-US" dirty="0" smtClean="0"/>
              <a:t> </a:t>
            </a:r>
            <a:r>
              <a:rPr lang="en-US" dirty="0"/>
              <a:t>Hotel – Berlin</a:t>
            </a:r>
          </a:p>
          <a:p>
            <a:pPr lvl="1"/>
            <a:r>
              <a:rPr lang="en-US" dirty="0"/>
              <a:t>Nov 2017    </a:t>
            </a:r>
            <a:r>
              <a:rPr lang="en-US" dirty="0" smtClean="0"/>
              <a:t>   Caribe </a:t>
            </a:r>
            <a:r>
              <a:rPr lang="en-US" dirty="0"/>
              <a:t>Hotel and Convention </a:t>
            </a:r>
            <a:r>
              <a:rPr lang="en-US" dirty="0" smtClean="0"/>
              <a:t>Center – </a:t>
            </a:r>
            <a:r>
              <a:rPr lang="en-US" dirty="0" smtClean="0"/>
              <a:t>Orlando, FL</a:t>
            </a:r>
            <a:endParaRPr lang="en-US" dirty="0" smtClean="0"/>
          </a:p>
          <a:p>
            <a:pPr lvl="1"/>
            <a:endParaRPr lang="en-US" sz="2400" dirty="0" smtClean="0"/>
          </a:p>
          <a:p>
            <a:pPr lvl="1"/>
            <a:r>
              <a:rPr lang="en-US" dirty="0" smtClean="0"/>
              <a:t>March 2018   Hyatt Regency O’Hare – Rosemont, IL</a:t>
            </a:r>
          </a:p>
          <a:p>
            <a:pPr lvl="1"/>
            <a:r>
              <a:rPr lang="en-US" dirty="0" smtClean="0"/>
              <a:t>July 2018   	 Manchester Grand Hyatt – San Diego, CA</a:t>
            </a:r>
          </a:p>
          <a:p>
            <a:pPr lvl="1"/>
            <a:r>
              <a:rPr lang="en-US" dirty="0" smtClean="0"/>
              <a:t>Nov 2018	Suzhou, China - TBC</a:t>
            </a:r>
          </a:p>
          <a:p>
            <a:pPr lvl="2"/>
            <a:r>
              <a:rPr lang="en-US" sz="2000" dirty="0" smtClean="0"/>
              <a:t>(New facility, pricing model being negotiated, Sponsor capability investigation)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March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Jon Rosdahl, Qualcomm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00142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1628800"/>
            <a:ext cx="7772400" cy="4560863"/>
          </a:xfrm>
          <a:ln/>
        </p:spPr>
        <p:txBody>
          <a:bodyPr/>
          <a:lstStyle/>
          <a:p>
            <a:r>
              <a:rPr lang="en-US" dirty="0"/>
              <a:t>Plenary Meeting Status File</a:t>
            </a:r>
            <a:r>
              <a:rPr lang="en-US" dirty="0" smtClean="0"/>
              <a:t>: EC-16/66r0</a:t>
            </a:r>
            <a:endParaRPr lang="en-US" dirty="0"/>
          </a:p>
          <a:p>
            <a:r>
              <a:rPr lang="en-US" dirty="0">
                <a:hlinkClick r:id="rId3"/>
              </a:rPr>
              <a:t>https://mentor.ieee.org/802-ec/dcn/16/ec-16-0066-00-00EC-802-plenary-future-venue-contract-status.xlsx</a:t>
            </a:r>
          </a:p>
          <a:p>
            <a:endParaRPr lang="en-US" dirty="0">
              <a:hlinkClick r:id="rId3"/>
            </a:endParaRPr>
          </a:p>
          <a:p>
            <a:r>
              <a:rPr lang="en-US" dirty="0"/>
              <a:t>802 </a:t>
            </a:r>
            <a:r>
              <a:rPr lang="en-US" dirty="0" smtClean="0"/>
              <a:t>Executive </a:t>
            </a:r>
            <a:r>
              <a:rPr lang="en-US" dirty="0"/>
              <a:t>Secretary Report</a:t>
            </a:r>
            <a:r>
              <a:rPr lang="en-US" dirty="0" smtClean="0"/>
              <a:t>: EC-17/36r0</a:t>
            </a:r>
            <a:endParaRPr lang="en-US" dirty="0">
              <a:hlinkClick r:id="rId3"/>
            </a:endParaRPr>
          </a:p>
          <a:p>
            <a:r>
              <a:rPr lang="en-US" dirty="0">
                <a:hlinkClick r:id="rId4"/>
              </a:rPr>
              <a:t>https://</a:t>
            </a:r>
            <a:r>
              <a:rPr lang="en-US" dirty="0" smtClean="0">
                <a:hlinkClick r:id="rId4"/>
              </a:rPr>
              <a:t>mentor.ieee.org/802-ec/dcn/17/ec-17-0036-00-00EC-executive-secretary-agenda-items-march-2017-plenary.pptx</a:t>
            </a:r>
            <a:r>
              <a:rPr lang="en-US" dirty="0" smtClean="0"/>
              <a:t> 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March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 smtClean="0"/>
              <a:t>Jon Rosdahl, Qualcomm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21</a:t>
            </a:fld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685800" y="2819400"/>
            <a:ext cx="7772400" cy="1362075"/>
          </a:xfrm>
        </p:spPr>
        <p:txBody>
          <a:bodyPr/>
          <a:lstStyle/>
          <a:p>
            <a:r>
              <a:rPr lang="en-US" sz="3200" dirty="0" smtClean="0"/>
              <a:t>Monday– </a:t>
            </a:r>
            <a:br>
              <a:rPr lang="en-US" sz="3200" dirty="0" smtClean="0"/>
            </a:br>
            <a:r>
              <a:rPr lang="en-US" sz="3200" dirty="0" smtClean="0"/>
              <a:t>802.11 Opening Plenary</a:t>
            </a:r>
            <a:endParaRPr lang="en-US" sz="3200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762000" y="1219200"/>
            <a:ext cx="7772400" cy="1500187"/>
          </a:xfrm>
        </p:spPr>
        <p:txBody>
          <a:bodyPr/>
          <a:lstStyle/>
          <a:p>
            <a:r>
              <a:rPr lang="en-US" dirty="0" smtClean="0"/>
              <a:t>802.11 First Vice Chair Report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3" y="332601"/>
            <a:ext cx="1893887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March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Jon Rosdahl, Qualcomm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8634B414-E725-475F-8EFC-03D12F3C5E1A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4557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96913" y="725487"/>
            <a:ext cx="7770813" cy="1065213"/>
          </a:xfrm>
        </p:spPr>
        <p:txBody>
          <a:bodyPr/>
          <a:lstStyle/>
          <a:p>
            <a:r>
              <a:rPr lang="en-GB" dirty="0" smtClean="0"/>
              <a:t>M3.3	 Other WG meeting plans</a:t>
            </a:r>
            <a:br>
              <a:rPr lang="en-GB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6912" y="1412776"/>
            <a:ext cx="7770813" cy="4113213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>
                <a:hlinkClick r:id="rId3"/>
              </a:rPr>
              <a:t>802.1</a:t>
            </a:r>
            <a:r>
              <a:rPr lang="en-US" dirty="0" smtClean="0"/>
              <a:t>   </a:t>
            </a:r>
            <a:r>
              <a:rPr lang="en-US" dirty="0" smtClean="0">
                <a:hlinkClick r:id="rId4"/>
              </a:rPr>
              <a:t>802.3</a:t>
            </a:r>
            <a:endParaRPr lang="en-US" dirty="0" smtClean="0"/>
          </a:p>
          <a:p>
            <a:r>
              <a:rPr lang="en-US" dirty="0" smtClean="0">
                <a:hlinkClick r:id="rId5"/>
              </a:rPr>
              <a:t>802.11</a:t>
            </a:r>
            <a:r>
              <a:rPr lang="en-US" dirty="0" smtClean="0"/>
              <a:t>   </a:t>
            </a:r>
            <a:r>
              <a:rPr lang="en-US" dirty="0" smtClean="0">
                <a:hlinkClick r:id="rId6"/>
              </a:rPr>
              <a:t>802.15</a:t>
            </a:r>
            <a:r>
              <a:rPr lang="en-US" dirty="0" smtClean="0"/>
              <a:t>   </a:t>
            </a:r>
            <a:r>
              <a:rPr lang="en-US" dirty="0" smtClean="0">
                <a:hlinkClick r:id="rId7"/>
              </a:rPr>
              <a:t>802.16</a:t>
            </a:r>
            <a:r>
              <a:rPr lang="en-US" dirty="0" smtClean="0"/>
              <a:t>   </a:t>
            </a:r>
            <a:r>
              <a:rPr lang="en-US" dirty="0" smtClean="0">
                <a:hlinkClick r:id="rId8"/>
              </a:rPr>
              <a:t>802.18</a:t>
            </a:r>
            <a:r>
              <a:rPr lang="en-US" dirty="0" smtClean="0"/>
              <a:t>   </a:t>
            </a:r>
            <a:r>
              <a:rPr lang="en-US" dirty="0" smtClean="0">
                <a:hlinkClick r:id="rId9"/>
              </a:rPr>
              <a:t>802.19</a:t>
            </a:r>
            <a:r>
              <a:rPr lang="en-US" dirty="0" smtClean="0"/>
              <a:t>   </a:t>
            </a:r>
            <a:r>
              <a:rPr lang="en-US" dirty="0" smtClean="0">
                <a:hlinkClick r:id="rId10"/>
              </a:rPr>
              <a:t>802.21</a:t>
            </a:r>
            <a:r>
              <a:rPr lang="en-US" dirty="0" smtClean="0"/>
              <a:t>   </a:t>
            </a:r>
            <a:r>
              <a:rPr lang="en-US" dirty="0" smtClean="0">
                <a:hlinkClick r:id="rId11"/>
              </a:rPr>
              <a:t>802.24</a:t>
            </a:r>
            <a:r>
              <a:rPr lang="en-US" dirty="0" smtClean="0"/>
              <a:t> </a:t>
            </a:r>
          </a:p>
          <a:p>
            <a:endParaRPr lang="en-US" dirty="0" smtClean="0"/>
          </a:p>
          <a:p>
            <a:r>
              <a:rPr lang="en-US" dirty="0" smtClean="0">
                <a:hlinkClick r:id="rId12"/>
              </a:rPr>
              <a:t>Treasurer Report</a:t>
            </a:r>
            <a:r>
              <a:rPr lang="en-US" dirty="0" smtClean="0"/>
              <a:t>: 11-17/0407r1</a:t>
            </a:r>
          </a:p>
          <a:p>
            <a:endParaRPr lang="en-US" dirty="0" smtClean="0">
              <a:hlinkClick r:id="rId13"/>
            </a:endParaRPr>
          </a:p>
          <a:p>
            <a:r>
              <a:rPr lang="en-US" dirty="0" smtClean="0">
                <a:hlinkClick r:id="rId13"/>
              </a:rPr>
              <a:t>Patent policy</a:t>
            </a:r>
            <a:r>
              <a:rPr lang="en-US" dirty="0" smtClean="0"/>
              <a:t> (in IEEE-SA bylaws), </a:t>
            </a:r>
            <a:r>
              <a:rPr lang="en-US" dirty="0" smtClean="0">
                <a:hlinkClick r:id="rId14"/>
              </a:rPr>
              <a:t>patent policy</a:t>
            </a:r>
            <a:r>
              <a:rPr lang="en-US" dirty="0" smtClean="0"/>
              <a:t> (slide set), and </a:t>
            </a:r>
            <a:r>
              <a:rPr lang="en-US" dirty="0" smtClean="0">
                <a:hlinkClick r:id="rId15"/>
              </a:rPr>
              <a:t>antitrust guidelines</a:t>
            </a:r>
            <a:r>
              <a:rPr lang="en-US" dirty="0" smtClean="0"/>
              <a:t> 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March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Jon Rosdahl, Qualcomm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73188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 eaLnBrk="1" fontAlgn="base" hangingPunct="1"/>
            <a:r>
              <a:rPr lang="en-US" sz="3200" b="0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M3.4</a:t>
            </a:r>
            <a:r>
              <a:rPr lang="en-US" sz="3200" b="1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200" b="0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Meeting room locations</a:t>
            </a:r>
            <a:r>
              <a:rPr lang="en-US" sz="3200" b="1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200" b="0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  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Download </a:t>
            </a:r>
            <a:r>
              <a:rPr lang="en-US" dirty="0"/>
              <a:t>the </a:t>
            </a:r>
            <a:r>
              <a:rPr lang="en-US" dirty="0">
                <a:hlinkClick r:id="rId3"/>
              </a:rPr>
              <a:t>Combined Meeting </a:t>
            </a:r>
            <a:r>
              <a:rPr lang="en-US" dirty="0" smtClean="0">
                <a:hlinkClick r:id="rId3"/>
              </a:rPr>
              <a:t>Schedule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MEETING </a:t>
            </a:r>
            <a:r>
              <a:rPr lang="en-US" dirty="0"/>
              <a:t>MAP (FLOOR PLAN) </a:t>
            </a:r>
          </a:p>
          <a:p>
            <a:r>
              <a:rPr lang="en-US" dirty="0" smtClean="0"/>
              <a:t>    Accessed </a:t>
            </a:r>
            <a:r>
              <a:rPr lang="en-US" dirty="0"/>
              <a:t>online at </a:t>
            </a:r>
            <a:r>
              <a:rPr lang="en-US" dirty="0">
                <a:hlinkClick r:id="rId4"/>
              </a:rPr>
              <a:t>http://802world.org/wireless/files/2015/04/Hyatt-Regency-Vancouver-Floorplan.pdf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March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Jon Rosdahl, Qualcomm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24913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Online Calendar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0813" cy="4494213"/>
          </a:xfrm>
        </p:spPr>
        <p:txBody>
          <a:bodyPr>
            <a:normAutofit/>
          </a:bodyPr>
          <a:lstStyle/>
          <a:p>
            <a:r>
              <a:rPr lang="en-GB" dirty="0" smtClean="0"/>
              <a:t>This session’s meetings are also shown on the 802.11 calendar on the 802.11 home page (</a:t>
            </a:r>
            <a:r>
              <a:rPr lang="en-GB" dirty="0" smtClean="0">
                <a:hlinkClick r:id="rId2"/>
              </a:rPr>
              <a:t>http://www.ieee802.org/11</a:t>
            </a:r>
            <a:r>
              <a:rPr lang="en-GB" dirty="0" smtClean="0"/>
              <a:t>).</a:t>
            </a:r>
          </a:p>
          <a:p>
            <a:endParaRPr lang="en-GB" dirty="0" smtClean="0"/>
          </a:p>
          <a:p>
            <a:r>
              <a:rPr lang="en-GB" dirty="0" smtClean="0"/>
              <a:t>This is a Google calendar “802_11_calendar@ieee.org”</a:t>
            </a:r>
          </a:p>
          <a:p>
            <a:r>
              <a:rPr lang="en-GB" dirty="0" smtClean="0"/>
              <a:t>There are multiple ways of accessing this information, for example from a cell-phone, or as a remote calendar.</a:t>
            </a:r>
          </a:p>
          <a:p>
            <a:endParaRPr lang="en-GB" dirty="0" smtClean="0"/>
          </a:p>
          <a:p>
            <a:r>
              <a:rPr lang="en-GB" sz="2000" dirty="0" smtClean="0"/>
              <a:t>Note: the schedule on this calendar will be updated as will IMAT.</a:t>
            </a:r>
            <a:endParaRPr lang="en-US" sz="2000" dirty="0" smtClean="0"/>
          </a:p>
          <a:p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March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Jon Rosdahl, Qualcomm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95507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M3.5 Next meeting reminder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00808"/>
            <a:ext cx="7990656" cy="4680520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sz="2800" dirty="0" smtClean="0"/>
              <a:t>802W Interim: 7-12 May 2017 –</a:t>
            </a:r>
          </a:p>
          <a:p>
            <a:pPr>
              <a:spcBef>
                <a:spcPts val="0"/>
              </a:spcBef>
            </a:pPr>
            <a:r>
              <a:rPr lang="en-US" sz="2800" dirty="0"/>
              <a:t>	</a:t>
            </a:r>
            <a:r>
              <a:rPr lang="en-GB" sz="2000" dirty="0"/>
              <a:t>Daejeon Convention </a:t>
            </a:r>
            <a:r>
              <a:rPr lang="en-GB" sz="2000" dirty="0" err="1"/>
              <a:t>Center</a:t>
            </a:r>
            <a:r>
              <a:rPr lang="en-GB" sz="2000" dirty="0"/>
              <a:t>, Daejeon, Korea</a:t>
            </a:r>
            <a:br>
              <a:rPr lang="en-GB" sz="2000" dirty="0"/>
            </a:br>
            <a:r>
              <a:rPr lang="en-GB" sz="2000" dirty="0" smtClean="0">
                <a:hlinkClick r:id="rId3"/>
              </a:rPr>
              <a:t>Meeting </a:t>
            </a:r>
            <a:r>
              <a:rPr lang="en-GB" sz="2000" dirty="0">
                <a:hlinkClick r:id="rId3"/>
              </a:rPr>
              <a:t>Website</a:t>
            </a:r>
            <a:r>
              <a:rPr lang="en-GB" sz="2000" dirty="0"/>
              <a:t/>
            </a:r>
            <a:br>
              <a:rPr lang="en-GB" sz="2000" dirty="0"/>
            </a:br>
            <a:r>
              <a:rPr lang="en-GB" sz="2000" dirty="0" smtClean="0">
                <a:hlinkClick r:id="rId4"/>
              </a:rPr>
              <a:t>Meeting </a:t>
            </a:r>
            <a:r>
              <a:rPr lang="en-GB" sz="2000" dirty="0">
                <a:hlinkClick r:id="rId4"/>
              </a:rPr>
              <a:t>Registration</a:t>
            </a:r>
            <a:r>
              <a:rPr lang="en-GB" sz="2000" dirty="0"/>
              <a:t/>
            </a:r>
            <a:br>
              <a:rPr lang="en-GB" sz="2000" dirty="0"/>
            </a:br>
            <a:r>
              <a:rPr lang="en-US" b="0" dirty="0" smtClean="0">
                <a:solidFill>
                  <a:srgbClr val="FF0000"/>
                </a:solidFill>
              </a:rPr>
              <a:t>Early-Bird </a:t>
            </a:r>
            <a:r>
              <a:rPr lang="en-US" b="0" dirty="0">
                <a:solidFill>
                  <a:srgbClr val="FF0000"/>
                </a:solidFill>
              </a:rPr>
              <a:t>Meeting Registration Deadline: 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March 29th</a:t>
            </a:r>
            <a:endParaRPr lang="en-GB" dirty="0">
              <a:solidFill>
                <a:srgbClr val="FF0000"/>
              </a:solidFill>
            </a:endParaRPr>
          </a:p>
          <a:p>
            <a:pPr>
              <a:spcBef>
                <a:spcPts val="0"/>
              </a:spcBef>
            </a:pPr>
            <a:endParaRPr lang="en-US" sz="2800" dirty="0" smtClean="0"/>
          </a:p>
          <a:p>
            <a:pPr>
              <a:spcBef>
                <a:spcPts val="0"/>
              </a:spcBef>
            </a:pPr>
            <a:r>
              <a:rPr lang="en-US" sz="2800" dirty="0" smtClean="0"/>
              <a:t>802 Plenary: 9-14 July 2017 – </a:t>
            </a:r>
          </a:p>
          <a:p>
            <a:pPr lvl="1">
              <a:spcBef>
                <a:spcPts val="0"/>
              </a:spcBef>
            </a:pPr>
            <a:r>
              <a:rPr lang="en-GB" b="1" dirty="0" err="1"/>
              <a:t>Estrel</a:t>
            </a:r>
            <a:r>
              <a:rPr lang="en-GB" b="1" dirty="0"/>
              <a:t> Hotel and Convention </a:t>
            </a:r>
            <a:r>
              <a:rPr lang="en-GB" b="1" dirty="0" err="1"/>
              <a:t>Center</a:t>
            </a:r>
            <a:r>
              <a:rPr lang="en-GB" b="1" dirty="0"/>
              <a:t>, Berlin, </a:t>
            </a:r>
            <a:r>
              <a:rPr lang="en-GB" b="1" dirty="0" smtClean="0"/>
              <a:t>Germany</a:t>
            </a:r>
          </a:p>
          <a:p>
            <a:pPr>
              <a:spcBef>
                <a:spcPts val="0"/>
              </a:spcBef>
            </a:pPr>
            <a:endParaRPr lang="en-GB" sz="900" dirty="0" smtClean="0"/>
          </a:p>
          <a:p>
            <a:pPr lvl="1"/>
            <a:r>
              <a:rPr lang="en-US" b="0" dirty="0" smtClean="0">
                <a:solidFill>
                  <a:srgbClr val="FF0000"/>
                </a:solidFill>
              </a:rPr>
              <a:t>Registration targeted to Open 15 April 2017</a:t>
            </a:r>
          </a:p>
          <a:p>
            <a:pPr lvl="1"/>
            <a:r>
              <a:rPr lang="en-US" b="0" dirty="0" smtClean="0">
                <a:solidFill>
                  <a:srgbClr val="FF0000"/>
                </a:solidFill>
              </a:rPr>
              <a:t>Early-Bird Meeting Registration Deadline: </a:t>
            </a:r>
            <a:r>
              <a:rPr lang="en-US" dirty="0" smtClean="0">
                <a:solidFill>
                  <a:srgbClr val="FF0000"/>
                </a:solidFill>
              </a:rPr>
              <a:t>19 </a:t>
            </a:r>
            <a:r>
              <a:rPr lang="en-US" dirty="0" smtClean="0">
                <a:solidFill>
                  <a:srgbClr val="FF0000"/>
                </a:solidFill>
              </a:rPr>
              <a:t>May</a:t>
            </a:r>
            <a:r>
              <a:rPr lang="en-US" b="0" dirty="0" smtClean="0">
                <a:solidFill>
                  <a:srgbClr val="FF0000"/>
                </a:solidFill>
              </a:rPr>
              <a:t> 2017</a:t>
            </a:r>
            <a:endParaRPr lang="en-GB" dirty="0" smtClean="0">
              <a:solidFill>
                <a:srgbClr val="FF0000"/>
              </a:solidFill>
            </a:endParaRPr>
          </a:p>
          <a:p>
            <a:pPr lvl="1"/>
            <a:endParaRPr lang="en-GB" dirty="0" smtClean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March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Jon Rosdahl, Qualcomm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46014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7744" y="676753"/>
            <a:ext cx="4056347" cy="664015"/>
          </a:xfrm>
        </p:spPr>
        <p:txBody>
          <a:bodyPr>
            <a:normAutofit/>
          </a:bodyPr>
          <a:lstStyle/>
          <a:p>
            <a:pPr lvl="0" rtl="0" eaLnBrk="1" fontAlgn="base" hangingPunct="1"/>
            <a:r>
              <a:rPr lang="en-GB" sz="2400" b="1" dirty="0" smtClean="0">
                <a:solidFill>
                  <a:srgbClr val="000000"/>
                </a:solidFill>
                <a:effectLst/>
                <a:latin typeface="+mn-lt"/>
                <a:ea typeface="+mn-ea"/>
                <a:cs typeface="+mn-cs"/>
              </a:rPr>
              <a:t>M3.6  Meeting registration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March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Jon Rosdahl, Qualcomm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16591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09599"/>
          </a:xfrm>
        </p:spPr>
        <p:txBody>
          <a:bodyPr/>
          <a:lstStyle/>
          <a:p>
            <a:pPr rtl="0" eaLnBrk="1" fontAlgn="base" hangingPunct="1"/>
            <a:r>
              <a:rPr lang="en-US" sz="3200" b="0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M3.7</a:t>
            </a:r>
            <a:r>
              <a:rPr lang="en-US" sz="3200" b="1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200" b="0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Recording attendance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305800" cy="51816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GB" sz="2000" dirty="0" smtClean="0"/>
              <a:t>It is a </a:t>
            </a:r>
            <a:r>
              <a:rPr lang="en-GB" sz="2000" dirty="0" smtClean="0">
                <a:solidFill>
                  <a:srgbClr val="FF3300"/>
                </a:solidFill>
              </a:rPr>
              <a:t>requirement</a:t>
            </a:r>
            <a:r>
              <a:rPr lang="en-GB" sz="2000" dirty="0" smtClean="0"/>
              <a:t> that attendees record their participation at an 802.11 session and declare their affiliation.  This record is usually made using the IMAT attendance system.</a:t>
            </a:r>
          </a:p>
          <a:p>
            <a:pPr lvl="1">
              <a:lnSpc>
                <a:spcPct val="90000"/>
              </a:lnSpc>
            </a:pPr>
            <a:r>
              <a:rPr lang="en-GB" sz="1800" dirty="0" smtClean="0"/>
              <a:t>If you wish to participate without recording attendance,  send an email per session to the WG 2</a:t>
            </a:r>
            <a:r>
              <a:rPr lang="en-GB" sz="1800" baseline="30000" dirty="0" smtClean="0"/>
              <a:t>nd</a:t>
            </a:r>
            <a:r>
              <a:rPr lang="en-GB" sz="1800" dirty="0" smtClean="0"/>
              <a:t> vice chair declaring your participation and affiliation.   You cannot gain or maintain 802.11 voting membership using this method.</a:t>
            </a:r>
          </a:p>
          <a:p>
            <a:pPr>
              <a:lnSpc>
                <a:spcPct val="90000"/>
              </a:lnSpc>
            </a:pPr>
            <a:r>
              <a:rPr lang="en-GB" sz="2000" dirty="0" smtClean="0"/>
              <a:t>You must record 75% attendance of required 802.11 slots in a session for that session to count towards gaining or maintaining 802.11 voting membership</a:t>
            </a:r>
          </a:p>
          <a:p>
            <a:pPr lvl="1">
              <a:lnSpc>
                <a:spcPct val="90000"/>
              </a:lnSpc>
            </a:pPr>
            <a:r>
              <a:rPr lang="en-GB" sz="1800" dirty="0" smtClean="0"/>
              <a:t>You need a single IEEE-SA web account</a:t>
            </a:r>
          </a:p>
          <a:p>
            <a:pPr lvl="2">
              <a:lnSpc>
                <a:spcPct val="90000"/>
              </a:lnSpc>
            </a:pPr>
            <a:r>
              <a:rPr lang="en-GB" dirty="0" smtClean="0"/>
              <a:t>The IEEE SA web account requires a working email address</a:t>
            </a:r>
          </a:p>
          <a:p>
            <a:pPr lvl="2">
              <a:lnSpc>
                <a:spcPct val="90000"/>
              </a:lnSpc>
            </a:pPr>
            <a:r>
              <a:rPr lang="en-GB" dirty="0" smtClean="0"/>
              <a:t>do not remove your email address from the account</a:t>
            </a:r>
          </a:p>
          <a:p>
            <a:pPr lvl="1">
              <a:lnSpc>
                <a:spcPct val="90000"/>
              </a:lnSpc>
            </a:pPr>
            <a:r>
              <a:rPr lang="en-GB" sz="1800" dirty="0" smtClean="0"/>
              <a:t>Use the email address associated with that web account when registering attendance</a:t>
            </a:r>
          </a:p>
          <a:p>
            <a:pPr lvl="2">
              <a:lnSpc>
                <a:spcPct val="90000"/>
              </a:lnSpc>
            </a:pPr>
            <a:r>
              <a:rPr lang="en-GB" dirty="0" smtClean="0"/>
              <a:t>If you change email addresses, update the web account,  don’t create a new web account,  or your membership status may not be calculated properly</a:t>
            </a:r>
          </a:p>
          <a:p>
            <a:pPr lvl="1">
              <a:lnSpc>
                <a:spcPct val="90000"/>
              </a:lnSpc>
            </a:pPr>
            <a:r>
              <a:rPr lang="en-GB" dirty="0" smtClean="0"/>
              <a:t>Record attendance using this URL:</a:t>
            </a:r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en-US" b="1" dirty="0" smtClean="0">
                <a:solidFill>
                  <a:schemeClr val="tx2"/>
                </a:solidFill>
              </a:rPr>
              <a:t>IMAT.IEEE.ORG/</a:t>
            </a:r>
            <a:endParaRPr lang="en-US" b="1" dirty="0">
              <a:solidFill>
                <a:schemeClr val="tx2"/>
              </a:solidFill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March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Jon Rosdahl, Qualcomm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13497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 Theme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29396</TotalTime>
  <Words>995</Words>
  <Application>Microsoft Office PowerPoint</Application>
  <PresentationFormat>On-screen Show (4:3)</PresentationFormat>
  <Paragraphs>257</Paragraphs>
  <Slides>21</Slides>
  <Notes>12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7" baseType="lpstr">
      <vt:lpstr>Arial Unicode MS</vt:lpstr>
      <vt:lpstr>MS Gothic</vt:lpstr>
      <vt:lpstr>Arial</vt:lpstr>
      <vt:lpstr>Times New Roman</vt:lpstr>
      <vt:lpstr>802-11 Theme</vt:lpstr>
      <vt:lpstr>Document</vt:lpstr>
      <vt:lpstr>1st Vice Chair Report –  March 2017 – Vancouver</vt:lpstr>
      <vt:lpstr>Abstract</vt:lpstr>
      <vt:lpstr>Monday–  802.11 Opening Plenary</vt:lpstr>
      <vt:lpstr>M3.3  Other WG meeting plans </vt:lpstr>
      <vt:lpstr>M3.4 Meeting room locations     </vt:lpstr>
      <vt:lpstr>Online Calendar</vt:lpstr>
      <vt:lpstr>M3.5 Next meeting reminder</vt:lpstr>
      <vt:lpstr>M3.6  Meeting registration</vt:lpstr>
      <vt:lpstr>M3.7 Recording attendance</vt:lpstr>
      <vt:lpstr>M3.8 Local File Document Server information</vt:lpstr>
      <vt:lpstr>M3.09 FOOD &amp; BEVERAGE </vt:lpstr>
      <vt:lpstr>Network Assistance</vt:lpstr>
      <vt:lpstr>Social Information</vt:lpstr>
      <vt:lpstr>TOURISM INFORMATION</vt:lpstr>
      <vt:lpstr>802.11 Mid-Week Plenary</vt:lpstr>
      <vt:lpstr>W5.1 Room Change Requests</vt:lpstr>
      <vt:lpstr>802.11 WG Closing Plenary</vt:lpstr>
      <vt:lpstr>F3.1.1 -Straw Poll regarding this meeting location</vt:lpstr>
      <vt:lpstr>F3.1.2: Future Venue Insight</vt:lpstr>
      <vt:lpstr>F3.1.2: Future Venue Insight</vt:lpstr>
      <vt:lpstr>References</vt:lpstr>
    </vt:vector>
  </TitlesOfParts>
  <Company>CSR Technologies Inc.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1st Vice Chair Report March 2017 - Vancouver</dc:title>
  <dc:subject>March 2017</dc:subject>
  <dc:creator>Jon Rosdahl</dc:creator>
  <dc:description>Jon Rosdahl (Qualcomm)</dc:description>
  <cp:lastModifiedBy>Jon Rosdahl</cp:lastModifiedBy>
  <cp:revision>160</cp:revision>
  <cp:lastPrinted>1601-01-01T00:00:00Z</cp:lastPrinted>
  <dcterms:created xsi:type="dcterms:W3CDTF">2014-04-14T10:59:07Z</dcterms:created>
  <dcterms:modified xsi:type="dcterms:W3CDTF">2017-03-17T07:24:50Z</dcterms:modified>
  <cp:category>Report</cp:category>
</cp:coreProperties>
</file>