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89" r:id="rId4"/>
    <p:sldId id="300" r:id="rId5"/>
    <p:sldId id="272" r:id="rId6"/>
    <p:sldId id="273" r:id="rId7"/>
    <p:sldId id="274" r:id="rId8"/>
    <p:sldId id="268" r:id="rId9"/>
    <p:sldId id="275" r:id="rId10"/>
    <p:sldId id="290" r:id="rId11"/>
    <p:sldId id="305" r:id="rId12"/>
    <p:sldId id="306" r:id="rId13"/>
    <p:sldId id="308" r:id="rId14"/>
    <p:sldId id="309" r:id="rId15"/>
    <p:sldId id="281" r:id="rId16"/>
    <p:sldId id="280" r:id="rId17"/>
    <p:sldId id="283" r:id="rId18"/>
    <p:sldId id="284" r:id="rId19"/>
    <p:sldId id="291" r:id="rId20"/>
    <p:sldId id="292" r:id="rId21"/>
    <p:sldId id="264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 autoAdjust="0"/>
    <p:restoredTop sz="95056" autoAdjust="0"/>
  </p:normalViewPr>
  <p:slideViewPr>
    <p:cSldViewPr>
      <p:cViewPr varScale="1">
        <p:scale>
          <a:sx n="73" d="100"/>
          <a:sy n="73" d="100"/>
        </p:scale>
        <p:origin x="600" y="7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802-11-17/0254r1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802-11-17/0254r1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802-11-17/0254r1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802-11-17/0254r1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802-11-17/0254r1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802-11-17/0254r1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March 2017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11-17/0254r1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ocuments" TargetMode="External"/><Relationship Id="rId4" Type="http://schemas.openxmlformats.org/officeDocument/2006/relationships/hyperlink" Target="ftp://griffin.events.ieee.org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urismvancouver.com/includes/content/images/media/docs/show_your_badge3.pdf" TargetMode="External"/><Relationship Id="rId2" Type="http://schemas.openxmlformats.org/officeDocument/2006/relationships/hyperlink" Target="http://www.tourismvancouver.com/vancouver/fast-fact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802world.org/wireless/files/2015/04/vancouver_map1.pdf" TargetMode="External"/><Relationship Id="rId4" Type="http://schemas.openxmlformats.org/officeDocument/2006/relationships/hyperlink" Target="http://www.tourismvancouver.com/go/getting-around/transit-system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177-01-00EC-executive-secretary-agenda-items-november-2016-plenary.ppt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7/ec-17-0036-00-00EC-executive-secretary-agenda-items-march-2017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18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www.ieee802.org/16/" TargetMode="External"/><Relationship Id="rId12" Type="http://schemas.openxmlformats.org/officeDocument/2006/relationships/hyperlink" Target="https://mentor.ieee.org/802.11/dcn/17/11-17-0407-01-0000-treasurer-report-march-2017-vancouver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://www.ieee802.org/24/" TargetMode="External"/><Relationship Id="rId5" Type="http://schemas.openxmlformats.org/officeDocument/2006/relationships/hyperlink" Target="https://mentor.ieee.org/802.11/dcn/17/11-17-0196-02-0000-march-2017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1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19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attende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802world.org/wireless/files/2015/04/Hyatt-Regency-Vancouver-Floorplan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rinex.eventsair.com/ieee-2017/form8/Site/Register" TargetMode="External"/><Relationship Id="rId2" Type="http://schemas.openxmlformats.org/officeDocument/2006/relationships/hyperlink" Target="http://arinex.com.au/ieee2017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March 2017 – Vancouver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1052736"/>
            <a:ext cx="6480175" cy="43892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March 2017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10</a:t>
            </a:fld>
            <a:endParaRPr lang="en-US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804863" y="5438775"/>
            <a:ext cx="7032625" cy="922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Local FTP server: </a:t>
            </a:r>
            <a:r>
              <a:rPr lang="en-GB" sz="1800">
                <a:hlinkClick r:id="rId4"/>
              </a:rPr>
              <a:t>ftp://griffin.events.ieee.org </a:t>
            </a:r>
            <a:r>
              <a:rPr lang="en-US" sz="1800"/>
              <a:t>(anonymous)</a:t>
            </a:r>
          </a:p>
          <a:p>
            <a:pPr algn="ctr"/>
            <a:r>
              <a:rPr lang="en-US" sz="1800"/>
              <a:t>External Document Server   </a:t>
            </a:r>
            <a:r>
              <a:rPr lang="en-US" sz="1800">
                <a:hlinkClick r:id="rId5"/>
              </a:rPr>
              <a:t>https://mentor.ieee.org/802.11/documents</a:t>
            </a:r>
            <a:endParaRPr lang="en-US" sz="1800" b="0"/>
          </a:p>
          <a:p>
            <a:pPr algn="ctr"/>
            <a:r>
              <a:rPr lang="en-US" sz="1800" b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Jon Rosdahl, Qualcomm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50DDA3-8D91-4B5F-B91C-7650B41D76C2}" type="slidenum">
              <a:rPr lang="en-US"/>
              <a:pPr/>
              <a:t>11</a:t>
            </a:fld>
            <a:endParaRPr lang="en-US"/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501774" y="1628800"/>
            <a:ext cx="8215063" cy="4745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 smtClean="0">
                <a:solidFill>
                  <a:srgbClr val="000000"/>
                </a:solidFill>
                <a:latin typeface="Arial"/>
              </a:rPr>
              <a:t>Registered </a:t>
            </a:r>
            <a:r>
              <a:rPr lang="en-US" b="1" kern="0" dirty="0">
                <a:solidFill>
                  <a:srgbClr val="000000"/>
                </a:solidFill>
                <a:latin typeface="Arial"/>
              </a:rPr>
              <a:t>Attendees Only </a:t>
            </a:r>
          </a:p>
          <a:p>
            <a:pPr marL="914400" lvl="2" indent="0" defTabSz="914400" eaLnBrk="1" hangingPunct="1">
              <a:spcBef>
                <a:spcPct val="20000"/>
              </a:spcBef>
              <a:buClrTx/>
              <a:buSzTx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            – Please Wear Badge at all times</a:t>
            </a:r>
          </a:p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HRV - Regency Foyer</a:t>
            </a:r>
          </a:p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FHV – British Columbia Foyer*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2000" b="1" kern="0" dirty="0">
                <a:solidFill>
                  <a:srgbClr val="000000"/>
                </a:solidFill>
                <a:latin typeface="Arial"/>
              </a:rPr>
              <a:t>*</a:t>
            </a:r>
            <a:r>
              <a:rPr lang="en-US" sz="2000" kern="0" dirty="0">
                <a:solidFill>
                  <a:srgbClr val="000000"/>
                </a:solidFill>
                <a:latin typeface="Arial"/>
              </a:rPr>
              <a:t>No food &amp; beverage at FHV on Friday.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endParaRPr lang="en-US" sz="2000" kern="0" dirty="0">
              <a:solidFill>
                <a:srgbClr val="000000"/>
              </a:solidFill>
              <a:latin typeface="Arial"/>
            </a:endParaRPr>
          </a:p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Continental Breakfast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7:30am to 9am</a:t>
            </a:r>
          </a:p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Coffee/Tea Breaks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9am to 11am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2pm to 4pm (snacks at 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3pm/3:30pm)</a:t>
            </a:r>
            <a:endParaRPr lang="en-US" b="1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M3.09 FOOD &amp; BEVERAGE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8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 smtClean="0"/>
              <a:t>Network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r>
              <a:rPr lang="en-US" dirty="0"/>
              <a:t>WIRED CAFÉ</a:t>
            </a:r>
          </a:p>
          <a:p>
            <a:pPr lvl="2"/>
            <a:r>
              <a:rPr lang="en-US" b="1" dirty="0"/>
              <a:t>HRV - Regency Foyer</a:t>
            </a:r>
          </a:p>
          <a:p>
            <a:pPr lvl="2"/>
            <a:r>
              <a:rPr lang="en-US" b="1" dirty="0"/>
              <a:t>FHV – British Columbia Foyer</a:t>
            </a:r>
          </a:p>
          <a:p>
            <a:pPr lvl="2"/>
            <a:r>
              <a:rPr lang="en-US" dirty="0"/>
              <a:t>Please report any disruption of service in the café to </a:t>
            </a:r>
            <a:r>
              <a:rPr lang="en-US" dirty="0" err="1" smtClean="0"/>
              <a:t>Verilan</a:t>
            </a:r>
            <a:r>
              <a:rPr lang="en-US" dirty="0" smtClean="0"/>
              <a:t> </a:t>
            </a:r>
            <a:r>
              <a:rPr lang="en-US" dirty="0"/>
              <a:t>staff.</a:t>
            </a:r>
          </a:p>
          <a:p>
            <a:endParaRPr lang="en-US" dirty="0"/>
          </a:p>
          <a:p>
            <a:r>
              <a:rPr lang="en-US" dirty="0"/>
              <a:t>NETWORK HELP DESK</a:t>
            </a:r>
          </a:p>
          <a:p>
            <a:pPr lvl="2"/>
            <a:r>
              <a:rPr lang="en-US" dirty="0"/>
              <a:t>For attendees experiencing difficulties accessing the meeting network a Help Desk NETWORK HELP DESK</a:t>
            </a:r>
          </a:p>
          <a:p>
            <a:pPr lvl="2"/>
            <a:r>
              <a:rPr lang="en-US" dirty="0"/>
              <a:t>Network Help is available in near the Registration Desk at each hotel.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68052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Social Event: Wednesday 6:30pm - </a:t>
            </a:r>
            <a:r>
              <a:rPr lang="en-US" dirty="0" smtClean="0"/>
              <a:t>8:30pm – </a:t>
            </a:r>
          </a:p>
          <a:p>
            <a:r>
              <a:rPr lang="en-US" dirty="0"/>
              <a:t>Fairmont Hotel </a:t>
            </a:r>
            <a:r>
              <a:rPr lang="en-US" dirty="0" smtClean="0"/>
              <a:t>Vancouver -- Pacific Ballroom</a:t>
            </a:r>
          </a:p>
          <a:p>
            <a:r>
              <a:rPr lang="en-US" sz="2800" dirty="0" smtClean="0"/>
              <a:t>IEEE </a:t>
            </a:r>
            <a:r>
              <a:rPr lang="en-US" sz="2800" dirty="0"/>
              <a:t>Steinmetz Award Presentation &amp; Reception</a:t>
            </a:r>
          </a:p>
          <a:p>
            <a:pPr>
              <a:spcAft>
                <a:spcPts val="600"/>
              </a:spcAft>
            </a:pPr>
            <a:r>
              <a:rPr lang="en-US" dirty="0"/>
              <a:t>“Welcome to Vancouver” Reception &amp; Cash Bar</a:t>
            </a:r>
          </a:p>
          <a:p>
            <a:pPr>
              <a:spcAft>
                <a:spcPts val="600"/>
              </a:spcAft>
            </a:pPr>
            <a:r>
              <a:rPr lang="en-US" dirty="0"/>
              <a:t>1 Drink Ticket per person</a:t>
            </a:r>
          </a:p>
          <a:p>
            <a:pPr>
              <a:spcAft>
                <a:spcPts val="600"/>
              </a:spcAft>
            </a:pPr>
            <a:r>
              <a:rPr lang="en-US" dirty="0"/>
              <a:t>Guest drink ticket is available upon entrance to the reception. 	</a:t>
            </a:r>
          </a:p>
          <a:p>
            <a:pPr>
              <a:spcAft>
                <a:spcPts val="600"/>
              </a:spcAft>
            </a:pPr>
            <a:r>
              <a:rPr lang="en-US" dirty="0"/>
              <a:t>The cost of the social event is included in the Plenary Session registration.</a:t>
            </a:r>
          </a:p>
          <a:p>
            <a:pPr>
              <a:spcAft>
                <a:spcPts val="600"/>
              </a:spcAft>
            </a:pPr>
            <a:r>
              <a:rPr lang="en-US" dirty="0"/>
              <a:t>Award ceremony at 7pm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20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TOURISM </a:t>
            </a: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/>
          <a:lstStyle/>
          <a:p>
            <a:pPr lvl="0"/>
            <a:r>
              <a:rPr lang="en-US" sz="2000" dirty="0" smtClean="0">
                <a:cs typeface="+mn-cs"/>
              </a:rPr>
              <a:t>Vancouver </a:t>
            </a:r>
            <a:r>
              <a:rPr lang="en-US" sz="2000" dirty="0">
                <a:cs typeface="+mn-cs"/>
              </a:rPr>
              <a:t>Fast Facts: </a:t>
            </a:r>
            <a:r>
              <a:rPr lang="en-US" sz="2000" dirty="0">
                <a:cs typeface="+mn-cs"/>
                <a:hlinkClick r:id="rId2"/>
              </a:rPr>
              <a:t>http://www.tourismvancouver.com/vancouver/fast-facts/</a:t>
            </a:r>
            <a:r>
              <a:rPr lang="en-US" sz="2000" dirty="0">
                <a:cs typeface="+mn-cs"/>
              </a:rPr>
              <a:t> </a:t>
            </a:r>
          </a:p>
          <a:p>
            <a:pPr lvl="0"/>
            <a:r>
              <a:rPr lang="en-US" sz="2000" dirty="0">
                <a:cs typeface="+mn-cs"/>
              </a:rPr>
              <a:t>Vancouver Discount Card: </a:t>
            </a:r>
            <a:r>
              <a:rPr lang="en-US" sz="2000" dirty="0">
                <a:cs typeface="+mn-cs"/>
                <a:hlinkClick r:id="rId3"/>
              </a:rPr>
              <a:t>http://www.tourismvancouver.com/includes/content/images/media/docs/show_your_badge3.pdf</a:t>
            </a:r>
            <a:r>
              <a:rPr lang="en-US" sz="2000" dirty="0">
                <a:cs typeface="+mn-cs"/>
              </a:rPr>
              <a:t>   </a:t>
            </a:r>
          </a:p>
          <a:p>
            <a:pPr lvl="0"/>
            <a:r>
              <a:rPr lang="en-US" sz="2000" dirty="0">
                <a:cs typeface="+mn-cs"/>
              </a:rPr>
              <a:t>Public Transportation: </a:t>
            </a:r>
            <a:r>
              <a:rPr lang="en-US" sz="2000" dirty="0">
                <a:cs typeface="+mn-cs"/>
                <a:hlinkClick r:id="rId4"/>
              </a:rPr>
              <a:t>http://www.tourismvancouver.com/go/getting-around/transit-system/</a:t>
            </a:r>
            <a:r>
              <a:rPr lang="en-US" sz="2000" dirty="0">
                <a:cs typeface="+mn-cs"/>
              </a:rPr>
              <a:t> </a:t>
            </a:r>
          </a:p>
          <a:p>
            <a:pPr lvl="0"/>
            <a:r>
              <a:rPr lang="en-US" sz="2000" dirty="0">
                <a:cs typeface="+mn-cs"/>
              </a:rPr>
              <a:t>Use the Google Map App on your mobile device for up to date transit directions and times.</a:t>
            </a:r>
          </a:p>
          <a:p>
            <a:pPr lvl="0"/>
            <a:r>
              <a:rPr lang="en-US" sz="2000" dirty="0">
                <a:cs typeface="+mn-cs"/>
              </a:rPr>
              <a:t>DOWNTOWN MAP</a:t>
            </a:r>
          </a:p>
          <a:p>
            <a:pPr lvl="0"/>
            <a:r>
              <a:rPr lang="en-US" sz="2000" dirty="0">
                <a:cs typeface="+mn-cs"/>
                <a:hlinkClick r:id="rId5"/>
              </a:rPr>
              <a:t>http://802world.org/wireless/files/2015/04/vancouver_map1.pdf</a:t>
            </a:r>
            <a:r>
              <a:rPr lang="en-US" sz="2000" dirty="0"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46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3.1.1 – Straw Poll</a:t>
            </a:r>
          </a:p>
          <a:p>
            <a:r>
              <a:rPr lang="en-US" dirty="0" smtClean="0"/>
              <a:t>3.1.2 --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F3.1.1 -Straw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- </a:t>
            </a:r>
          </a:p>
          <a:p>
            <a:r>
              <a:rPr lang="en-US" dirty="0" smtClean="0"/>
              <a:t>No – </a:t>
            </a:r>
          </a:p>
          <a:p>
            <a:r>
              <a:rPr lang="en-US" dirty="0" smtClean="0"/>
              <a:t>Like the Social –</a:t>
            </a:r>
          </a:p>
          <a:p>
            <a:r>
              <a:rPr lang="en-US" dirty="0" smtClean="0"/>
              <a:t>Disliked the Social –  </a:t>
            </a:r>
          </a:p>
          <a:p>
            <a:r>
              <a:rPr lang="en-US" dirty="0" smtClean="0"/>
              <a:t>Did not go to Social – 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8578"/>
            <a:ext cx="7770813" cy="5102222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dirty="0" smtClean="0"/>
              <a:t>	May </a:t>
            </a:r>
            <a:r>
              <a:rPr lang="en-US" dirty="0"/>
              <a:t>2017 Daejeon Convention </a:t>
            </a:r>
            <a:r>
              <a:rPr lang="en-US" dirty="0" smtClean="0"/>
              <a:t>Center, Korea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Sept 2017 Hilton </a:t>
            </a:r>
            <a:r>
              <a:rPr lang="en-US" dirty="0" smtClean="0"/>
              <a:t>Waikoloa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Jan </a:t>
            </a:r>
            <a:r>
              <a:rPr lang="en-US" dirty="0"/>
              <a:t>2018 Hotel </a:t>
            </a:r>
            <a:r>
              <a:rPr lang="en-US" dirty="0" smtClean="0"/>
              <a:t>Irvine</a:t>
            </a:r>
          </a:p>
          <a:p>
            <a:r>
              <a:rPr lang="en-US" dirty="0"/>
              <a:t> </a:t>
            </a:r>
            <a:r>
              <a:rPr lang="en-US" dirty="0" smtClean="0"/>
              <a:t>   May </a:t>
            </a:r>
            <a:r>
              <a:rPr lang="en-US" dirty="0"/>
              <a:t>2018 TBD</a:t>
            </a:r>
            <a:br>
              <a:rPr lang="en-US" dirty="0"/>
            </a:br>
            <a:r>
              <a:rPr lang="en-US" dirty="0"/>
              <a:t>Sept 2018  Hilton </a:t>
            </a:r>
            <a:r>
              <a:rPr lang="en-US" dirty="0" smtClean="0"/>
              <a:t>Waikoloa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Agenda Items for 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</a:t>
            </a:r>
            <a:r>
              <a:rPr lang="en-GB" dirty="0" smtClean="0"/>
              <a:t>M3.3</a:t>
            </a:r>
            <a:r>
              <a:rPr lang="en-GB" dirty="0"/>
              <a:t>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M3.4</a:t>
            </a:r>
            <a:r>
              <a:rPr lang="en-GB" dirty="0"/>
              <a:t>	II	Meeting room </a:t>
            </a:r>
            <a:r>
              <a:rPr lang="en-GB" dirty="0" smtClean="0"/>
              <a:t>locations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</a:t>
            </a:r>
            <a:r>
              <a:rPr lang="en-GB" dirty="0" smtClean="0"/>
              <a:t>M3.5</a:t>
            </a:r>
            <a:r>
              <a:rPr lang="en-GB" dirty="0"/>
              <a:t>	II	Next meeting </a:t>
            </a:r>
            <a:r>
              <a:rPr lang="en-GB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M3.6</a:t>
            </a:r>
            <a:r>
              <a:rPr lang="en-GB" dirty="0"/>
              <a:t>	II	Meeting </a:t>
            </a:r>
            <a:r>
              <a:rPr lang="en-GB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M3.7</a:t>
            </a:r>
            <a:r>
              <a:rPr lang="en-GB" dirty="0"/>
              <a:t>	II	Recording </a:t>
            </a:r>
            <a:r>
              <a:rPr lang="en-GB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M3.8</a:t>
            </a:r>
            <a:r>
              <a:rPr lang="en-GB" dirty="0"/>
              <a:t>	II	File </a:t>
            </a:r>
            <a:r>
              <a:rPr lang="en-GB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M3.9</a:t>
            </a:r>
            <a:r>
              <a:rPr lang="en-GB" dirty="0"/>
              <a:t>	II	Breakfast, breaks, Social </a:t>
            </a:r>
            <a:r>
              <a:rPr lang="en-GB" dirty="0" smtClean="0"/>
              <a:t>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Friday:</a:t>
            </a:r>
          </a:p>
          <a:p>
            <a:pPr lvl="1">
              <a:buFontTx/>
              <a:buNone/>
            </a:pPr>
            <a:r>
              <a:rPr lang="en-US" dirty="0" smtClean="0"/>
              <a:t>F3.1.1  II      Straw </a:t>
            </a:r>
            <a:r>
              <a:rPr lang="en-US" dirty="0"/>
              <a:t>Poll of membership regarding this meeting location </a:t>
            </a:r>
          </a:p>
          <a:p>
            <a:pPr lvl="1">
              <a:buFontTx/>
              <a:buNone/>
            </a:pPr>
            <a:r>
              <a:rPr lang="en-US" dirty="0" smtClean="0"/>
              <a:t>F3.1.2  DT	Future </a:t>
            </a:r>
            <a:r>
              <a:rPr lang="en-US" dirty="0"/>
              <a:t>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</a:t>
            </a:r>
            <a:r>
              <a:rPr lang="en-US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6"/>
            <a:ext cx="7770813" cy="5178424"/>
          </a:xfrm>
        </p:spPr>
        <p:txBody>
          <a:bodyPr>
            <a:normAutofit/>
          </a:bodyPr>
          <a:lstStyle/>
          <a:p>
            <a:r>
              <a:rPr lang="en-US" dirty="0" smtClean="0"/>
              <a:t>Future 802 Plenary Sessions:</a:t>
            </a:r>
          </a:p>
          <a:p>
            <a:pPr lvl="1"/>
            <a:r>
              <a:rPr lang="en-US" dirty="0" smtClean="0"/>
              <a:t>July 2017	  </a:t>
            </a:r>
            <a:r>
              <a:rPr lang="en-US" dirty="0" err="1" smtClean="0"/>
              <a:t>Estrel</a:t>
            </a:r>
            <a:r>
              <a:rPr lang="en-US" dirty="0" smtClean="0"/>
              <a:t> </a:t>
            </a:r>
            <a:r>
              <a:rPr lang="en-US" dirty="0"/>
              <a:t>Hotel – Berlin</a:t>
            </a:r>
          </a:p>
          <a:p>
            <a:pPr lvl="1"/>
            <a:r>
              <a:rPr lang="en-US" dirty="0"/>
              <a:t>Nov 2017    </a:t>
            </a:r>
            <a:r>
              <a:rPr lang="en-US" dirty="0" smtClean="0"/>
              <a:t>   Caribe </a:t>
            </a:r>
            <a:r>
              <a:rPr lang="en-US" dirty="0"/>
              <a:t>Hotel and Convention </a:t>
            </a:r>
            <a:r>
              <a:rPr lang="en-US" dirty="0" smtClean="0"/>
              <a:t>Center – Orlando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2018   Hyatt Regency O’Hare – Rosemont, IL</a:t>
            </a:r>
          </a:p>
          <a:p>
            <a:pPr lvl="1"/>
            <a:r>
              <a:rPr lang="en-US" dirty="0" smtClean="0"/>
              <a:t>July 2018   	 </a:t>
            </a:r>
            <a:r>
              <a:rPr lang="en-US" dirty="0"/>
              <a:t>Manchester Grand Hyatt – San </a:t>
            </a:r>
            <a:r>
              <a:rPr lang="en-US" dirty="0" smtClean="0"/>
              <a:t>Diego</a:t>
            </a:r>
          </a:p>
          <a:p>
            <a:pPr lvl="1"/>
            <a:r>
              <a:rPr lang="en-US" dirty="0"/>
              <a:t>Nov 2018	</a:t>
            </a:r>
            <a:r>
              <a:rPr lang="en-US" dirty="0" smtClean="0"/>
              <a:t>Suzhou</a:t>
            </a:r>
            <a:r>
              <a:rPr lang="en-US" dirty="0"/>
              <a:t>, China </a:t>
            </a:r>
            <a:r>
              <a:rPr lang="en-US" dirty="0" smtClean="0"/>
              <a:t>- TBC</a:t>
            </a:r>
          </a:p>
          <a:p>
            <a:pPr lvl="2"/>
            <a:r>
              <a:rPr lang="en-US" sz="2000" dirty="0" smtClean="0"/>
              <a:t>(New facility, pricing model being negotiated, Sponsor capability investigation)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/>
              <a:t>Plenary Meeting Status File</a:t>
            </a:r>
            <a:r>
              <a:rPr lang="en-US" dirty="0" smtClean="0"/>
              <a:t>: EC-16/66r0</a:t>
            </a:r>
            <a:endParaRPr lang="en-US" dirty="0"/>
          </a:p>
          <a:p>
            <a:r>
              <a:rPr lang="en-US" dirty="0">
                <a:hlinkClick r:id="rId3"/>
              </a:rPr>
              <a:t>https://mentor.ieee.org/802-ec/dcn/16/ec-16-0066-00-00EC-802-plenary-future-venue-contract-status.xlsx</a:t>
            </a:r>
          </a:p>
          <a:p>
            <a:endParaRPr lang="en-US" dirty="0">
              <a:hlinkClick r:id="rId3"/>
            </a:endParaRPr>
          </a:p>
          <a:p>
            <a:r>
              <a:rPr lang="en-US" dirty="0"/>
              <a:t>802 </a:t>
            </a:r>
            <a:r>
              <a:rPr lang="en-US" dirty="0" smtClean="0"/>
              <a:t>Executive </a:t>
            </a:r>
            <a:r>
              <a:rPr lang="en-US" dirty="0"/>
              <a:t>Secretary Report</a:t>
            </a:r>
            <a:r>
              <a:rPr lang="en-US" dirty="0" smtClean="0"/>
              <a:t>: EC-17/36r0</a:t>
            </a:r>
            <a:endParaRPr lang="en-US" dirty="0">
              <a:hlinkClick r:id="rId3"/>
            </a:endParaRPr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mentor.ieee.org/802-ec/dcn/17/ec-17-0036-00-00EC-executive-secretary-agenda-items-march-2017-plenary.pptx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725487"/>
            <a:ext cx="7770813" cy="1065213"/>
          </a:xfrm>
        </p:spPr>
        <p:txBody>
          <a:bodyPr/>
          <a:lstStyle/>
          <a:p>
            <a:r>
              <a:rPr lang="en-GB" dirty="0" smtClean="0"/>
              <a:t>M3.3	 Other WG meeting plans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12776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hlinkClick r:id="rId3"/>
              </a:rPr>
              <a:t>802.1</a:t>
            </a:r>
            <a:r>
              <a:rPr lang="en-US" dirty="0" smtClean="0"/>
              <a:t>   </a:t>
            </a:r>
            <a:r>
              <a:rPr lang="en-US" dirty="0" smtClean="0">
                <a:hlinkClick r:id="rId4"/>
              </a:rPr>
              <a:t>802.3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802.11</a:t>
            </a:r>
            <a:r>
              <a:rPr lang="en-US" dirty="0" smtClean="0"/>
              <a:t>   </a:t>
            </a:r>
            <a:r>
              <a:rPr lang="en-US" dirty="0" smtClean="0">
                <a:hlinkClick r:id="rId6"/>
              </a:rPr>
              <a:t>802.15</a:t>
            </a:r>
            <a:r>
              <a:rPr lang="en-US" dirty="0" smtClean="0"/>
              <a:t>   </a:t>
            </a:r>
            <a:r>
              <a:rPr lang="en-US" dirty="0" smtClean="0">
                <a:hlinkClick r:id="rId7"/>
              </a:rPr>
              <a:t>802.16</a:t>
            </a:r>
            <a:r>
              <a:rPr lang="en-US" dirty="0" smtClean="0"/>
              <a:t>   </a:t>
            </a:r>
            <a:r>
              <a:rPr lang="en-US" dirty="0" smtClean="0">
                <a:hlinkClick r:id="rId8"/>
              </a:rPr>
              <a:t>802.18</a:t>
            </a:r>
            <a:r>
              <a:rPr lang="en-US" dirty="0" smtClean="0"/>
              <a:t>   </a:t>
            </a:r>
            <a:r>
              <a:rPr lang="en-US" dirty="0" smtClean="0">
                <a:hlinkClick r:id="rId9"/>
              </a:rPr>
              <a:t>802.19</a:t>
            </a:r>
            <a:r>
              <a:rPr lang="en-US" dirty="0" smtClean="0"/>
              <a:t>   </a:t>
            </a:r>
            <a:r>
              <a:rPr lang="en-US" dirty="0" smtClean="0">
                <a:hlinkClick r:id="rId10"/>
              </a:rPr>
              <a:t>802.21</a:t>
            </a:r>
            <a:r>
              <a:rPr lang="en-US" dirty="0" smtClean="0"/>
              <a:t>   </a:t>
            </a:r>
            <a:r>
              <a:rPr lang="en-US" dirty="0" smtClean="0">
                <a:hlinkClick r:id="rId11"/>
              </a:rPr>
              <a:t>802.24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12"/>
              </a:rPr>
              <a:t>Treasurer Report</a:t>
            </a:r>
            <a:r>
              <a:rPr lang="en-US" dirty="0" smtClean="0"/>
              <a:t>: 11-17/0407r1</a:t>
            </a:r>
          </a:p>
          <a:p>
            <a:endParaRPr lang="en-US" dirty="0" smtClean="0">
              <a:hlinkClick r:id="rId13"/>
            </a:endParaRPr>
          </a:p>
          <a:p>
            <a:r>
              <a:rPr lang="en-US" dirty="0" smtClean="0">
                <a:hlinkClick r:id="rId13"/>
              </a:rPr>
              <a:t>Patent policy</a:t>
            </a:r>
            <a:r>
              <a:rPr lang="en-US" dirty="0" smtClean="0"/>
              <a:t> (in IEEE-SA bylaws), </a:t>
            </a:r>
            <a:r>
              <a:rPr lang="en-US" dirty="0" smtClean="0">
                <a:hlinkClick r:id="rId14"/>
              </a:rPr>
              <a:t>patent policy</a:t>
            </a:r>
            <a:r>
              <a:rPr lang="en-US" dirty="0" smtClean="0"/>
              <a:t> (slide set), and </a:t>
            </a:r>
            <a:r>
              <a:rPr lang="en-US" dirty="0" smtClean="0">
                <a:hlinkClick r:id="rId15"/>
              </a:rPr>
              <a:t>antitrust guidelines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Download </a:t>
            </a:r>
            <a:r>
              <a:rPr lang="en-US" dirty="0"/>
              <a:t>the </a:t>
            </a:r>
            <a:r>
              <a:rPr lang="en-US" dirty="0">
                <a:hlinkClick r:id="rId3"/>
              </a:rPr>
              <a:t>Combined Meeting </a:t>
            </a:r>
            <a:r>
              <a:rPr lang="en-US" dirty="0" smtClean="0">
                <a:hlinkClick r:id="rId3"/>
              </a:rPr>
              <a:t>Schedule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MEETING </a:t>
            </a:r>
            <a:r>
              <a:rPr lang="en-US" dirty="0"/>
              <a:t>MAP (FLOOR PLAN) </a:t>
            </a:r>
          </a:p>
          <a:p>
            <a:r>
              <a:rPr lang="en-US" dirty="0" smtClean="0"/>
              <a:t>    Accessed </a:t>
            </a:r>
            <a:r>
              <a:rPr lang="en-US" dirty="0"/>
              <a:t>online at </a:t>
            </a:r>
            <a:r>
              <a:rPr lang="en-US" dirty="0">
                <a:hlinkClick r:id="rId4"/>
              </a:rPr>
              <a:t>http://802world.org/wireless/files/2015/04/Hyatt-Regency-Vancouver-Floorplan.pdf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>
            <a:normAutofit/>
          </a:bodyPr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sz="2000" dirty="0" smtClean="0"/>
              <a:t>Note: the schedule on this calendar will be updated as will IMAT.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990656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802W Interim: 7-12 May 2017 –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	</a:t>
            </a:r>
            <a:r>
              <a:rPr lang="en-GB" sz="2000" dirty="0"/>
              <a:t>Daejeon Convention </a:t>
            </a:r>
            <a:r>
              <a:rPr lang="en-GB" sz="2000" dirty="0" err="1"/>
              <a:t>Center</a:t>
            </a:r>
            <a:r>
              <a:rPr lang="en-GB" sz="2000" dirty="0"/>
              <a:t>, Daejeon, Korea</a:t>
            </a:r>
            <a:br>
              <a:rPr lang="en-GB" sz="2000" dirty="0"/>
            </a:br>
            <a:r>
              <a:rPr lang="en-GB" sz="2000" dirty="0" smtClean="0">
                <a:hlinkClick r:id="rId2"/>
              </a:rPr>
              <a:t>Meeting </a:t>
            </a:r>
            <a:r>
              <a:rPr lang="en-GB" sz="2000" dirty="0">
                <a:hlinkClick r:id="rId2"/>
              </a:rPr>
              <a:t>Website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>
                <a:hlinkClick r:id="rId3"/>
              </a:rPr>
              <a:t>Meeting </a:t>
            </a:r>
            <a:r>
              <a:rPr lang="en-GB" sz="2000" dirty="0">
                <a:hlinkClick r:id="rId3"/>
              </a:rPr>
              <a:t>Registration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US" b="0" dirty="0" smtClean="0">
                <a:solidFill>
                  <a:srgbClr val="FF0000"/>
                </a:solidFill>
              </a:rPr>
              <a:t>Early-Bird </a:t>
            </a:r>
            <a:r>
              <a:rPr lang="en-US" b="0" dirty="0">
                <a:solidFill>
                  <a:srgbClr val="FF0000"/>
                </a:solidFill>
              </a:rPr>
              <a:t>Meeting Registration Deadline: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March 29th</a:t>
            </a:r>
            <a:endParaRPr lang="en-GB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802 Plenary: </a:t>
            </a:r>
            <a:r>
              <a:rPr lang="en-US" sz="2800" dirty="0" smtClean="0"/>
              <a:t>9-14 July 2017 – </a:t>
            </a:r>
            <a:endParaRPr lang="en-US" sz="2800" dirty="0" smtClean="0"/>
          </a:p>
          <a:p>
            <a:pPr lvl="1">
              <a:spcBef>
                <a:spcPts val="0"/>
              </a:spcBef>
            </a:pPr>
            <a:r>
              <a:rPr lang="en-GB" b="1" dirty="0" err="1"/>
              <a:t>Estrel</a:t>
            </a:r>
            <a:r>
              <a:rPr lang="en-GB" b="1" dirty="0"/>
              <a:t> Hotel and Convention </a:t>
            </a:r>
            <a:r>
              <a:rPr lang="en-GB" b="1" dirty="0" err="1"/>
              <a:t>Center</a:t>
            </a:r>
            <a:r>
              <a:rPr lang="en-GB" b="1" dirty="0"/>
              <a:t>, Berlin, </a:t>
            </a:r>
            <a:r>
              <a:rPr lang="en-GB" b="1" dirty="0" smtClean="0"/>
              <a:t>Germany</a:t>
            </a:r>
          </a:p>
          <a:p>
            <a:pPr>
              <a:spcBef>
                <a:spcPts val="0"/>
              </a:spcBef>
            </a:pPr>
            <a:endParaRPr lang="en-GB" sz="900" dirty="0" smtClean="0"/>
          </a:p>
          <a:p>
            <a:pPr lvl="1"/>
            <a:r>
              <a:rPr lang="en-US" b="0" dirty="0" smtClean="0">
                <a:solidFill>
                  <a:srgbClr val="FF0000"/>
                </a:solidFill>
              </a:rPr>
              <a:t>Registration targeted to Open 15 April 2017</a:t>
            </a:r>
          </a:p>
          <a:p>
            <a:pPr lvl="1"/>
            <a:r>
              <a:rPr lang="en-US" b="0" dirty="0" smtClean="0">
                <a:solidFill>
                  <a:srgbClr val="FF0000"/>
                </a:solidFill>
              </a:rPr>
              <a:t>Early-Bird Meeting Registration Deadline: </a:t>
            </a:r>
            <a:r>
              <a:rPr lang="en-US" dirty="0" smtClean="0">
                <a:solidFill>
                  <a:srgbClr val="FF0000"/>
                </a:solidFill>
              </a:rPr>
              <a:t>26 May</a:t>
            </a:r>
            <a:r>
              <a:rPr lang="en-US" b="0" dirty="0" smtClean="0">
                <a:solidFill>
                  <a:srgbClr val="FF0000"/>
                </a:solidFill>
              </a:rPr>
              <a:t> 2017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676753"/>
            <a:ext cx="4056347" cy="664015"/>
          </a:xfrm>
        </p:spPr>
        <p:txBody>
          <a:bodyPr>
            <a:normAutofit/>
          </a:bodyPr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  Meeting registration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25959</TotalTime>
  <Words>923</Words>
  <Application>Microsoft Office PowerPoint</Application>
  <PresentationFormat>On-screen Show (4:3)</PresentationFormat>
  <Paragraphs>240</Paragraphs>
  <Slides>21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–  March 2017 – Vancouver</vt:lpstr>
      <vt:lpstr>Abstract</vt:lpstr>
      <vt:lpstr>Monday–  802.11 Opening Plenary</vt:lpstr>
      <vt:lpstr>M3.3  Other WG meeting plans </vt:lpstr>
      <vt:lpstr>M3.4 Meeting room locations     </vt:lpstr>
      <vt:lpstr>Online Calendar</vt:lpstr>
      <vt:lpstr>M3.5 Next meeting reminder</vt:lpstr>
      <vt:lpstr>M3.6  Meeting registration</vt:lpstr>
      <vt:lpstr>M3.7 Recording attendance</vt:lpstr>
      <vt:lpstr>M3.8 Local File Document Server information</vt:lpstr>
      <vt:lpstr>M3.09 FOOD &amp; BEVERAGE </vt:lpstr>
      <vt:lpstr>Network Assistance</vt:lpstr>
      <vt:lpstr>Social Information</vt:lpstr>
      <vt:lpstr>TOURISM INFORMATION</vt:lpstr>
      <vt:lpstr>802.11 Mid-Week Plenary</vt:lpstr>
      <vt:lpstr>W5.1 Room Change Requests</vt:lpstr>
      <vt:lpstr>802.11 WG Closing Plenary</vt:lpstr>
      <vt:lpstr>F3.1.1 -Straw Poll of membership regarding this meeting location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March 2017 - Vancouver</dc:title>
  <dc:subject>March 2017</dc:subject>
  <dc:creator>Jon Rosdahl</dc:creator>
  <dc:description>Jon Rosdahl (Qualcomm)</dc:description>
  <cp:lastModifiedBy>Jon Rosdahl</cp:lastModifiedBy>
  <cp:revision>151</cp:revision>
  <cp:lastPrinted>1601-01-01T00:00:00Z</cp:lastPrinted>
  <dcterms:created xsi:type="dcterms:W3CDTF">2014-04-14T10:59:07Z</dcterms:created>
  <dcterms:modified xsi:type="dcterms:W3CDTF">2017-03-13T18:52:31Z</dcterms:modified>
  <cp:category>Report</cp:category>
</cp:coreProperties>
</file>