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64"/>
  </p:notesMasterIdLst>
  <p:handoutMasterIdLst>
    <p:handoutMasterId r:id="rId165"/>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685" r:id="rId27"/>
    <p:sldId id="1843" r:id="rId28"/>
    <p:sldId id="1844" r:id="rId29"/>
    <p:sldId id="1845" r:id="rId30"/>
    <p:sldId id="1686" r:id="rId31"/>
    <p:sldId id="1687" r:id="rId32"/>
    <p:sldId id="1745" r:id="rId33"/>
    <p:sldId id="1746" r:id="rId34"/>
    <p:sldId id="1747" r:id="rId35"/>
    <p:sldId id="1769" r:id="rId36"/>
    <p:sldId id="1786" r:id="rId37"/>
    <p:sldId id="1773" r:id="rId38"/>
    <p:sldId id="1689" r:id="rId39"/>
    <p:sldId id="1690" r:id="rId40"/>
    <p:sldId id="1691" r:id="rId41"/>
    <p:sldId id="1692" r:id="rId42"/>
    <p:sldId id="1804" r:id="rId43"/>
    <p:sldId id="1806" r:id="rId44"/>
    <p:sldId id="1805" r:id="rId45"/>
    <p:sldId id="1807" r:id="rId46"/>
    <p:sldId id="1808" r:id="rId47"/>
    <p:sldId id="1809" r:id="rId48"/>
    <p:sldId id="1694" r:id="rId49"/>
    <p:sldId id="1695" r:id="rId50"/>
    <p:sldId id="1810" r:id="rId51"/>
    <p:sldId id="1811" r:id="rId52"/>
    <p:sldId id="1812" r:id="rId53"/>
    <p:sldId id="1813" r:id="rId54"/>
    <p:sldId id="1814" r:id="rId55"/>
    <p:sldId id="1815" r:id="rId56"/>
    <p:sldId id="1696" r:id="rId57"/>
    <p:sldId id="1852" r:id="rId58"/>
    <p:sldId id="1853" r:id="rId59"/>
    <p:sldId id="1854" r:id="rId60"/>
    <p:sldId id="1697" r:id="rId61"/>
    <p:sldId id="1816" r:id="rId62"/>
    <p:sldId id="1817" r:id="rId63"/>
    <p:sldId id="1818" r:id="rId64"/>
    <p:sldId id="1819" r:id="rId65"/>
    <p:sldId id="1820" r:id="rId66"/>
    <p:sldId id="1821" r:id="rId67"/>
    <p:sldId id="1716" r:id="rId68"/>
    <p:sldId id="1717" r:id="rId69"/>
    <p:sldId id="1718" r:id="rId70"/>
    <p:sldId id="1858" r:id="rId71"/>
    <p:sldId id="1859" r:id="rId72"/>
    <p:sldId id="1860" r:id="rId73"/>
    <p:sldId id="1861" r:id="rId74"/>
    <p:sldId id="1862" r:id="rId75"/>
    <p:sldId id="1863" r:id="rId76"/>
    <p:sldId id="1851" r:id="rId77"/>
    <p:sldId id="1864" r:id="rId78"/>
    <p:sldId id="1688" r:id="rId79"/>
    <p:sldId id="1702" r:id="rId80"/>
    <p:sldId id="1703" r:id="rId81"/>
    <p:sldId id="1704" r:id="rId82"/>
    <p:sldId id="1705" r:id="rId83"/>
    <p:sldId id="1706" r:id="rId84"/>
    <p:sldId id="1707" r:id="rId85"/>
    <p:sldId id="1708" r:id="rId86"/>
    <p:sldId id="1709" r:id="rId87"/>
    <p:sldId id="1710" r:id="rId88"/>
    <p:sldId id="1790" r:id="rId89"/>
    <p:sldId id="1698" r:id="rId90"/>
    <p:sldId id="1699" r:id="rId91"/>
    <p:sldId id="1700" r:id="rId92"/>
    <p:sldId id="1701" r:id="rId93"/>
    <p:sldId id="1826" r:id="rId94"/>
    <p:sldId id="1711" r:id="rId95"/>
    <p:sldId id="1712" r:id="rId96"/>
    <p:sldId id="1713" r:id="rId97"/>
    <p:sldId id="1679" r:id="rId98"/>
    <p:sldId id="1583" r:id="rId99"/>
    <p:sldId id="1629" r:id="rId100"/>
    <p:sldId id="1641" r:id="rId101"/>
    <p:sldId id="1839" r:id="rId102"/>
    <p:sldId id="1751" r:id="rId103"/>
    <p:sldId id="1825" r:id="rId104"/>
    <p:sldId id="1822" r:id="rId105"/>
    <p:sldId id="1796" r:id="rId106"/>
    <p:sldId id="1827" r:id="rId107"/>
    <p:sldId id="1823" r:id="rId108"/>
    <p:sldId id="1840" r:id="rId109"/>
    <p:sldId id="1841" r:id="rId110"/>
    <p:sldId id="1842" r:id="rId111"/>
    <p:sldId id="1865" r:id="rId112"/>
    <p:sldId id="1866" r:id="rId113"/>
    <p:sldId id="1867" r:id="rId114"/>
    <p:sldId id="1868" r:id="rId115"/>
    <p:sldId id="1849" r:id="rId116"/>
    <p:sldId id="1869" r:id="rId117"/>
    <p:sldId id="1870" r:id="rId118"/>
    <p:sldId id="1871" r:id="rId119"/>
    <p:sldId id="1872" r:id="rId120"/>
    <p:sldId id="1873" r:id="rId121"/>
    <p:sldId id="1828" r:id="rId122"/>
    <p:sldId id="1850" r:id="rId123"/>
    <p:sldId id="1830" r:id="rId124"/>
    <p:sldId id="1831" r:id="rId125"/>
    <p:sldId id="1832" r:id="rId126"/>
    <p:sldId id="1833" r:id="rId127"/>
    <p:sldId id="1834" r:id="rId128"/>
    <p:sldId id="1835" r:id="rId129"/>
    <p:sldId id="1836" r:id="rId130"/>
    <p:sldId id="1837" r:id="rId131"/>
    <p:sldId id="1752" r:id="rId132"/>
    <p:sldId id="1824" r:id="rId133"/>
    <p:sldId id="1375" r:id="rId134"/>
    <p:sldId id="1376" r:id="rId135"/>
    <p:sldId id="1400" r:id="rId136"/>
    <p:sldId id="619" r:id="rId137"/>
    <p:sldId id="621" r:id="rId138"/>
    <p:sldId id="1561" r:id="rId139"/>
    <p:sldId id="1555" r:id="rId140"/>
    <p:sldId id="1601" r:id="rId141"/>
    <p:sldId id="1585" r:id="rId142"/>
    <p:sldId id="1586" r:id="rId143"/>
    <p:sldId id="1587" r:id="rId144"/>
    <p:sldId id="1588" r:id="rId145"/>
    <p:sldId id="1589" r:id="rId146"/>
    <p:sldId id="1590" r:id="rId147"/>
    <p:sldId id="1771" r:id="rId148"/>
    <p:sldId id="1772" r:id="rId149"/>
    <p:sldId id="1591" r:id="rId150"/>
    <p:sldId id="1592" r:id="rId151"/>
    <p:sldId id="1593" r:id="rId152"/>
    <p:sldId id="1594" r:id="rId153"/>
    <p:sldId id="1595" r:id="rId154"/>
    <p:sldId id="1596" r:id="rId155"/>
    <p:sldId id="1597" r:id="rId156"/>
    <p:sldId id="1598" r:id="rId157"/>
    <p:sldId id="1599" r:id="rId158"/>
    <p:sldId id="1600" r:id="rId159"/>
    <p:sldId id="1628" r:id="rId160"/>
    <p:sldId id="1638" r:id="rId161"/>
    <p:sldId id="1725" r:id="rId162"/>
    <p:sldId id="1726" r:id="rId163"/>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88" d="100"/>
          <a:sy n="88" d="100"/>
        </p:scale>
        <p:origin x="-1842"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7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194140800"/>
        <c:axId val="194851584"/>
      </c:barChart>
      <c:catAx>
        <c:axId val="194140800"/>
        <c:scaling>
          <c:orientation val="minMax"/>
        </c:scaling>
        <c:delete val="0"/>
        <c:axPos val="b"/>
        <c:numFmt formatCode="mmm\-yy" sourceLinked="1"/>
        <c:majorTickMark val="out"/>
        <c:minorTickMark val="none"/>
        <c:tickLblPos val="nextTo"/>
        <c:crossAx val="194851584"/>
        <c:crosses val="autoZero"/>
        <c:auto val="1"/>
        <c:lblAlgn val="ctr"/>
        <c:lblOffset val="100"/>
        <c:noMultiLvlLbl val="0"/>
      </c:catAx>
      <c:valAx>
        <c:axId val="194851584"/>
        <c:scaling>
          <c:orientation val="minMax"/>
        </c:scaling>
        <c:delete val="0"/>
        <c:axPos val="l"/>
        <c:majorGridlines/>
        <c:numFmt formatCode="0%" sourceLinked="1"/>
        <c:majorTickMark val="out"/>
        <c:minorTickMark val="none"/>
        <c:tickLblPos val="nextTo"/>
        <c:crossAx val="194140800"/>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802.11-17/0252r4</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5.wmf"/></Relationships>
</file>

<file path=ppt/slides/_rels/slide103.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10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11.bin"/><Relationship Id="rId14" Type="http://schemas.openxmlformats.org/officeDocument/2006/relationships/image" Target="../media/image14.wmf"/></Relationships>
</file>

<file path=ppt/slides/_rels/slide109.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18" Type="http://schemas.openxmlformats.org/officeDocument/2006/relationships/image" Target="../media/image22.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17" Type="http://schemas.openxmlformats.org/officeDocument/2006/relationships/oleObject" Target="../embeddings/oleObject21.bin"/><Relationship Id="rId2" Type="http://schemas.openxmlformats.org/officeDocument/2006/relationships/slideLayout" Target="../slideLayouts/slideLayout1.xml"/><Relationship Id="rId16" Type="http://schemas.openxmlformats.org/officeDocument/2006/relationships/image" Target="../media/image21.wmf"/><Relationship Id="rId1" Type="http://schemas.openxmlformats.org/officeDocument/2006/relationships/vmlDrawing" Target="../drawings/vmlDrawing8.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s://mentor.ieee.org/802-ec/dcn/17/ec-17-0018-00-00EC-invitation-to-china-sc6-rep-to-attend-march-2017-802-plenary.pdf"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mailto:chinasc6@163.com" TargetMode="External"/><Relationship Id="rId2" Type="http://schemas.openxmlformats.org/officeDocument/2006/relationships/hyperlink" Target="mailto:zhenhai.huang@iwncomm.com"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23.w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24.w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25.wmf"/></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5.w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7.wmf"/><Relationship Id="rId5" Type="http://schemas.openxmlformats.org/officeDocument/2006/relationships/oleObject" Target="../embeddings/oleObject27.bin"/><Relationship Id="rId4" Type="http://schemas.openxmlformats.org/officeDocument/2006/relationships/image" Target="../media/image26.wmf"/></Relationships>
</file>

<file path=ppt/slides/_rels/slide154.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8.wmf"/><Relationship Id="rId4" Type="http://schemas.openxmlformats.org/officeDocument/2006/relationships/oleObject" Target="../embeddings/oleObject28.bin"/></Relationships>
</file>

<file path=ppt/slides/_rels/slide155.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9.wmf"/><Relationship Id="rId4" Type="http://schemas.openxmlformats.org/officeDocument/2006/relationships/oleObject" Target="../embeddings/oleObject29.bin"/></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3.wmf"/><Relationship Id="rId5" Type="http://schemas.openxmlformats.org/officeDocument/2006/relationships/oleObject" Target="../embeddings/oleObject33.bin"/><Relationship Id="rId4" Type="http://schemas.openxmlformats.org/officeDocument/2006/relationships/image" Target="../media/image32.w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4.w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Feb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with the next meeting in Oct 2017 in Korea or Japan</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Next SC6 meeting</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991012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102</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40014"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40015"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103</a:t>
            </a:fld>
            <a:endParaRPr lang="en-US"/>
          </a:p>
        </p:txBody>
      </p:sp>
    </p:spTree>
    <p:extLst>
      <p:ext uri="{BB962C8B-B14F-4D97-AF65-F5344CB8AC3E}">
        <p14:creationId xmlns:p14="http://schemas.microsoft.com/office/powerpoint/2010/main" val="3239541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4137389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86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38766557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57956819"/>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14"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17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17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17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18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18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18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109</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75716256"/>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28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28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28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29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29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29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293"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294"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China NB rep was invited to participate in the meeting this week</a:t>
            </a:r>
            <a:endParaRPr lang="en-AU" dirty="0"/>
          </a:p>
        </p:txBody>
      </p:sp>
      <p:sp>
        <p:nvSpPr>
          <p:cNvPr id="3" name="Content Placeholder 2"/>
          <p:cNvSpPr>
            <a:spLocks noGrp="1"/>
          </p:cNvSpPr>
          <p:nvPr>
            <p:ph idx="1"/>
          </p:nvPr>
        </p:nvSpPr>
        <p:spPr/>
        <p:txBody>
          <a:bodyPr/>
          <a:lstStyle/>
          <a:p>
            <a:pPr lvl="1"/>
            <a:r>
              <a:rPr lang="en-AU" smtClean="0"/>
              <a:t>During the closing plenary of SC6, a vote on the security ad hoc was approved</a:t>
            </a:r>
          </a:p>
          <a:p>
            <a:pPr lvl="1"/>
            <a:r>
              <a:rPr lang="en-AU" smtClean="0"/>
              <a:t>The IEEE 802 rep (Andrew Myles) noted that while the ad hoc might be useful as a forum to discuss security in SC6, the underlying issue is a disagreement between IEEE 802 and the China NB</a:t>
            </a:r>
          </a:p>
          <a:p>
            <a:pPr lvl="1"/>
            <a:r>
              <a:rPr lang="en-AU" smtClean="0"/>
              <a:t>He noted that a more productive way to solve this problem was for the China NB and IEEE 802 security experts to get together</a:t>
            </a:r>
          </a:p>
          <a:p>
            <a:pPr lvl="1"/>
            <a:r>
              <a:rPr lang="en-AU" smtClean="0"/>
              <a:t>He invited a China NB representative to attend the IEEE 802 plenary meeting in Vancouver this week</a:t>
            </a:r>
          </a:p>
          <a:p>
            <a:pPr lvl="2"/>
            <a:r>
              <a:rPr lang="en-AU" smtClean="0"/>
              <a:t>Andrew also sent an e-mail (to zhenhai.huang@iwncomm.com; </a:t>
            </a:r>
            <a:r>
              <a:rPr lang="en-AU" smtClean="0">
                <a:hlinkClick r:id="rId2"/>
              </a:rPr>
              <a:t>duzq@iwncomm.com</a:t>
            </a:r>
            <a:r>
              <a:rPr lang="en-AU" smtClean="0"/>
              <a:t>) after the meeting, but no response so far</a:t>
            </a:r>
          </a:p>
          <a:p>
            <a:pPr lvl="1"/>
            <a:r>
              <a:rPr lang="en-AU" smtClean="0"/>
              <a:t>…</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110</a:t>
            </a:fld>
            <a:endParaRPr lang="en-US"/>
          </a:p>
        </p:txBody>
      </p:sp>
    </p:spTree>
    <p:extLst>
      <p:ext uri="{BB962C8B-B14F-4D97-AF65-F5344CB8AC3E}">
        <p14:creationId xmlns:p14="http://schemas.microsoft.com/office/powerpoint/2010/main" val="3617901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a:t>
            </a:r>
            <a:r>
              <a:rPr lang="en-AU" i="1" dirty="0" smtClean="0"/>
              <a:t>invitation</a:t>
            </a:r>
          </a:p>
          <a:p>
            <a:pPr lvl="1"/>
            <a:r>
              <a:rPr lang="en-AU" dirty="0" smtClean="0"/>
              <a:t>Paul Nikolich (802 EC Chair) subsequently also sent  an invitation</a:t>
            </a:r>
          </a:p>
          <a:p>
            <a:pPr lvl="2"/>
            <a:r>
              <a:rPr lang="en-AU" dirty="0" smtClean="0"/>
              <a:t>See </a:t>
            </a:r>
            <a:r>
              <a:rPr lang="en-AU" dirty="0" smtClean="0">
                <a:hlinkClick r:id="rId2"/>
              </a:rPr>
              <a:t>invitation</a:t>
            </a:r>
            <a:endParaRPr lang="en-AU" dirty="0" smtClean="0"/>
          </a:p>
          <a:p>
            <a:pPr lvl="1"/>
            <a:r>
              <a:rPr lang="en-AU" dirty="0" smtClean="0"/>
              <a:t>The China NB declined the invitation</a:t>
            </a:r>
          </a:p>
          <a:p>
            <a:pPr lvl="2"/>
            <a:r>
              <a:rPr lang="en-AU" dirty="0" smtClean="0"/>
              <a:t>See following pages</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111</a:t>
            </a:fld>
            <a:endParaRPr lang="en-US"/>
          </a:p>
        </p:txBody>
      </p:sp>
    </p:spTree>
    <p:extLst>
      <p:ext uri="{BB962C8B-B14F-4D97-AF65-F5344CB8AC3E}">
        <p14:creationId xmlns:p14="http://schemas.microsoft.com/office/powerpoint/2010/main" val="703251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Dear </a:t>
            </a:r>
            <a:r>
              <a:rPr lang="en-US" sz="1600" i="1" dirty="0"/>
              <a:t>Paul Nikolich,</a:t>
            </a:r>
            <a:endParaRPr lang="en-AU" sz="1600" i="1" dirty="0"/>
          </a:p>
          <a:p>
            <a:pPr marL="1588" lvl="1" indent="0">
              <a:buNone/>
            </a:pPr>
            <a:r>
              <a:rPr lang="en-US" sz="1600" i="1" dirty="0" smtClean="0"/>
              <a:t>I’ve </a:t>
            </a:r>
            <a:r>
              <a:rPr lang="en-US" sz="1600" i="1" dirty="0"/>
              <a:t>received your mail. Thank you for your invitation.</a:t>
            </a:r>
            <a:endParaRPr lang="en-AU" sz="1600" i="1" dirty="0"/>
          </a:p>
          <a:p>
            <a:pPr marL="1588" lvl="1" indent="0">
              <a:buNone/>
            </a:pPr>
            <a:r>
              <a:rPr lang="en-US" sz="1600" i="1" dirty="0"/>
              <a:t>Mr. Myles also sent an invitation to me and another Chinese expert via e-mail on 13</a:t>
            </a:r>
            <a:r>
              <a:rPr lang="en-US" sz="1600" i="1" baseline="30000" dirty="0"/>
              <a:t>th</a:t>
            </a:r>
            <a:r>
              <a:rPr lang="en-US" sz="1600" i="1" dirty="0"/>
              <a:t>, February, and I replied to him on 16</a:t>
            </a:r>
            <a:r>
              <a:rPr lang="en-US" sz="1600" i="1" baseline="30000" dirty="0"/>
              <a:t>th</a:t>
            </a:r>
            <a:r>
              <a:rPr lang="en-US" sz="1600" i="1" dirty="0"/>
              <a:t>, February that I was considering it.</a:t>
            </a:r>
            <a:endParaRPr lang="en-AU" sz="1600" i="1" dirty="0"/>
          </a:p>
          <a:p>
            <a:pPr marL="1588" lvl="1" indent="0">
              <a:buNone/>
            </a:pPr>
            <a:r>
              <a:rPr lang="en-US" sz="1600" i="1" dirty="0" smtClean="0"/>
              <a:t>Thank </a:t>
            </a:r>
            <a:r>
              <a:rPr lang="en-US" sz="1600" i="1" dirty="0"/>
              <a:t>you for your affirmation to Chinese proposal on establishing an ad hoc group on security (ADHS) at the SC6 Tunisia meeting, with the objective of promoting the participation for more SC6 NBs and experts efficiently, thus to make SC6 finally published standards more trusted in technology.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1158078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AU" sz="1600" i="1" dirty="0" smtClean="0"/>
              <a:t>….</a:t>
            </a:r>
            <a:endParaRPr lang="en-AU" sz="1600" i="1" dirty="0"/>
          </a:p>
          <a:p>
            <a:pPr marL="1588" lvl="1" indent="0">
              <a:buNone/>
            </a:pPr>
            <a:r>
              <a:rPr lang="en-US" sz="1600" i="1" dirty="0" smtClean="0"/>
              <a:t>As </a:t>
            </a:r>
            <a:r>
              <a:rPr lang="en-US" sz="1600" i="1" dirty="0"/>
              <a:t>a matter of fact, it will be more suitable to carry out relevant security technique discussion on proposals submitted to SC6 under the framework of SC6, since more experts from SC6 NBs could participate and more contributions could be received, in addition, technical discussion and proposal promotion could be effectively combined. Based on the above mentioned consideration, we prepared well before the SC6 Tunisia meeting and expected to exchange opinions and viewpoints further with experts from IEEE 802 and other SC6 NBs on issues we all concerned face to face, to make the greatest effort for reaching consensus. Unfortunately, IEEE 802 experts were absent at the venue of the meeting. Anyway, now the voting for approving establishment of the AHDS has started, if it would be finally approved by SC6, we’ll have a very good international platform for making every effort to reach common understanding related to security techniques, getting more attention and positive participation of more NBs and experts, which will be helpful to both IEEE 802 and China.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113</a:t>
            </a:fld>
            <a:endParaRPr lang="en-US"/>
          </a:p>
        </p:txBody>
      </p:sp>
    </p:spTree>
    <p:extLst>
      <p:ext uri="{BB962C8B-B14F-4D97-AF65-F5344CB8AC3E}">
        <p14:creationId xmlns:p14="http://schemas.microsoft.com/office/powerpoint/2010/main" val="4083822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a:t>
            </a:r>
            <a:endParaRPr lang="en-AU" sz="1600" i="1" dirty="0"/>
          </a:p>
          <a:p>
            <a:pPr marL="1588" lvl="1" indent="0">
              <a:buNone/>
            </a:pPr>
            <a:r>
              <a:rPr lang="en-US" sz="1600" i="1" dirty="0" smtClean="0"/>
              <a:t>Considering </a:t>
            </a:r>
            <a:r>
              <a:rPr lang="en-US" sz="1600" i="1" dirty="0"/>
              <a:t>what mentioned above, it is appropriate to discuss issues we concerned at the level of SC6 meeting or future ADHS meeting. We definitely look forward to discussing and disposing technical issues and comments concerned by both sides sufficiently.</a:t>
            </a:r>
            <a:endParaRPr lang="en-AU" sz="1600" i="1" dirty="0"/>
          </a:p>
          <a:p>
            <a:pPr marL="1588" lvl="1" indent="0">
              <a:buNone/>
            </a:pPr>
            <a:r>
              <a:rPr lang="en-US" sz="1600" i="1" dirty="0" smtClean="0"/>
              <a:t>To </a:t>
            </a:r>
            <a:r>
              <a:rPr lang="en-US" sz="1600" i="1" dirty="0"/>
              <a:t>this end, we won’t attend IEEE 802 plenary, however, thank you for your invitation all the same.</a:t>
            </a:r>
            <a:endParaRPr lang="en-AU" sz="1600" i="1" dirty="0"/>
          </a:p>
          <a:p>
            <a:pPr marL="1588" lvl="1" indent="0">
              <a:buNone/>
            </a:pPr>
            <a:r>
              <a:rPr lang="en-US" sz="1600" i="1" dirty="0" smtClean="0"/>
              <a:t>Best </a:t>
            </a:r>
            <a:r>
              <a:rPr lang="en-US" sz="1600" i="1" dirty="0"/>
              <a:t>wishes</a:t>
            </a:r>
            <a:endParaRPr lang="en-AU" sz="1600" i="1" dirty="0"/>
          </a:p>
          <a:p>
            <a:pPr marL="1588" lvl="1" indent="0">
              <a:buNone/>
            </a:pPr>
            <a:r>
              <a:rPr lang="en-AU" sz="1600" i="1" dirty="0"/>
              <a:t>  </a:t>
            </a:r>
            <a:r>
              <a:rPr lang="en-AU" sz="1600" i="1" dirty="0" err="1"/>
              <a:t>Zhenhai</a:t>
            </a:r>
            <a:r>
              <a:rPr lang="en-AU" sz="1600" i="1" dirty="0"/>
              <a:t> Huang</a:t>
            </a:r>
            <a:br>
              <a:rPr lang="en-AU" sz="1600" i="1" dirty="0"/>
            </a:br>
            <a:r>
              <a:rPr lang="en-AU" sz="1600" i="1" dirty="0"/>
              <a:t>  ISO/IEC JTC1/SC6 Mirror Committee, China</a:t>
            </a:r>
            <a:br>
              <a:rPr lang="en-AU" sz="1600" i="1" dirty="0"/>
            </a:br>
            <a:r>
              <a:rPr lang="en-AU" sz="1600" i="1" dirty="0"/>
              <a:t>  Phone: +86 29 87607822</a:t>
            </a:r>
            <a:br>
              <a:rPr lang="en-AU" sz="1600" i="1" dirty="0"/>
            </a:br>
            <a:r>
              <a:rPr lang="en-AU" sz="1600" i="1" dirty="0"/>
              <a:t>  Fax:   +86 29 87607829       </a:t>
            </a:r>
            <a:br>
              <a:rPr lang="en-AU" sz="1600" i="1" dirty="0"/>
            </a:br>
            <a:r>
              <a:rPr lang="en-AU" sz="1600" i="1" dirty="0"/>
              <a:t>  Mail:  </a:t>
            </a:r>
            <a:r>
              <a:rPr lang="en-AU" sz="1600" i="1" u="sng" dirty="0">
                <a:hlinkClick r:id="rId2"/>
              </a:rPr>
              <a:t>zhenhai.huang@iwncomm.com</a:t>
            </a:r>
            <a:r>
              <a:rPr lang="en-AU" i="1" dirty="0"/>
              <a:t/>
            </a:r>
            <a:br>
              <a:rPr lang="en-AU" i="1" dirty="0"/>
            </a:br>
            <a:r>
              <a:rPr lang="en-AU" i="1" dirty="0"/>
              <a:t>          </a:t>
            </a:r>
            <a:r>
              <a:rPr lang="en-AU" i="1" u="sng" dirty="0">
                <a:hlinkClick r:id="rId3"/>
              </a:rPr>
              <a:t>chinasc6@163.com</a:t>
            </a:r>
            <a:endParaRPr lang="en-AU"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26935477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 2017</a:t>
            </a:r>
          </a:p>
          <a:p>
            <a:pPr lvl="2"/>
            <a:r>
              <a:rPr lang="en-AU" dirty="0" smtClean="0"/>
              <a:t>What are the rules to pass?</a:t>
            </a:r>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r>
              <a:rPr lang="en-AU" i="1" dirty="0" smtClean="0"/>
              <a:t>.</a:t>
            </a:r>
          </a:p>
          <a:p>
            <a:pPr lvl="2"/>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06583072"/>
              </p:ext>
            </p:extLst>
          </p:nvPr>
        </p:nvGraphicFramePr>
        <p:xfrm>
          <a:off x="3657600" y="2590800"/>
          <a:ext cx="914400" cy="771525"/>
        </p:xfrm>
        <a:graphic>
          <a:graphicData uri="http://schemas.openxmlformats.org/presentationml/2006/ole">
            <mc:AlternateContent xmlns:mc="http://schemas.openxmlformats.org/markup-compatibility/2006">
              <mc:Choice xmlns:v="urn:schemas-microsoft-com:vml" Requires="v">
                <p:oleObj spid="_x0000_s251934"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657600" y="2590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(1) Review the security technologies in the published standards from SC6, and provide amendment or revision project </a:t>
            </a:r>
            <a:r>
              <a:rPr lang="en-AU" i="1" dirty="0" smtClean="0"/>
              <a:t>recommendations</a:t>
            </a:r>
          </a:p>
          <a:p>
            <a:r>
              <a:rPr lang="en-AU" dirty="0" smtClean="0"/>
              <a:t>Comments</a:t>
            </a:r>
          </a:p>
          <a:p>
            <a:pPr lvl="1"/>
            <a:r>
              <a:rPr lang="en-AU" dirty="0" smtClean="0"/>
              <a:t>This could be read to mean that the ad hoc would make recommendations to SC6 for SC6 to start a project to revise or amend an IEEE 802 standard</a:t>
            </a:r>
          </a:p>
          <a:p>
            <a:pPr lvl="1"/>
            <a:r>
              <a:rPr lang="en-AU" dirty="0" smtClean="0"/>
              <a:t>Such a recommendation would be contrary to the agreement in 2012 to give IEEE 802 responsibility for the revision process </a:t>
            </a:r>
            <a:r>
              <a:rPr lang="en-AU" dirty="0"/>
              <a:t>of IEEE 802 </a:t>
            </a:r>
            <a:r>
              <a:rPr lang="en-AU" dirty="0" smtClean="0"/>
              <a:t>standards</a:t>
            </a:r>
          </a:p>
          <a:p>
            <a:pPr lvl="1"/>
            <a:r>
              <a:rPr lang="en-AU" dirty="0" smtClean="0"/>
              <a:t>We should suggest new text</a:t>
            </a:r>
          </a:p>
          <a:p>
            <a:pPr lvl="2"/>
            <a:r>
              <a:rPr lang="en-AU" i="1" dirty="0"/>
              <a:t>1) Review the security technologies in </a:t>
            </a:r>
            <a:r>
              <a:rPr lang="en-AU" i="1" dirty="0" smtClean="0"/>
              <a:t>published  standards that have been approved by SC6</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116</a:t>
            </a:fld>
            <a:endParaRPr lang="en-US"/>
          </a:p>
        </p:txBody>
      </p:sp>
    </p:spTree>
    <p:extLst>
      <p:ext uri="{BB962C8B-B14F-4D97-AF65-F5344CB8AC3E}">
        <p14:creationId xmlns:p14="http://schemas.microsoft.com/office/powerpoint/2010/main" val="8879789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(2) Handle the comments and dispositions on security technologies of ongoing projects with controversies</a:t>
            </a:r>
          </a:p>
          <a:p>
            <a:r>
              <a:rPr lang="en-AU" dirty="0" smtClean="0"/>
              <a:t>Comments</a:t>
            </a:r>
          </a:p>
          <a:p>
            <a:pPr lvl="1"/>
            <a:r>
              <a:rPr lang="en-AU" dirty="0" smtClean="0"/>
              <a:t>It is not clear what “handle” means, given SC6 has no role in the comments or disposition of comments for IEEE 802 standards</a:t>
            </a:r>
          </a:p>
          <a:p>
            <a:pPr lvl="2"/>
            <a:r>
              <a:rPr lang="en-AU" dirty="0" smtClean="0"/>
              <a:t>The comments are provided by NBs</a:t>
            </a:r>
          </a:p>
          <a:p>
            <a:pPr lvl="2"/>
            <a:r>
              <a:rPr lang="en-AU" dirty="0" smtClean="0"/>
              <a:t>The dispositions are developed by IEEE 802</a:t>
            </a:r>
          </a:p>
          <a:p>
            <a:pPr lvl="1"/>
            <a:r>
              <a:rPr lang="en-AU" dirty="0"/>
              <a:t>We should suggest new text</a:t>
            </a:r>
          </a:p>
          <a:p>
            <a:pPr lvl="2"/>
            <a:r>
              <a:rPr lang="en-AU" i="1" dirty="0" smtClean="0"/>
              <a:t>(2) Review </a:t>
            </a:r>
            <a:r>
              <a:rPr lang="en-AU" i="1" dirty="0"/>
              <a:t>the comments and </a:t>
            </a:r>
            <a:r>
              <a:rPr lang="en-AU" i="1" dirty="0" smtClean="0"/>
              <a:t>their dispositions made in relation to security </a:t>
            </a:r>
            <a:r>
              <a:rPr lang="en-AU" i="1" dirty="0"/>
              <a:t>technologies </a:t>
            </a:r>
            <a:r>
              <a:rPr lang="en-AU" i="1" dirty="0" smtClean="0"/>
              <a:t>in standards </a:t>
            </a:r>
            <a:r>
              <a:rPr lang="en-AU" i="1" dirty="0"/>
              <a:t>proposed 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8085265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dirty="0"/>
              <a:t>AHGS </a:t>
            </a:r>
            <a:r>
              <a:rPr lang="en-AU" dirty="0" smtClean="0"/>
              <a:t>deliverables</a:t>
            </a:r>
            <a:endParaRPr lang="en-AU" b="1" dirty="0"/>
          </a:p>
          <a:p>
            <a:pPr lvl="1"/>
            <a:r>
              <a:rPr lang="en-AU" i="1" dirty="0"/>
              <a:t>Recommend the amendment or revision projects, which are developed in SC6</a:t>
            </a:r>
          </a:p>
          <a:p>
            <a:r>
              <a:rPr lang="en-AU" dirty="0" smtClean="0"/>
              <a:t>Comments</a:t>
            </a:r>
          </a:p>
          <a:p>
            <a:pPr lvl="1"/>
            <a:r>
              <a:rPr lang="en-AU" dirty="0" smtClean="0"/>
              <a:t>The language is poor but seems to suggest that revisions to IEEE 802 standards would occur in SC6</a:t>
            </a:r>
          </a:p>
          <a:p>
            <a:pPr lvl="1"/>
            <a:r>
              <a:rPr lang="en-AU" dirty="0"/>
              <a:t>Such a recommendation would be </a:t>
            </a:r>
            <a:r>
              <a:rPr lang="en-AU" dirty="0" smtClean="0"/>
              <a:t>contrary </a:t>
            </a:r>
            <a:r>
              <a:rPr lang="en-AU" dirty="0"/>
              <a:t>to the agreement in 2012 to give IEEE 802 responsibility for the revision </a:t>
            </a:r>
            <a:r>
              <a:rPr lang="en-AU" dirty="0" smtClean="0"/>
              <a:t>process of IEEE 802 standards</a:t>
            </a:r>
            <a:endParaRPr lang="en-AU" dirty="0"/>
          </a:p>
          <a:p>
            <a:pPr lvl="1"/>
            <a:r>
              <a:rPr lang="en-AU" dirty="0" smtClean="0"/>
              <a:t>We </a:t>
            </a:r>
            <a:r>
              <a:rPr lang="en-AU" dirty="0"/>
              <a:t>should suggest new </a:t>
            </a:r>
            <a:r>
              <a:rPr lang="en-AU" dirty="0" smtClean="0"/>
              <a:t>text</a:t>
            </a:r>
          </a:p>
          <a:p>
            <a:pPr lvl="2"/>
            <a:r>
              <a:rPr lang="en-AU" i="1" dirty="0"/>
              <a:t>R</a:t>
            </a:r>
            <a:r>
              <a:rPr lang="en-AU" i="1" dirty="0" smtClean="0"/>
              <a:t>ecommend </a:t>
            </a:r>
            <a:r>
              <a:rPr lang="en-AU" i="1" dirty="0"/>
              <a:t>changes </a:t>
            </a:r>
            <a:r>
              <a:rPr lang="en-AU" i="1" dirty="0" smtClean="0"/>
              <a:t>to </a:t>
            </a:r>
            <a:r>
              <a:rPr lang="en-AU" i="1" dirty="0"/>
              <a:t>security technologies </a:t>
            </a:r>
            <a:r>
              <a:rPr lang="en-AU" i="1" dirty="0" smtClean="0"/>
              <a:t> in  </a:t>
            </a:r>
            <a:r>
              <a:rPr lang="en-AU" i="1" dirty="0"/>
              <a:t>future amendments or </a:t>
            </a:r>
            <a:r>
              <a:rPr lang="en-AU" i="1" dirty="0" smtClean="0"/>
              <a:t>revisions of standards approved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2391604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a:t>AHGS </a:t>
            </a:r>
            <a:r>
              <a:rPr lang="en-AU" dirty="0" smtClean="0"/>
              <a:t>deliverables</a:t>
            </a:r>
            <a:endParaRPr lang="en-AU" b="1" dirty="0"/>
          </a:p>
          <a:p>
            <a:pPr lvl="1"/>
            <a:r>
              <a:rPr lang="en-AU" i="1" dirty="0"/>
              <a:t>Handle the comments and dispositions on security technologies with controversies, and make sure that the disposition of all the comments get consensus</a:t>
            </a:r>
            <a:endParaRPr lang="en-AU" dirty="0"/>
          </a:p>
          <a:p>
            <a:r>
              <a:rPr lang="en-AU" dirty="0" smtClean="0"/>
              <a:t>Comments</a:t>
            </a:r>
          </a:p>
          <a:p>
            <a:pPr lvl="1"/>
            <a:r>
              <a:rPr lang="en-AU" dirty="0" smtClean="0"/>
              <a:t>The language is poor but seems to suggest that SC6 needs to agree on dispositions in IEEE 802</a:t>
            </a:r>
          </a:p>
          <a:p>
            <a:pPr lvl="1"/>
            <a:r>
              <a:rPr lang="en-AU" dirty="0" smtClean="0"/>
              <a:t>Such </a:t>
            </a:r>
            <a:r>
              <a:rPr lang="en-AU" dirty="0"/>
              <a:t>a recommendation would be is contrary to the agreement in 2012 to give IEEE 802 responsibility for the revision </a:t>
            </a:r>
            <a:r>
              <a:rPr lang="en-AU" dirty="0" smtClean="0"/>
              <a:t>process</a:t>
            </a:r>
          </a:p>
          <a:p>
            <a:pPr lvl="1"/>
            <a:r>
              <a:rPr lang="en-AU" dirty="0" smtClean="0"/>
              <a:t>It is also not possible to “</a:t>
            </a:r>
            <a:r>
              <a:rPr lang="en-AU" i="1" dirty="0"/>
              <a:t>make sure </a:t>
            </a:r>
            <a:r>
              <a:rPr lang="en-AU" i="1" dirty="0" smtClean="0"/>
              <a:t>… the </a:t>
            </a:r>
            <a:r>
              <a:rPr lang="en-AU" i="1" dirty="0"/>
              <a:t>disposition </a:t>
            </a:r>
            <a:r>
              <a:rPr lang="en-AU" i="1" dirty="0" smtClean="0"/>
              <a:t>of … comments </a:t>
            </a:r>
            <a:r>
              <a:rPr lang="en-AU" i="1" dirty="0"/>
              <a:t>get </a:t>
            </a:r>
            <a:r>
              <a:rPr lang="en-AU" i="1" dirty="0" smtClean="0"/>
              <a:t>consensus”</a:t>
            </a:r>
            <a:endParaRPr lang="en-AU" dirty="0"/>
          </a:p>
          <a:p>
            <a:pPr lvl="1"/>
            <a:r>
              <a:rPr lang="en-AU" dirty="0" smtClean="0"/>
              <a:t>We </a:t>
            </a:r>
            <a:r>
              <a:rPr lang="en-AU" dirty="0"/>
              <a:t>should suggest new </a:t>
            </a:r>
            <a:r>
              <a:rPr lang="en-AU" dirty="0" smtClean="0"/>
              <a:t>text</a:t>
            </a:r>
          </a:p>
          <a:p>
            <a:pPr lvl="2"/>
            <a:r>
              <a:rPr lang="en-AU" i="1" dirty="0"/>
              <a:t>R</a:t>
            </a:r>
            <a:r>
              <a:rPr lang="en-AU" i="1" dirty="0" smtClean="0"/>
              <a:t>ecommend </a:t>
            </a:r>
            <a:r>
              <a:rPr lang="en-AU" i="1" dirty="0"/>
              <a:t> </a:t>
            </a:r>
            <a:r>
              <a:rPr lang="en-AU" i="1" dirty="0" smtClean="0"/>
              <a:t>alternative dispositions for comments in </a:t>
            </a:r>
            <a:r>
              <a:rPr lang="en-AU" i="1" dirty="0"/>
              <a:t>relation to security technologies in standards proposed </a:t>
            </a:r>
            <a:r>
              <a:rPr lang="en-AU" i="1" dirty="0" smtClean="0"/>
              <a:t>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spTree>
    <p:extLst>
      <p:ext uri="{BB962C8B-B14F-4D97-AF65-F5344CB8AC3E}">
        <p14:creationId xmlns:p14="http://schemas.microsoft.com/office/powerpoint/2010/main" val="126535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Does IEEE 802 want to comment on the ad hoc?</a:t>
            </a:r>
            <a:br>
              <a:rPr lang="en-AU" dirty="0"/>
            </a:br>
            <a:endParaRPr lang="en-AU" dirty="0"/>
          </a:p>
        </p:txBody>
      </p:sp>
      <p:sp>
        <p:nvSpPr>
          <p:cNvPr id="3" name="Content Placeholder 2"/>
          <p:cNvSpPr>
            <a:spLocks noGrp="1"/>
          </p:cNvSpPr>
          <p:nvPr>
            <p:ph idx="1"/>
          </p:nvPr>
        </p:nvSpPr>
        <p:spPr/>
        <p:txBody>
          <a:bodyPr/>
          <a:lstStyle/>
          <a:p>
            <a:pPr lvl="1"/>
            <a:r>
              <a:rPr lang="en-AU" dirty="0" smtClean="0">
                <a:solidFill>
                  <a:srgbClr val="FF0000"/>
                </a:solidFill>
              </a:rPr>
              <a:t>Peter, can you write up a possible liaison?</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120</a:t>
            </a:fld>
            <a:endParaRPr lang="en-US"/>
          </a:p>
        </p:txBody>
      </p:sp>
    </p:spTree>
    <p:extLst>
      <p:ext uri="{BB962C8B-B14F-4D97-AF65-F5344CB8AC3E}">
        <p14:creationId xmlns:p14="http://schemas.microsoft.com/office/powerpoint/2010/main" val="258210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general issue of security comments from China NB in Nov 2016</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(and even ones that are not even based on IEEE 802.1X but are incorrectly claimed to be based on IEEE 802.1X) </a:t>
            </a:r>
            <a:endParaRPr lang="en-GB" dirty="0" smtClean="0"/>
          </a:p>
          <a:p>
            <a:pPr lvl="1"/>
            <a:r>
              <a:rPr lang="en-GB" dirty="0" smtClean="0"/>
              <a:t>The proposal to send a liaison to the China NB, SC6 or all NBs has been somewhat overtaken by the establishment of the SC6 ad hoc</a:t>
            </a:r>
          </a:p>
          <a:p>
            <a:pPr lvl="1"/>
            <a:r>
              <a:rPr lang="en-GB" dirty="0" smtClean="0"/>
              <a:t>IEEE 802 probably has no choice but to engage with the SC6 ad hoc, although IEEE 802 could formally invite the China NB to an IEEE 802 plenary (probably Germany in July) if the China NB are not here this </a:t>
            </a:r>
            <a:r>
              <a:rPr lang="en-GB" dirty="0" smtClean="0"/>
              <a:t>week</a:t>
            </a:r>
            <a:endParaRPr lang="en-GB"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121</a:t>
            </a:fld>
            <a:endParaRPr lang="en-US"/>
          </a:p>
        </p:txBody>
      </p:sp>
    </p:spTree>
    <p:extLst>
      <p:ext uri="{BB962C8B-B14F-4D97-AF65-F5344CB8AC3E}">
        <p14:creationId xmlns:p14="http://schemas.microsoft.com/office/powerpoint/2010/main" val="32195089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122</a:t>
            </a:fld>
            <a:endParaRPr lang="en-US"/>
          </a:p>
        </p:txBody>
      </p:sp>
    </p:spTree>
    <p:extLst>
      <p:ext uri="{BB962C8B-B14F-4D97-AF65-F5344CB8AC3E}">
        <p14:creationId xmlns:p14="http://schemas.microsoft.com/office/powerpoint/2010/main" val="2065318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25014794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124</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2241408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32947111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22737140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128</a:t>
            </a:fld>
            <a:endParaRPr lang="en-US"/>
          </a:p>
        </p:txBody>
      </p:sp>
    </p:spTree>
    <p:extLst>
      <p:ext uri="{BB962C8B-B14F-4D97-AF65-F5344CB8AC3E}">
        <p14:creationId xmlns:p14="http://schemas.microsoft.com/office/powerpoint/2010/main" val="992619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129</a:t>
            </a:fld>
            <a:endParaRPr lang="en-US"/>
          </a:p>
        </p:txBody>
      </p:sp>
    </p:spTree>
    <p:extLst>
      <p:ext uri="{BB962C8B-B14F-4D97-AF65-F5344CB8AC3E}">
        <p14:creationId xmlns:p14="http://schemas.microsoft.com/office/powerpoint/2010/main" val="17235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936308522"/>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60"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was suggested that some edited form of this e-mail be considered for transmission to abstaining SC6 NBs by the IEEE 802 EC Chair on advice of the IEEE 802 JTC1 SC Chair</a:t>
            </a:r>
          </a:p>
          <a:p>
            <a:pPr lvl="1"/>
            <a:r>
              <a:rPr lang="en-AU" dirty="0" smtClean="0"/>
              <a:t>We would probably send it to the list of SC6 NBs that have abstained multiple times recently in 60-day ballots</a:t>
            </a:r>
          </a:p>
          <a:p>
            <a:pPr lvl="2"/>
            <a:r>
              <a:rPr lang="en-AU" dirty="0" smtClean="0"/>
              <a:t>&lt;Need list&gt;</a:t>
            </a:r>
          </a:p>
          <a:p>
            <a:pPr lvl="1"/>
            <a:r>
              <a:rPr lang="en-AU" dirty="0" smtClean="0"/>
              <a:t>It was proposed that this letter be refined in March for possible consideration by the IEEE 802 EC </a:t>
            </a:r>
          </a:p>
          <a:p>
            <a:pPr lvl="2"/>
            <a:r>
              <a:rPr lang="en-AU" dirty="0" smtClean="0"/>
              <a:t>Jodi committed to talk to ISO staff about their view of such a letter</a:t>
            </a:r>
          </a:p>
          <a:p>
            <a:pPr lvl="1"/>
            <a:r>
              <a:rPr lang="en-AU" dirty="0" smtClean="0"/>
              <a:t>Recent ballots have had less abstains</a:t>
            </a:r>
          </a:p>
          <a:p>
            <a:pPr lvl="2"/>
            <a:r>
              <a:rPr lang="en-AU" dirty="0" smtClean="0"/>
              <a:t>45% compared to 50-60% previously</a:t>
            </a:r>
          </a:p>
          <a:p>
            <a:pPr lvl="1"/>
            <a:r>
              <a:rPr lang="en-AU" dirty="0" smtClean="0"/>
              <a:t>It is proposed that we put the letter on hold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20758049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 proposed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131</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38"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132</a:t>
            </a:fld>
            <a:endParaRPr lang="en-US"/>
          </a:p>
        </p:txBody>
      </p:sp>
    </p:spTree>
    <p:extLst>
      <p:ext uri="{BB962C8B-B14F-4D97-AF65-F5344CB8AC3E}">
        <p14:creationId xmlns:p14="http://schemas.microsoft.com/office/powerpoint/2010/main" val="14618989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133</a:t>
            </a:fld>
            <a:endParaRPr lang="en-US"/>
          </a:p>
        </p:txBody>
      </p:sp>
    </p:spTree>
    <p:extLst>
      <p:ext uri="{BB962C8B-B14F-4D97-AF65-F5344CB8AC3E}">
        <p14:creationId xmlns:p14="http://schemas.microsoft.com/office/powerpoint/2010/main" val="22850212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134</a:t>
            </a:fld>
            <a:endParaRPr lang="en-US"/>
          </a:p>
        </p:txBody>
      </p:sp>
    </p:spTree>
    <p:extLst>
      <p:ext uri="{BB962C8B-B14F-4D97-AF65-F5344CB8AC3E}">
        <p14:creationId xmlns:p14="http://schemas.microsoft.com/office/powerpoint/2010/main" val="9312439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135</a:t>
            </a:fld>
            <a:endParaRPr lang="en-US"/>
          </a:p>
        </p:txBody>
      </p:sp>
    </p:spTree>
    <p:extLst>
      <p:ext uri="{BB962C8B-B14F-4D97-AF65-F5344CB8AC3E}">
        <p14:creationId xmlns:p14="http://schemas.microsoft.com/office/powerpoint/2010/main" val="15941415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137</a:t>
            </a:fld>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33233178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139</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140</a:t>
            </a:fld>
            <a:endParaRPr lang="en-US"/>
          </a:p>
        </p:txBody>
      </p:sp>
    </p:spTree>
    <p:extLst>
      <p:ext uri="{BB962C8B-B14F-4D97-AF65-F5344CB8AC3E}">
        <p14:creationId xmlns:p14="http://schemas.microsoft.com/office/powerpoint/2010/main" val="32852344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145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805"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2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418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418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154</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35"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155</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59"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78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808"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160</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160</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25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25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161</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4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74235669"/>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a:solidFill>
                  <a:srgbClr val="FF0000"/>
                </a:solidFill>
              </a:rPr>
              <a:t>Karen is developing a draft</a:t>
            </a:r>
          </a:p>
          <a:p>
            <a:pPr lvl="1"/>
            <a:r>
              <a:rPr lang="en-AU" dirty="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60837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47805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Karen is developing a draft</a:t>
            </a:r>
          </a:p>
          <a:p>
            <a:pPr lvl="1"/>
            <a:r>
              <a:rPr lang="en-AU" dirty="0" smtClean="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750679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Asked Karen about this on 20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30</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32</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33</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twelve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dirty="0" smtClean="0">
                          <a:solidFill>
                            <a:schemeClr val="accent6"/>
                          </a:solidFill>
                          <a:latin typeface="+mj-lt"/>
                        </a:rPr>
                        <a:t>Closed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dirty="0" smtClean="0">
                          <a:latin typeface="+mj-lt"/>
                        </a:rPr>
                        <a:t>Jul</a:t>
                      </a:r>
                      <a:r>
                        <a:rPr lang="en-AU" sz="1600" baseline="0" dirty="0" smtClean="0">
                          <a:latin typeface="+mj-lt"/>
                        </a:rPr>
                        <a:t> 16</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.3bs</a:t>
                      </a: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closes on 6 Mar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a:t>
            </a:r>
            <a:r>
              <a:rPr lang="en-AU" dirty="0" smtClean="0"/>
              <a:t>two comments</a:t>
            </a:r>
            <a:endParaRPr lang="en-AU" dirty="0" smtClean="0">
              <a:solidFill>
                <a:srgbClr val="FF0000"/>
              </a:solidFill>
            </a:endParaRPr>
          </a:p>
          <a:p>
            <a:pPr lvl="1"/>
            <a:r>
              <a:rPr lang="en-AU" dirty="0" smtClean="0"/>
              <a:t>IEEE </a:t>
            </a:r>
            <a:r>
              <a:rPr lang="en-AU" dirty="0"/>
              <a:t>802.3 Maintenance </a:t>
            </a:r>
            <a:r>
              <a:rPr lang="en-AU" dirty="0" smtClean="0"/>
              <a:t>group generated responses in Jul 2016 that were liaised to SC6 (see N16458)</a:t>
            </a:r>
          </a:p>
          <a:p>
            <a:r>
              <a:rPr lang="en-AU" dirty="0" smtClean="0"/>
              <a:t>FDIS ballot: </a:t>
            </a:r>
            <a:r>
              <a:rPr lang="en-AU" dirty="0" smtClean="0">
                <a:solidFill>
                  <a:schemeClr val="accent6"/>
                </a:solidFill>
              </a:rPr>
              <a:t>closes on 6 Mar 2017</a:t>
            </a:r>
          </a:p>
          <a:p>
            <a:endParaRPr lang="en-AU" dirty="0" smtClean="0">
              <a:solidFill>
                <a:schemeClr val="accent2"/>
              </a:solidFill>
            </a:endParaRPr>
          </a:p>
        </p:txBody>
      </p:sp>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resolved in Nov 2016 and sent to SC6 in Dec 2016</a:t>
            </a:r>
          </a:p>
          <a:p>
            <a:pPr lvl="2"/>
            <a:r>
              <a:rPr lang="en-AU" dirty="0"/>
              <a:t>See </a:t>
            </a:r>
            <a:r>
              <a:rPr lang="en-AU" dirty="0" smtClean="0"/>
              <a:t>SC6 N16509 </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379472906"/>
              </p:ext>
            </p:extLst>
          </p:nvPr>
        </p:nvGraphicFramePr>
        <p:xfrm>
          <a:off x="2895600" y="5181600"/>
          <a:ext cx="914400" cy="771525"/>
        </p:xfrm>
        <a:graphic>
          <a:graphicData uri="http://schemas.openxmlformats.org/presentationml/2006/ole">
            <mc:AlternateContent xmlns:mc="http://schemas.openxmlformats.org/markup-compatibility/2006">
              <mc:Choice xmlns:v="urn:schemas-microsoft-com:vml" Requires="v">
                <p:oleObj spid="_x0000_s24384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2895600" y="5181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r>
              <a:rPr lang="en-AU" dirty="0"/>
              <a:t>(China NB voted no</a:t>
            </a:r>
            <a:r>
              <a:rPr lang="en-AU" dirty="0" smtClean="0"/>
              <a:t>)</a:t>
            </a:r>
          </a:p>
          <a:p>
            <a:pPr lvl="1"/>
            <a:r>
              <a:rPr lang="en-AU" dirty="0" smtClean="0"/>
              <a:t>IEEE 802.3 will develop response in May</a:t>
            </a:r>
          </a:p>
          <a:p>
            <a:pPr lvl="2"/>
            <a:r>
              <a:rPr lang="en-AU" dirty="0" smtClean="0"/>
              <a:t>Will reiterate that </a:t>
            </a:r>
            <a:r>
              <a:rPr lang="en-AU" dirty="0"/>
              <a:t>we now better understands the value of the adoption of IEEE 802.3 Ethernet standards and amendments as ISO/IEC/IEEE international standards, that we plan to submit all amendments and future revisions</a:t>
            </a:r>
            <a:endParaRPr lang="en-AU" dirty="0" smtClean="0"/>
          </a:p>
          <a:p>
            <a:r>
              <a:rPr lang="en-AU" dirty="0" smtClean="0"/>
              <a:t>FDIS ballot:</a:t>
            </a:r>
            <a:endParaRPr lang="en-AU" dirty="0"/>
          </a:p>
        </p:txBody>
      </p:sp>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42</a:t>
            </a:fld>
            <a:endParaRPr lang="en-US"/>
          </a:p>
        </p:txBody>
      </p:sp>
    </p:spTree>
    <p:extLst>
      <p:ext uri="{BB962C8B-B14F-4D97-AF65-F5344CB8AC3E}">
        <p14:creationId xmlns:p14="http://schemas.microsoft.com/office/powerpoint/2010/main" val="1399737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647740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344441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033578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1206700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3585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May</a:t>
            </a:r>
          </a:p>
          <a:p>
            <a:pPr lvl="2"/>
            <a:r>
              <a:rPr lang="en-AU" dirty="0"/>
              <a:t>Will reiterate that we now better understands 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428401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717852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mandated</a:t>
            </a: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098865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889988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3102759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6998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 </a:t>
            </a:r>
            <a:r>
              <a:rPr lang="en-AU" dirty="0"/>
              <a:t>(China NB voted no</a:t>
            </a:r>
            <a:r>
              <a:rPr lang="en-AU" dirty="0" smtClean="0"/>
              <a:t>)</a:t>
            </a:r>
          </a:p>
          <a:p>
            <a:pPr lvl="2"/>
            <a:r>
              <a:rPr lang="en-AU" dirty="0"/>
              <a:t>See </a:t>
            </a:r>
            <a:r>
              <a:rPr lang="en-AU" dirty="0" smtClean="0"/>
              <a:t>N16566</a:t>
            </a:r>
            <a:endParaRPr lang="en-AU" dirty="0"/>
          </a:p>
          <a:p>
            <a:r>
              <a:rPr lang="en-AU" dirty="0" smtClean="0"/>
              <a:t>FDIS ballot:</a:t>
            </a:r>
            <a:endParaRPr lang="en-AU" dirty="0"/>
          </a:p>
        </p:txBody>
      </p:sp>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802.3br-2016 </a:t>
            </a:r>
            <a:r>
              <a:rPr lang="en-AU" i="1" dirty="0"/>
              <a:t>is the amendment to </a:t>
            </a:r>
            <a:r>
              <a:rPr lang="en-AU" i="1" dirty="0" smtClean="0"/>
              <a:t>802.3-2015</a:t>
            </a:r>
            <a:r>
              <a:rPr lang="en-AU" i="1" dirty="0"/>
              <a:t>. China has already submitted the comments on the pre-FDIS ballot of IEEE </a:t>
            </a:r>
            <a:r>
              <a:rPr lang="en-AU" i="1" dirty="0" smtClean="0"/>
              <a:t>802.3-2015 </a:t>
            </a:r>
            <a:r>
              <a:rPr lang="en-AU" i="1" dirty="0"/>
              <a:t>(6N16429).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802.3br-2016 </a:t>
            </a:r>
            <a:r>
              <a:rPr lang="en-AU" i="1" dirty="0"/>
              <a:t>relies on an incomplete standard that lacks necessary security-related contents; moreover, there will be potential security risks for IEEE 802.3br </a:t>
            </a:r>
            <a:r>
              <a:rPr lang="en-AU" i="1" dirty="0" smtClean="0"/>
              <a:t>-2016 </a:t>
            </a:r>
            <a:r>
              <a:rPr lang="en-AU" i="1" dirty="0"/>
              <a:t>that has no security-related content.</a:t>
            </a:r>
            <a:endParaRPr lang="en-GB" i="1"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620938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series.</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58</a:t>
            </a:fld>
            <a:endParaRPr lang="en-US"/>
          </a:p>
        </p:txBody>
      </p:sp>
    </p:spTree>
    <p:extLst>
      <p:ext uri="{BB962C8B-B14F-4D97-AF65-F5344CB8AC3E}">
        <p14:creationId xmlns:p14="http://schemas.microsoft.com/office/powerpoint/2010/main" val="247120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402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a:t>
            </a:r>
            <a:r>
              <a:rPr lang="en-AU" dirty="0" smtClean="0"/>
              <a:t>March</a:t>
            </a:r>
            <a:endParaRPr lang="en-AU" dirty="0"/>
          </a:p>
          <a:p>
            <a:pPr lvl="2"/>
            <a:r>
              <a:rPr lang="en-AU" i="1" dirty="0"/>
              <a:t>Will reiterate that we now better </a:t>
            </a:r>
            <a:r>
              <a:rPr lang="en-AU" i="1" dirty="0" smtClean="0"/>
              <a:t>understand </a:t>
            </a:r>
            <a:r>
              <a:rPr lang="en-AU" i="1" dirty="0"/>
              <a:t>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1305902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3973006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2089687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345984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4120745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marL="342900" lvl="1" indent="-342900"/>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1565514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a:t>
            </a:r>
            <a:r>
              <a:rPr lang="en-AU" dirty="0"/>
              <a:t>passed with comments to be resolved</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(China NB voted no)</a:t>
            </a:r>
          </a:p>
          <a:p>
            <a:pPr lvl="2"/>
            <a:r>
              <a:rPr lang="en-AU" dirty="0"/>
              <a:t>See N16567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69</a:t>
            </a:fld>
            <a:endParaRPr lang="en-US"/>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70</a:t>
            </a:fld>
            <a:endParaRPr lang="en-US"/>
          </a:p>
        </p:txBody>
      </p:sp>
    </p:spTree>
    <p:extLst>
      <p:ext uri="{BB962C8B-B14F-4D97-AF65-F5344CB8AC3E}">
        <p14:creationId xmlns:p14="http://schemas.microsoft.com/office/powerpoint/2010/main" val="1044237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71</a:t>
            </a:fld>
            <a:endParaRPr lang="en-US"/>
          </a:p>
        </p:txBody>
      </p:sp>
    </p:spTree>
    <p:extLst>
      <p:ext uri="{BB962C8B-B14F-4D97-AF65-F5344CB8AC3E}">
        <p14:creationId xmlns:p14="http://schemas.microsoft.com/office/powerpoint/2010/main" val="751418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3588636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3720298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74</a:t>
            </a:fld>
            <a:endParaRPr lang="en-US"/>
          </a:p>
        </p:txBody>
      </p:sp>
    </p:spTree>
    <p:extLst>
      <p:ext uri="{BB962C8B-B14F-4D97-AF65-F5344CB8AC3E}">
        <p14:creationId xmlns:p14="http://schemas.microsoft.com/office/powerpoint/2010/main" val="41426879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smtClean="0">
                <a:solidFill>
                  <a:srgbClr val="FF0000"/>
                </a:solidFill>
              </a:rPr>
              <a:t>IEEE 802.3 gave their reasons for changing their minds in 6N16458, but apparently the reasons given were not sufficiently convincing to the China NB and they would like a better explanation.</a:t>
            </a:r>
            <a:endParaRPr lang="en-AU" dirty="0" smtClean="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3517543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78</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79</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one slot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81</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82</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83</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84</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85</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86</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87</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88</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60-day pre-ballot 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p>
          <a:p>
            <a:pPr lvl="1"/>
            <a:r>
              <a:rPr lang="en-AU" dirty="0"/>
              <a:t>IEEE </a:t>
            </a:r>
            <a:r>
              <a:rPr lang="en-AU" dirty="0" smtClean="0"/>
              <a:t>802.15.4-2015 was submitted in Feb 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87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IEEE 802 stakeholders that this request is not practical</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5060070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94</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95</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smtClean="0"/>
              <a:t>Will </a:t>
            </a:r>
            <a:r>
              <a:rPr lang="en-GB" dirty="0"/>
              <a:t>probably start 60-day pre-ballot in </a:t>
            </a:r>
            <a:r>
              <a:rPr lang="en-GB" dirty="0" smtClean="0"/>
              <a:t>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054839"/>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97</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is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98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smtClean="0">
                <a:solidFill>
                  <a:schemeClr val="accent6"/>
                </a:solidFill>
              </a:rPr>
              <a:t>waiting </a:t>
            </a:r>
            <a:endParaRPr lang="en-AU" dirty="0">
              <a:solidFill>
                <a:schemeClr val="accent6"/>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is waiting for FDIS </a:t>
            </a:r>
            <a:r>
              <a:rPr lang="en-AU" dirty="0"/>
              <a:t>ballot to start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99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a:solidFill>
                  <a:schemeClr val="accent6"/>
                </a:solidFill>
              </a:rPr>
              <a:t>waiting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14745</Words>
  <Application>Microsoft Office PowerPoint</Application>
  <PresentationFormat>On-screen Show (4:3)</PresentationFormat>
  <Paragraphs>1991</Paragraphs>
  <Slides>162</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162</vt:i4>
      </vt:variant>
    </vt:vector>
  </HeadingPairs>
  <TitlesOfParts>
    <vt:vector size="166" baseType="lpstr">
      <vt:lpstr>802-11-Submission</vt:lpstr>
      <vt:lpstr>Adobe Acrobat Document</vt:lpstr>
      <vt:lpstr>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has one slot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closes on 6 Mar 2017</vt:lpstr>
      <vt:lpstr>IEEE 802.3bw is waiting for start of FDIS ballot</vt:lpstr>
      <vt:lpstr>IEEE 802.3bp 60-day pre-ballot passed with comments to be resolved</vt:lpstr>
      <vt:lpstr>The China NB provided a comments during the 60 ballot on IEEE 802.3bp </vt:lpstr>
      <vt:lpstr>The China NB provided a comments during the 60 ballot on IEEE 802.3bp </vt:lpstr>
      <vt:lpstr>The SC needs to determine a response to China NB comments on IEEE 802.3bp </vt:lpstr>
      <vt:lpstr>The China NB provided a comments during the 60 ballot on IEEE 802.3bp </vt:lpstr>
      <vt:lpstr>The China NB provided a comments during the 60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ballot on IEEE 802.3bq</vt:lpstr>
      <vt:lpstr>The SC needs to determine a response to China NB comments on IEEE 802.3bq </vt:lpstr>
      <vt:lpstr>The China NB provided a comments during the 60 ballot on IEEE 802.3bq </vt:lpstr>
      <vt:lpstr>The China NB provided a comments during the 60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is waiting for FDIS ballot to start</vt:lpstr>
      <vt:lpstr>IEEE 802.22b is waiting for FDIS ballot to start</vt:lpstr>
      <vt:lpstr>The last SC6 meeting was held in February 2017, with the next meeting in Oct 2017 in Korea or Japan</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A China NB rep was invited to participate in the meeting this week</vt:lpstr>
      <vt:lpstr>The China NB declined the invitation </vt:lpstr>
      <vt:lpstr>The China NB declined the invitation </vt:lpstr>
      <vt:lpstr>The China NB declined the invitation </vt:lpstr>
      <vt:lpstr>SC6 are holding a vote on the establishment of the security ad hoc</vt:lpstr>
      <vt:lpstr>The proposed TOR is problematic in a number of areas </vt:lpstr>
      <vt:lpstr>The proposed TOR is problematic in a number of areas </vt:lpstr>
      <vt:lpstr>The proposed TOR is problematic in a number of areas </vt:lpstr>
      <vt:lpstr>The proposed TOR is problematic in a number of areas </vt:lpstr>
      <vt:lpstr>Does IEEE 802 want to comment on the ad hoc? </vt:lpstr>
      <vt:lpstr>The SC discussed the general issue of security comments from China NB in Nov 2016</vt:lpstr>
      <vt:lpstr>Is WAPI back?</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 proposed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2017-03-01T01:17:07Z</dcterms:modified>
</cp:coreProperties>
</file>