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418" r:id="rId3"/>
    <p:sldId id="420" r:id="rId4"/>
    <p:sldId id="421" r:id="rId5"/>
    <p:sldId id="422" r:id="rId6"/>
    <p:sldId id="423" r:id="rId7"/>
    <p:sldId id="424" r:id="rId8"/>
    <p:sldId id="425" r:id="rId9"/>
    <p:sldId id="426" r:id="rId10"/>
    <p:sldId id="419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4660"/>
  </p:normalViewPr>
  <p:slideViewPr>
    <p:cSldViewPr>
      <p:cViewPr varScale="1">
        <p:scale>
          <a:sx n="89" d="100"/>
          <a:sy n="89" d="100"/>
        </p:scale>
        <p:origin x="12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February 2017</a:t>
            </a:r>
            <a:endParaRPr lang="en-US" altLang="en-US" sz="140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802.11-17/0212r1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smtClean="0"/>
              <a:t>February 2017</a:t>
            </a:r>
            <a:endParaRPr lang="en-US" alt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altLang="en-US" sz="2800" dirty="0" smtClean="0"/>
              <a:t>Clarification on TRN Subfield Definition for MIMO</a:t>
            </a:r>
            <a:endParaRPr lang="en-US" altLang="en-US" sz="2800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838921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</a:t>
            </a:r>
            <a:r>
              <a:rPr lang="en-US" altLang="en-US" sz="2000" smtClean="0"/>
              <a:t>:</a:t>
            </a:r>
            <a:r>
              <a:rPr lang="en-US" altLang="en-US" sz="2000" b="0" smtClean="0"/>
              <a:t> </a:t>
            </a:r>
            <a:r>
              <a:rPr lang="en-US" altLang="en-US" sz="2000" b="0" smtClean="0"/>
              <a:t>2017-02-13</a:t>
            </a:r>
            <a:endParaRPr lang="en-US" altLang="en-US" sz="2000" b="0" dirty="0" smtClean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61987" y="3212976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2000" b="1" dirty="0"/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001018"/>
              </p:ext>
            </p:extLst>
          </p:nvPr>
        </p:nvGraphicFramePr>
        <p:xfrm>
          <a:off x="461963" y="3795713"/>
          <a:ext cx="7888287" cy="2586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" r:id="rId5" imgW="8328973" imgH="2736783" progId="Word.Document.8">
                  <p:embed/>
                </p:oleObj>
              </mc:Choice>
              <mc:Fallback>
                <p:oleObj name="Document" r:id="rId5" imgW="8328973" imgH="273678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3795713"/>
                        <a:ext cx="7888287" cy="2586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11-17-0186-00-00ay-a-compendium-of-motions-related-to-the-contents-of-the-draft-amendment-for-tgay</a:t>
            </a:r>
          </a:p>
          <a:p>
            <a:pPr algn="just"/>
            <a:r>
              <a:rPr lang="en-US" dirty="0"/>
              <a:t>Draft P802.11ay_D0.1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0743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This presentation raises as issue with TRN subfield definition for MIMO with NSS &gt; 2 voted in [1] and proposes resolution.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553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#147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the following to the draft:</a:t>
            </a:r>
          </a:p>
          <a:p>
            <a:pPr lvl="1"/>
            <a:r>
              <a:rPr lang="en-US" dirty="0" smtClean="0"/>
              <a:t>The basic TRN field has the structure:</a:t>
            </a:r>
          </a:p>
          <a:p>
            <a:pPr lvl="1"/>
            <a:r>
              <a:rPr lang="en-US" dirty="0" smtClean="0"/>
              <a:t>{</a:t>
            </a:r>
            <a:r>
              <a:rPr lang="en-US" dirty="0" err="1" smtClean="0"/>
              <a:t>Ga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N</a:t>
            </a:r>
            <a:r>
              <a:rPr lang="en-US" dirty="0" smtClean="0"/>
              <a:t>, -</a:t>
            </a:r>
            <a:r>
              <a:rPr lang="en-US" dirty="0" err="1" smtClean="0"/>
              <a:t>Gb</a:t>
            </a:r>
            <a:r>
              <a:rPr lang="en-US" baseline="30000" dirty="0" err="1" smtClean="0"/>
              <a:t>i</a:t>
            </a:r>
            <a:r>
              <a:rPr lang="en-US" baseline="-25000" dirty="0" err="1"/>
              <a:t>N</a:t>
            </a:r>
            <a:r>
              <a:rPr lang="en-US" dirty="0" smtClean="0"/>
              <a:t>, </a:t>
            </a:r>
            <a:r>
              <a:rPr lang="en-US" dirty="0" err="1" smtClean="0"/>
              <a:t>Ga</a:t>
            </a:r>
            <a:r>
              <a:rPr lang="en-US" baseline="30000" dirty="0" err="1" smtClean="0"/>
              <a:t>i</a:t>
            </a:r>
            <a:r>
              <a:rPr lang="en-US" baseline="-25000" dirty="0" err="1"/>
              <a:t>N</a:t>
            </a:r>
            <a:r>
              <a:rPr lang="en-US" dirty="0" smtClean="0"/>
              <a:t>, </a:t>
            </a:r>
            <a:r>
              <a:rPr lang="en-US" dirty="0" err="1" smtClean="0"/>
              <a:t>Gb</a:t>
            </a:r>
            <a:r>
              <a:rPr lang="en-US" baseline="30000" dirty="0" err="1" smtClean="0"/>
              <a:t>i</a:t>
            </a:r>
            <a:r>
              <a:rPr lang="en-US" baseline="-25000" dirty="0" err="1"/>
              <a:t>N</a:t>
            </a:r>
            <a:r>
              <a:rPr lang="en-US" dirty="0" smtClean="0"/>
              <a:t>, </a:t>
            </a:r>
            <a:r>
              <a:rPr lang="en-US" dirty="0" err="1" smtClean="0"/>
              <a:t>Ga</a:t>
            </a:r>
            <a:r>
              <a:rPr lang="en-US" baseline="30000" dirty="0" err="1" smtClean="0"/>
              <a:t>i</a:t>
            </a:r>
            <a:r>
              <a:rPr lang="en-US" baseline="-25000" dirty="0" err="1"/>
              <a:t>N</a:t>
            </a:r>
            <a:r>
              <a:rPr lang="en-US" dirty="0" smtClean="0"/>
              <a:t>, -</a:t>
            </a:r>
            <a:r>
              <a:rPr lang="en-US" dirty="0" err="1" smtClean="0"/>
              <a:t>Gb</a:t>
            </a:r>
            <a:r>
              <a:rPr lang="en-US" baseline="30000" dirty="0" err="1" smtClean="0"/>
              <a:t>i</a:t>
            </a:r>
            <a:r>
              <a:rPr lang="en-US" baseline="-25000" dirty="0" err="1"/>
              <a:t>N</a:t>
            </a:r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where N is 128, 192, 256, 512 for channel bonding 1, 2, 3, 4 respectively and i defines the spatial stream number.</a:t>
            </a:r>
          </a:p>
          <a:p>
            <a:r>
              <a:rPr lang="en-US" dirty="0" smtClean="0"/>
              <a:t>Result: motion passed.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876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#150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2424210"/>
          </a:xfrm>
        </p:spPr>
        <p:txBody>
          <a:bodyPr/>
          <a:lstStyle/>
          <a:p>
            <a:r>
              <a:rPr lang="en-US" dirty="0"/>
              <a:t>Do you agree to add the following to the draft</a:t>
            </a:r>
            <a:r>
              <a:rPr lang="en-US" dirty="0" smtClean="0"/>
              <a:t>:</a:t>
            </a:r>
          </a:p>
          <a:p>
            <a:pPr lvl="1"/>
            <a:r>
              <a:rPr lang="en-GB" dirty="0" smtClean="0"/>
              <a:t>EDMG </a:t>
            </a:r>
            <a:r>
              <a:rPr lang="en-GB" dirty="0"/>
              <a:t>TRN subfield for CB = 1, 2, 3, 4 and MIMO NSS = 1, 2, … 8, shall have a structure shown </a:t>
            </a:r>
            <a:r>
              <a:rPr lang="en-GB" dirty="0" smtClean="0"/>
              <a:t>below (slide </a:t>
            </a:r>
            <a:r>
              <a:rPr lang="en-GB" dirty="0"/>
              <a:t>#9 of </a:t>
            </a:r>
            <a:r>
              <a:rPr lang="en-GB" dirty="0" smtClean="0"/>
              <a:t>16/1636r0). </a:t>
            </a:r>
            <a:r>
              <a:rPr lang="en-GB" dirty="0"/>
              <a:t>The </a:t>
            </a:r>
            <a:r>
              <a:rPr lang="en-GB" dirty="0" err="1"/>
              <a:t>Ga</a:t>
            </a:r>
            <a:r>
              <a:rPr lang="en-GB" baseline="-25000" dirty="0" err="1"/>
              <a:t>N</a:t>
            </a:r>
            <a:r>
              <a:rPr lang="en-GB" dirty="0"/>
              <a:t>/</a:t>
            </a:r>
            <a:r>
              <a:rPr lang="en-GB" dirty="0" err="1"/>
              <a:t>Gb</a:t>
            </a:r>
            <a:r>
              <a:rPr lang="en-GB" baseline="-25000" dirty="0" err="1"/>
              <a:t>N</a:t>
            </a:r>
            <a:r>
              <a:rPr lang="en-GB" dirty="0"/>
              <a:t> sequence length is defined as N = 128 * CB. All sequences </a:t>
            </a:r>
            <a:r>
              <a:rPr lang="en-GB" dirty="0" err="1"/>
              <a:t>Ga</a:t>
            </a:r>
            <a:r>
              <a:rPr lang="en-GB" baseline="-25000" dirty="0" err="1"/>
              <a:t>N</a:t>
            </a:r>
            <a:r>
              <a:rPr lang="en-GB" dirty="0"/>
              <a:t>/</a:t>
            </a:r>
            <a:r>
              <a:rPr lang="en-GB" dirty="0" err="1"/>
              <a:t>Gb</a:t>
            </a:r>
            <a:r>
              <a:rPr lang="en-GB" baseline="-25000" dirty="0" err="1"/>
              <a:t>N</a:t>
            </a:r>
            <a:r>
              <a:rPr lang="en-GB" dirty="0"/>
              <a:t> are defined in the </a:t>
            </a:r>
            <a:r>
              <a:rPr lang="en-GB" dirty="0" smtClean="0"/>
              <a:t>draft.</a:t>
            </a:r>
          </a:p>
          <a:p>
            <a:r>
              <a:rPr lang="en-US" dirty="0" smtClean="0"/>
              <a:t>Result: motion passed.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graphicFrame>
        <p:nvGraphicFramePr>
          <p:cNvPr id="7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3641331"/>
              </p:ext>
            </p:extLst>
          </p:nvPr>
        </p:nvGraphicFramePr>
        <p:xfrm>
          <a:off x="685800" y="4527128"/>
          <a:ext cx="7772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5880"/>
                <a:gridCol w="3456384"/>
                <a:gridCol w="331013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</a:t>
                      </a:r>
                      <a:r>
                        <a:rPr lang="en-US" sz="1600" baseline="-25000" dirty="0" smtClean="0"/>
                        <a:t>SS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TRN subfield: 1, 3, 5, … 2M-1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TRN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subfield</a:t>
                      </a:r>
                      <a:r>
                        <a:rPr lang="en-US" sz="1600" baseline="0" dirty="0" smtClean="0"/>
                        <a:t>: 2, 4, 6, …, 2M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i</a:t>
                      </a:r>
                      <a:r>
                        <a:rPr lang="en-US" sz="1400" dirty="0" smtClean="0"/>
                        <a:t> = 1, 2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{+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-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+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+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+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-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}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i</a:t>
                      </a:r>
                      <a:r>
                        <a:rPr lang="en-US" sz="1400" dirty="0" smtClean="0"/>
                        <a:t> = 3, 4</a:t>
                      </a:r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{+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-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-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-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+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-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}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i</a:t>
                      </a:r>
                      <a:r>
                        <a:rPr lang="en-US" sz="1400" dirty="0" smtClean="0"/>
                        <a:t> = 5, 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{+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-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+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+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+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-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}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{</a:t>
                      </a:r>
                      <a:r>
                        <a:rPr lang="ru-RU" sz="1400" dirty="0" smtClean="0"/>
                        <a:t>-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</a:t>
                      </a:r>
                      <a:r>
                        <a:rPr lang="ru-RU" sz="1400" dirty="0" smtClean="0"/>
                        <a:t>+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</a:t>
                      </a:r>
                      <a:r>
                        <a:rPr lang="ru-RU" sz="1400" dirty="0" smtClean="0"/>
                        <a:t>-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</a:t>
                      </a:r>
                      <a:r>
                        <a:rPr lang="ru-RU" sz="1400" dirty="0" smtClean="0"/>
                        <a:t>-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</a:t>
                      </a:r>
                      <a:r>
                        <a:rPr lang="ru-RU" sz="1400" dirty="0" smtClean="0"/>
                        <a:t>-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+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}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i</a:t>
                      </a:r>
                      <a:r>
                        <a:rPr lang="en-US" sz="1400" dirty="0" smtClean="0"/>
                        <a:t> = 7, 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{+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-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</a:t>
                      </a:r>
                      <a:r>
                        <a:rPr lang="ru-RU" sz="1400" dirty="0" smtClean="0"/>
                        <a:t>-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</a:t>
                      </a:r>
                      <a:r>
                        <a:rPr lang="ru-RU" sz="1400" dirty="0" smtClean="0"/>
                        <a:t>-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+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-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}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{</a:t>
                      </a:r>
                      <a:r>
                        <a:rPr lang="ru-RU" sz="1400" dirty="0" smtClean="0"/>
                        <a:t>-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</a:t>
                      </a:r>
                      <a:r>
                        <a:rPr lang="ru-RU" sz="1400" dirty="0" smtClean="0"/>
                        <a:t>+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+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+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</a:t>
                      </a:r>
                      <a:r>
                        <a:rPr lang="ru-RU" sz="1400" dirty="0" smtClean="0"/>
                        <a:t>-</a:t>
                      </a:r>
                      <a:r>
                        <a:rPr lang="en-US" sz="1400" dirty="0" err="1" smtClean="0"/>
                        <a:t>Ga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, +</a:t>
                      </a:r>
                      <a:r>
                        <a:rPr lang="en-US" sz="1400" dirty="0" err="1" smtClean="0"/>
                        <a:t>Gb</a:t>
                      </a:r>
                      <a:r>
                        <a:rPr lang="en-US" sz="1400" baseline="30000" dirty="0" err="1" smtClean="0"/>
                        <a:t>i</a:t>
                      </a:r>
                      <a:r>
                        <a:rPr lang="en-US" sz="1400" baseline="-25000" dirty="0" err="1" smtClean="0"/>
                        <a:t>N</a:t>
                      </a:r>
                      <a:r>
                        <a:rPr lang="en-US" sz="1400" dirty="0" smtClean="0"/>
                        <a:t>}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696004" y="4270895"/>
            <a:ext cx="55321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Table 1: Proposed EDMG TRN subfields definition for MIMO.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64519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TRN Definition 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For MIMO case with NSS &gt; 2:</a:t>
            </a:r>
          </a:p>
          <a:p>
            <a:pPr lvl="1" algn="just"/>
            <a:r>
              <a:rPr lang="en-US" dirty="0" smtClean="0"/>
              <a:t>Motions #147 and #150 define different TRN subfield structure, however both use the same Golay sequences set;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3405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Resolution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is proposed to consider the basic TRN subfield definition in Motion #147 and generalize it for the case of MIMO with NSS &gt; 2.</a:t>
            </a:r>
          </a:p>
          <a:p>
            <a:pPr algn="just"/>
            <a:r>
              <a:rPr lang="en-US" dirty="0" smtClean="0"/>
              <a:t>The generalization uses the same approach as adopted for EDMG-CEF definition.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554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</a:t>
            </a:r>
            <a:r>
              <a:rPr lang="en-US" dirty="0" smtClean="0"/>
              <a:t>Resolution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algn="just"/>
            <a:r>
              <a:rPr lang="en-US" dirty="0" smtClean="0"/>
              <a:t>The TRN subfield definition for NSS ≤ 2 can be written as follows:</a:t>
            </a:r>
          </a:p>
          <a:p>
            <a:pPr lvl="1" algn="just"/>
            <a:r>
              <a:rPr lang="en-US" dirty="0" err="1" smtClean="0"/>
              <a:t>TRN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basic</a:t>
            </a:r>
            <a:r>
              <a:rPr lang="en-US" dirty="0" smtClean="0"/>
              <a:t> = {</a:t>
            </a:r>
            <a:r>
              <a:rPr lang="en-US" dirty="0" err="1" smtClean="0"/>
              <a:t>Ga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N</a:t>
            </a:r>
            <a:r>
              <a:rPr lang="en-US" dirty="0"/>
              <a:t>, -</a:t>
            </a:r>
            <a:r>
              <a:rPr lang="en-US" dirty="0" err="1"/>
              <a:t>Gb</a:t>
            </a:r>
            <a:r>
              <a:rPr lang="en-US" baseline="30000" dirty="0" err="1"/>
              <a:t>i</a:t>
            </a:r>
            <a:r>
              <a:rPr lang="en-US" baseline="-25000" dirty="0" err="1"/>
              <a:t>N</a:t>
            </a:r>
            <a:r>
              <a:rPr lang="en-US" dirty="0"/>
              <a:t>, </a:t>
            </a:r>
            <a:r>
              <a:rPr lang="en-US" dirty="0" err="1"/>
              <a:t>Ga</a:t>
            </a:r>
            <a:r>
              <a:rPr lang="en-US" baseline="30000" dirty="0" err="1"/>
              <a:t>i</a:t>
            </a:r>
            <a:r>
              <a:rPr lang="en-US" baseline="-25000" dirty="0" err="1"/>
              <a:t>N</a:t>
            </a:r>
            <a:r>
              <a:rPr lang="en-US" dirty="0"/>
              <a:t>, </a:t>
            </a:r>
            <a:r>
              <a:rPr lang="en-US" dirty="0" err="1"/>
              <a:t>Gb</a:t>
            </a:r>
            <a:r>
              <a:rPr lang="en-US" baseline="30000" dirty="0" err="1"/>
              <a:t>i</a:t>
            </a:r>
            <a:r>
              <a:rPr lang="en-US" baseline="-25000" dirty="0" err="1"/>
              <a:t>N</a:t>
            </a:r>
            <a:r>
              <a:rPr lang="en-US" dirty="0"/>
              <a:t>, </a:t>
            </a:r>
            <a:r>
              <a:rPr lang="en-US" dirty="0" err="1"/>
              <a:t>Ga</a:t>
            </a:r>
            <a:r>
              <a:rPr lang="en-US" baseline="30000" dirty="0" err="1"/>
              <a:t>i</a:t>
            </a:r>
            <a:r>
              <a:rPr lang="en-US" baseline="-25000" dirty="0" err="1"/>
              <a:t>N</a:t>
            </a:r>
            <a:r>
              <a:rPr lang="en-US" dirty="0"/>
              <a:t>, -</a:t>
            </a:r>
            <a:r>
              <a:rPr lang="en-US" dirty="0" err="1"/>
              <a:t>Gb</a:t>
            </a:r>
            <a:r>
              <a:rPr lang="en-US" baseline="30000" dirty="0" err="1"/>
              <a:t>i</a:t>
            </a:r>
            <a:r>
              <a:rPr lang="en-US" baseline="-25000" dirty="0" err="1"/>
              <a:t>N</a:t>
            </a:r>
            <a:r>
              <a:rPr lang="en-US" dirty="0" smtClean="0"/>
              <a:t>};</a:t>
            </a:r>
          </a:p>
          <a:p>
            <a:pPr lvl="1" algn="just"/>
            <a:r>
              <a:rPr lang="en-US" dirty="0" smtClean="0"/>
              <a:t>If one defines Gu</a:t>
            </a:r>
            <a:r>
              <a:rPr lang="en-US" baseline="30000" dirty="0" smtClean="0"/>
              <a:t>i</a:t>
            </a:r>
            <a:r>
              <a:rPr lang="en-US" baseline="-25000" dirty="0" smtClean="0"/>
              <a:t>2N</a:t>
            </a:r>
            <a:r>
              <a:rPr lang="en-US" dirty="0" smtClean="0"/>
              <a:t> = {</a:t>
            </a:r>
            <a:r>
              <a:rPr lang="en-US" dirty="0"/>
              <a:t>-</a:t>
            </a:r>
            <a:r>
              <a:rPr lang="en-US" dirty="0" err="1"/>
              <a:t>Gb</a:t>
            </a:r>
            <a:r>
              <a:rPr lang="en-US" baseline="30000" dirty="0" err="1"/>
              <a:t>i</a:t>
            </a:r>
            <a:r>
              <a:rPr lang="en-US" baseline="-25000" dirty="0" err="1"/>
              <a:t>N</a:t>
            </a:r>
            <a:r>
              <a:rPr lang="en-US" dirty="0"/>
              <a:t>, </a:t>
            </a:r>
            <a:r>
              <a:rPr lang="en-US" dirty="0" err="1"/>
              <a:t>Ga</a:t>
            </a:r>
            <a:r>
              <a:rPr lang="en-US" baseline="30000" dirty="0" err="1"/>
              <a:t>i</a:t>
            </a:r>
            <a:r>
              <a:rPr lang="en-US" baseline="-25000" dirty="0" err="1"/>
              <a:t>N</a:t>
            </a:r>
            <a:r>
              <a:rPr lang="en-US" dirty="0" smtClean="0"/>
              <a:t>} and Gv</a:t>
            </a:r>
            <a:r>
              <a:rPr lang="en-US" baseline="30000" dirty="0"/>
              <a:t>i</a:t>
            </a:r>
            <a:r>
              <a:rPr lang="en-US" baseline="-25000" dirty="0"/>
              <a:t>2N</a:t>
            </a:r>
            <a:r>
              <a:rPr lang="en-US" dirty="0" smtClean="0"/>
              <a:t> = {</a:t>
            </a:r>
            <a:r>
              <a:rPr lang="en-US" dirty="0" err="1"/>
              <a:t>Gb</a:t>
            </a:r>
            <a:r>
              <a:rPr lang="en-US" baseline="30000" dirty="0" err="1"/>
              <a:t>i</a:t>
            </a:r>
            <a:r>
              <a:rPr lang="en-US" baseline="-25000" dirty="0" err="1"/>
              <a:t>N</a:t>
            </a:r>
            <a:r>
              <a:rPr lang="en-US" dirty="0"/>
              <a:t>, </a:t>
            </a:r>
            <a:r>
              <a:rPr lang="en-US" dirty="0" err="1" smtClean="0"/>
              <a:t>Ga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N</a:t>
            </a:r>
            <a:r>
              <a:rPr lang="en-US" dirty="0" smtClean="0"/>
              <a:t>};</a:t>
            </a:r>
          </a:p>
          <a:p>
            <a:pPr lvl="1" algn="just"/>
            <a:r>
              <a:rPr lang="en-US" dirty="0" smtClean="0"/>
              <a:t>Then </a:t>
            </a:r>
            <a:r>
              <a:rPr lang="en-US" dirty="0" err="1" smtClean="0"/>
              <a:t>TRN</a:t>
            </a:r>
            <a:r>
              <a:rPr lang="en-US" baseline="30000" dirty="0" err="1"/>
              <a:t>i</a:t>
            </a:r>
            <a:r>
              <a:rPr lang="en-US" baseline="-25000" dirty="0" err="1" smtClean="0"/>
              <a:t>basic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{</a:t>
            </a:r>
            <a:r>
              <a:rPr lang="en-US" dirty="0" err="1" smtClean="0"/>
              <a:t>Ga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N</a:t>
            </a:r>
            <a:r>
              <a:rPr lang="en-US" dirty="0" smtClean="0"/>
              <a:t>, Gu</a:t>
            </a:r>
            <a:r>
              <a:rPr lang="en-US" baseline="30000" dirty="0" smtClean="0"/>
              <a:t>i</a:t>
            </a:r>
            <a:r>
              <a:rPr lang="en-US" baseline="-25000" dirty="0" smtClean="0"/>
              <a:t>2N</a:t>
            </a:r>
            <a:r>
              <a:rPr lang="en-US" dirty="0" smtClean="0"/>
              <a:t>, Gv</a:t>
            </a:r>
            <a:r>
              <a:rPr lang="en-US" baseline="30000" dirty="0" smtClean="0"/>
              <a:t>i</a:t>
            </a:r>
            <a:r>
              <a:rPr lang="en-US" baseline="-25000" dirty="0" smtClean="0"/>
              <a:t>2N</a:t>
            </a:r>
            <a:r>
              <a:rPr lang="en-US" dirty="0" smtClean="0"/>
              <a:t>, -</a:t>
            </a:r>
            <a:r>
              <a:rPr lang="en-US" dirty="0" err="1" smtClean="0"/>
              <a:t>Gb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N</a:t>
            </a:r>
            <a:r>
              <a:rPr lang="en-US" dirty="0" smtClean="0"/>
              <a:t>};</a:t>
            </a:r>
          </a:p>
          <a:p>
            <a:pPr lvl="1" algn="just"/>
            <a:r>
              <a:rPr lang="en-US" dirty="0" smtClean="0"/>
              <a:t>It has similar structure as EDMG-CEF, [2];</a:t>
            </a:r>
          </a:p>
          <a:p>
            <a:pPr algn="just"/>
            <a:r>
              <a:rPr lang="en-US" dirty="0" smtClean="0"/>
              <a:t>The definition of TRN subfield for NSS &gt; 2 is based on orthogonal matrix P:</a:t>
            </a:r>
          </a:p>
          <a:p>
            <a:pPr lvl="1" algn="just"/>
            <a:r>
              <a:rPr lang="en-US" dirty="0" smtClean="0"/>
              <a:t>+1, +1, +1, +1</a:t>
            </a:r>
          </a:p>
          <a:p>
            <a:pPr lvl="1" algn="just"/>
            <a:r>
              <a:rPr lang="en-US" dirty="0" smtClean="0"/>
              <a:t>+1, -1, +1, -1</a:t>
            </a:r>
          </a:p>
          <a:p>
            <a:pPr lvl="1" algn="just"/>
            <a:r>
              <a:rPr lang="en-US" dirty="0" smtClean="0"/>
              <a:t>+1, +1, -1, -1</a:t>
            </a:r>
          </a:p>
          <a:p>
            <a:pPr lvl="1" algn="just"/>
            <a:r>
              <a:rPr lang="en-US" dirty="0" smtClean="0"/>
              <a:t>+1, -1, -1, +1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8014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Resolution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For MIMO </a:t>
            </a:r>
            <a:r>
              <a:rPr lang="en-US" dirty="0"/>
              <a:t>with </a:t>
            </a:r>
            <a:r>
              <a:rPr lang="en-US" dirty="0" smtClean="0"/>
              <a:t>1 </a:t>
            </a:r>
            <a:r>
              <a:rPr lang="en-US" dirty="0"/>
              <a:t>≤ NSS ≤ </a:t>
            </a:r>
            <a:r>
              <a:rPr lang="en-US" dirty="0" smtClean="0"/>
              <a:t>2:</a:t>
            </a:r>
            <a:endParaRPr lang="en-US" dirty="0"/>
          </a:p>
          <a:p>
            <a:pPr lvl="1" algn="just"/>
            <a:r>
              <a:rPr lang="en-US" dirty="0" err="1"/>
              <a:t>TRN</a:t>
            </a:r>
            <a:r>
              <a:rPr lang="en-US" baseline="30000" dirty="0" err="1"/>
              <a:t>i</a:t>
            </a:r>
            <a:r>
              <a:rPr lang="en-US" dirty="0"/>
              <a:t> = </a:t>
            </a:r>
            <a:r>
              <a:rPr lang="en-US" dirty="0" err="1" smtClean="0"/>
              <a:t>TRN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basic</a:t>
            </a:r>
            <a:r>
              <a:rPr lang="en-US" dirty="0" smtClean="0"/>
              <a:t>, i = 1, 2;</a:t>
            </a:r>
          </a:p>
          <a:p>
            <a:pPr algn="just"/>
            <a:r>
              <a:rPr lang="en-US" dirty="0" smtClean="0"/>
              <a:t>For MIMO with 3 </a:t>
            </a:r>
            <a:r>
              <a:rPr lang="en-US" dirty="0"/>
              <a:t>≤</a:t>
            </a:r>
            <a:r>
              <a:rPr lang="en-US" dirty="0" smtClean="0"/>
              <a:t> NSS </a:t>
            </a:r>
            <a:r>
              <a:rPr lang="en-US" dirty="0"/>
              <a:t>≤</a:t>
            </a:r>
            <a:r>
              <a:rPr lang="en-US" dirty="0" smtClean="0"/>
              <a:t> 4:</a:t>
            </a:r>
          </a:p>
          <a:p>
            <a:pPr lvl="1" algn="just"/>
            <a:r>
              <a:rPr lang="en-US" dirty="0" err="1" smtClean="0"/>
              <a:t>TRN</a:t>
            </a:r>
            <a:r>
              <a:rPr lang="en-US" baseline="30000" dirty="0" err="1" smtClean="0"/>
              <a:t>i</a:t>
            </a:r>
            <a:r>
              <a:rPr lang="en-US" dirty="0" smtClean="0"/>
              <a:t> = {+</a:t>
            </a:r>
            <a:r>
              <a:rPr lang="en-US" dirty="0" err="1" smtClean="0"/>
              <a:t>TRN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basic</a:t>
            </a:r>
            <a:r>
              <a:rPr lang="en-US" dirty="0" smtClean="0"/>
              <a:t>, </a:t>
            </a:r>
            <a:r>
              <a:rPr lang="en-US" dirty="0"/>
              <a:t>+</a:t>
            </a:r>
            <a:r>
              <a:rPr lang="en-US" dirty="0" err="1" smtClean="0"/>
              <a:t>TRN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basic</a:t>
            </a:r>
            <a:r>
              <a:rPr lang="en-US" dirty="0" smtClean="0"/>
              <a:t>}, i = 1, 2;</a:t>
            </a:r>
          </a:p>
          <a:p>
            <a:pPr lvl="1" algn="just"/>
            <a:r>
              <a:rPr lang="en-US" dirty="0" err="1" smtClean="0"/>
              <a:t>TRN</a:t>
            </a:r>
            <a:r>
              <a:rPr lang="en-US" baseline="30000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= {+</a:t>
            </a:r>
            <a:r>
              <a:rPr lang="en-US" dirty="0" err="1"/>
              <a:t>TRN</a:t>
            </a:r>
            <a:r>
              <a:rPr lang="en-US" baseline="30000" dirty="0" err="1"/>
              <a:t>i</a:t>
            </a:r>
            <a:r>
              <a:rPr lang="en-US" baseline="-25000" dirty="0" err="1"/>
              <a:t>basic</a:t>
            </a:r>
            <a:r>
              <a:rPr lang="en-US" dirty="0"/>
              <a:t>, </a:t>
            </a:r>
            <a:r>
              <a:rPr lang="en-US" dirty="0" smtClean="0"/>
              <a:t>-</a:t>
            </a:r>
            <a:r>
              <a:rPr lang="en-US" dirty="0" err="1" smtClean="0"/>
              <a:t>TRN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basic</a:t>
            </a:r>
            <a:r>
              <a:rPr lang="en-US" dirty="0"/>
              <a:t>}, i = </a:t>
            </a:r>
            <a:r>
              <a:rPr lang="en-US" dirty="0" smtClean="0"/>
              <a:t>3, 4;</a:t>
            </a:r>
            <a:endParaRPr lang="en-US" dirty="0"/>
          </a:p>
          <a:p>
            <a:pPr algn="just"/>
            <a:r>
              <a:rPr lang="en-US" dirty="0" smtClean="0"/>
              <a:t>For MIMO with 5 </a:t>
            </a:r>
            <a:r>
              <a:rPr lang="en-US" dirty="0"/>
              <a:t>≤ NSS ≤ </a:t>
            </a:r>
            <a:r>
              <a:rPr lang="en-US" dirty="0" smtClean="0"/>
              <a:t>8:</a:t>
            </a:r>
          </a:p>
          <a:p>
            <a:pPr lvl="1" algn="just"/>
            <a:r>
              <a:rPr lang="en-US" dirty="0" err="1"/>
              <a:t>TRN</a:t>
            </a:r>
            <a:r>
              <a:rPr lang="en-US" baseline="30000" dirty="0" err="1"/>
              <a:t>i</a:t>
            </a:r>
            <a:r>
              <a:rPr lang="en-US" dirty="0"/>
              <a:t> = {+</a:t>
            </a:r>
            <a:r>
              <a:rPr lang="en-US" dirty="0" err="1"/>
              <a:t>TRN</a:t>
            </a:r>
            <a:r>
              <a:rPr lang="en-US" baseline="30000" dirty="0" err="1"/>
              <a:t>i</a:t>
            </a:r>
            <a:r>
              <a:rPr lang="en-US" baseline="-25000" dirty="0" err="1"/>
              <a:t>basic</a:t>
            </a:r>
            <a:r>
              <a:rPr lang="en-US" dirty="0"/>
              <a:t>, +</a:t>
            </a:r>
            <a:r>
              <a:rPr lang="en-US" dirty="0" err="1" smtClean="0"/>
              <a:t>TRN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basic</a:t>
            </a:r>
            <a:r>
              <a:rPr lang="en-US" dirty="0" smtClean="0"/>
              <a:t>,</a:t>
            </a:r>
            <a:r>
              <a:rPr lang="en-US" dirty="0"/>
              <a:t> +</a:t>
            </a:r>
            <a:r>
              <a:rPr lang="en-US" dirty="0" err="1"/>
              <a:t>TRN</a:t>
            </a:r>
            <a:r>
              <a:rPr lang="en-US" baseline="30000" dirty="0" err="1"/>
              <a:t>i</a:t>
            </a:r>
            <a:r>
              <a:rPr lang="en-US" baseline="-25000" dirty="0" err="1"/>
              <a:t>basic</a:t>
            </a:r>
            <a:r>
              <a:rPr lang="en-US" dirty="0"/>
              <a:t>, +</a:t>
            </a:r>
            <a:r>
              <a:rPr lang="en-US" dirty="0" err="1"/>
              <a:t>TRN</a:t>
            </a:r>
            <a:r>
              <a:rPr lang="en-US" baseline="30000" dirty="0" err="1"/>
              <a:t>i</a:t>
            </a:r>
            <a:r>
              <a:rPr lang="en-US" baseline="-25000" dirty="0" err="1"/>
              <a:t>basic</a:t>
            </a:r>
            <a:r>
              <a:rPr lang="en-US" dirty="0" smtClean="0"/>
              <a:t>}, </a:t>
            </a:r>
            <a:r>
              <a:rPr lang="en-US" dirty="0"/>
              <a:t>i = 1, </a:t>
            </a:r>
            <a:r>
              <a:rPr lang="en-US" dirty="0" smtClean="0"/>
              <a:t>2;</a:t>
            </a:r>
            <a:endParaRPr lang="en-US" dirty="0"/>
          </a:p>
          <a:p>
            <a:pPr lvl="1" algn="just"/>
            <a:r>
              <a:rPr lang="en-US" dirty="0" err="1" smtClean="0"/>
              <a:t>TRN</a:t>
            </a:r>
            <a:r>
              <a:rPr lang="en-US" baseline="30000" dirty="0" err="1" smtClean="0"/>
              <a:t>i</a:t>
            </a:r>
            <a:r>
              <a:rPr lang="en-US" dirty="0" smtClean="0"/>
              <a:t> = {+</a:t>
            </a:r>
            <a:r>
              <a:rPr lang="en-US" dirty="0" err="1" smtClean="0"/>
              <a:t>TRN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basic</a:t>
            </a:r>
            <a:r>
              <a:rPr lang="en-US" dirty="0" smtClean="0"/>
              <a:t>, -</a:t>
            </a:r>
            <a:r>
              <a:rPr lang="en-US" dirty="0" err="1" smtClean="0"/>
              <a:t>TRN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basic</a:t>
            </a:r>
            <a:r>
              <a:rPr lang="en-US" dirty="0" smtClean="0"/>
              <a:t>, +</a:t>
            </a:r>
            <a:r>
              <a:rPr lang="en-US" dirty="0" err="1" smtClean="0"/>
              <a:t>TRN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basic</a:t>
            </a:r>
            <a:r>
              <a:rPr lang="en-US" dirty="0" smtClean="0"/>
              <a:t>, -</a:t>
            </a:r>
            <a:r>
              <a:rPr lang="en-US" dirty="0" err="1" smtClean="0"/>
              <a:t>TRN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basic</a:t>
            </a:r>
            <a:r>
              <a:rPr lang="en-US" dirty="0" smtClean="0"/>
              <a:t>}, i = 3, 4;</a:t>
            </a:r>
          </a:p>
          <a:p>
            <a:pPr lvl="1" algn="just"/>
            <a:r>
              <a:rPr lang="en-US" dirty="0" err="1" smtClean="0"/>
              <a:t>TRN</a:t>
            </a:r>
            <a:r>
              <a:rPr lang="en-US" baseline="30000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= {+</a:t>
            </a:r>
            <a:r>
              <a:rPr lang="en-US" dirty="0" err="1"/>
              <a:t>TRN</a:t>
            </a:r>
            <a:r>
              <a:rPr lang="en-US" baseline="30000" dirty="0" err="1"/>
              <a:t>i</a:t>
            </a:r>
            <a:r>
              <a:rPr lang="en-US" baseline="-25000" dirty="0" err="1"/>
              <a:t>basic</a:t>
            </a:r>
            <a:r>
              <a:rPr lang="en-US" dirty="0"/>
              <a:t>, +</a:t>
            </a:r>
            <a:r>
              <a:rPr lang="en-US" dirty="0" err="1"/>
              <a:t>TRN</a:t>
            </a:r>
            <a:r>
              <a:rPr lang="en-US" baseline="30000" dirty="0" err="1"/>
              <a:t>i</a:t>
            </a:r>
            <a:r>
              <a:rPr lang="en-US" baseline="-25000" dirty="0" err="1"/>
              <a:t>basic</a:t>
            </a:r>
            <a:r>
              <a:rPr lang="en-US" dirty="0"/>
              <a:t>, </a:t>
            </a:r>
            <a:r>
              <a:rPr lang="en-US" dirty="0" smtClean="0"/>
              <a:t>-</a:t>
            </a:r>
            <a:r>
              <a:rPr lang="en-US" dirty="0" err="1" smtClean="0"/>
              <a:t>TRN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basic</a:t>
            </a:r>
            <a:r>
              <a:rPr lang="en-US" dirty="0"/>
              <a:t>, </a:t>
            </a:r>
            <a:r>
              <a:rPr lang="en-US" dirty="0" smtClean="0"/>
              <a:t>-</a:t>
            </a:r>
            <a:r>
              <a:rPr lang="en-US" dirty="0" err="1" smtClean="0"/>
              <a:t>TRN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basic</a:t>
            </a:r>
            <a:r>
              <a:rPr lang="en-US" dirty="0"/>
              <a:t>}, i = </a:t>
            </a:r>
            <a:r>
              <a:rPr lang="en-US" dirty="0" smtClean="0"/>
              <a:t>5, 6;</a:t>
            </a:r>
            <a:endParaRPr lang="en-US" dirty="0"/>
          </a:p>
          <a:p>
            <a:pPr lvl="1" algn="just"/>
            <a:r>
              <a:rPr lang="en-US" dirty="0" err="1"/>
              <a:t>TRN</a:t>
            </a:r>
            <a:r>
              <a:rPr lang="en-US" baseline="30000" dirty="0" err="1"/>
              <a:t>i</a:t>
            </a:r>
            <a:r>
              <a:rPr lang="en-US" dirty="0"/>
              <a:t> = {+</a:t>
            </a:r>
            <a:r>
              <a:rPr lang="en-US" dirty="0" err="1"/>
              <a:t>TRN</a:t>
            </a:r>
            <a:r>
              <a:rPr lang="en-US" baseline="30000" dirty="0" err="1"/>
              <a:t>i</a:t>
            </a:r>
            <a:r>
              <a:rPr lang="en-US" baseline="-25000" dirty="0" err="1"/>
              <a:t>basic</a:t>
            </a:r>
            <a:r>
              <a:rPr lang="en-US" dirty="0"/>
              <a:t>, </a:t>
            </a:r>
            <a:r>
              <a:rPr lang="en-US" dirty="0" smtClean="0"/>
              <a:t>-</a:t>
            </a:r>
            <a:r>
              <a:rPr lang="en-US" dirty="0" err="1" smtClean="0"/>
              <a:t>TRN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basic</a:t>
            </a:r>
            <a:r>
              <a:rPr lang="en-US" dirty="0"/>
              <a:t>, </a:t>
            </a:r>
            <a:r>
              <a:rPr lang="en-US" dirty="0" smtClean="0"/>
              <a:t>-</a:t>
            </a:r>
            <a:r>
              <a:rPr lang="en-US" dirty="0" err="1" smtClean="0"/>
              <a:t>TRN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basic</a:t>
            </a:r>
            <a:r>
              <a:rPr lang="en-US" dirty="0"/>
              <a:t>, +</a:t>
            </a:r>
            <a:r>
              <a:rPr lang="en-US" dirty="0" err="1"/>
              <a:t>TRN</a:t>
            </a:r>
            <a:r>
              <a:rPr lang="en-US" baseline="30000" dirty="0" err="1"/>
              <a:t>i</a:t>
            </a:r>
            <a:r>
              <a:rPr lang="en-US" baseline="-25000" dirty="0" err="1"/>
              <a:t>basic</a:t>
            </a:r>
            <a:r>
              <a:rPr lang="en-US" dirty="0"/>
              <a:t>}, i = </a:t>
            </a:r>
            <a:r>
              <a:rPr lang="en-US" dirty="0" smtClean="0"/>
              <a:t>7, 8;</a:t>
            </a:r>
            <a:endParaRPr lang="en-US" dirty="0"/>
          </a:p>
          <a:p>
            <a:pPr lvl="1"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0026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Do you agree to add the following to the draft</a:t>
            </a:r>
            <a:r>
              <a:rPr lang="en-US" dirty="0" smtClean="0"/>
              <a:t>:</a:t>
            </a:r>
          </a:p>
          <a:p>
            <a:pPr lvl="1" algn="just"/>
            <a:r>
              <a:rPr lang="en-US" dirty="0" smtClean="0"/>
              <a:t>The EDMG-TRN subfield for MIMO with NSS &gt; 2 shall be defined as shown on slide #8;</a:t>
            </a:r>
          </a:p>
          <a:p>
            <a:pPr lvl="1" algn="just"/>
            <a:r>
              <a:rPr lang="en-US" dirty="0" smtClean="0"/>
              <a:t>Specification text is proposed in 11-17-0213-00-00ay 29 9 3 26 9 TRN Subfield Definition;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February 2017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908249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12832</TotalTime>
  <Words>831</Words>
  <Application>Microsoft Office PowerPoint</Application>
  <PresentationFormat>On-screen Show (4:3)</PresentationFormat>
  <Paragraphs>98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Times New Roman</vt:lpstr>
      <vt:lpstr>802-11-Submission</vt:lpstr>
      <vt:lpstr>Document</vt:lpstr>
      <vt:lpstr>Clarification on TRN Subfield Definition for MIMO</vt:lpstr>
      <vt:lpstr>Introduction</vt:lpstr>
      <vt:lpstr>Motion #147</vt:lpstr>
      <vt:lpstr>Motion #150</vt:lpstr>
      <vt:lpstr>TRN Definition Issue</vt:lpstr>
      <vt:lpstr>Proposed Resolution</vt:lpstr>
      <vt:lpstr>Proposed Resolution (Cont’d)</vt:lpstr>
      <vt:lpstr>Proposed Resolution (Cont’d)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Verification of IEEE 802.11ad Channel Model for Enterprise Cubical Environment</dc:title>
  <dc:creator>Lomayev, Artyom</dc:creator>
  <cp:keywords>CTPClassification=CTP_IC:VisualMarkings=</cp:keywords>
  <cp:lastModifiedBy>Lomayev, Artyom</cp:lastModifiedBy>
  <cp:revision>8031</cp:revision>
  <cp:lastPrinted>1998-02-10T13:28:06Z</cp:lastPrinted>
  <dcterms:created xsi:type="dcterms:W3CDTF">2015-03-24T14:22:58Z</dcterms:created>
  <dcterms:modified xsi:type="dcterms:W3CDTF">2017-02-13T10:03:16Z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</Properties>
</file>