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418" r:id="rId3"/>
    <p:sldId id="438" r:id="rId4"/>
    <p:sldId id="439" r:id="rId5"/>
    <p:sldId id="445" r:id="rId6"/>
    <p:sldId id="446" r:id="rId7"/>
    <p:sldId id="447" r:id="rId8"/>
    <p:sldId id="440" r:id="rId9"/>
    <p:sldId id="442" r:id="rId10"/>
    <p:sldId id="444" r:id="rId11"/>
    <p:sldId id="299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99" autoAdjust="0"/>
    <p:restoredTop sz="94660"/>
  </p:normalViewPr>
  <p:slideViewPr>
    <p:cSldViewPr>
      <p:cViewPr varScale="1">
        <p:scale>
          <a:sx n="89" d="100"/>
          <a:sy n="89" d="100"/>
        </p:scale>
        <p:origin x="1306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smtClean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February 2017</a:t>
            </a:r>
            <a:endParaRPr lang="en-US" altLang="en-US" sz="140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802.11-17/0211r0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smtClean="0"/>
              <a:t>February 2017</a:t>
            </a:r>
            <a:endParaRPr lang="en-US" alt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altLang="en-US" sz="2800" dirty="0" smtClean="0"/>
              <a:t>MIMO Coding for SC PHY in 11ay</a:t>
            </a:r>
            <a:endParaRPr lang="en-US" altLang="en-US" sz="2800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838921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2017-02-01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61987" y="3212976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2000" b="1" dirty="0"/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6579667"/>
              </p:ext>
            </p:extLst>
          </p:nvPr>
        </p:nvGraphicFramePr>
        <p:xfrm>
          <a:off x="461963" y="3795713"/>
          <a:ext cx="7888287" cy="2586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Document" r:id="rId5" imgW="8328973" imgH="2736783" progId="Word.Document.8">
                  <p:embed/>
                </p:oleObj>
              </mc:Choice>
              <mc:Fallback>
                <p:oleObj name="Document" r:id="rId5" imgW="8328973" imgH="273678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3795713"/>
                        <a:ext cx="7888287" cy="2586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Do you agree to perform input bits parsing over the spatial streams on the round robin manner with bits grouping and padding as shown on slides #8,9?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1173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sz="2000" dirty="0"/>
              <a:t>Draft P802.11ay_D0.1</a:t>
            </a: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159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This presentation describes MIMO coding scheme for SC PHY in 11ay.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5534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MIMO Coding Defined in D0.1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Current status of MIMO coding definition in D0.1:</a:t>
            </a:r>
          </a:p>
          <a:p>
            <a:pPr lvl="1" algn="just"/>
            <a:r>
              <a:rPr lang="en-US" dirty="0" smtClean="0"/>
              <a:t>Spec draft </a:t>
            </a:r>
            <a:r>
              <a:rPr lang="en-US" dirty="0"/>
              <a:t>adopts independent MCS selection per spatial stream for </a:t>
            </a:r>
            <a:r>
              <a:rPr lang="en-US" dirty="0" smtClean="0"/>
              <a:t>1 ≤ NSS ≤ 4 </a:t>
            </a:r>
            <a:r>
              <a:rPr lang="en-US" dirty="0"/>
              <a:t>and independent modulation type selection for </a:t>
            </a:r>
            <a:r>
              <a:rPr lang="en-US" dirty="0" smtClean="0"/>
              <a:t>NSS &gt; 4</a:t>
            </a:r>
            <a:r>
              <a:rPr lang="en-US" dirty="0"/>
              <a:t>, [1</a:t>
            </a:r>
            <a:r>
              <a:rPr lang="en-US" dirty="0" smtClean="0"/>
              <a:t>];</a:t>
            </a:r>
          </a:p>
          <a:p>
            <a:pPr lvl="1" algn="just"/>
            <a:r>
              <a:rPr lang="en-US" dirty="0" smtClean="0"/>
              <a:t>However, D0.1 lacks an exact definition of bits distribution across the streams and bit padding scheme to make LDPC CWs and SC symbol blocks alignment in case of MIMO;</a:t>
            </a:r>
            <a:endParaRPr lang="en-US" dirty="0"/>
          </a:p>
          <a:p>
            <a:pPr algn="just"/>
            <a:r>
              <a:rPr lang="en-US" dirty="0" smtClean="0"/>
              <a:t>This presentation addresses the issue of bits distribution and padding to complete MIMO coding definition.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4546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Coding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Similar to the SISO coding, MIMO coding includes the following steps:</a:t>
            </a:r>
          </a:p>
          <a:p>
            <a:pPr lvl="1" algn="just"/>
            <a:r>
              <a:rPr lang="en-US" b="1" dirty="0" smtClean="0"/>
              <a:t>Codewords padding:</a:t>
            </a:r>
            <a:r>
              <a:rPr lang="en-US" dirty="0" smtClean="0"/>
              <a:t> to get an integer number of CWs per spatial stream, it is performed before the LDPC coding;</a:t>
            </a:r>
          </a:p>
          <a:p>
            <a:pPr lvl="1" algn="just"/>
            <a:r>
              <a:rPr lang="en-US" b="1" dirty="0" smtClean="0"/>
              <a:t>Bits distribution:</a:t>
            </a:r>
            <a:r>
              <a:rPr lang="en-US" dirty="0" smtClean="0"/>
              <a:t> input scrambled bits are distributed over the spatial streams in accordance with selected MCSs;</a:t>
            </a:r>
          </a:p>
          <a:p>
            <a:pPr lvl="1" algn="just"/>
            <a:r>
              <a:rPr lang="en-US" b="1" dirty="0" smtClean="0"/>
              <a:t>LDPC coding:</a:t>
            </a:r>
            <a:r>
              <a:rPr lang="en-US" dirty="0" smtClean="0"/>
              <a:t> data bits to LDPC codewords conversion by calculated parity bits;</a:t>
            </a:r>
          </a:p>
          <a:p>
            <a:pPr lvl="1" algn="just"/>
            <a:r>
              <a:rPr lang="en-US" b="1" dirty="0" smtClean="0"/>
              <a:t>SC block padding:</a:t>
            </a:r>
            <a:r>
              <a:rPr lang="en-US" dirty="0" smtClean="0"/>
              <a:t> to get an integer number of SC symbol blocks per stream and align the number of SC blocks over the streams, it is performed after the LDPC coding;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7329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LDPC CWs Padding &amp; Bits Parsing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175992"/>
          </a:xfrm>
        </p:spPr>
        <p:txBody>
          <a:bodyPr/>
          <a:lstStyle/>
          <a:p>
            <a:pPr algn="just"/>
            <a:r>
              <a:rPr lang="en-US" dirty="0" smtClean="0"/>
              <a:t>Example of NSS = 2:</a:t>
            </a:r>
          </a:p>
          <a:p>
            <a:pPr lvl="1" algn="just"/>
            <a:r>
              <a:rPr lang="en-US" dirty="0" smtClean="0"/>
              <a:t>The main idea is to perform CWs alignment and bits distribution across the streams proportionally to the modulation order (M) and LDPC encoding rate (R);</a:t>
            </a:r>
          </a:p>
          <a:p>
            <a:pPr lvl="1" algn="just"/>
            <a:r>
              <a:rPr lang="en-US" dirty="0" smtClean="0"/>
              <a:t>The number of bits per stream:</a:t>
            </a:r>
          </a:p>
          <a:p>
            <a:pPr lvl="2" algn="just"/>
            <a:r>
              <a:rPr lang="en-US" dirty="0" smtClean="0"/>
              <a:t>Stream #1: N</a:t>
            </a:r>
            <a:r>
              <a:rPr lang="en-US" baseline="-25000" dirty="0" smtClean="0"/>
              <a:t>bits,1</a:t>
            </a:r>
            <a:r>
              <a:rPr lang="en-US" dirty="0" smtClean="0"/>
              <a:t> = N * M</a:t>
            </a:r>
            <a:r>
              <a:rPr lang="en-US" baseline="-25000" dirty="0" smtClean="0"/>
              <a:t>1</a:t>
            </a:r>
            <a:r>
              <a:rPr lang="en-US" dirty="0" smtClean="0"/>
              <a:t> * R</a:t>
            </a:r>
            <a:r>
              <a:rPr lang="en-US" baseline="-25000" dirty="0" smtClean="0"/>
              <a:t>1</a:t>
            </a:r>
            <a:r>
              <a:rPr lang="en-US" dirty="0" smtClean="0"/>
              <a:t> * L</a:t>
            </a:r>
            <a:r>
              <a:rPr lang="en-US" baseline="-25000" dirty="0" smtClean="0"/>
              <a:t>CW</a:t>
            </a:r>
            <a:r>
              <a:rPr lang="en-US" dirty="0" smtClean="0"/>
              <a:t>;</a:t>
            </a:r>
          </a:p>
          <a:p>
            <a:pPr lvl="2" algn="just"/>
            <a:r>
              <a:rPr lang="en-US" dirty="0" smtClean="0"/>
              <a:t>Stream #2: N</a:t>
            </a:r>
            <a:r>
              <a:rPr lang="en-US" baseline="-25000" dirty="0" smtClean="0"/>
              <a:t>bits,2</a:t>
            </a:r>
            <a:r>
              <a:rPr lang="en-US" dirty="0" smtClean="0"/>
              <a:t> = N * M</a:t>
            </a:r>
            <a:r>
              <a:rPr lang="en-US" baseline="-25000" dirty="0" smtClean="0"/>
              <a:t>2</a:t>
            </a:r>
            <a:r>
              <a:rPr lang="en-US" dirty="0" smtClean="0"/>
              <a:t> * R</a:t>
            </a:r>
            <a:r>
              <a:rPr lang="en-US" baseline="-25000" dirty="0" smtClean="0"/>
              <a:t>2</a:t>
            </a:r>
            <a:r>
              <a:rPr lang="en-US" dirty="0" smtClean="0"/>
              <a:t> * L</a:t>
            </a:r>
            <a:r>
              <a:rPr lang="en-US" baseline="-25000" dirty="0" smtClean="0"/>
              <a:t>CW</a:t>
            </a:r>
            <a:r>
              <a:rPr lang="en-US" dirty="0" smtClean="0"/>
              <a:t>;</a:t>
            </a:r>
          </a:p>
          <a:p>
            <a:pPr lvl="1" algn="just"/>
            <a:r>
              <a:rPr lang="en-US" dirty="0" smtClean="0"/>
              <a:t>where L</a:t>
            </a:r>
            <a:r>
              <a:rPr lang="en-US" baseline="-25000" dirty="0" smtClean="0"/>
              <a:t>CW</a:t>
            </a:r>
            <a:r>
              <a:rPr lang="en-US" dirty="0" smtClean="0"/>
              <a:t> is LDPC CW length, N and N</a:t>
            </a:r>
            <a:r>
              <a:rPr lang="en-US" baseline="-25000" dirty="0" smtClean="0"/>
              <a:t>DATA_PAD</a:t>
            </a:r>
            <a:r>
              <a:rPr lang="en-US" dirty="0" smtClean="0"/>
              <a:t> are defined as follows: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5847094"/>
              </p:ext>
            </p:extLst>
          </p:nvPr>
        </p:nvGraphicFramePr>
        <p:xfrm>
          <a:off x="2040410" y="5204543"/>
          <a:ext cx="1965325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2" name="Equation" r:id="rId3" imgW="1638000" imgH="482400" progId="Equation.3">
                  <p:embed/>
                </p:oleObj>
              </mc:Choice>
              <mc:Fallback>
                <p:oleObj name="Equation" r:id="rId3" imgW="16380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0410" y="5204543"/>
                        <a:ext cx="1965325" cy="579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5210076"/>
              </p:ext>
            </p:extLst>
          </p:nvPr>
        </p:nvGraphicFramePr>
        <p:xfrm>
          <a:off x="4330763" y="5349799"/>
          <a:ext cx="3717925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3" name="Equation" r:id="rId5" imgW="3098520" imgH="241200" progId="Equation.3">
                  <p:embed/>
                </p:oleObj>
              </mc:Choice>
              <mc:Fallback>
                <p:oleObj name="Equation" r:id="rId5" imgW="30985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0763" y="5349799"/>
                        <a:ext cx="3717925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3568" y="5877272"/>
            <a:ext cx="777240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/>
            <a:r>
              <a:rPr lang="en-US" i="1" kern="0" dirty="0" smtClean="0"/>
              <a:t>Length</a:t>
            </a:r>
            <a:r>
              <a:rPr lang="en-US" kern="0" dirty="0" smtClean="0"/>
              <a:t> defines the length of PSDU in octets;</a:t>
            </a:r>
          </a:p>
        </p:txBody>
      </p:sp>
    </p:spTree>
    <p:extLst>
      <p:ext uri="{BB962C8B-B14F-4D97-AF65-F5344CB8AC3E}">
        <p14:creationId xmlns:p14="http://schemas.microsoft.com/office/powerpoint/2010/main" val="933748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LDPC CWs Padding &amp; Bits </a:t>
            </a:r>
            <a:r>
              <a:rPr lang="en-US" dirty="0" smtClean="0"/>
              <a:t>Parsing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Example of NSS = 2 (cont’d):</a:t>
            </a:r>
          </a:p>
          <a:p>
            <a:pPr lvl="1" algn="just"/>
            <a:r>
              <a:rPr lang="en-US" dirty="0" smtClean="0"/>
              <a:t>M and R:</a:t>
            </a:r>
          </a:p>
          <a:p>
            <a:pPr lvl="2" algn="just"/>
            <a:r>
              <a:rPr lang="en-US" dirty="0" smtClean="0"/>
              <a:t>R = {1/2, 5/8, 3/4, 13/16, 7/8};</a:t>
            </a:r>
          </a:p>
          <a:p>
            <a:pPr lvl="2" algn="just"/>
            <a:r>
              <a:rPr lang="en-US" dirty="0" smtClean="0"/>
              <a:t>M = {1, 2, 4, 6};</a:t>
            </a:r>
          </a:p>
          <a:p>
            <a:pPr lvl="2" algn="just"/>
            <a:r>
              <a:rPr lang="en-US" dirty="0" smtClean="0"/>
              <a:t>L</a:t>
            </a:r>
            <a:r>
              <a:rPr lang="en-US" baseline="-25000" dirty="0" smtClean="0"/>
              <a:t>CW</a:t>
            </a:r>
            <a:r>
              <a:rPr lang="en-US" dirty="0" smtClean="0"/>
              <a:t> = 672 = 16 * 42, or 1344 = 16 * 84;</a:t>
            </a:r>
          </a:p>
          <a:p>
            <a:pPr lvl="1" algn="just"/>
            <a:r>
              <a:rPr lang="en-US" dirty="0" err="1" smtClean="0"/>
              <a:t>N</a:t>
            </a:r>
            <a:r>
              <a:rPr lang="en-US" baseline="-25000" dirty="0" err="1" smtClean="0"/>
              <a:t>bits</a:t>
            </a:r>
            <a:r>
              <a:rPr lang="en-US" dirty="0" smtClean="0"/>
              <a:t> = N * (M * R * 16) * (L</a:t>
            </a:r>
            <a:r>
              <a:rPr lang="en-US" baseline="-25000" dirty="0" smtClean="0"/>
              <a:t>CW</a:t>
            </a:r>
            <a:r>
              <a:rPr lang="en-US" dirty="0" smtClean="0"/>
              <a:t>/16);</a:t>
            </a:r>
          </a:p>
          <a:p>
            <a:pPr lvl="1" algn="just"/>
            <a:r>
              <a:rPr lang="en-US" dirty="0" smtClean="0"/>
              <a:t>It is proposed to perform bits distribution on a group basis with the number of bits in the group:</a:t>
            </a:r>
          </a:p>
          <a:p>
            <a:pPr lvl="2" algn="just"/>
            <a:r>
              <a:rPr lang="en-US" dirty="0" err="1" smtClean="0"/>
              <a:t>M</a:t>
            </a:r>
            <a:r>
              <a:rPr lang="en-US" baseline="-25000" dirty="0" err="1" smtClean="0"/>
              <a:t>bits</a:t>
            </a:r>
            <a:r>
              <a:rPr lang="en-US" dirty="0" smtClean="0"/>
              <a:t> = M * R * 16, where (R * 16) = {8, 10, 12, 13, 14};</a:t>
            </a:r>
          </a:p>
          <a:p>
            <a:pPr lvl="1" algn="just"/>
            <a:r>
              <a:rPr lang="en-US" dirty="0" smtClean="0"/>
              <a:t>The distribution is done in a round robin manner over the streams;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2586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LDPC CWs Padding &amp; Bits Parsing (Cont’d)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1560" y="3984218"/>
            <a:ext cx="7772400" cy="239711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5800" y="1981200"/>
            <a:ext cx="7772400" cy="1879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kern="0" dirty="0" smtClean="0"/>
              <a:t>Example of NSS = 2 (cont’d):</a:t>
            </a:r>
          </a:p>
          <a:p>
            <a:pPr lvl="1" algn="just"/>
            <a:r>
              <a:rPr lang="en-US" kern="0" dirty="0" smtClean="0"/>
              <a:t>Figure below shows MIMO bit parsing scheme for MIMO by example of NSS = 2;</a:t>
            </a:r>
          </a:p>
          <a:p>
            <a:pPr lvl="1" algn="just"/>
            <a:r>
              <a:rPr lang="en-US" kern="0" dirty="0" smtClean="0"/>
              <a:t>At the output of mapper both streams have aligned number of QAM symbols;</a:t>
            </a:r>
          </a:p>
        </p:txBody>
      </p:sp>
    </p:spTree>
    <p:extLst>
      <p:ext uri="{BB962C8B-B14F-4D97-AF65-F5344CB8AC3E}">
        <p14:creationId xmlns:p14="http://schemas.microsoft.com/office/powerpoint/2010/main" val="1935872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LDPC CWs Padding &amp; Bits Parsing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467495"/>
          </a:xfrm>
        </p:spPr>
        <p:txBody>
          <a:bodyPr/>
          <a:lstStyle/>
          <a:p>
            <a:pPr algn="just"/>
            <a:r>
              <a:rPr lang="en-US" dirty="0" smtClean="0"/>
              <a:t>General formula for NSS streams:</a:t>
            </a:r>
          </a:p>
          <a:p>
            <a:pPr lvl="1" algn="just"/>
            <a:r>
              <a:rPr lang="en-US" dirty="0" smtClean="0"/>
              <a:t>The number of CWs per k-</a:t>
            </a:r>
            <a:r>
              <a:rPr lang="en-US" dirty="0" err="1" smtClean="0"/>
              <a:t>th</a:t>
            </a:r>
            <a:r>
              <a:rPr lang="en-US" dirty="0" smtClean="0"/>
              <a:t> spatial stream N</a:t>
            </a:r>
            <a:r>
              <a:rPr lang="en-US" baseline="-25000" dirty="0" smtClean="0"/>
              <a:t>CW, k</a:t>
            </a:r>
            <a:r>
              <a:rPr lang="en-US" dirty="0" smtClean="0"/>
              <a:t> and the total number of padding bits N</a:t>
            </a:r>
            <a:r>
              <a:rPr lang="en-US" baseline="-25000" dirty="0" smtClean="0"/>
              <a:t>DATA_PAD</a:t>
            </a:r>
            <a:r>
              <a:rPr lang="en-US" dirty="0" smtClean="0"/>
              <a:t> can be calculated as follows: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0373357"/>
              </p:ext>
            </p:extLst>
          </p:nvPr>
        </p:nvGraphicFramePr>
        <p:xfrm>
          <a:off x="1377752" y="3429000"/>
          <a:ext cx="2331720" cy="1097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84" name="Equation" r:id="rId3" imgW="1943100" imgH="914400" progId="Equation.3">
                  <p:embed/>
                </p:oleObj>
              </mc:Choice>
              <mc:Fallback>
                <p:oleObj name="Equation" r:id="rId3" imgW="19431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7752" y="3429000"/>
                        <a:ext cx="2331720" cy="10972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2918302"/>
              </p:ext>
            </p:extLst>
          </p:nvPr>
        </p:nvGraphicFramePr>
        <p:xfrm>
          <a:off x="3923928" y="3429000"/>
          <a:ext cx="4343400" cy="1097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85" name="Equation" r:id="rId5" imgW="3619500" imgH="914400" progId="Equation.3">
                  <p:embed/>
                </p:oleObj>
              </mc:Choice>
              <mc:Fallback>
                <p:oleObj name="Equation" r:id="rId5" imgW="36195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3429000"/>
                        <a:ext cx="4343400" cy="10972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3568" y="4725145"/>
            <a:ext cx="7772400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/>
            <a:r>
              <a:rPr lang="en-US" kern="0" dirty="0" smtClean="0"/>
              <a:t>where </a:t>
            </a:r>
            <a:r>
              <a:rPr lang="el-GR" kern="0" dirty="0" smtClean="0"/>
              <a:t>ρ</a:t>
            </a:r>
            <a:r>
              <a:rPr lang="en-US" kern="0" baseline="-25000" dirty="0" smtClean="0"/>
              <a:t>k</a:t>
            </a:r>
            <a:r>
              <a:rPr lang="en-US" kern="0" dirty="0" smtClean="0"/>
              <a:t> defines repetition factor for k-</a:t>
            </a:r>
            <a:r>
              <a:rPr lang="en-US" kern="0" dirty="0" err="1" smtClean="0"/>
              <a:t>th</a:t>
            </a:r>
            <a:r>
              <a:rPr lang="en-US" kern="0" dirty="0" smtClean="0"/>
              <a:t> stream;</a:t>
            </a:r>
          </a:p>
        </p:txBody>
      </p:sp>
    </p:spTree>
    <p:extLst>
      <p:ext uri="{BB962C8B-B14F-4D97-AF65-F5344CB8AC3E}">
        <p14:creationId xmlns:p14="http://schemas.microsoft.com/office/powerpoint/2010/main" val="2680941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 Symbol Blocks Padding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231776"/>
          </a:xfrm>
        </p:spPr>
        <p:txBody>
          <a:bodyPr/>
          <a:lstStyle/>
          <a:p>
            <a:pPr algn="just"/>
            <a:r>
              <a:rPr lang="en-US" dirty="0" smtClean="0"/>
              <a:t>SC symbol blocks padding definition:</a:t>
            </a:r>
          </a:p>
          <a:p>
            <a:pPr lvl="1" algn="just"/>
            <a:r>
              <a:rPr lang="en-US" dirty="0" smtClean="0"/>
              <a:t>The number of SC symbol blocks is independent on the particular spatial stream and can be calculated as follows: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9195885"/>
              </p:ext>
            </p:extLst>
          </p:nvPr>
        </p:nvGraphicFramePr>
        <p:xfrm>
          <a:off x="3215082" y="3212976"/>
          <a:ext cx="2259812" cy="6759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9" name="Equation" r:id="rId3" imgW="1612800" imgH="482400" progId="Equation.3">
                  <p:embed/>
                </p:oleObj>
              </mc:Choice>
              <mc:Fallback>
                <p:oleObj name="Equation" r:id="rId3" imgW="16128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5082" y="3212976"/>
                        <a:ext cx="2259812" cy="67592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3568" y="3980001"/>
            <a:ext cx="7772400" cy="793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/>
            <a:r>
              <a:rPr lang="en-US" kern="0" dirty="0" smtClean="0"/>
              <a:t>The</a:t>
            </a:r>
            <a:r>
              <a:rPr lang="en-US" dirty="0"/>
              <a:t> number of padding bits per k-</a:t>
            </a:r>
            <a:r>
              <a:rPr lang="en-US" dirty="0" err="1"/>
              <a:t>th</a:t>
            </a:r>
            <a:r>
              <a:rPr lang="en-US" dirty="0"/>
              <a:t> stream can be calculated as </a:t>
            </a:r>
            <a:r>
              <a:rPr lang="en-US" dirty="0" smtClean="0"/>
              <a:t>follows:</a:t>
            </a:r>
            <a:endParaRPr lang="en-US" kern="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0500062"/>
              </p:ext>
            </p:extLst>
          </p:nvPr>
        </p:nvGraphicFramePr>
        <p:xfrm>
          <a:off x="2174875" y="4640263"/>
          <a:ext cx="487045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0" name="Equation" r:id="rId5" imgW="3746160" imgH="507960" progId="Equation.3">
                  <p:embed/>
                </p:oleObj>
              </mc:Choice>
              <mc:Fallback>
                <p:oleObj name="Equation" r:id="rId5" imgW="374616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4875" y="4640263"/>
                        <a:ext cx="487045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83568" y="5440377"/>
            <a:ext cx="7772400" cy="115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/>
            <a:r>
              <a:rPr lang="en-US" dirty="0" smtClean="0"/>
              <a:t>where N</a:t>
            </a:r>
            <a:r>
              <a:rPr lang="en-US" baseline="-25000" dirty="0" smtClean="0"/>
              <a:t>SPB</a:t>
            </a:r>
            <a:r>
              <a:rPr lang="en-US" dirty="0" smtClean="0"/>
              <a:t> is the number of QAM symbols per SC block transmitted over 2.16 GHz channel and N</a:t>
            </a:r>
            <a:r>
              <a:rPr lang="en-US" baseline="-25000" dirty="0" smtClean="0"/>
              <a:t>CB k</a:t>
            </a:r>
            <a:r>
              <a:rPr lang="en-US" dirty="0" smtClean="0"/>
              <a:t> defines the number of 2.16 GHz channels per k-</a:t>
            </a:r>
            <a:r>
              <a:rPr lang="en-US" dirty="0" err="1" smtClean="0"/>
              <a:t>th</a:t>
            </a:r>
            <a:r>
              <a:rPr lang="en-US" dirty="0" smtClean="0"/>
              <a:t> stream.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17705911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12673</TotalTime>
  <Words>732</Words>
  <Application>Microsoft Office PowerPoint</Application>
  <PresentationFormat>On-screen Show (4:3)</PresentationFormat>
  <Paragraphs>88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Times New Roman</vt:lpstr>
      <vt:lpstr>802-11-Submission</vt:lpstr>
      <vt:lpstr>Document</vt:lpstr>
      <vt:lpstr>Equation</vt:lpstr>
      <vt:lpstr>MIMO Coding for SC PHY in 11ay</vt:lpstr>
      <vt:lpstr>Introduction</vt:lpstr>
      <vt:lpstr>MIMO Coding Defined in D0.1</vt:lpstr>
      <vt:lpstr>Coding Steps</vt:lpstr>
      <vt:lpstr>LDPC CWs Padding &amp; Bits Parsing</vt:lpstr>
      <vt:lpstr>LDPC CWs Padding &amp; Bits Parsing (Cont’d)</vt:lpstr>
      <vt:lpstr>LDPC CWs Padding &amp; Bits Parsing (Cont’d)</vt:lpstr>
      <vt:lpstr>LDPC CWs Padding &amp; Bits Parsing (Cont’d)</vt:lpstr>
      <vt:lpstr>SC Symbol Blocks Padding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Verification of IEEE 802.11ad Channel Model for Enterprise Cubical Environment</dc:title>
  <dc:creator>Lomayev, Artyom</dc:creator>
  <cp:keywords>CTPClassification=CTP_IC:VisualMarkings=</cp:keywords>
  <cp:lastModifiedBy>Lomayev, Artyom</cp:lastModifiedBy>
  <cp:revision>7843</cp:revision>
  <cp:lastPrinted>1998-02-10T13:28:06Z</cp:lastPrinted>
  <dcterms:created xsi:type="dcterms:W3CDTF">2015-03-24T14:22:58Z</dcterms:created>
  <dcterms:modified xsi:type="dcterms:W3CDTF">2017-02-01T09:54:36Z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</Properties>
</file>