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269" r:id="rId3"/>
    <p:sldId id="370" r:id="rId4"/>
    <p:sldId id="419" r:id="rId5"/>
    <p:sldId id="428" r:id="rId6"/>
    <p:sldId id="405" r:id="rId7"/>
    <p:sldId id="423" r:id="rId8"/>
    <p:sldId id="424" r:id="rId9"/>
    <p:sldId id="371" r:id="rId10"/>
    <p:sldId id="407" r:id="rId11"/>
    <p:sldId id="409" r:id="rId12"/>
    <p:sldId id="425" r:id="rId13"/>
    <p:sldId id="426" r:id="rId14"/>
    <p:sldId id="372" r:id="rId15"/>
    <p:sldId id="373" r:id="rId16"/>
    <p:sldId id="378" r:id="rId17"/>
    <p:sldId id="374" r:id="rId18"/>
    <p:sldId id="422" r:id="rId19"/>
    <p:sldId id="397" r:id="rId20"/>
    <p:sldId id="398" r:id="rId21"/>
    <p:sldId id="379" r:id="rId22"/>
    <p:sldId id="383" r:id="rId23"/>
    <p:sldId id="381" r:id="rId24"/>
    <p:sldId id="395" r:id="rId25"/>
    <p:sldId id="393" r:id="rId26"/>
    <p:sldId id="420" r:id="rId27"/>
    <p:sldId id="403" r:id="rId28"/>
    <p:sldId id="394" r:id="rId29"/>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00FF"/>
    <a:srgbClr val="00CC99"/>
    <a:srgbClr val="FFFFCC"/>
    <a:srgbClr val="FF97DA"/>
    <a:srgbClr val="99FF66"/>
    <a:srgbClr val="99CCFF"/>
    <a:srgbClr val="85FFE0"/>
    <a:srgbClr val="FFCC00"/>
    <a:srgbClr val="86A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93" autoAdjust="0"/>
  </p:normalViewPr>
  <p:slideViewPr>
    <p:cSldViewPr>
      <p:cViewPr varScale="1">
        <p:scale>
          <a:sx n="65" d="100"/>
          <a:sy n="65" d="100"/>
        </p:scale>
        <p:origin x="894" y="78"/>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13</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14</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17</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18</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19</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21</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22</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March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802.11-17/0197r1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March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secmail/msg20838.html" TargetMode="External"/><Relationship Id="rId2" Type="http://schemas.openxmlformats.org/officeDocument/2006/relationships/hyperlink" Target="http://www.ieee802.org/secmail/msg20808.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secmail/msg2098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secmail/docjDBWdzooEd.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Binary_Worksheet1.xlsb"/><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emf"/><Relationship Id="rId4" Type="http://schemas.openxmlformats.org/officeDocument/2006/relationships/package" Target="../embeddings/Microsoft_Excel_Worksheet2.xlsx"/></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1-17-0198" TargetMode="External"/><Relationship Id="rId3" Type="http://schemas.openxmlformats.org/officeDocument/2006/relationships/hyperlink" Target="https://mentor.ieee.org/802.11/dcn/11-17-0197" TargetMode="External"/><Relationship Id="rId7" Type="http://schemas.openxmlformats.org/officeDocument/2006/relationships/hyperlink" Target="https://mentor.ieee.org/802.11/dcn/11-17-" TargetMode="External"/><Relationship Id="rId2" Type="http://schemas.openxmlformats.org/officeDocument/2006/relationships/hyperlink" Target="https://mentor.ieee.org/802.11/dcn/11-17-0196" TargetMode="External"/><Relationship Id="rId1" Type="http://schemas.openxmlformats.org/officeDocument/2006/relationships/slideLayout" Target="../slideLayouts/slideLayout2.xml"/><Relationship Id="rId6" Type="http://schemas.openxmlformats.org/officeDocument/2006/relationships/hyperlink" Target="https://mentor.ieee.org/802.11/dcn/11-17-0257" TargetMode="External"/><Relationship Id="rId11" Type="http://schemas.openxmlformats.org/officeDocument/2006/relationships/hyperlink" Target="https://mentor.ieee.org/802.11/dcn/11-17-0014" TargetMode="External"/><Relationship Id="rId5" Type="http://schemas.openxmlformats.org/officeDocument/2006/relationships/hyperlink" Target="https://mentor.ieee.org/802.11/dcn/11-17-0254" TargetMode="External"/><Relationship Id="rId10" Type="http://schemas.openxmlformats.org/officeDocument/2006/relationships/hyperlink" Target="https://mentor.ieee.org/802.11/dcn/11-17-0259" TargetMode="External"/><Relationship Id="rId4" Type="http://schemas.openxmlformats.org/officeDocument/2006/relationships/hyperlink" Target="https://mentor.ieee.org/802.11/dcn/11-17-0256" TargetMode="External"/><Relationship Id="rId9" Type="http://schemas.openxmlformats.org/officeDocument/2006/relationships/hyperlink" Target="https://mentor.ieee.org/802.11/dcn/11-17-025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March 2017</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2017-03-08</a:t>
            </a:r>
            <a:endParaRPr lang="en-US" sz="2000" b="0" dirty="0" smtClean="0"/>
          </a:p>
        </p:txBody>
      </p:sp>
      <p:graphicFrame>
        <p:nvGraphicFramePr>
          <p:cNvPr id="6151" name="Object 11"/>
          <p:cNvGraphicFramePr>
            <a:graphicFrameLocks noChangeAspect="1"/>
          </p:cNvGraphicFramePr>
          <p:nvPr>
            <p:extLst>
              <p:ext uri="{D42A27DB-BD31-4B8C-83A1-F6EECF244321}">
                <p14:modId xmlns:p14="http://schemas.microsoft.com/office/powerpoint/2010/main" val="4066392178"/>
              </p:ext>
            </p:extLst>
          </p:nvPr>
        </p:nvGraphicFramePr>
        <p:xfrm>
          <a:off x="533400" y="2320925"/>
          <a:ext cx="7772400" cy="2609850"/>
        </p:xfrm>
        <a:graphic>
          <a:graphicData uri="http://schemas.openxmlformats.org/presentationml/2006/ole">
            <mc:AlternateContent xmlns:mc="http://schemas.openxmlformats.org/markup-compatibility/2006">
              <mc:Choice xmlns:v="urn:schemas-microsoft-com:vml" Requires="v">
                <p:oleObj spid="_x0000_s6538" name="Document" r:id="rId5" imgW="8268548" imgH="2779627" progId="Word.Document.8">
                  <p:embed/>
                </p:oleObj>
              </mc:Choice>
              <mc:Fallback>
                <p:oleObj name="Document" r:id="rId5" imgW="8268548" imgH="2779627" progId="Word.Document.8">
                  <p:embed/>
                  <p:pic>
                    <p:nvPicPr>
                      <p:cNvPr id="0" name="Object 11"/>
                      <p:cNvPicPr>
                        <a:picLocks noChangeAspect="1" noChangeArrowheads="1"/>
                      </p:cNvPicPr>
                      <p:nvPr/>
                    </p:nvPicPr>
                    <p:blipFill>
                      <a:blip r:embed="rId6"/>
                      <a:srcRect/>
                      <a:stretch>
                        <a:fillRect/>
                      </a:stretch>
                    </p:blipFill>
                    <p:spPr bwMode="auto">
                      <a:xfrm>
                        <a:off x="533400" y="232092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M3.10 802 EC and IEEE-SA Standards Board decisions</a:t>
            </a:r>
          </a:p>
        </p:txBody>
      </p:sp>
      <p:sp>
        <p:nvSpPr>
          <p:cNvPr id="15363" name="Content Placeholder 2"/>
          <p:cNvSpPr>
            <a:spLocks noGrp="1"/>
          </p:cNvSpPr>
          <p:nvPr>
            <p:ph idx="1"/>
          </p:nvPr>
        </p:nvSpPr>
        <p:spPr>
          <a:xfrm>
            <a:off x="685800" y="2209799"/>
            <a:ext cx="7758112" cy="4265613"/>
          </a:xfrm>
        </p:spPr>
        <p:txBody>
          <a:bodyPr/>
          <a:lstStyle/>
          <a:p>
            <a:r>
              <a:rPr lang="en-GB" altLang="en-US" sz="2800" dirty="0" smtClean="0"/>
              <a:t>The IEEE standards board received an appeal related to the </a:t>
            </a:r>
            <a:r>
              <a:rPr lang="en-GB" altLang="en-US" sz="2800" dirty="0" err="1" smtClean="0"/>
              <a:t>TGax</a:t>
            </a:r>
            <a:r>
              <a:rPr lang="en-GB" altLang="en-US" sz="2800" dirty="0" smtClean="0"/>
              <a:t> </a:t>
            </a:r>
            <a:r>
              <a:rPr lang="en-GB" altLang="en-US" sz="2800" dirty="0"/>
              <a:t>dominance complaint – see: </a:t>
            </a:r>
            <a:r>
              <a:rPr lang="en-GB" altLang="en-US" sz="2000" dirty="0">
                <a:hlinkClick r:id="rId2"/>
              </a:rPr>
              <a:t>http://</a:t>
            </a:r>
            <a:r>
              <a:rPr lang="en-GB" altLang="en-US" sz="2000" dirty="0" smtClean="0">
                <a:hlinkClick r:id="rId2"/>
              </a:rPr>
              <a:t>www.ieee802.org/secmail/msg20808.html</a:t>
            </a:r>
            <a:endParaRPr lang="en-GB" altLang="en-US" sz="2800" dirty="0" smtClean="0"/>
          </a:p>
          <a:p>
            <a:r>
              <a:rPr lang="en-GB" altLang="en-US" sz="2800" dirty="0" smtClean="0"/>
              <a:t>The appeal </a:t>
            </a:r>
            <a:r>
              <a:rPr lang="en-GB" altLang="en-US" sz="2800" dirty="0"/>
              <a:t>was rejected – see: </a:t>
            </a:r>
            <a:r>
              <a:rPr lang="en-GB" altLang="en-US" sz="2000" dirty="0">
                <a:hlinkClick r:id="rId3"/>
              </a:rPr>
              <a:t>http://</a:t>
            </a:r>
            <a:r>
              <a:rPr lang="en-GB" altLang="en-US" sz="2000" dirty="0" smtClean="0">
                <a:hlinkClick r:id="rId3"/>
              </a:rPr>
              <a:t>www.ieee802.org/secmail/msg20838.html</a:t>
            </a:r>
            <a:endParaRPr lang="en-GB" altLang="en-US" sz="2000" dirty="0" smtClean="0"/>
          </a:p>
          <a:p>
            <a:r>
              <a:rPr lang="en-GB" altLang="en-US" sz="2800" dirty="0" smtClean="0"/>
              <a:t>2017-02-07 EC </a:t>
            </a:r>
            <a:r>
              <a:rPr lang="en-GB" altLang="en-US" sz="2800" dirty="0" err="1" smtClean="0"/>
              <a:t>telecon</a:t>
            </a:r>
            <a:r>
              <a:rPr lang="en-GB" altLang="en-US" sz="2800" dirty="0" smtClean="0"/>
              <a:t>:</a:t>
            </a:r>
          </a:p>
          <a:p>
            <a:pPr lvl="1"/>
            <a:r>
              <a:rPr lang="en-GB" altLang="en-US" dirty="0" smtClean="0"/>
              <a:t>Approved sending 802.11-2016, 802.11ah-206 and 802.11ai </a:t>
            </a:r>
            <a:r>
              <a:rPr lang="en-GB" altLang="en-US" dirty="0"/>
              <a:t>to ISO </a:t>
            </a:r>
            <a:r>
              <a:rPr lang="en-GB" altLang="en-US" dirty="0" smtClean="0"/>
              <a:t>IEC/JTCI</a:t>
            </a:r>
          </a:p>
          <a:p>
            <a:pPr lvl="1"/>
            <a:r>
              <a:rPr lang="en-GB" altLang="en-US" dirty="0" smtClean="0"/>
              <a:t>Approved sending P802.11aq D8 </a:t>
            </a:r>
            <a:r>
              <a:rPr lang="en-GB" altLang="en-US" dirty="0"/>
              <a:t>to ISO IEC</a:t>
            </a:r>
            <a:endParaRPr lang="en-GB" altLang="en-US" dirty="0" smtClean="0"/>
          </a:p>
          <a:p>
            <a:pPr marL="0" indent="0">
              <a:buNone/>
            </a:pPr>
            <a:endParaRPr lang="en-GB" altLang="en-US" sz="2800" dirty="0" smtClean="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3.11 – IEEE-SA enquiry into effectiveness of </a:t>
            </a:r>
            <a:r>
              <a:rPr lang="en-GB" dirty="0" err="1" smtClean="0"/>
              <a:t>TGax</a:t>
            </a:r>
            <a:r>
              <a:rPr lang="en-GB" dirty="0" smtClean="0"/>
              <a:t> remedy</a:t>
            </a:r>
            <a:endParaRPr lang="en-GB" dirty="0"/>
          </a:p>
        </p:txBody>
      </p:sp>
      <p:sp>
        <p:nvSpPr>
          <p:cNvPr id="3" name="Content Placeholder 2"/>
          <p:cNvSpPr>
            <a:spLocks noGrp="1"/>
          </p:cNvSpPr>
          <p:nvPr>
            <p:ph idx="1"/>
          </p:nvPr>
        </p:nvSpPr>
        <p:spPr/>
        <p:txBody>
          <a:bodyPr/>
          <a:lstStyle/>
          <a:p>
            <a:r>
              <a:rPr lang="en-GB" dirty="0"/>
              <a:t>See: </a:t>
            </a:r>
            <a:r>
              <a:rPr lang="en-GB" dirty="0">
                <a:hlinkClick r:id="rId2"/>
              </a:rPr>
              <a:t>http://</a:t>
            </a:r>
            <a:r>
              <a:rPr lang="en-GB" dirty="0" smtClean="0">
                <a:hlinkClick r:id="rId2"/>
              </a:rPr>
              <a:t>www.ieee802.org/secmail/msg20985.html</a:t>
            </a:r>
            <a:endParaRPr lang="en-GB" dirty="0" smtClean="0"/>
          </a:p>
          <a:p>
            <a:r>
              <a:rPr lang="en-GB" dirty="0" smtClean="0"/>
              <a:t>From the IEEE-SA SB chair:</a:t>
            </a:r>
          </a:p>
          <a:p>
            <a:r>
              <a:rPr lang="en-GB" sz="1800" i="1" dirty="0" smtClean="0"/>
              <a:t>“</a:t>
            </a:r>
            <a:r>
              <a:rPr lang="en-GB" sz="1800" b="0" i="1" dirty="0"/>
              <a:t>Dear Paul, Chairman, IEEE 802 LAN/MAN Standards Committee Sponsor,</a:t>
            </a:r>
          </a:p>
          <a:p>
            <a:r>
              <a:rPr lang="en-GB" sz="1800" b="0" i="1" dirty="0"/>
              <a:t> </a:t>
            </a:r>
          </a:p>
          <a:p>
            <a:r>
              <a:rPr lang="en-GB" sz="1800" b="0" i="1" dirty="0"/>
              <a:t>At the SASB March meeting I would like to follow up on the Dec. SASB ratification of the actions taken by the IEEE 802 LMSC Sponsor in connection with the 802 </a:t>
            </a:r>
            <a:r>
              <a:rPr lang="en-GB" sz="1800" b="0" i="1" dirty="0" err="1"/>
              <a:t>TGax</a:t>
            </a:r>
            <a:r>
              <a:rPr lang="en-GB" sz="1800" b="0" i="1" dirty="0"/>
              <a:t> complaint and check if actions were effective and sufficient. Can you please prepare inputs for the SASB discussion?</a:t>
            </a:r>
          </a:p>
          <a:p>
            <a:r>
              <a:rPr lang="en-GB" sz="1800" b="0" i="1" dirty="0"/>
              <a:t> </a:t>
            </a:r>
          </a:p>
          <a:p>
            <a:r>
              <a:rPr lang="en-GB" sz="1800" b="0" i="1" dirty="0"/>
              <a:t>Best regards,</a:t>
            </a:r>
          </a:p>
          <a:p>
            <a:r>
              <a:rPr lang="en-GB" sz="1800" b="0" i="1" dirty="0"/>
              <a:t>Jean-Philippe Faure, 2017 SASB </a:t>
            </a:r>
            <a:r>
              <a:rPr lang="en-GB" sz="1800" b="0" i="1" dirty="0" smtClean="0"/>
              <a:t>Chair</a:t>
            </a:r>
            <a:r>
              <a:rPr lang="en-GB" sz="1800" i="1" dirty="0" smtClean="0"/>
              <a:t>”</a:t>
            </a:r>
            <a:endParaRPr lang="en-GB" sz="1800" i="1"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96935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M3.11 - </a:t>
            </a:r>
            <a:r>
              <a:rPr lang="en-GB" dirty="0"/>
              <a:t>IEEE-SA enquiry into effectiveness of </a:t>
            </a:r>
            <a:r>
              <a:rPr lang="en-GB" dirty="0" err="1"/>
              <a:t>TGax</a:t>
            </a:r>
            <a:r>
              <a:rPr lang="en-GB" dirty="0"/>
              <a:t> remedy</a:t>
            </a:r>
            <a:r>
              <a:rPr lang="en-GB" dirty="0" smtClean="0"/>
              <a:t> </a:t>
            </a:r>
            <a:endParaRPr lang="en-GB" dirty="0"/>
          </a:p>
        </p:txBody>
      </p:sp>
      <p:sp>
        <p:nvSpPr>
          <p:cNvPr id="3" name="Content Placeholder 2"/>
          <p:cNvSpPr>
            <a:spLocks noGrp="1"/>
          </p:cNvSpPr>
          <p:nvPr>
            <p:ph idx="1"/>
          </p:nvPr>
        </p:nvSpPr>
        <p:spPr/>
        <p:txBody>
          <a:bodyPr/>
          <a:lstStyle/>
          <a:p>
            <a:r>
              <a:rPr lang="en-GB" dirty="0" smtClean="0"/>
              <a:t>The IEEE 802 chair consulted with members of the EC to respond to this query and compiled a draft response.</a:t>
            </a:r>
          </a:p>
          <a:p>
            <a:r>
              <a:rPr lang="en-GB" dirty="0"/>
              <a:t>See: </a:t>
            </a:r>
            <a:r>
              <a:rPr lang="en-GB" dirty="0">
                <a:hlinkClick r:id="rId2"/>
              </a:rPr>
              <a:t>http://</a:t>
            </a:r>
            <a:r>
              <a:rPr lang="en-GB" dirty="0" smtClean="0">
                <a:hlinkClick r:id="rId2"/>
              </a:rPr>
              <a:t>www.ieee802.org/secmail/docjDBWdzooEd.doc</a:t>
            </a:r>
            <a:endParaRPr lang="en-GB" dirty="0" smtClean="0"/>
          </a:p>
          <a:p>
            <a:r>
              <a:rPr lang="en-GB" dirty="0" smtClean="0"/>
              <a:t>The response has been delayed to allow any additional observations from the March meeting to be included.</a:t>
            </a:r>
          </a:p>
          <a:p>
            <a:r>
              <a:rPr lang="en-GB" dirty="0" smtClean="0"/>
              <a:t>The EC will debate and approve the response some time after this meeting.</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126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615953999"/>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3136526891"/>
              </p:ext>
            </p:extLst>
          </p:nvPr>
        </p:nvGraphicFramePr>
        <p:xfrm>
          <a:off x="571500" y="810240"/>
          <a:ext cx="8077200" cy="4814785"/>
        </p:xfrm>
        <a:graphic>
          <a:graphicData uri="http://schemas.openxmlformats.org/drawingml/2006/table">
            <a:tbl>
              <a:tblPr/>
              <a:tblGrid>
                <a:gridCol w="949991"/>
                <a:gridCol w="2179924"/>
                <a:gridCol w="4947285"/>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Description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Advanced Access Networking Interface (AANI)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AJ</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China </a:t>
                      </a:r>
                      <a:r>
                        <a:rPr kumimoji="0" lang="en-US" sz="1700" b="0" i="0" u="none" strike="noStrike" cap="none" normalizeH="0" baseline="0" dirty="0" err="1" smtClean="0">
                          <a:ln>
                            <a:noFill/>
                          </a:ln>
                          <a:solidFill>
                            <a:schemeClr val="tx1"/>
                          </a:solidFill>
                          <a:effectLst/>
                          <a:latin typeface="Times New Roman" pitchFamily="18" charset="0"/>
                        </a:rPr>
                        <a:t>Milli</a:t>
                      </a:r>
                      <a:r>
                        <a:rPr kumimoji="0" lang="en-US" sz="1700" b="0" i="0" u="none" strike="noStrike" cap="none" normalizeH="0" baseline="0" dirty="0" smtClean="0">
                          <a:ln>
                            <a:noFill/>
                          </a:ln>
                          <a:solidFill>
                            <a:schemeClr val="tx1"/>
                          </a:solidFill>
                          <a:effectLst/>
                          <a:latin typeface="Times New Roman" pitchFamily="18" charset="0"/>
                        </a:rPr>
                        <a:t>-Meter Wave (CMMW)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Pre-association Discovery (PAD)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General Link (GLK)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High Efficiency Wireless LAN (HEW)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60 GHz (NG60)</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BA</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Wake-up Radio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TIG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3155260496"/>
              </p:ext>
            </p:extLst>
          </p:nvPr>
        </p:nvGraphicFramePr>
        <p:xfrm>
          <a:off x="851592" y="1335055"/>
          <a:ext cx="5384800" cy="3658442"/>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BA</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31-DEC-2020</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Robert Stacey</a:t>
            </a:r>
          </a:p>
          <a:p>
            <a:pPr>
              <a:defRPr/>
            </a:pPr>
            <a:r>
              <a:rPr lang="en-US" sz="2600" dirty="0" smtClean="0"/>
              <a:t>WG Technical Editors – Robert Stacey,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877054" y="773995"/>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2228110519"/>
              </p:ext>
            </p:extLst>
          </p:nvPr>
        </p:nvGraphicFramePr>
        <p:xfrm>
          <a:off x="152400" y="1442824"/>
          <a:ext cx="8688308" cy="4185273"/>
        </p:xfrm>
        <a:graphic>
          <a:graphicData uri="http://schemas.openxmlformats.org/drawingml/2006/table">
            <a:tbl>
              <a:tblPr/>
              <a:tblGrid>
                <a:gridCol w="497001"/>
                <a:gridCol w="681075"/>
                <a:gridCol w="2022324"/>
                <a:gridCol w="1923474"/>
                <a:gridCol w="1930735"/>
                <a:gridCol w="1633699"/>
              </a:tblGrid>
              <a:tr h="37645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AANI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Roger Marks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00" b="1" i="0" u="none" strike="noStrike" kern="1200" cap="none" normalizeH="0" baseline="0" dirty="0" smtClean="0">
                          <a:ln>
                            <a:noFill/>
                          </a:ln>
                          <a:solidFill>
                            <a:schemeClr val="tx1"/>
                          </a:solidFill>
                          <a:effectLst/>
                          <a:latin typeface="Times New Roman" pitchFamily="18" charset="0"/>
                          <a:ea typeface="+mn-ea"/>
                          <a:cs typeface="+mn-cs"/>
                        </a:rPr>
                        <a:t> CHEN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Shiwen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HE (subeditor)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342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Sang Kim</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5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CC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BA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Minyoung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Nikola </a:t>
                      </a: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Serafimovski</a:t>
                      </a: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17</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7" name="Text Box 6"/>
          <p:cNvSpPr txBox="1">
            <a:spLocks noChangeArrowheads="1"/>
          </p:cNvSpPr>
          <p:nvPr/>
        </p:nvSpPr>
        <p:spPr bwMode="auto">
          <a:xfrm rot="16200000">
            <a:off x="-1397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372474" y="700528"/>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1903066"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18</a:t>
            </a:fld>
            <a:endParaRPr lang="en-US"/>
          </a:p>
        </p:txBody>
      </p:sp>
      <p:sp>
        <p:nvSpPr>
          <p:cNvPr id="47" name="Text Box 6"/>
          <p:cNvSpPr txBox="1">
            <a:spLocks noChangeArrowheads="1"/>
          </p:cNvSpPr>
          <p:nvPr/>
        </p:nvSpPr>
        <p:spPr bwMode="auto">
          <a:xfrm rot="16200000">
            <a:off x="-452207" y="459385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04800" y="686091"/>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04800" y="3490859"/>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762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2251213" y="686091"/>
            <a:ext cx="2797854"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4897753"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5260563" y="733393"/>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6610209"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8" name="Group 7"/>
          <p:cNvGrpSpPr/>
          <p:nvPr/>
        </p:nvGrpSpPr>
        <p:grpSpPr>
          <a:xfrm>
            <a:off x="6935063" y="733393"/>
            <a:ext cx="1164003"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7877547"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32785" name="AutoShape 12"/>
          <p:cNvSpPr>
            <a:spLocks noChangeArrowheads="1"/>
          </p:cNvSpPr>
          <p:nvPr/>
        </p:nvSpPr>
        <p:spPr bwMode="auto">
          <a:xfrm>
            <a:off x="8310562"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2016</a:t>
            </a:r>
            <a:endParaRPr lang="en-US" sz="1400" b="1"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19</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802.11ba</a:t>
            </a:r>
          </a:p>
          <a:p>
            <a:pPr algn="ctr"/>
            <a:r>
              <a:rPr lang="en-US" sz="1100" b="1" dirty="0" smtClean="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Light </a:t>
            </a:r>
            <a:r>
              <a:rPr lang="en-US" sz="1100" dirty="0" err="1" smtClean="0">
                <a:latin typeface="Tahoma" pitchFamily="34" charset="0"/>
                <a:ea typeface="ＭＳ Ｐゴシック" charset="-128"/>
                <a:cs typeface="Arial" pitchFamily="34" charset="0"/>
              </a:rPr>
              <a:t>Comms</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 (LC) TIG</a:t>
            </a: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March 2017.</a:t>
            </a:r>
          </a:p>
          <a:p>
            <a:r>
              <a:rPr lang="en-GB" sz="2800" b="0" dirty="0" smtClean="0"/>
              <a:t>Subgroup status is reported in the “Snapshots” submission (see documents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3255313642"/>
              </p:ext>
            </p:extLst>
          </p:nvPr>
        </p:nvGraphicFramePr>
        <p:xfrm>
          <a:off x="61840" y="2438400"/>
          <a:ext cx="9103425" cy="1974737"/>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Ballot</a:t>
                      </a:r>
                      <a:r>
                        <a:rPr lang="en-GB" sz="2000" b="1" baseline="0" dirty="0" smtClean="0">
                          <a:latin typeface="Arial Narrow" panose="020B0606020202030204" pitchFamily="34" charset="0"/>
                        </a:rPr>
                        <a:t> Group</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WR</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228</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TGai</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02-17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14+3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March 2017</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2017-01-12</a:t>
            </a:r>
            <a:endParaRPr lang="en-GB" sz="1200" b="0" dirty="0"/>
          </a:p>
        </p:txBody>
      </p:sp>
      <p:sp>
        <p:nvSpPr>
          <p:cNvPr id="22535" name="TextBox 8"/>
          <p:cNvSpPr txBox="1">
            <a:spLocks noChangeArrowheads="1"/>
          </p:cNvSpPr>
          <p:nvPr/>
        </p:nvSpPr>
        <p:spPr bwMode="auto">
          <a:xfrm>
            <a:off x="649186" y="4040525"/>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1621662557"/>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125</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38</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341</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12</a:t>
                      </a: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21404438"/>
              </p:ext>
            </p:extLst>
          </p:nvPr>
        </p:nvGraphicFramePr>
        <p:xfrm>
          <a:off x="1414463" y="1887538"/>
          <a:ext cx="5861050" cy="4056062"/>
        </p:xfrm>
        <a:graphic>
          <a:graphicData uri="http://schemas.openxmlformats.org/presentationml/2006/ole">
            <mc:AlternateContent xmlns:mc="http://schemas.openxmlformats.org/markup-compatibility/2006">
              <mc:Choice xmlns:v="urn:schemas-microsoft-com:vml" Requires="v">
                <p:oleObj spid="_x0000_s26006" name="Binary Worksheet" r:id="rId5" imgW="8134518" imgH="5610253" progId="Excel.SheetBinaryMacroEnabled.12">
                  <p:embed/>
                </p:oleObj>
              </mc:Choice>
              <mc:Fallback>
                <p:oleObj name="Binary Worksheet" r:id="rId5" imgW="8134518" imgH="5610253" progId="Excel.SheetBinaryMacroEnabled.12">
                  <p:embed/>
                  <p:pic>
                    <p:nvPicPr>
                      <p:cNvPr id="0" name="Object 1"/>
                      <p:cNvPicPr>
                        <a:picLocks noChangeAspect="1" noChangeArrowheads="1"/>
                      </p:cNvPicPr>
                      <p:nvPr/>
                    </p:nvPicPr>
                    <p:blipFill>
                      <a:blip r:embed="rId6"/>
                      <a:srcRect/>
                      <a:stretch>
                        <a:fillRect/>
                      </a:stretch>
                    </p:blipFill>
                    <p:spPr bwMode="auto">
                      <a:xfrm>
                        <a:off x="1414463" y="1887538"/>
                        <a:ext cx="5861050" cy="4056062"/>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pic>
        <p:nvPicPr>
          <p:cNvPr id="9" name="Picture 8"/>
          <p:cNvPicPr>
            <a:picLocks noChangeAspect="1"/>
          </p:cNvPicPr>
          <p:nvPr/>
        </p:nvPicPr>
        <p:blipFill>
          <a:blip r:embed="rId2"/>
          <a:stretch>
            <a:fillRect/>
          </a:stretch>
        </p:blipFill>
        <p:spPr>
          <a:xfrm>
            <a:off x="371322" y="1165939"/>
            <a:ext cx="3452698" cy="5309473"/>
          </a:xfrm>
          <a:prstGeom prst="rect">
            <a:avLst/>
          </a:prstGeom>
        </p:spPr>
      </p:pic>
      <p:pic>
        <p:nvPicPr>
          <p:cNvPr id="10" name="Picture 9"/>
          <p:cNvPicPr>
            <a:picLocks noChangeAspect="1"/>
          </p:cNvPicPr>
          <p:nvPr/>
        </p:nvPicPr>
        <p:blipFill>
          <a:blip r:embed="rId3"/>
          <a:stretch>
            <a:fillRect/>
          </a:stretch>
        </p:blipFill>
        <p:spPr>
          <a:xfrm>
            <a:off x="3951543" y="1211303"/>
            <a:ext cx="4908057" cy="5189497"/>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 by Affiliation</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25</a:t>
            </a:fld>
            <a:endParaRPr lang="en-US"/>
          </a:p>
        </p:txBody>
      </p:sp>
      <p:pic>
        <p:nvPicPr>
          <p:cNvPr id="10" name="Picture 9"/>
          <p:cNvPicPr>
            <a:picLocks noChangeAspect="1"/>
          </p:cNvPicPr>
          <p:nvPr/>
        </p:nvPicPr>
        <p:blipFill>
          <a:blip r:embed="rId2"/>
          <a:stretch>
            <a:fillRect/>
          </a:stretch>
        </p:blipFill>
        <p:spPr>
          <a:xfrm>
            <a:off x="1164402" y="1522413"/>
            <a:ext cx="6815196" cy="4953000"/>
          </a:xfrm>
          <a:prstGeom prst="rect">
            <a:avLst/>
          </a:prstGeom>
        </p:spPr>
      </p:pic>
    </p:spTree>
    <p:extLst>
      <p:ext uri="{BB962C8B-B14F-4D97-AF65-F5344CB8AC3E}">
        <p14:creationId xmlns:p14="http://schemas.microsoft.com/office/powerpoint/2010/main" val="2134461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26</a:t>
            </a:fld>
            <a:endParaRPr lang="en-US"/>
          </a:p>
        </p:txBody>
      </p:sp>
      <p:pic>
        <p:nvPicPr>
          <p:cNvPr id="8" name="Picture 7"/>
          <p:cNvPicPr>
            <a:picLocks noChangeAspect="1"/>
          </p:cNvPicPr>
          <p:nvPr/>
        </p:nvPicPr>
        <p:blipFill>
          <a:blip r:embed="rId2"/>
          <a:stretch>
            <a:fillRect/>
          </a:stretch>
        </p:blipFill>
        <p:spPr>
          <a:xfrm>
            <a:off x="457200" y="1364336"/>
            <a:ext cx="8305800" cy="5047685"/>
          </a:xfrm>
          <a:prstGeom prst="rect">
            <a:avLst/>
          </a:prstGeom>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04800" y="498179"/>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1078898677"/>
              </p:ext>
            </p:extLst>
          </p:nvPr>
        </p:nvGraphicFramePr>
        <p:xfrm>
          <a:off x="152400" y="1250950"/>
          <a:ext cx="8583613" cy="5157788"/>
        </p:xfrm>
        <a:graphic>
          <a:graphicData uri="http://schemas.openxmlformats.org/presentationml/2006/ole">
            <mc:AlternateContent xmlns:mc="http://schemas.openxmlformats.org/markup-compatibility/2006">
              <mc:Choice xmlns:v="urn:schemas-microsoft-com:vml" Requires="v">
                <p:oleObj spid="_x0000_s31119" name="Worksheet" r:id="rId4" imgW="7934385" imgH="4771940" progId="Excel.Sheet.12">
                  <p:embed/>
                </p:oleObj>
              </mc:Choice>
              <mc:Fallback>
                <p:oleObj name="Worksheet" r:id="rId4" imgW="7934385" imgH="4771940" progId="Excel.Sheet.12">
                  <p:embed/>
                  <p:pic>
                    <p:nvPicPr>
                      <p:cNvPr id="0" name="Object 2"/>
                      <p:cNvPicPr>
                        <a:picLocks noChangeAspect="1" noChangeArrowheads="1"/>
                      </p:cNvPicPr>
                      <p:nvPr/>
                    </p:nvPicPr>
                    <p:blipFill>
                      <a:blip r:embed="rId5"/>
                      <a:srcRect/>
                      <a:stretch>
                        <a:fillRect/>
                      </a:stretch>
                    </p:blipFill>
                    <p:spPr bwMode="auto">
                      <a:xfrm>
                        <a:off x="152400" y="1250950"/>
                        <a:ext cx="8583613" cy="5157788"/>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(December </a:t>
            </a:r>
            <a:r>
              <a:rPr lang="en-GB" sz="2000" dirty="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M1.7 - </a:t>
            </a:r>
            <a:r>
              <a:rPr kumimoji="1" lang="en-US" altLang="ja-JP" dirty="0" err="1" smtClean="0"/>
              <a:t>Shusaku</a:t>
            </a:r>
            <a:r>
              <a:rPr kumimoji="1" lang="en-US" altLang="ja-JP" dirty="0" smtClean="0"/>
              <a:t> Shimada (1951-2017)</a:t>
            </a:r>
            <a:endParaRPr kumimoji="1" lang="ja-JP" altLang="en-US" dirty="0"/>
          </a:p>
        </p:txBody>
      </p:sp>
      <p:pic>
        <p:nvPicPr>
          <p:cNvPr id="11" name="コンテンツ プレースホルダー 10"/>
          <p:cNvPicPr>
            <a:picLocks noGrp="1" noChangeAspect="1"/>
          </p:cNvPicPr>
          <p:nvPr>
            <p:ph sz="half" idx="1"/>
          </p:nvPr>
        </p:nvPicPr>
        <p:blipFill>
          <a:blip r:embed="rId2" cstate="print">
            <a:lum bright="10000"/>
            <a:extLst>
              <a:ext uri="{28A0092B-C50C-407E-A947-70E740481C1C}">
                <a14:useLocalDpi xmlns:a14="http://schemas.microsoft.com/office/drawing/2010/main" val="0"/>
              </a:ext>
            </a:extLst>
          </a:blip>
          <a:stretch>
            <a:fillRect/>
          </a:stretch>
        </p:blipFill>
        <p:spPr>
          <a:xfrm>
            <a:off x="685800" y="2133600"/>
            <a:ext cx="3808413" cy="3808413"/>
          </a:xfrm>
        </p:spPr>
      </p:pic>
      <p:sp>
        <p:nvSpPr>
          <p:cNvPr id="10" name="コンテンツ プレースホルダー 9"/>
          <p:cNvSpPr>
            <a:spLocks noGrp="1"/>
          </p:cNvSpPr>
          <p:nvPr>
            <p:ph sz="half" idx="2"/>
          </p:nvPr>
        </p:nvSpPr>
        <p:spPr>
          <a:xfrm>
            <a:off x="4646612" y="1981200"/>
            <a:ext cx="4173859" cy="4113213"/>
          </a:xfrm>
        </p:spPr>
        <p:txBody>
          <a:bodyPr/>
          <a:lstStyle/>
          <a:p>
            <a:pPr marL="0" indent="0">
              <a:buNone/>
            </a:pPr>
            <a:r>
              <a:rPr lang="en-US" altLang="ja-JP" sz="1600" dirty="0" smtClean="0"/>
              <a:t>1974-2012 Yokogawa </a:t>
            </a:r>
            <a:r>
              <a:rPr lang="en-US" altLang="ja-JP" sz="1600" dirty="0"/>
              <a:t>Electric Corporation</a:t>
            </a:r>
            <a:endParaRPr lang="en-US" altLang="ja-JP" sz="1600" dirty="0" smtClean="0"/>
          </a:p>
          <a:p>
            <a:pPr marL="0" indent="0">
              <a:buNone/>
            </a:pPr>
            <a:r>
              <a:rPr lang="en-US" altLang="ja-JP" sz="1600" dirty="0" smtClean="0"/>
              <a:t> Wireless Standardization Scientist, International Standardization Group</a:t>
            </a:r>
            <a:r>
              <a:rPr lang="ja-JP" altLang="en-US" sz="1600" dirty="0" smtClean="0"/>
              <a:t>　</a:t>
            </a:r>
            <a:r>
              <a:rPr lang="en-US" altLang="ja-JP" sz="1600" dirty="0" smtClean="0"/>
              <a:t>Manager, Corporate R&amp;D Center.</a:t>
            </a:r>
          </a:p>
          <a:p>
            <a:pPr marL="0" indent="0">
              <a:buNone/>
            </a:pPr>
            <a:r>
              <a:rPr lang="en-US" altLang="ja-JP" sz="1600" dirty="0" smtClean="0"/>
              <a:t>2012-2017 </a:t>
            </a:r>
            <a:r>
              <a:rPr lang="fr-FR" altLang="ja-JP" sz="1600" dirty="0" err="1" smtClean="0"/>
              <a:t>Schubiquist</a:t>
            </a:r>
            <a:r>
              <a:rPr lang="fr-FR" altLang="ja-JP" sz="1600" dirty="0" smtClean="0"/>
              <a:t> </a:t>
            </a:r>
            <a:r>
              <a:rPr lang="fr-FR" altLang="ja-JP" sz="1600" dirty="0"/>
              <a:t>Technologies </a:t>
            </a:r>
            <a:r>
              <a:rPr lang="fr-FR" altLang="ja-JP" sz="1600" dirty="0" err="1" smtClean="0"/>
              <a:t>Guild</a:t>
            </a:r>
            <a:endParaRPr lang="en-US" altLang="ja-JP" sz="1600" dirty="0"/>
          </a:p>
          <a:p>
            <a:pPr marL="0" indent="0">
              <a:buNone/>
            </a:pPr>
            <a:r>
              <a:rPr lang="en-US" altLang="ja-JP" sz="1600" dirty="0" smtClean="0"/>
              <a:t>Founder &amp; C.E.O.</a:t>
            </a:r>
          </a:p>
          <a:p>
            <a:pPr marL="0" indent="0">
              <a:buNone/>
            </a:pPr>
            <a:endParaRPr lang="en-US" altLang="ja-JP" sz="1600" dirty="0" smtClean="0"/>
          </a:p>
          <a:p>
            <a:pPr marL="0" indent="0">
              <a:buNone/>
            </a:pPr>
            <a:r>
              <a:rPr lang="en-US" altLang="ja-JP" sz="1600" dirty="0"/>
              <a:t>IEEE802.11 </a:t>
            </a:r>
            <a:r>
              <a:rPr lang="en-US" altLang="ja-JP" sz="1600" dirty="0" smtClean="0"/>
              <a:t>(2003-2017</a:t>
            </a:r>
            <a:r>
              <a:rPr lang="ja-JP" altLang="en-US" sz="1600" dirty="0" smtClean="0"/>
              <a:t>）</a:t>
            </a:r>
            <a:endParaRPr lang="en-US" altLang="ja-JP" sz="1600" dirty="0"/>
          </a:p>
          <a:p>
            <a:pPr marL="0" indent="0">
              <a:buNone/>
            </a:pPr>
            <a:r>
              <a:rPr lang="en-US" altLang="ja-JP" sz="1600" dirty="0" smtClean="0"/>
              <a:t>	IEEE802.11n,ac,ah</a:t>
            </a:r>
            <a:endParaRPr lang="en-US" altLang="ja-JP" sz="1600" dirty="0"/>
          </a:p>
          <a:p>
            <a:pPr marL="0" indent="0">
              <a:buNone/>
            </a:pPr>
            <a:r>
              <a:rPr lang="en-US" altLang="ja-JP" sz="1600" dirty="0" smtClean="0"/>
              <a:t>IEEE802.15 (2004-2017</a:t>
            </a:r>
            <a:r>
              <a:rPr lang="ja-JP" altLang="en-US" sz="1600" dirty="0" smtClean="0"/>
              <a:t>）</a:t>
            </a:r>
            <a:endParaRPr lang="en-US" altLang="ja-JP" sz="1600" dirty="0"/>
          </a:p>
          <a:p>
            <a:pPr marL="0" indent="0">
              <a:buNone/>
            </a:pPr>
            <a:r>
              <a:rPr lang="en-US" altLang="ja-JP" sz="1600" dirty="0"/>
              <a:t>	</a:t>
            </a:r>
            <a:r>
              <a:rPr lang="en-US" altLang="ja-JP" sz="1600" dirty="0" smtClean="0"/>
              <a:t>IEEE802.15.4d </a:t>
            </a:r>
            <a:r>
              <a:rPr lang="en-US" altLang="ja-JP" sz="1600" dirty="0"/>
              <a:t>Technical </a:t>
            </a:r>
            <a:r>
              <a:rPr lang="en-US" altLang="ja-JP" sz="1600" dirty="0" smtClean="0"/>
              <a:t>co-editor</a:t>
            </a:r>
          </a:p>
          <a:p>
            <a:pPr marL="0" indent="0">
              <a:buNone/>
            </a:pPr>
            <a:r>
              <a:rPr lang="en-US" altLang="ja-JP" sz="1600" dirty="0"/>
              <a:t>	</a:t>
            </a:r>
            <a:r>
              <a:rPr lang="en-US" altLang="ja-JP" sz="1600" dirty="0" smtClean="0"/>
              <a:t>15.4g , 15.4e, 15.4s</a:t>
            </a:r>
            <a:endParaRPr lang="en-US" altLang="ja-JP" sz="1600" dirty="0"/>
          </a:p>
          <a:p>
            <a:pPr marL="0" indent="0">
              <a:buNone/>
            </a:pPr>
            <a:r>
              <a:rPr lang="en-US" altLang="ja-JP" sz="1600" dirty="0" smtClean="0"/>
              <a:t>IEEE1394</a:t>
            </a:r>
          </a:p>
          <a:p>
            <a:pPr marL="0" indent="0">
              <a:buNone/>
            </a:pPr>
            <a:r>
              <a:rPr lang="en-US" altLang="ja-JP" sz="1600" dirty="0" smtClean="0"/>
              <a:t>IEEE802.16</a:t>
            </a:r>
          </a:p>
          <a:p>
            <a:endParaRPr lang="en-US" altLang="ja-JP" sz="1600" dirty="0" smtClean="0"/>
          </a:p>
          <a:p>
            <a:endParaRPr lang="en-US" altLang="ja-JP" sz="1600" dirty="0"/>
          </a:p>
          <a:p>
            <a:endParaRPr kumimoji="1" lang="ja-JP" altLang="en-US" sz="1800" dirty="0"/>
          </a:p>
        </p:txBody>
      </p:sp>
      <p:sp>
        <p:nvSpPr>
          <p:cNvPr id="5" name="日付プレースホルダー 4"/>
          <p:cNvSpPr>
            <a:spLocks noGrp="1"/>
          </p:cNvSpPr>
          <p:nvPr>
            <p:ph type="dt" idx="10"/>
          </p:nvPr>
        </p:nvSpPr>
        <p:spPr/>
        <p:txBody>
          <a:bodyPr/>
          <a:lstStyle/>
          <a:p>
            <a:r>
              <a:rPr lang="en-US" altLang="ja-JP" smtClean="0"/>
              <a:t>March 2017</a:t>
            </a:r>
            <a:endParaRPr lang="en-GB"/>
          </a:p>
        </p:txBody>
      </p:sp>
      <p:sp>
        <p:nvSpPr>
          <p:cNvPr id="6" name="フッター プレースホルダー 5"/>
          <p:cNvSpPr>
            <a:spLocks noGrp="1"/>
          </p:cNvSpPr>
          <p:nvPr>
            <p:ph type="ftr" idx="11"/>
          </p:nvPr>
        </p:nvSpPr>
        <p:spPr/>
        <p:txBody>
          <a:bodyPr/>
          <a:lstStyle/>
          <a:p>
            <a:r>
              <a:rPr lang="en-GB" smtClean="0"/>
              <a:t>Hiroshi Mano (KDTI)</a:t>
            </a:r>
            <a:endParaRPr lang="en-GB"/>
          </a:p>
        </p:txBody>
      </p:sp>
      <p:sp>
        <p:nvSpPr>
          <p:cNvPr id="7" name="スライド番号プレースホルダー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3477825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Liaisons</a:t>
            </a:r>
          </a:p>
        </p:txBody>
      </p:sp>
      <p:sp>
        <p:nvSpPr>
          <p:cNvPr id="10243" name="Content Placeholder 2"/>
          <p:cNvSpPr>
            <a:spLocks noGrp="1"/>
          </p:cNvSpPr>
          <p:nvPr>
            <p:ph idx="1"/>
          </p:nvPr>
        </p:nvSpPr>
        <p:spPr>
          <a:xfrm>
            <a:off x="609599" y="1295400"/>
            <a:ext cx="7934325" cy="5029200"/>
          </a:xfrm>
        </p:spPr>
        <p:txBody>
          <a:bodyPr/>
          <a:lstStyle/>
          <a:p>
            <a:r>
              <a:rPr lang="en-GB" altLang="en-US" sz="2800" dirty="0" smtClean="0"/>
              <a:t>Outgoing from last session:</a:t>
            </a:r>
          </a:p>
          <a:p>
            <a:pPr lvl="1"/>
            <a:r>
              <a:rPr lang="en-GB" altLang="en-US" dirty="0" smtClean="0"/>
              <a:t>To 3GPP RAN2: 11-16/1510r3 (Estimated throughput)</a:t>
            </a:r>
          </a:p>
          <a:p>
            <a:pPr lvl="1"/>
            <a:r>
              <a:rPr lang="en-GB" altLang="en-US" dirty="0" smtClean="0"/>
              <a:t>To 3GPP RAN: 11-16/1573r4 (Radio-level integration)</a:t>
            </a:r>
          </a:p>
          <a:p>
            <a:r>
              <a:rPr lang="en-GB" altLang="en-US" dirty="0" smtClean="0"/>
              <a:t>Incoming from 3GPP RAN2 – doc 11-17/315r0</a:t>
            </a:r>
          </a:p>
          <a:p>
            <a:pPr lvl="1"/>
            <a:r>
              <a:rPr lang="en-GB" altLang="en-US" dirty="0" smtClean="0"/>
              <a:t>https</a:t>
            </a:r>
            <a:r>
              <a:rPr lang="en-GB" altLang="en-US" dirty="0"/>
              <a:t>://mentor.ieee.org/802.11/dcn/17/11-17-0315-00-0000-liaison-statement-from-3gpp-ran2-on-estimated-wlan-throughput.doc</a:t>
            </a:r>
            <a:endParaRPr lang="en-GB" altLang="en-US" dirty="0" smtClean="0"/>
          </a:p>
          <a:p>
            <a:pPr lvl="1"/>
            <a:r>
              <a:rPr lang="en-GB" altLang="en-US" dirty="0" smtClean="0"/>
              <a:t>“</a:t>
            </a:r>
            <a:r>
              <a:rPr lang="en-GB" dirty="0"/>
              <a:t>Reply LS on Estimated WLAN Throughput</a:t>
            </a:r>
            <a:r>
              <a:rPr lang="en-GB" altLang="en-US" dirty="0" smtClean="0"/>
              <a:t>”</a:t>
            </a:r>
          </a:p>
          <a:p>
            <a:pPr lvl="1"/>
            <a:r>
              <a:rPr lang="en-GB" altLang="en-US" dirty="0" smtClean="0"/>
              <a:t>Actions:</a:t>
            </a:r>
          </a:p>
          <a:p>
            <a:pPr lvl="2"/>
            <a:r>
              <a:rPr lang="en-GB" altLang="en-US" dirty="0" smtClean="0"/>
              <a:t>… consider </a:t>
            </a:r>
            <a:r>
              <a:rPr lang="en-GB" altLang="en-US" dirty="0"/>
              <a:t>whether accuracy requirements can be defined for the throughput metric. </a:t>
            </a:r>
          </a:p>
          <a:p>
            <a:pPr lvl="2"/>
            <a:r>
              <a:rPr lang="en-GB" altLang="en-US" dirty="0" smtClean="0"/>
              <a:t>… consider </a:t>
            </a:r>
            <a:r>
              <a:rPr lang="en-GB" altLang="en-US" dirty="0"/>
              <a:t>whether additional metrics are beneficial </a:t>
            </a:r>
            <a:r>
              <a:rPr lang="en-GB" altLang="en-US" dirty="0" smtClean="0"/>
              <a:t>… </a:t>
            </a:r>
            <a:endParaRPr lang="en-GB" altLang="en-US" dirty="0"/>
          </a:p>
          <a:p>
            <a:pPr lvl="2"/>
            <a:r>
              <a:rPr lang="en-GB" altLang="en-US" dirty="0" smtClean="0"/>
              <a:t>… provide </a:t>
            </a:r>
            <a:r>
              <a:rPr lang="en-GB" altLang="en-US" dirty="0"/>
              <a:t>definition of such metric(s</a:t>
            </a:r>
            <a:r>
              <a:rPr lang="en-GB" altLang="en-US" dirty="0" smtClean="0"/>
              <a:t>) …</a:t>
            </a:r>
          </a:p>
          <a:p>
            <a:pPr lvl="1"/>
            <a:endParaRPr lang="en-GB" altLang="en-US"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5</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P1930.1</a:t>
            </a:r>
            <a:endParaRPr lang="en-GB" dirty="0"/>
          </a:p>
        </p:txBody>
      </p:sp>
      <p:sp>
        <p:nvSpPr>
          <p:cNvPr id="3" name="Content Placeholder 2"/>
          <p:cNvSpPr>
            <a:spLocks noGrp="1"/>
          </p:cNvSpPr>
          <p:nvPr>
            <p:ph idx="1"/>
          </p:nvPr>
        </p:nvSpPr>
        <p:spPr/>
        <p:txBody>
          <a:bodyPr/>
          <a:lstStyle/>
          <a:p>
            <a:r>
              <a:rPr lang="en-GB" sz="2000" dirty="0" smtClean="0"/>
              <a:t>Title: Recommended </a:t>
            </a:r>
            <a:r>
              <a:rPr lang="en-GB" sz="2000" dirty="0"/>
              <a:t>Practice for Software Defined Networking (SDN) based Middleware for Control and Management of Wireless Networks</a:t>
            </a:r>
          </a:p>
          <a:p>
            <a:r>
              <a:rPr lang="en-GB" sz="2000" dirty="0"/>
              <a:t>Scope: This Recommended Practice specifies a middleware for vendor independent management and control of Wireless Networks, specifically, management &amp; control of Access Points (APs) for IEEE 802.11 based Wireless Local Area Networks (WLAN) and </a:t>
            </a:r>
            <a:r>
              <a:rPr lang="en-GB" sz="2000" dirty="0" err="1"/>
              <a:t>BaseStations</a:t>
            </a:r>
            <a:r>
              <a:rPr lang="en-GB" sz="2000" dirty="0"/>
              <a:t> for IEEE 802.22 based Wireless Regional Area Networks (WRAN), in accordance with the Software Defined Networking (SDN) paradigm. </a:t>
            </a:r>
            <a:endParaRPr lang="en-GB" sz="2000" dirty="0" smtClean="0"/>
          </a:p>
          <a:p>
            <a:endParaRPr lang="en-GB" sz="2000" dirty="0" smtClean="0"/>
          </a:p>
          <a:p>
            <a:r>
              <a:rPr lang="en-GB" sz="2000" dirty="0" smtClean="0"/>
              <a:t>802.11 Chair has invited P1930.1 chair to come to an 802.11 meeting and brief us on what they are doing.</a:t>
            </a:r>
            <a:endParaRPr lang="en-GB" sz="20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174512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P1912</a:t>
            </a:r>
            <a:endParaRPr lang="en-GB" dirty="0"/>
          </a:p>
        </p:txBody>
      </p:sp>
      <p:sp>
        <p:nvSpPr>
          <p:cNvPr id="3" name="Content Placeholder 2"/>
          <p:cNvSpPr>
            <a:spLocks noGrp="1"/>
          </p:cNvSpPr>
          <p:nvPr>
            <p:ph idx="1"/>
          </p:nvPr>
        </p:nvSpPr>
        <p:spPr>
          <a:xfrm>
            <a:off x="723900" y="1739900"/>
            <a:ext cx="7772400" cy="4114800"/>
          </a:xfrm>
        </p:spPr>
        <p:txBody>
          <a:bodyPr/>
          <a:lstStyle/>
          <a:p>
            <a:r>
              <a:rPr lang="en-GB" dirty="0"/>
              <a:t>Title: Standard for Privacy and Security Architecture for Consumer Wireless </a:t>
            </a:r>
            <a:r>
              <a:rPr lang="en-GB" dirty="0" smtClean="0"/>
              <a:t>Devices</a:t>
            </a:r>
          </a:p>
          <a:p>
            <a:r>
              <a:rPr lang="en-GB" dirty="0"/>
              <a:t>Scope: </a:t>
            </a:r>
            <a:r>
              <a:rPr lang="en-GB" sz="1800" dirty="0"/>
              <a:t>This standard describes a common communication architecture for diverse wireless communication devices such as, but not limited to, devices equipped with near field communication (NFC), home area network (HAN), wireless area network (WAN) wireless personal area network (WPAN) technologies or radio frequency identification technology (RFID) considering proximity; and specifies approaches for end user security through device discovery/recognition, simplification of user authentication, tracking items/people under user control/responsibility, and supports alerting; while supporting privacy through user controlled sharing of information independent of the underlying wireless networking technology used by the </a:t>
            </a:r>
            <a:r>
              <a:rPr lang="en-GB" sz="1800" dirty="0" smtClean="0"/>
              <a:t>devices</a:t>
            </a:r>
          </a:p>
          <a:p>
            <a:r>
              <a:rPr lang="en-GB" sz="2000" dirty="0" smtClean="0"/>
              <a:t>802.11 Chair has invited P1912 to brief the WG on what they are doing</a:t>
            </a:r>
            <a:endParaRPr lang="en-GB" sz="28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2845891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xfrm>
            <a:off x="6376665" y="6475413"/>
            <a:ext cx="21672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a:xfrm>
            <a:off x="696913" y="332601"/>
            <a:ext cx="878446" cy="276999"/>
          </a:xfrm>
        </p:spPr>
        <p:txBody>
          <a:bodyPr/>
          <a:lstStyle/>
          <a:p>
            <a:pPr>
              <a:defRPr/>
            </a:pPr>
            <a:r>
              <a:rPr lang="en-US" smtClean="0"/>
              <a:t>March 2017</a:t>
            </a:r>
            <a:endParaRPr lang="en-US"/>
          </a:p>
        </p:txBody>
      </p:sp>
      <p:sp>
        <p:nvSpPr>
          <p:cNvPr id="4" name="Slide Number Placeholder 3"/>
          <p:cNvSpPr>
            <a:spLocks noGrp="1"/>
          </p:cNvSpPr>
          <p:nvPr>
            <p:ph type="sldNum" sz="quarter" idx="12"/>
          </p:nvPr>
        </p:nvSpPr>
        <p:spPr>
          <a:xfrm>
            <a:off x="4393695" y="6475413"/>
            <a:ext cx="432811" cy="184666"/>
          </a:xfrm>
        </p:spPr>
        <p:txBody>
          <a:bodyPr/>
          <a:lstStyle/>
          <a:p>
            <a:pPr>
              <a:defRPr/>
            </a:pPr>
            <a:r>
              <a:rPr lang="en-US" smtClean="0"/>
              <a:t>Slide </a:t>
            </a:r>
            <a:fld id="{DDBC98B1-8847-456F-A590-69DC1C4B50DA}" type="slidenum">
              <a:rPr lang="en-US" smtClean="0"/>
              <a:pPr>
                <a:defRPr/>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39263620"/>
              </p:ext>
            </p:extLst>
          </p:nvPr>
        </p:nvGraphicFramePr>
        <p:xfrm>
          <a:off x="152400" y="1981200"/>
          <a:ext cx="8758342" cy="2819397"/>
        </p:xfrm>
        <a:graphic>
          <a:graphicData uri="http://schemas.openxmlformats.org/drawingml/2006/table">
            <a:tbl>
              <a:tblPr/>
              <a:tblGrid>
                <a:gridCol w="3583328"/>
                <a:gridCol w="5175014"/>
              </a:tblGrid>
              <a:tr h="250941">
                <a:tc>
                  <a:txBody>
                    <a:bodyPr/>
                    <a:lstStyle/>
                    <a:p>
                      <a:pPr algn="l" fontAlgn="b"/>
                      <a:r>
                        <a:rPr lang="en-GB" sz="15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15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2"/>
                        </a:rPr>
                        <a:t>https://mentor.ieee.org/802.11/dcn/11-17-0196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https://mentor.ieee.org/802.11/dcn/11-17-0197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4"/>
                        </a:rPr>
                        <a:t>https://mentor.ieee.org/802.11/dcn/11-17-0256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1</a:t>
                      </a:r>
                      <a:r>
                        <a:rPr lang="en-GB" sz="1500" b="0" i="0" u="none" strike="noStrike" baseline="30000">
                          <a:solidFill>
                            <a:srgbClr val="323232"/>
                          </a:solidFill>
                          <a:effectLst/>
                          <a:latin typeface="Arial" panose="020B0604020202020204" pitchFamily="34" charset="0"/>
                        </a:rPr>
                        <a:t>st</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5"/>
                        </a:rPr>
                        <a:t>https://mentor.ieee.org/802.11/dcn/11-17-0254</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2</a:t>
                      </a:r>
                      <a:r>
                        <a:rPr lang="en-GB" sz="1500" b="0" i="0" u="none" strike="noStrike" baseline="30000">
                          <a:solidFill>
                            <a:srgbClr val="323232"/>
                          </a:solidFill>
                          <a:effectLst/>
                          <a:latin typeface="Arial" panose="020B0604020202020204" pitchFamily="34" charset="0"/>
                        </a:rPr>
                        <a:t>nd</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6"/>
                        </a:rPr>
                        <a:t>https://mentor.ieee.org/802.11/dcn/11-17-0257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7"/>
                        </a:rPr>
                        <a:t>https://mentor.ieee.org/802.11/dcn/11-17-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8"/>
                        </a:rPr>
                        <a:t>https://mentor.ieee.org/802.11/dcn/11-17-0198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9"/>
                        </a:rPr>
                        <a:t>https://mentor.ieee.org/802.11/dcn/11-17-0258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10"/>
                        </a:rPr>
                        <a:t>https://mentor.ieee.org/802.11/dcn/11-17-0259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dirty="0">
                          <a:solidFill>
                            <a:srgbClr val="0000D4"/>
                          </a:solidFill>
                          <a:effectLst/>
                          <a:latin typeface="Arial" panose="020B0604020202020204" pitchFamily="34" charset="0"/>
                          <a:hlinkClick r:id="rId11"/>
                        </a:rPr>
                        <a:t>https://mentor.ieee.org/802.11/dcn/11-17-0014</a:t>
                      </a:r>
                      <a:endParaRPr lang="en-GB" sz="15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dirty="0"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Joint meeting 802.1, 802.11, 802.15 – hosted by 802.1</a:t>
            </a:r>
          </a:p>
          <a:p>
            <a:pPr lvl="1"/>
            <a:r>
              <a:rPr lang="en-GB" altLang="en-US" dirty="0" smtClean="0"/>
              <a:t>Tuesday 6:30pm-7:30pm</a:t>
            </a:r>
          </a:p>
          <a:p>
            <a:pPr lvl="1"/>
            <a:r>
              <a:rPr lang="en-GB" dirty="0"/>
              <a:t>"Highly-dense and highly-reliable heterogeneous wireless networks for </a:t>
            </a:r>
            <a:r>
              <a:rPr lang="en-GB" dirty="0" smtClean="0"/>
              <a:t>industry“ - KOTO Hajime (NICT)</a:t>
            </a:r>
          </a:p>
          <a:p>
            <a:pPr lvl="1"/>
            <a:r>
              <a:rPr lang="en-GB" altLang="en-US" dirty="0" smtClean="0"/>
              <a:t>Room “</a:t>
            </a:r>
            <a:r>
              <a:rPr lang="en-GB" dirty="0" err="1"/>
              <a:t>Saturna</a:t>
            </a:r>
            <a:r>
              <a:rPr lang="en-GB" dirty="0"/>
              <a:t> Island - Discovery Floor, </a:t>
            </a:r>
            <a:r>
              <a:rPr lang="en-GB" dirty="0" smtClean="0"/>
              <a:t>Fairmont”</a:t>
            </a:r>
            <a:endParaRPr lang="en-GB" altLang="en-US" dirty="0" smtClean="0"/>
          </a:p>
          <a:p>
            <a:endParaRPr lang="en-GB" altLang="en-US" dirty="0" smtClean="0"/>
          </a:p>
          <a:p>
            <a:r>
              <a:rPr lang="en-GB" altLang="en-US" dirty="0" smtClean="0"/>
              <a:t>Reciprocal credit is provided to 802.11 voters for attendance at:  802.18, 802.19, 802.24, 802.1**</a:t>
            </a:r>
          </a:p>
          <a:p>
            <a:pPr lvl="1"/>
            <a:r>
              <a:rPr lang="en-GB" altLang="en-US" dirty="0" smtClean="0"/>
              <a:t>Reciprocal credit for 802.1 is for 801.1Qbz, 802.1CF, 802E, 802c</a:t>
            </a:r>
          </a:p>
          <a:p>
            <a:pPr marL="0" indent="0">
              <a:buNone/>
            </a:pPr>
            <a:endParaRPr lang="en-GB" altLang="en-US" dirty="0" smtClean="0"/>
          </a:p>
          <a:p>
            <a:pPr marL="0" indent="0">
              <a:buNone/>
            </a:pPr>
            <a:r>
              <a:rPr lang="en-GB" altLang="en-US" sz="1800" b="0" dirty="0" smtClean="0"/>
              <a:t>** When meeting</a:t>
            </a:r>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93177</TotalTime>
  <Words>1824</Words>
  <Application>Microsoft Office PowerPoint</Application>
  <PresentationFormat>On-screen Show (4:3)</PresentationFormat>
  <Paragraphs>544</Paragraphs>
  <Slides>27</Slides>
  <Notes>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3</vt:i4>
      </vt:variant>
      <vt:variant>
        <vt:lpstr>Slide Titles</vt:lpstr>
      </vt:variant>
      <vt:variant>
        <vt:i4>27</vt:i4>
      </vt:variant>
    </vt:vector>
  </HeadingPairs>
  <TitlesOfParts>
    <vt:vector size="39"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Binary Worksheet</vt:lpstr>
      <vt:lpstr>Worksheet</vt:lpstr>
      <vt:lpstr>802.11 Working Group Opening Report March 2017</vt:lpstr>
      <vt:lpstr>Introduction</vt:lpstr>
      <vt:lpstr>M1.3 Meeting Decorum</vt:lpstr>
      <vt:lpstr>M1.7 - Shusaku Shimada (1951-2017)</vt:lpstr>
      <vt:lpstr>M2.3.1 Summary of Liaisons</vt:lpstr>
      <vt:lpstr>M 2.4 Other project of interest – P1930.1</vt:lpstr>
      <vt:lpstr>M 2.4 Other project of interest – P1912</vt:lpstr>
      <vt:lpstr>M3.1 802.11 Working Group Session Documents</vt:lpstr>
      <vt:lpstr>M3.2 Joint meetings and Reciprocal Credit</vt:lpstr>
      <vt:lpstr>M3.10 802 EC and IEEE-SA Standards Board decisions</vt:lpstr>
      <vt:lpstr>M 3.11 – IEEE-SA enquiry into effectiveness of TGax remedy</vt:lpstr>
      <vt:lpstr>M3.11 - IEEE-SA enquiry into effectiveness of TGax remedy </vt:lpstr>
      <vt:lpstr>M4.1.1 Type of Groups</vt:lpstr>
      <vt:lpstr>M4.1.1 Groups</vt:lpstr>
      <vt:lpstr>M4.1.2 PAR Expiration/Renewal Schedule</vt:lpstr>
      <vt:lpstr>M4.1.3 802.11 WG Appointed positions</vt:lpstr>
      <vt:lpstr>M4.1.3 Officers</vt:lpstr>
      <vt:lpstr>IEEE 802.11 Revisions</vt:lpstr>
      <vt:lpstr>IEEE 802.11 Standards Pipeline</vt:lpstr>
      <vt:lpstr>M4.1.5 Summary of ballots and comment collections</vt:lpstr>
      <vt:lpstr>M4.1.6 Current Membership Status</vt:lpstr>
      <vt:lpstr>M4.1.6 Recent voting member history</vt:lpstr>
      <vt:lpstr>background data</vt:lpstr>
      <vt:lpstr>Membership by Country and Region</vt:lpstr>
      <vt:lpstr>Members by Affiliation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Stephens, AdrianX</cp:lastModifiedBy>
  <cp:revision>1792</cp:revision>
  <cp:lastPrinted>1998-02-10T13:28:06Z</cp:lastPrinted>
  <dcterms:created xsi:type="dcterms:W3CDTF">1998-02-10T13:07:52Z</dcterms:created>
  <dcterms:modified xsi:type="dcterms:W3CDTF">2017-03-13T02:22:15Z</dcterms:modified>
  <cp:category>Adrian Stephens, Intel Corporation</cp:category>
</cp:coreProperties>
</file>