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9"/>
  </p:notesMasterIdLst>
  <p:handoutMasterIdLst>
    <p:handoutMasterId r:id="rId30"/>
  </p:handoutMasterIdLst>
  <p:sldIdLst>
    <p:sldId id="269" r:id="rId3"/>
    <p:sldId id="370" r:id="rId4"/>
    <p:sldId id="419" r:id="rId5"/>
    <p:sldId id="405" r:id="rId6"/>
    <p:sldId id="423" r:id="rId7"/>
    <p:sldId id="424" r:id="rId8"/>
    <p:sldId id="371" r:id="rId9"/>
    <p:sldId id="407" r:id="rId10"/>
    <p:sldId id="409" r:id="rId11"/>
    <p:sldId id="425" r:id="rId12"/>
    <p:sldId id="426" r:id="rId13"/>
    <p:sldId id="372" r:id="rId14"/>
    <p:sldId id="373" r:id="rId15"/>
    <p:sldId id="378" r:id="rId16"/>
    <p:sldId id="374" r:id="rId17"/>
    <p:sldId id="422" r:id="rId18"/>
    <p:sldId id="397" r:id="rId19"/>
    <p:sldId id="398" r:id="rId20"/>
    <p:sldId id="379" r:id="rId21"/>
    <p:sldId id="383" r:id="rId22"/>
    <p:sldId id="381" r:id="rId23"/>
    <p:sldId id="395" r:id="rId24"/>
    <p:sldId id="393" r:id="rId25"/>
    <p:sldId id="420" r:id="rId26"/>
    <p:sldId id="403" r:id="rId27"/>
    <p:sldId id="394" r:id="rId28"/>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F00FF"/>
    <a:srgbClr val="00CC99"/>
    <a:srgbClr val="FFFFCC"/>
    <a:srgbClr val="FF97DA"/>
    <a:srgbClr val="99FF66"/>
    <a:srgbClr val="99CCFF"/>
    <a:srgbClr val="85FFE0"/>
    <a:srgbClr val="FFCC00"/>
    <a:srgbClr val="86AF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93" autoAdjust="0"/>
  </p:normalViewPr>
  <p:slideViewPr>
    <p:cSldViewPr>
      <p:cViewPr varScale="1">
        <p:scale>
          <a:sx n="75" d="100"/>
          <a:sy n="75" d="100"/>
        </p:scale>
        <p:origin x="84" y="198"/>
      </p:cViewPr>
      <p:guideLst>
        <p:guide orient="horz" pos="2160"/>
        <p:guide pos="2880"/>
      </p:guideLst>
    </p:cSldViewPr>
  </p:slideViewPr>
  <p:outlineViewPr>
    <p:cViewPr>
      <p:scale>
        <a:sx n="33" d="100"/>
        <a:sy n="33" d="100"/>
      </p:scale>
      <p:origin x="0" y="-2448"/>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802.11-16/1066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802.11-16/1066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 2016</a:t>
            </a:r>
            <a:endParaRPr lang="en-US"/>
          </a:p>
        </p:txBody>
      </p:sp>
      <p:sp>
        <p:nvSpPr>
          <p:cNvPr id="4100"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99671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802.11-16/1066</a:t>
            </a:r>
            <a:endParaRPr lang="en-US"/>
          </a:p>
        </p:txBody>
      </p:sp>
      <p:sp>
        <p:nvSpPr>
          <p:cNvPr id="5" name="Date Placeholder 4"/>
          <p:cNvSpPr>
            <a:spLocks noGrp="1"/>
          </p:cNvSpPr>
          <p:nvPr>
            <p:ph type="dt" idx="11"/>
          </p:nvPr>
        </p:nvSpPr>
        <p:spPr/>
        <p:txBody>
          <a:bodyPr/>
          <a:lstStyle/>
          <a:p>
            <a:pPr>
              <a:defRPr/>
            </a:pPr>
            <a:r>
              <a:rPr lang="en-US" smtClean="0"/>
              <a:t>Sept 2016</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2195107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13</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16</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17</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18</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802.11-16/1066</a:t>
            </a:r>
            <a:endParaRPr lang="en-US"/>
          </a:p>
        </p:txBody>
      </p:sp>
      <p:sp>
        <p:nvSpPr>
          <p:cNvPr id="5" name="Date Placeholder 4"/>
          <p:cNvSpPr>
            <a:spLocks noGrp="1"/>
          </p:cNvSpPr>
          <p:nvPr>
            <p:ph type="dt" idx="11"/>
          </p:nvPr>
        </p:nvSpPr>
        <p:spPr/>
        <p:txBody>
          <a:bodyPr/>
          <a:lstStyle/>
          <a:p>
            <a:pPr>
              <a:defRPr/>
            </a:pPr>
            <a:r>
              <a:rPr lang="en-US" smtClean="0"/>
              <a:t>Sept 2016</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19</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20</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21</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smtClean="0"/>
            </a:lvl1pPr>
          </a:lstStyle>
          <a:p>
            <a:pPr>
              <a:defRPr/>
            </a:pPr>
            <a:r>
              <a:rPr lang="en-US" smtClean="0"/>
              <a:t>March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802.11-17/0197r0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March 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www.ieee802.org/secmail/msg20985.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eee802.org/secmail/docjDBWdzooEd.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Binary_Worksheet1.xlsb"/></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11-17-0198" TargetMode="External"/><Relationship Id="rId3" Type="http://schemas.openxmlformats.org/officeDocument/2006/relationships/hyperlink" Target="https://mentor.ieee.org/802.11/dcn/11-17-0197" TargetMode="External"/><Relationship Id="rId7" Type="http://schemas.openxmlformats.org/officeDocument/2006/relationships/hyperlink" Target="https://mentor.ieee.org/802.11/dcn/11-17-" TargetMode="External"/><Relationship Id="rId2" Type="http://schemas.openxmlformats.org/officeDocument/2006/relationships/hyperlink" Target="https://mentor.ieee.org/802.11/dcn/11-17-0196" TargetMode="External"/><Relationship Id="rId1" Type="http://schemas.openxmlformats.org/officeDocument/2006/relationships/slideLayout" Target="../slideLayouts/slideLayout2.xml"/><Relationship Id="rId6" Type="http://schemas.openxmlformats.org/officeDocument/2006/relationships/hyperlink" Target="https://mentor.ieee.org/802.11/dcn/11-17-0257" TargetMode="External"/><Relationship Id="rId11" Type="http://schemas.openxmlformats.org/officeDocument/2006/relationships/hyperlink" Target="https://mentor.ieee.org/802.11/dcn/11-17-0014" TargetMode="External"/><Relationship Id="rId5" Type="http://schemas.openxmlformats.org/officeDocument/2006/relationships/hyperlink" Target="https://mentor.ieee.org/802.11/dcn/11-17-0254" TargetMode="External"/><Relationship Id="rId10" Type="http://schemas.openxmlformats.org/officeDocument/2006/relationships/hyperlink" Target="https://mentor.ieee.org/802.11/dcn/11-17-0259" TargetMode="External"/><Relationship Id="rId4" Type="http://schemas.openxmlformats.org/officeDocument/2006/relationships/hyperlink" Target="https://mentor.ieee.org/802.11/dcn/11-17-0256" TargetMode="External"/><Relationship Id="rId9" Type="http://schemas.openxmlformats.org/officeDocument/2006/relationships/hyperlink" Target="https://mentor.ieee.org/802.11/dcn/11-17-025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secmail/msg20838.html" TargetMode="External"/><Relationship Id="rId2" Type="http://schemas.openxmlformats.org/officeDocument/2006/relationships/hyperlink" Target="http://www.ieee802.org/secmail/msg20808.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March 2017</a:t>
            </a:r>
          </a:p>
        </p:txBody>
      </p:sp>
      <p:sp>
        <p:nvSpPr>
          <p:cNvPr id="6150"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smtClean="0"/>
              <a:t>:</a:t>
            </a:r>
            <a:r>
              <a:rPr lang="en-US" sz="2000" b="0" smtClean="0"/>
              <a:t> </a:t>
            </a:r>
            <a:r>
              <a:rPr lang="en-US" sz="2000" b="0" smtClean="0"/>
              <a:t>2017-03-08</a:t>
            </a:r>
            <a:endParaRPr lang="en-US" sz="2000" b="0" dirty="0" smtClean="0"/>
          </a:p>
        </p:txBody>
      </p:sp>
      <p:graphicFrame>
        <p:nvGraphicFramePr>
          <p:cNvPr id="6151" name="Object 11"/>
          <p:cNvGraphicFramePr>
            <a:graphicFrameLocks noChangeAspect="1"/>
          </p:cNvGraphicFramePr>
          <p:nvPr>
            <p:extLst>
              <p:ext uri="{D42A27DB-BD31-4B8C-83A1-F6EECF244321}">
                <p14:modId xmlns:p14="http://schemas.microsoft.com/office/powerpoint/2010/main" val="4066392178"/>
              </p:ext>
            </p:extLst>
          </p:nvPr>
        </p:nvGraphicFramePr>
        <p:xfrm>
          <a:off x="533400" y="2320925"/>
          <a:ext cx="7772400" cy="2609850"/>
        </p:xfrm>
        <a:graphic>
          <a:graphicData uri="http://schemas.openxmlformats.org/presentationml/2006/ole">
            <mc:AlternateContent xmlns:mc="http://schemas.openxmlformats.org/markup-compatibility/2006">
              <mc:Choice xmlns:v="urn:schemas-microsoft-com:vml" Requires="v">
                <p:oleObj spid="_x0000_s6532" name="Document" r:id="rId4" imgW="8268548" imgH="2779627" progId="Word.Document.8">
                  <p:embed/>
                </p:oleObj>
              </mc:Choice>
              <mc:Fallback>
                <p:oleObj name="Document" r:id="rId4" imgW="8268548" imgH="2779627" progId="Word.Document.8">
                  <p:embed/>
                  <p:pic>
                    <p:nvPicPr>
                      <p:cNvPr id="0" name="Object 11"/>
                      <p:cNvPicPr>
                        <a:picLocks noChangeAspect="1" noChangeArrowheads="1"/>
                      </p:cNvPicPr>
                      <p:nvPr/>
                    </p:nvPicPr>
                    <p:blipFill>
                      <a:blip r:embed="rId5"/>
                      <a:srcRect/>
                      <a:stretch>
                        <a:fillRect/>
                      </a:stretch>
                    </p:blipFill>
                    <p:spPr bwMode="auto">
                      <a:xfrm>
                        <a:off x="533400" y="232092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 3.11 – IEEE-SA enquiry into effectiveness of </a:t>
            </a:r>
            <a:r>
              <a:rPr lang="en-GB" dirty="0" err="1" smtClean="0"/>
              <a:t>TGax</a:t>
            </a:r>
            <a:r>
              <a:rPr lang="en-GB" dirty="0" smtClean="0"/>
              <a:t> remedy</a:t>
            </a:r>
            <a:endParaRPr lang="en-GB" dirty="0"/>
          </a:p>
        </p:txBody>
      </p:sp>
      <p:sp>
        <p:nvSpPr>
          <p:cNvPr id="3" name="Content Placeholder 2"/>
          <p:cNvSpPr>
            <a:spLocks noGrp="1"/>
          </p:cNvSpPr>
          <p:nvPr>
            <p:ph idx="1"/>
          </p:nvPr>
        </p:nvSpPr>
        <p:spPr/>
        <p:txBody>
          <a:bodyPr/>
          <a:lstStyle/>
          <a:p>
            <a:r>
              <a:rPr lang="en-GB" dirty="0"/>
              <a:t>See: </a:t>
            </a:r>
            <a:r>
              <a:rPr lang="en-GB" dirty="0">
                <a:hlinkClick r:id="rId2"/>
              </a:rPr>
              <a:t>http://</a:t>
            </a:r>
            <a:r>
              <a:rPr lang="en-GB" dirty="0" smtClean="0">
                <a:hlinkClick r:id="rId2"/>
              </a:rPr>
              <a:t>www.ieee802.org/secmail/msg20985.html</a:t>
            </a:r>
            <a:endParaRPr lang="en-GB" dirty="0" smtClean="0"/>
          </a:p>
          <a:p>
            <a:r>
              <a:rPr lang="en-GB" dirty="0" smtClean="0"/>
              <a:t>From the IEEE-SA SB chair:</a:t>
            </a:r>
          </a:p>
          <a:p>
            <a:r>
              <a:rPr lang="en-GB" sz="1800" i="1" dirty="0" smtClean="0"/>
              <a:t>“</a:t>
            </a:r>
            <a:r>
              <a:rPr lang="en-GB" sz="1800" b="0" i="1" dirty="0"/>
              <a:t>Dear Paul, Chairman, IEEE 802 LAN/MAN Standards Committee Sponsor,</a:t>
            </a:r>
          </a:p>
          <a:p>
            <a:r>
              <a:rPr lang="en-GB" sz="1800" b="0" i="1" dirty="0"/>
              <a:t> </a:t>
            </a:r>
          </a:p>
          <a:p>
            <a:r>
              <a:rPr lang="en-GB" sz="1800" b="0" i="1" dirty="0"/>
              <a:t>At the SASB March meeting I would like to follow up on the Dec. SASB ratification of the actions taken by the IEEE 802 LMSC Sponsor in connection with the 802 </a:t>
            </a:r>
            <a:r>
              <a:rPr lang="en-GB" sz="1800" b="0" i="1" dirty="0" err="1"/>
              <a:t>TGax</a:t>
            </a:r>
            <a:r>
              <a:rPr lang="en-GB" sz="1800" b="0" i="1" dirty="0"/>
              <a:t> complaint and check if actions were effective and sufficient. Can you please prepare inputs for the SASB discussion?</a:t>
            </a:r>
          </a:p>
          <a:p>
            <a:r>
              <a:rPr lang="en-GB" sz="1800" b="0" i="1" dirty="0"/>
              <a:t> </a:t>
            </a:r>
          </a:p>
          <a:p>
            <a:r>
              <a:rPr lang="en-GB" sz="1800" b="0" i="1" dirty="0"/>
              <a:t>Best regards,</a:t>
            </a:r>
          </a:p>
          <a:p>
            <a:r>
              <a:rPr lang="en-GB" sz="1800" b="0" i="1" dirty="0"/>
              <a:t>Jean-Philippe Faure, 2017 SASB </a:t>
            </a:r>
            <a:r>
              <a:rPr lang="en-GB" sz="1800" b="0" i="1" dirty="0" smtClean="0"/>
              <a:t>Chair</a:t>
            </a:r>
            <a:r>
              <a:rPr lang="en-GB" sz="1800" i="1" dirty="0" smtClean="0"/>
              <a:t>”</a:t>
            </a:r>
            <a:endParaRPr lang="en-GB" sz="1800" i="1"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969350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M3.11 - </a:t>
            </a:r>
            <a:r>
              <a:rPr lang="en-GB" dirty="0"/>
              <a:t>IEEE-SA enquiry into effectiveness of </a:t>
            </a:r>
            <a:r>
              <a:rPr lang="en-GB" dirty="0" err="1"/>
              <a:t>TGax</a:t>
            </a:r>
            <a:r>
              <a:rPr lang="en-GB" dirty="0"/>
              <a:t> remedy</a:t>
            </a:r>
            <a:r>
              <a:rPr lang="en-GB" dirty="0" smtClean="0"/>
              <a:t> </a:t>
            </a:r>
            <a:endParaRPr lang="en-GB" dirty="0"/>
          </a:p>
        </p:txBody>
      </p:sp>
      <p:sp>
        <p:nvSpPr>
          <p:cNvPr id="3" name="Content Placeholder 2"/>
          <p:cNvSpPr>
            <a:spLocks noGrp="1"/>
          </p:cNvSpPr>
          <p:nvPr>
            <p:ph idx="1"/>
          </p:nvPr>
        </p:nvSpPr>
        <p:spPr/>
        <p:txBody>
          <a:bodyPr/>
          <a:lstStyle/>
          <a:p>
            <a:r>
              <a:rPr lang="en-GB" dirty="0" smtClean="0"/>
              <a:t>The IEEE 802 chair consulted with members of the EC to respond to this query and compiled a draft response.</a:t>
            </a:r>
          </a:p>
          <a:p>
            <a:r>
              <a:rPr lang="en-GB" dirty="0"/>
              <a:t>See: </a:t>
            </a:r>
            <a:r>
              <a:rPr lang="en-GB" dirty="0">
                <a:hlinkClick r:id="rId2"/>
              </a:rPr>
              <a:t>http://</a:t>
            </a:r>
            <a:r>
              <a:rPr lang="en-GB" dirty="0" smtClean="0">
                <a:hlinkClick r:id="rId2"/>
              </a:rPr>
              <a:t>www.ieee802.org/secmail/docjDBWdzooEd.doc</a:t>
            </a:r>
            <a:endParaRPr lang="en-GB" dirty="0" smtClean="0"/>
          </a:p>
          <a:p>
            <a:r>
              <a:rPr lang="en-GB" dirty="0" smtClean="0"/>
              <a:t>The response has been delayed to allow any additional observations from the March meeting to be included.</a:t>
            </a:r>
          </a:p>
          <a:p>
            <a:r>
              <a:rPr lang="en-GB" dirty="0" smtClean="0"/>
              <a:t>The EC will debate and approve the response some time after this meeting.</a:t>
            </a:r>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1261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M4.1.1 Type of Groups</a:t>
            </a: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3615953999"/>
              </p:ext>
            </p:extLst>
          </p:nvPr>
        </p:nvGraphicFramePr>
        <p:xfrm>
          <a:off x="1066800" y="1828800"/>
          <a:ext cx="7391400" cy="3973830"/>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r h="662305">
                <a:tc>
                  <a:txBody>
                    <a:bodyPr/>
                    <a:lstStyle/>
                    <a:p>
                      <a:pPr algn="ctr"/>
                      <a:r>
                        <a:rPr lang="en-GB" sz="3200" dirty="0" smtClean="0"/>
                        <a:t>TIG</a:t>
                      </a:r>
                      <a:endParaRPr lang="en-GB" sz="3200" dirty="0"/>
                    </a:p>
                  </a:txBody>
                  <a:tcPr marT="45736" marB="45736"/>
                </a:tc>
                <a:tc>
                  <a:txBody>
                    <a:bodyPr/>
                    <a:lstStyle/>
                    <a:p>
                      <a:pPr algn="ctr"/>
                      <a:r>
                        <a:rPr lang="en-GB" sz="3200" dirty="0" smtClean="0"/>
                        <a:t>Topic Interest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smtClean="0"/>
              <a:t>M4.1.1 Groups</a:t>
            </a:r>
          </a:p>
        </p:txBody>
      </p:sp>
      <p:graphicFrame>
        <p:nvGraphicFramePr>
          <p:cNvPr id="7" name="Group 148"/>
          <p:cNvGraphicFramePr>
            <a:graphicFrameLocks/>
          </p:cNvGraphicFramePr>
          <p:nvPr>
            <p:extLst>
              <p:ext uri="{D42A27DB-BD31-4B8C-83A1-F6EECF244321}">
                <p14:modId xmlns:p14="http://schemas.microsoft.com/office/powerpoint/2010/main" val="3136526891"/>
              </p:ext>
            </p:extLst>
          </p:nvPr>
        </p:nvGraphicFramePr>
        <p:xfrm>
          <a:off x="571500" y="810240"/>
          <a:ext cx="8077200" cy="4814785"/>
        </p:xfrm>
        <a:graphic>
          <a:graphicData uri="http://schemas.openxmlformats.org/drawingml/2006/table">
            <a:tbl>
              <a:tblPr/>
              <a:tblGrid>
                <a:gridCol w="949991"/>
                <a:gridCol w="2179924"/>
                <a:gridCol w="4947285"/>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Description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AANI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Advanced Access Networking Interface (AANI)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AJ</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China </a:t>
                      </a:r>
                      <a:r>
                        <a:rPr kumimoji="0" lang="en-US" sz="1700" b="0" i="0" u="none" strike="noStrike" cap="none" normalizeH="0" baseline="0" dirty="0" err="1" smtClean="0">
                          <a:ln>
                            <a:noFill/>
                          </a:ln>
                          <a:solidFill>
                            <a:schemeClr val="tx1"/>
                          </a:solidFill>
                          <a:effectLst/>
                          <a:latin typeface="Times New Roman" pitchFamily="18" charset="0"/>
                        </a:rPr>
                        <a:t>Milli</a:t>
                      </a:r>
                      <a:r>
                        <a:rPr kumimoji="0" lang="en-US" sz="1700" b="0" i="0" u="none" strike="noStrike" cap="none" normalizeH="0" baseline="0" dirty="0" smtClean="0">
                          <a:ln>
                            <a:noFill/>
                          </a:ln>
                          <a:solidFill>
                            <a:schemeClr val="tx1"/>
                          </a:solidFill>
                          <a:effectLst/>
                          <a:latin typeface="Times New Roman" pitchFamily="18" charset="0"/>
                        </a:rPr>
                        <a:t>-Meter Wave (CMMW)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Pre-association Discovery (PAD)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General Link (GLK)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High Efficiency Wireless LAN (HEW)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60 GHz (NG60)</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BA</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Wake-up Radio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Light Communication TIG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3155260496"/>
              </p:ext>
            </p:extLst>
          </p:nvPr>
        </p:nvGraphicFramePr>
        <p:xfrm>
          <a:off x="851592" y="1335055"/>
          <a:ext cx="5384800" cy="3658442"/>
        </p:xfrm>
        <a:graphic>
          <a:graphicData uri="http://schemas.openxmlformats.org/drawingml/2006/table">
            <a:tbl>
              <a:tblPr/>
              <a:tblGrid>
                <a:gridCol w="2209800"/>
                <a:gridCol w="3175000"/>
              </a:tblGrid>
              <a:tr h="4035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BA</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31-DEC-2020</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2"/>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ANA Authority – Robert Stacey</a:t>
            </a:r>
          </a:p>
          <a:p>
            <a:pPr>
              <a:defRPr/>
            </a:pPr>
            <a:r>
              <a:rPr lang="en-US" sz="2600" dirty="0" smtClean="0"/>
              <a:t>WG Technical Editors – Robert Stacey,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877054" y="773995"/>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2186817"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Changed since last session</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11" name="Group 148"/>
          <p:cNvGraphicFramePr>
            <a:graphicFrameLocks/>
          </p:cNvGraphicFramePr>
          <p:nvPr>
            <p:extLst>
              <p:ext uri="{D42A27DB-BD31-4B8C-83A1-F6EECF244321}">
                <p14:modId xmlns:p14="http://schemas.microsoft.com/office/powerpoint/2010/main" val="2228110519"/>
              </p:ext>
            </p:extLst>
          </p:nvPr>
        </p:nvGraphicFramePr>
        <p:xfrm>
          <a:off x="152400" y="1442824"/>
          <a:ext cx="8688308" cy="4185273"/>
        </p:xfrm>
        <a:graphic>
          <a:graphicData uri="http://schemas.openxmlformats.org/drawingml/2006/table">
            <a:tbl>
              <a:tblPr/>
              <a:tblGrid>
                <a:gridCol w="497001"/>
                <a:gridCol w="681075"/>
                <a:gridCol w="2022324"/>
                <a:gridCol w="1923474"/>
                <a:gridCol w="1930735"/>
                <a:gridCol w="1633699"/>
              </a:tblGrid>
              <a:tr h="37645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AANI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Roger Marks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00" b="1" i="0" u="none" strike="noStrike" kern="1200" cap="none" normalizeH="0" baseline="0" dirty="0" smtClean="0">
                          <a:ln>
                            <a:noFill/>
                          </a:ln>
                          <a:solidFill>
                            <a:schemeClr val="tx1"/>
                          </a:solidFill>
                          <a:effectLst/>
                          <a:latin typeface="Times New Roman" pitchFamily="18" charset="0"/>
                          <a:ea typeface="+mn-ea"/>
                          <a:cs typeface="+mn-cs"/>
                        </a:rPr>
                        <a:t> CHEN </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Shiwen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HE (subeditor)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576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3423">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Lee ARMSTRONG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5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Sang Kim</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5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CC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BA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Minyoung</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PARK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Nikola </a:t>
                      </a: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Serafimovski</a:t>
                      </a: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16</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7" name="Text Box 6"/>
          <p:cNvSpPr txBox="1">
            <a:spLocks noChangeArrowheads="1"/>
          </p:cNvSpPr>
          <p:nvPr/>
        </p:nvSpPr>
        <p:spPr bwMode="auto">
          <a:xfrm rot="16200000">
            <a:off x="-1397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372474" y="700528"/>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1903066"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Adrian Stephens, Intel Corporation</a:t>
            </a:r>
            <a:endParaRPr lang="en-US"/>
          </a:p>
        </p:txBody>
      </p:sp>
      <p:sp>
        <p:nvSpPr>
          <p:cNvPr id="7" name="Date Placeholder 6"/>
          <p:cNvSpPr>
            <a:spLocks noGrp="1"/>
          </p:cNvSpPr>
          <p:nvPr>
            <p:ph type="dt" sz="half" idx="10"/>
          </p:nvPr>
        </p:nvSpPr>
        <p:spPr/>
        <p:txBody>
          <a:bodyPr/>
          <a:lstStyle/>
          <a:p>
            <a:pPr>
              <a:defRPr/>
            </a:pPr>
            <a:r>
              <a:rPr lang="en-US" smtClean="0"/>
              <a:t>March 2017</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17</a:t>
            </a:fld>
            <a:endParaRPr lang="en-US"/>
          </a:p>
        </p:txBody>
      </p:sp>
      <p:sp>
        <p:nvSpPr>
          <p:cNvPr id="47" name="Text Box 6"/>
          <p:cNvSpPr txBox="1">
            <a:spLocks noChangeArrowheads="1"/>
          </p:cNvSpPr>
          <p:nvPr/>
        </p:nvSpPr>
        <p:spPr bwMode="auto">
          <a:xfrm rot="16200000">
            <a:off x="-452207" y="459385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smtClean="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04800" y="686091"/>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04800" y="3490859"/>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762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2251213" y="686091"/>
            <a:ext cx="2797854"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4897753"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5260563" y="733393"/>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6610209"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grpSp>
        <p:nvGrpSpPr>
          <p:cNvPr id="8" name="Group 7"/>
          <p:cNvGrpSpPr/>
          <p:nvPr/>
        </p:nvGrpSpPr>
        <p:grpSpPr>
          <a:xfrm>
            <a:off x="6935063" y="733393"/>
            <a:ext cx="1164003"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7877547"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32785" name="AutoShape 12"/>
          <p:cNvSpPr>
            <a:spLocks noChangeArrowheads="1"/>
          </p:cNvSpPr>
          <p:nvPr/>
        </p:nvSpPr>
        <p:spPr bwMode="auto">
          <a:xfrm>
            <a:off x="8310562"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8859833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7770616"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235303" y="595752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6308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4955270"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7770616"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2016</a:t>
            </a:r>
            <a:endParaRPr lang="en-US" sz="1400" b="1"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5" name="Date Placeholder 4"/>
          <p:cNvSpPr>
            <a:spLocks noGrp="1"/>
          </p:cNvSpPr>
          <p:nvPr>
            <p:ph type="dt" sz="half" idx="10"/>
          </p:nvPr>
        </p:nvSpPr>
        <p:spPr/>
        <p:txBody>
          <a:bodyPr/>
          <a:lstStyle/>
          <a:p>
            <a:pPr>
              <a:defRPr/>
            </a:pPr>
            <a:r>
              <a:rPr lang="en-US" smtClean="0"/>
              <a:t>March 2017</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18</a:t>
            </a:fld>
            <a:endParaRPr lang="en-US"/>
          </a:p>
        </p:txBody>
      </p:sp>
      <p:sp>
        <p:nvSpPr>
          <p:cNvPr id="44" name="AutoShape 46"/>
          <p:cNvSpPr>
            <a:spLocks noChangeArrowheads="1"/>
          </p:cNvSpPr>
          <p:nvPr/>
        </p:nvSpPr>
        <p:spPr bwMode="auto">
          <a:xfrm>
            <a:off x="2671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2657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802.11ba</a:t>
            </a:r>
          </a:p>
          <a:p>
            <a:pPr algn="ctr"/>
            <a:r>
              <a:rPr lang="en-US" sz="1100" b="1" dirty="0" smtClean="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6299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48" name="AutoShape 46"/>
          <p:cNvSpPr>
            <a:spLocks noChangeArrowheads="1"/>
          </p:cNvSpPr>
          <p:nvPr/>
        </p:nvSpPr>
        <p:spPr bwMode="auto">
          <a:xfrm>
            <a:off x="1554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Light </a:t>
            </a:r>
            <a:r>
              <a:rPr lang="en-US" sz="1100" dirty="0" err="1" smtClean="0">
                <a:latin typeface="Tahoma" pitchFamily="34" charset="0"/>
                <a:ea typeface="ＭＳ Ｐゴシック" charset="-128"/>
                <a:cs typeface="Arial" pitchFamily="34" charset="0"/>
              </a:rPr>
              <a:t>Comms</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 (LC) TIG</a:t>
            </a:r>
          </a:p>
        </p:txBody>
      </p:sp>
      <p:sp>
        <p:nvSpPr>
          <p:cNvPr id="53" name="AutoShape 27"/>
          <p:cNvSpPr>
            <a:spLocks/>
          </p:cNvSpPr>
          <p:nvPr/>
        </p:nvSpPr>
        <p:spPr bwMode="auto">
          <a:xfrm rot="-5400000">
            <a:off x="6706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smtClean="0"/>
              <a:t>M4.1.5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7" name="Table 6"/>
          <p:cNvGraphicFramePr>
            <a:graphicFrameLocks noGrp="1"/>
          </p:cNvGraphicFramePr>
          <p:nvPr>
            <p:extLst>
              <p:ext uri="{D42A27DB-BD31-4B8C-83A1-F6EECF244321}">
                <p14:modId xmlns:p14="http://schemas.microsoft.com/office/powerpoint/2010/main" val="3255313642"/>
              </p:ext>
            </p:extLst>
          </p:nvPr>
        </p:nvGraphicFramePr>
        <p:xfrm>
          <a:off x="61840" y="2438400"/>
          <a:ext cx="9103425" cy="1974737"/>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Ballot</a:t>
                      </a:r>
                      <a:r>
                        <a:rPr lang="en-GB" sz="2000" b="1" baseline="0" dirty="0" smtClean="0">
                          <a:latin typeface="Arial Narrow" panose="020B0606020202030204" pitchFamily="34" charset="0"/>
                        </a:rPr>
                        <a:t> Group</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WR</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228</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TGai</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02-17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377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247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14+3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51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March 2017</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a:xfrm>
            <a:off x="685800" y="1676400"/>
            <a:ext cx="7772400" cy="4648200"/>
          </a:xfrm>
        </p:spPr>
        <p:txBody>
          <a:bodyPr/>
          <a:lstStyle/>
          <a:p>
            <a:r>
              <a:rPr lang="en-GB" sz="2800" b="0" dirty="0" smtClean="0"/>
              <a:t>This presentation, together with the reports cited on the next slide, forms the opening report of the IEEE 802.11 Working Group for March 2017.</a:t>
            </a:r>
          </a:p>
          <a:p>
            <a:r>
              <a:rPr lang="en-GB" sz="2800" b="0" dirty="0" smtClean="0"/>
              <a:t>Subgroup status is reported in the “Snapshots” submission (see documents slide for link).  This is incorporated by reference into this opening report.</a:t>
            </a:r>
          </a:p>
          <a:p>
            <a:r>
              <a:rPr lang="en-GB" sz="2800" b="0" dirty="0" smtClean="0"/>
              <a:t>“</a:t>
            </a:r>
            <a:r>
              <a:rPr lang="en-GB" sz="2800" b="0" i="1" dirty="0" err="1" smtClean="0"/>
              <a:t>Mx.y.z</a:t>
            </a:r>
            <a:r>
              <a:rPr lang="en-GB" sz="2800" b="0" dirty="0" smtClean="0"/>
              <a:t>” terminology indicates that the item was on the tentative agenda for the </a:t>
            </a:r>
            <a:r>
              <a:rPr lang="en-GB" sz="2800" b="0" i="1" dirty="0" smtClean="0"/>
              <a:t>M</a:t>
            </a:r>
            <a:r>
              <a:rPr lang="en-GB" sz="2800" b="0" dirty="0" smtClean="0"/>
              <a:t>onday 802.11 plenary, and was agenda item </a:t>
            </a:r>
            <a:r>
              <a:rPr lang="en-GB" sz="2800" b="0" i="1" dirty="0" err="1" smtClean="0"/>
              <a:t>x.y.z</a:t>
            </a:r>
            <a:r>
              <a:rPr lang="en-GB" sz="2800" b="0" dirty="0" smtClean="0"/>
              <a:t>.</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2017-01-12</a:t>
            </a:r>
            <a:endParaRPr lang="en-GB" sz="1200" b="0" dirty="0"/>
          </a:p>
        </p:txBody>
      </p:sp>
      <p:sp>
        <p:nvSpPr>
          <p:cNvPr id="22535" name="TextBox 8"/>
          <p:cNvSpPr txBox="1">
            <a:spLocks noChangeArrowheads="1"/>
          </p:cNvSpPr>
          <p:nvPr/>
        </p:nvSpPr>
        <p:spPr bwMode="auto">
          <a:xfrm>
            <a:off x="649186" y="4040525"/>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1621662557"/>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125</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38</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341</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12</a:t>
                      </a: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smtClean="0"/>
              <a:t>M4.1.6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1021404438"/>
              </p:ext>
            </p:extLst>
          </p:nvPr>
        </p:nvGraphicFramePr>
        <p:xfrm>
          <a:off x="1414463" y="1887538"/>
          <a:ext cx="5861050" cy="4056062"/>
        </p:xfrm>
        <a:graphic>
          <a:graphicData uri="http://schemas.openxmlformats.org/presentationml/2006/ole">
            <mc:AlternateContent xmlns:mc="http://schemas.openxmlformats.org/markup-compatibility/2006">
              <mc:Choice xmlns:v="urn:schemas-microsoft-com:vml" Requires="v">
                <p:oleObj spid="_x0000_s26000" name="Binary Worksheet" r:id="rId4" imgW="8134518" imgH="5610253" progId="Excel.SheetBinaryMacroEnabled.12">
                  <p:embed/>
                </p:oleObj>
              </mc:Choice>
              <mc:Fallback>
                <p:oleObj name="Binary Worksheet" r:id="rId4" imgW="8134518" imgH="5610253" progId="Excel.SheetBinaryMacroEnabled.12">
                  <p:embed/>
                  <p:pic>
                    <p:nvPicPr>
                      <p:cNvPr id="0" name="Object 1"/>
                      <p:cNvPicPr>
                        <a:picLocks noChangeAspect="1" noChangeArrowheads="1"/>
                      </p:cNvPicPr>
                      <p:nvPr/>
                    </p:nvPicPr>
                    <p:blipFill>
                      <a:blip r:embed="rId5"/>
                      <a:srcRect/>
                      <a:stretch>
                        <a:fillRect/>
                      </a:stretch>
                    </p:blipFill>
                    <p:spPr bwMode="auto">
                      <a:xfrm>
                        <a:off x="1414463" y="1887538"/>
                        <a:ext cx="5861050" cy="4056062"/>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background data</a:t>
            </a:r>
            <a:endParaRPr lang="en-GB" dirty="0"/>
          </a:p>
        </p:txBody>
      </p:sp>
      <p:sp>
        <p:nvSpPr>
          <p:cNvPr id="28675" name="Text Placeholder 7"/>
          <p:cNvSpPr>
            <a:spLocks noGrp="1"/>
          </p:cNvSpPr>
          <p:nvPr>
            <p:ph type="body" idx="1"/>
          </p:nvPr>
        </p:nvSpPr>
        <p:spPr/>
        <p:txBody>
          <a:bodyPr/>
          <a:lstStyle/>
          <a:p>
            <a:endParaRPr lang="en-GB" smtClean="0"/>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00366C23-4538-4CEB-9158-0679D70D390A}"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685800"/>
            <a:ext cx="7772400" cy="471488"/>
          </a:xfrm>
        </p:spPr>
        <p:txBody>
          <a:bodyPr/>
          <a:lstStyle/>
          <a:p>
            <a:r>
              <a:rPr lang="en-GB" dirty="0" smtClean="0"/>
              <a:t>Membership by Country and Region</a:t>
            </a: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23</a:t>
            </a:fld>
            <a:endParaRPr lang="en-US"/>
          </a:p>
        </p:txBody>
      </p:sp>
      <p:pic>
        <p:nvPicPr>
          <p:cNvPr id="9" name="Picture 8"/>
          <p:cNvPicPr>
            <a:picLocks noChangeAspect="1"/>
          </p:cNvPicPr>
          <p:nvPr/>
        </p:nvPicPr>
        <p:blipFill>
          <a:blip r:embed="rId2"/>
          <a:stretch>
            <a:fillRect/>
          </a:stretch>
        </p:blipFill>
        <p:spPr>
          <a:xfrm>
            <a:off x="371322" y="1165939"/>
            <a:ext cx="3452698" cy="5309473"/>
          </a:xfrm>
          <a:prstGeom prst="rect">
            <a:avLst/>
          </a:prstGeom>
        </p:spPr>
      </p:pic>
      <p:pic>
        <p:nvPicPr>
          <p:cNvPr id="10" name="Picture 9"/>
          <p:cNvPicPr>
            <a:picLocks noChangeAspect="1"/>
          </p:cNvPicPr>
          <p:nvPr/>
        </p:nvPicPr>
        <p:blipFill>
          <a:blip r:embed="rId3"/>
          <a:stretch>
            <a:fillRect/>
          </a:stretch>
        </p:blipFill>
        <p:spPr>
          <a:xfrm>
            <a:off x="3951543" y="1211303"/>
            <a:ext cx="4908057" cy="5189497"/>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Members by Affiliation</a:t>
            </a:r>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24</a:t>
            </a:fld>
            <a:endParaRPr lang="en-US"/>
          </a:p>
        </p:txBody>
      </p:sp>
      <p:pic>
        <p:nvPicPr>
          <p:cNvPr id="10" name="Picture 9"/>
          <p:cNvPicPr>
            <a:picLocks noChangeAspect="1"/>
          </p:cNvPicPr>
          <p:nvPr/>
        </p:nvPicPr>
        <p:blipFill>
          <a:blip r:embed="rId2"/>
          <a:stretch>
            <a:fillRect/>
          </a:stretch>
        </p:blipFill>
        <p:spPr>
          <a:xfrm>
            <a:off x="1164402" y="1522413"/>
            <a:ext cx="6815196" cy="4953000"/>
          </a:xfrm>
          <a:prstGeom prst="rect">
            <a:avLst/>
          </a:prstGeom>
        </p:spPr>
      </p:pic>
    </p:spTree>
    <p:extLst>
      <p:ext uri="{BB962C8B-B14F-4D97-AF65-F5344CB8AC3E}">
        <p14:creationId xmlns:p14="http://schemas.microsoft.com/office/powerpoint/2010/main" val="21344613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GB" dirty="0" smtClean="0"/>
              <a:t>Meeting Attendance – Historic Data</a:t>
            </a:r>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25</a:t>
            </a:fld>
            <a:endParaRPr lang="en-US"/>
          </a:p>
        </p:txBody>
      </p:sp>
      <p:pic>
        <p:nvPicPr>
          <p:cNvPr id="8" name="Picture 7"/>
          <p:cNvPicPr>
            <a:picLocks noChangeAspect="1"/>
          </p:cNvPicPr>
          <p:nvPr/>
        </p:nvPicPr>
        <p:blipFill>
          <a:blip r:embed="rId2"/>
          <a:stretch>
            <a:fillRect/>
          </a:stretch>
        </p:blipFill>
        <p:spPr>
          <a:xfrm>
            <a:off x="457200" y="1364336"/>
            <a:ext cx="8305800" cy="5047685"/>
          </a:xfrm>
          <a:prstGeom prst="rect">
            <a:avLst/>
          </a:prstGeom>
        </p:spPr>
      </p:pic>
    </p:spTree>
    <p:extLst>
      <p:ext uri="{BB962C8B-B14F-4D97-AF65-F5344CB8AC3E}">
        <p14:creationId xmlns:p14="http://schemas.microsoft.com/office/powerpoint/2010/main" val="22115434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04800" y="498179"/>
            <a:ext cx="7772400" cy="685800"/>
          </a:xfrm>
        </p:spPr>
        <p:txBody>
          <a:bodyPr/>
          <a:lstStyle/>
          <a:p>
            <a:r>
              <a:rPr lang="en-GB" dirty="0" smtClean="0"/>
              <a:t>Membership – Historic Data</a:t>
            </a:r>
            <a:endParaRPr lang="en-US" dirty="0" smtClean="0"/>
          </a:p>
        </p:txBody>
      </p:sp>
      <p:sp>
        <p:nvSpPr>
          <p:cNvPr id="3072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30726" name="Object 2"/>
          <p:cNvGraphicFramePr>
            <a:graphicFrameLocks noChangeAspect="1"/>
          </p:cNvGraphicFramePr>
          <p:nvPr>
            <p:extLst>
              <p:ext uri="{D42A27DB-BD31-4B8C-83A1-F6EECF244321}">
                <p14:modId xmlns:p14="http://schemas.microsoft.com/office/powerpoint/2010/main" val="1078898677"/>
              </p:ext>
            </p:extLst>
          </p:nvPr>
        </p:nvGraphicFramePr>
        <p:xfrm>
          <a:off x="152400" y="1250950"/>
          <a:ext cx="8583613" cy="5157788"/>
        </p:xfrm>
        <a:graphic>
          <a:graphicData uri="http://schemas.openxmlformats.org/presentationml/2006/ole">
            <mc:AlternateContent xmlns:mc="http://schemas.openxmlformats.org/markup-compatibility/2006">
              <mc:Choice xmlns:v="urn:schemas-microsoft-com:vml" Requires="v">
                <p:oleObj spid="_x0000_s31113" name="Worksheet" r:id="rId3" imgW="7934385" imgH="4771940" progId="Excel.Sheet.12">
                  <p:embed/>
                </p:oleObj>
              </mc:Choice>
              <mc:Fallback>
                <p:oleObj name="Worksheet" r:id="rId3" imgW="7934385" imgH="4771940" progId="Excel.Sheet.12">
                  <p:embed/>
                  <p:pic>
                    <p:nvPicPr>
                      <p:cNvPr id="0" name="Object 2"/>
                      <p:cNvPicPr>
                        <a:picLocks noChangeAspect="1" noChangeArrowheads="1"/>
                      </p:cNvPicPr>
                      <p:nvPr/>
                    </p:nvPicPr>
                    <p:blipFill>
                      <a:blip r:embed="rId4"/>
                      <a:srcRect/>
                      <a:stretch>
                        <a:fillRect/>
                      </a:stretch>
                    </p:blipFill>
                    <p:spPr bwMode="auto">
                      <a:xfrm>
                        <a:off x="152400" y="1250950"/>
                        <a:ext cx="8583613" cy="5157788"/>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smtClean="0"/>
              <a:t>M1.3 Meeting </a:t>
            </a:r>
            <a:r>
              <a:rPr lang="en-GB" dirty="0" smtClean="0"/>
              <a:t>Decorum</a:t>
            </a:r>
            <a:endParaRPr lang="en-GB" dirty="0"/>
          </a:p>
        </p:txBody>
      </p:sp>
      <p:sp>
        <p:nvSpPr>
          <p:cNvPr id="3" name="Content Placeholder 2"/>
          <p:cNvSpPr>
            <a:spLocks noGrp="1"/>
          </p:cNvSpPr>
          <p:nvPr>
            <p:ph idx="1"/>
          </p:nvPr>
        </p:nvSpPr>
        <p:spPr>
          <a:xfrm>
            <a:off x="685800" y="2451727"/>
            <a:ext cx="7772400" cy="4114800"/>
          </a:xfrm>
        </p:spPr>
        <p:txBody>
          <a:bodyPr/>
          <a:lstStyle/>
          <a:p>
            <a:pPr lvl="0"/>
            <a:r>
              <a:rPr lang="en-GB" sz="2000" dirty="0"/>
              <a:t>Photography or recording by permission only (December 2014 IEEE-SA Standards Board Ops Manual 5.3.3.2)</a:t>
            </a:r>
            <a:endParaRPr lang="en-GB" sz="1200" dirty="0"/>
          </a:p>
          <a:p>
            <a:pPr lvl="0"/>
            <a:r>
              <a:rPr lang="en-GB" sz="2000" dirty="0"/>
              <a:t>Press (i.e., anyone reporting publicly on this meeting) are to announce their presence (December </a:t>
            </a:r>
            <a:r>
              <a:rPr lang="en-GB" sz="2000" dirty="0" smtClean="0"/>
              <a:t>2015 </a:t>
            </a:r>
            <a:r>
              <a:rPr lang="en-GB" sz="2000" dirty="0"/>
              <a:t>IEEE-SA Standards Board Ops Manual 5.3.3.3)</a:t>
            </a:r>
            <a:endParaRPr lang="en-GB" sz="1200" dirty="0"/>
          </a:p>
          <a:p>
            <a:pPr lvl="0"/>
            <a:r>
              <a:rPr lang="en-GB" sz="2000" dirty="0" smtClean="0"/>
              <a:t>Laptop speakers, cell phone / tablet </a:t>
            </a:r>
            <a:r>
              <a:rPr lang="en-GB" sz="2000" dirty="0"/>
              <a:t>ringers off</a:t>
            </a:r>
            <a:endParaRPr lang="en-GB" sz="1200" dirty="0"/>
          </a:p>
          <a:p>
            <a:pPr lvl="0"/>
            <a:r>
              <a:rPr lang="en-GB" sz="2000" dirty="0"/>
              <a:t>Wear your badges at all times in meeting areas</a:t>
            </a:r>
            <a:endParaRPr lang="en-GB" sz="1200" dirty="0"/>
          </a:p>
          <a:p>
            <a:pPr lvl="1"/>
            <a:r>
              <a:rPr lang="en-GB" sz="1800" dirty="0"/>
              <a:t>Help the hotel security staff improve the general security of the meeting rooms</a:t>
            </a:r>
            <a:endParaRPr lang="en-GB" sz="1200" dirty="0"/>
          </a:p>
          <a:p>
            <a:pPr lvl="1"/>
            <a:r>
              <a:rPr lang="en-GB" sz="1800" b="1" dirty="0" smtClean="0"/>
              <a:t>Laptops </a:t>
            </a:r>
            <a:r>
              <a:rPr lang="en-GB" sz="1800" b="1" dirty="0"/>
              <a:t>HAVE BEEN STOLEN </a:t>
            </a:r>
            <a:r>
              <a:rPr lang="en-GB" sz="1800" dirty="0"/>
              <a:t>at previous meetings </a:t>
            </a:r>
            <a:endParaRPr lang="en-GB" sz="1800" dirty="0" smtClean="0"/>
          </a:p>
          <a:p>
            <a:pPr lvl="1"/>
            <a:r>
              <a:rPr lang="en-GB" sz="1800" b="1" dirty="0" smtClean="0"/>
              <a:t>DO </a:t>
            </a:r>
            <a:r>
              <a:rPr lang="en-GB" sz="1800" b="1" dirty="0"/>
              <a:t>NOT </a:t>
            </a:r>
            <a:r>
              <a:rPr lang="en-GB" sz="1800" dirty="0"/>
              <a:t>assume that meeting areas are secure</a:t>
            </a:r>
            <a:endParaRPr lang="en-GB" sz="1200" dirty="0"/>
          </a:p>
          <a:p>
            <a:pPr lvl="0"/>
            <a:r>
              <a:rPr lang="en-GB" sz="2000" dirty="0"/>
              <a:t>Please observe proper decorum in meetings</a:t>
            </a:r>
            <a:endParaRPr lang="en-GB" sz="1200" dirty="0"/>
          </a:p>
          <a:p>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grpSp>
        <p:nvGrpSpPr>
          <p:cNvPr id="7" name="Group 6"/>
          <p:cNvGrpSpPr/>
          <p:nvPr/>
        </p:nvGrpSpPr>
        <p:grpSpPr>
          <a:xfrm>
            <a:off x="457200" y="1143000"/>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effectLst/>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effectLst/>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4383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6609196" y="1064591"/>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275938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09600"/>
          </a:xfrm>
        </p:spPr>
        <p:txBody>
          <a:bodyPr/>
          <a:lstStyle/>
          <a:p>
            <a:r>
              <a:rPr lang="en-GB" altLang="en-US" dirty="0" smtClean="0"/>
              <a:t>M2.3.1 Summary of Liaisons</a:t>
            </a:r>
          </a:p>
        </p:txBody>
      </p:sp>
      <p:sp>
        <p:nvSpPr>
          <p:cNvPr id="10243" name="Content Placeholder 2"/>
          <p:cNvSpPr>
            <a:spLocks noGrp="1"/>
          </p:cNvSpPr>
          <p:nvPr>
            <p:ph idx="1"/>
          </p:nvPr>
        </p:nvSpPr>
        <p:spPr>
          <a:xfrm>
            <a:off x="609599" y="1295400"/>
            <a:ext cx="7934325" cy="5029200"/>
          </a:xfrm>
        </p:spPr>
        <p:txBody>
          <a:bodyPr/>
          <a:lstStyle/>
          <a:p>
            <a:r>
              <a:rPr lang="en-GB" altLang="en-US" sz="2800" dirty="0" smtClean="0"/>
              <a:t>Outgoing from last session:</a:t>
            </a:r>
          </a:p>
          <a:p>
            <a:pPr lvl="1"/>
            <a:r>
              <a:rPr lang="en-GB" altLang="en-US" dirty="0" smtClean="0"/>
              <a:t>To 3GPP RAN2: 11-16/1510r3 (Estimated throughput)</a:t>
            </a:r>
          </a:p>
          <a:p>
            <a:pPr lvl="1"/>
            <a:r>
              <a:rPr lang="en-GB" altLang="en-US" dirty="0" smtClean="0"/>
              <a:t>To 3GPP RAN: 11-16/1573r4 (Radio-level integration)</a:t>
            </a:r>
          </a:p>
          <a:p>
            <a:r>
              <a:rPr lang="en-GB" altLang="en-US" dirty="0" smtClean="0"/>
              <a:t>Incoming from 3GPP RAN2 – doc 11-17/315r0</a:t>
            </a:r>
          </a:p>
          <a:p>
            <a:pPr lvl="1"/>
            <a:r>
              <a:rPr lang="en-GB" altLang="en-US" dirty="0" smtClean="0"/>
              <a:t>https</a:t>
            </a:r>
            <a:r>
              <a:rPr lang="en-GB" altLang="en-US" dirty="0"/>
              <a:t>://mentor.ieee.org/802.11/dcn/17/11-17-0315-00-0000-liaison-statement-from-3gpp-ran2-on-estimated-wlan-throughput.doc</a:t>
            </a:r>
            <a:endParaRPr lang="en-GB" altLang="en-US" dirty="0" smtClean="0"/>
          </a:p>
          <a:p>
            <a:pPr lvl="1"/>
            <a:r>
              <a:rPr lang="en-GB" altLang="en-US" dirty="0" smtClean="0"/>
              <a:t>“</a:t>
            </a:r>
            <a:r>
              <a:rPr lang="en-GB" dirty="0"/>
              <a:t>Reply LS on Estimated WLAN Throughput</a:t>
            </a:r>
            <a:r>
              <a:rPr lang="en-GB" altLang="en-US" dirty="0" smtClean="0"/>
              <a:t>”</a:t>
            </a:r>
          </a:p>
          <a:p>
            <a:pPr lvl="1"/>
            <a:r>
              <a:rPr lang="en-GB" altLang="en-US" dirty="0" smtClean="0"/>
              <a:t>Actions:</a:t>
            </a:r>
          </a:p>
          <a:p>
            <a:pPr lvl="2"/>
            <a:r>
              <a:rPr lang="en-GB" altLang="en-US" dirty="0" smtClean="0"/>
              <a:t>… consider </a:t>
            </a:r>
            <a:r>
              <a:rPr lang="en-GB" altLang="en-US" dirty="0"/>
              <a:t>whether accuracy requirements can be defined for the throughput metric. </a:t>
            </a:r>
          </a:p>
          <a:p>
            <a:pPr lvl="2"/>
            <a:r>
              <a:rPr lang="en-GB" altLang="en-US" dirty="0" smtClean="0"/>
              <a:t>… consider </a:t>
            </a:r>
            <a:r>
              <a:rPr lang="en-GB" altLang="en-US" dirty="0"/>
              <a:t>whether additional metrics are beneficial </a:t>
            </a:r>
            <a:r>
              <a:rPr lang="en-GB" altLang="en-US" dirty="0" smtClean="0"/>
              <a:t>… </a:t>
            </a:r>
            <a:endParaRPr lang="en-GB" altLang="en-US" dirty="0"/>
          </a:p>
          <a:p>
            <a:pPr lvl="2"/>
            <a:r>
              <a:rPr lang="en-GB" altLang="en-US" dirty="0" smtClean="0"/>
              <a:t>… provide </a:t>
            </a:r>
            <a:r>
              <a:rPr lang="en-GB" altLang="en-US" dirty="0"/>
              <a:t>definition of such metric(s</a:t>
            </a:r>
            <a:r>
              <a:rPr lang="en-GB" altLang="en-US" dirty="0" smtClean="0"/>
              <a:t>) …</a:t>
            </a:r>
          </a:p>
          <a:p>
            <a:pPr lvl="1"/>
            <a:endParaRPr lang="en-GB" altLang="en-US"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2017</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4</a:t>
            </a:fld>
            <a:endParaRPr lang="en-US" altLang="en-US" sz="1200" b="0" smtClean="0"/>
          </a:p>
        </p:txBody>
      </p:sp>
    </p:spTree>
    <p:extLst>
      <p:ext uri="{BB962C8B-B14F-4D97-AF65-F5344CB8AC3E}">
        <p14:creationId xmlns:p14="http://schemas.microsoft.com/office/powerpoint/2010/main" val="392471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 2.4 Other project of interest – P1930.1</a:t>
            </a:r>
            <a:endParaRPr lang="en-GB" dirty="0"/>
          </a:p>
        </p:txBody>
      </p:sp>
      <p:sp>
        <p:nvSpPr>
          <p:cNvPr id="3" name="Content Placeholder 2"/>
          <p:cNvSpPr>
            <a:spLocks noGrp="1"/>
          </p:cNvSpPr>
          <p:nvPr>
            <p:ph idx="1"/>
          </p:nvPr>
        </p:nvSpPr>
        <p:spPr/>
        <p:txBody>
          <a:bodyPr/>
          <a:lstStyle/>
          <a:p>
            <a:r>
              <a:rPr lang="en-GB" sz="2000" dirty="0" smtClean="0"/>
              <a:t>Title: Recommended </a:t>
            </a:r>
            <a:r>
              <a:rPr lang="en-GB" sz="2000" dirty="0"/>
              <a:t>Practice for Software Defined Networking (SDN) based Middleware for Control and Management of Wireless Networks</a:t>
            </a:r>
          </a:p>
          <a:p>
            <a:r>
              <a:rPr lang="en-GB" sz="2000" dirty="0"/>
              <a:t>Scope: This Recommended Practice specifies a middleware for vendor independent management and control of Wireless Networks, specifically, management &amp; control of Access Points (APs) for IEEE 802.11 based Wireless Local Area Networks (WLAN) and </a:t>
            </a:r>
            <a:r>
              <a:rPr lang="en-GB" sz="2000" dirty="0" err="1"/>
              <a:t>BaseStations</a:t>
            </a:r>
            <a:r>
              <a:rPr lang="en-GB" sz="2000" dirty="0"/>
              <a:t> for IEEE 802.22 based Wireless Regional Area Networks (WRAN), in accordance with the Software Defined Networking (SDN) paradigm. </a:t>
            </a:r>
            <a:endParaRPr lang="en-GB" sz="2000" dirty="0" smtClean="0"/>
          </a:p>
          <a:p>
            <a:endParaRPr lang="en-GB" sz="2000" dirty="0" smtClean="0"/>
          </a:p>
          <a:p>
            <a:r>
              <a:rPr lang="en-GB" sz="2000" dirty="0" smtClean="0"/>
              <a:t>802.11 Chair has invited P1930.1 chair to come to an 802.11 meeting and brief us on what they are doing.</a:t>
            </a:r>
            <a:endParaRPr lang="en-GB" sz="2000"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5</a:t>
            </a:fld>
            <a:endParaRPr lang="en-US"/>
          </a:p>
        </p:txBody>
      </p:sp>
    </p:spTree>
    <p:extLst>
      <p:ext uri="{BB962C8B-B14F-4D97-AF65-F5344CB8AC3E}">
        <p14:creationId xmlns:p14="http://schemas.microsoft.com/office/powerpoint/2010/main" val="1745124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 2.4 Other project of interest – P1912</a:t>
            </a:r>
            <a:endParaRPr lang="en-GB" dirty="0"/>
          </a:p>
        </p:txBody>
      </p:sp>
      <p:sp>
        <p:nvSpPr>
          <p:cNvPr id="3" name="Content Placeholder 2"/>
          <p:cNvSpPr>
            <a:spLocks noGrp="1"/>
          </p:cNvSpPr>
          <p:nvPr>
            <p:ph idx="1"/>
          </p:nvPr>
        </p:nvSpPr>
        <p:spPr>
          <a:xfrm>
            <a:off x="723900" y="1739900"/>
            <a:ext cx="7772400" cy="4114800"/>
          </a:xfrm>
        </p:spPr>
        <p:txBody>
          <a:bodyPr/>
          <a:lstStyle/>
          <a:p>
            <a:r>
              <a:rPr lang="en-GB" dirty="0"/>
              <a:t>Title: Standard for Privacy and Security Architecture for Consumer Wireless </a:t>
            </a:r>
            <a:r>
              <a:rPr lang="en-GB" dirty="0" smtClean="0"/>
              <a:t>Devices</a:t>
            </a:r>
          </a:p>
          <a:p>
            <a:r>
              <a:rPr lang="en-GB" dirty="0"/>
              <a:t>Scope: </a:t>
            </a:r>
            <a:r>
              <a:rPr lang="en-GB" sz="1800" dirty="0"/>
              <a:t>This standard describes a common communication architecture for diverse wireless communication devices such as, but not limited to, devices equipped with near field communication (NFC), home area network (HAN), wireless area network (WAN) wireless personal area network (WPAN) technologies or radio frequency identification technology (RFID) considering proximity; and specifies approaches for end user security through device discovery/recognition, simplification of user authentication, tracking items/people under user control/responsibility, and supports alerting; while supporting privacy through user controlled sharing of information independent of the underlying wireless networking technology used by the </a:t>
            </a:r>
            <a:r>
              <a:rPr lang="en-GB" sz="1800" dirty="0" smtClean="0"/>
              <a:t>devices</a:t>
            </a:r>
          </a:p>
          <a:p>
            <a:r>
              <a:rPr lang="en-GB" sz="2000" dirty="0" smtClean="0"/>
              <a:t>802.11 Chair has invited P1912 to brief the WG on what they are doing</a:t>
            </a:r>
            <a:endParaRPr lang="en-GB" sz="2800"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2845891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685800"/>
          </a:xfrm>
        </p:spPr>
        <p:txBody>
          <a:bodyPr/>
          <a:lstStyle/>
          <a:p>
            <a:r>
              <a:rPr lang="en-GB" dirty="0" smtClean="0"/>
              <a:t>M3.1 802.11 Working Group Session Documents</a:t>
            </a:r>
          </a:p>
        </p:txBody>
      </p:sp>
      <p:sp>
        <p:nvSpPr>
          <p:cNvPr id="9220" name="Footer Placeholder 4"/>
          <p:cNvSpPr>
            <a:spLocks noGrp="1"/>
          </p:cNvSpPr>
          <p:nvPr>
            <p:ph type="ftr" sz="quarter" idx="11"/>
          </p:nvPr>
        </p:nvSpPr>
        <p:spPr>
          <a:xfrm>
            <a:off x="6376665" y="6475413"/>
            <a:ext cx="216726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3" name="Date Placeholder 2"/>
          <p:cNvSpPr>
            <a:spLocks noGrp="1"/>
          </p:cNvSpPr>
          <p:nvPr>
            <p:ph type="dt" sz="half" idx="10"/>
          </p:nvPr>
        </p:nvSpPr>
        <p:spPr>
          <a:xfrm>
            <a:off x="696913" y="332601"/>
            <a:ext cx="878446" cy="276999"/>
          </a:xfrm>
        </p:spPr>
        <p:txBody>
          <a:bodyPr/>
          <a:lstStyle/>
          <a:p>
            <a:pPr>
              <a:defRPr/>
            </a:pPr>
            <a:r>
              <a:rPr lang="en-US" smtClean="0"/>
              <a:t>March 2017</a:t>
            </a:r>
            <a:endParaRPr lang="en-US"/>
          </a:p>
        </p:txBody>
      </p:sp>
      <p:sp>
        <p:nvSpPr>
          <p:cNvPr id="4" name="Slide Number Placeholder 3"/>
          <p:cNvSpPr>
            <a:spLocks noGrp="1"/>
          </p:cNvSpPr>
          <p:nvPr>
            <p:ph type="sldNum" sz="quarter" idx="12"/>
          </p:nvPr>
        </p:nvSpPr>
        <p:spPr>
          <a:xfrm>
            <a:off x="4393695" y="6475413"/>
            <a:ext cx="432811" cy="184666"/>
          </a:xfrm>
        </p:spPr>
        <p:txBody>
          <a:bodyPr/>
          <a:lstStyle/>
          <a:p>
            <a:pPr>
              <a:defRPr/>
            </a:pPr>
            <a:r>
              <a:rPr lang="en-US" smtClean="0"/>
              <a:t>Slide </a:t>
            </a:r>
            <a:fld id="{DDBC98B1-8847-456F-A590-69DC1C4B50DA}" type="slidenum">
              <a:rPr lang="en-US" smtClean="0"/>
              <a:pPr>
                <a:defRPr/>
              </a:pPr>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939263620"/>
              </p:ext>
            </p:extLst>
          </p:nvPr>
        </p:nvGraphicFramePr>
        <p:xfrm>
          <a:off x="152400" y="1981200"/>
          <a:ext cx="8758342" cy="2819397"/>
        </p:xfrm>
        <a:graphic>
          <a:graphicData uri="http://schemas.openxmlformats.org/drawingml/2006/table">
            <a:tbl>
              <a:tblPr/>
              <a:tblGrid>
                <a:gridCol w="3583328"/>
                <a:gridCol w="5175014"/>
              </a:tblGrid>
              <a:tr h="250941">
                <a:tc>
                  <a:txBody>
                    <a:bodyPr/>
                    <a:lstStyle/>
                    <a:p>
                      <a:pPr algn="l" fontAlgn="b"/>
                      <a:r>
                        <a:rPr lang="en-GB" sz="15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15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2"/>
                        </a:rPr>
                        <a:t>https://mentor.ieee.org/802.11/dcn/11-17-0196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3"/>
                        </a:rPr>
                        <a:t>https://mentor.ieee.org/802.11/dcn/11-17-0197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4"/>
                        </a:rPr>
                        <a:t>https://mentor.ieee.org/802.11/dcn/11-17-0256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80464">
                <a:tc>
                  <a:txBody>
                    <a:bodyPr/>
                    <a:lstStyle/>
                    <a:p>
                      <a:pPr algn="l" fontAlgn="b"/>
                      <a:r>
                        <a:rPr lang="en-GB" sz="1500" b="0" i="0" u="none" strike="noStrike">
                          <a:solidFill>
                            <a:srgbClr val="323232"/>
                          </a:solidFill>
                          <a:effectLst/>
                          <a:latin typeface="Arial" panose="020B0604020202020204" pitchFamily="34" charset="0"/>
                        </a:rPr>
                        <a:t>1</a:t>
                      </a:r>
                      <a:r>
                        <a:rPr lang="en-GB" sz="1500" b="0" i="0" u="none" strike="noStrike" baseline="30000">
                          <a:solidFill>
                            <a:srgbClr val="323232"/>
                          </a:solidFill>
                          <a:effectLst/>
                          <a:latin typeface="Arial" panose="020B0604020202020204" pitchFamily="34" charset="0"/>
                        </a:rPr>
                        <a:t>st</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5"/>
                        </a:rPr>
                        <a:t>https://mentor.ieee.org/802.11/dcn/11-17-0254</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80464">
                <a:tc>
                  <a:txBody>
                    <a:bodyPr/>
                    <a:lstStyle/>
                    <a:p>
                      <a:pPr algn="l" fontAlgn="b"/>
                      <a:r>
                        <a:rPr lang="en-GB" sz="1500" b="0" i="0" u="none" strike="noStrike">
                          <a:solidFill>
                            <a:srgbClr val="323232"/>
                          </a:solidFill>
                          <a:effectLst/>
                          <a:latin typeface="Arial" panose="020B0604020202020204" pitchFamily="34" charset="0"/>
                        </a:rPr>
                        <a:t>2</a:t>
                      </a:r>
                      <a:r>
                        <a:rPr lang="en-GB" sz="1500" b="0" i="0" u="none" strike="noStrike" baseline="30000">
                          <a:solidFill>
                            <a:srgbClr val="323232"/>
                          </a:solidFill>
                          <a:effectLst/>
                          <a:latin typeface="Arial" panose="020B0604020202020204" pitchFamily="34" charset="0"/>
                        </a:rPr>
                        <a:t>nd</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6"/>
                        </a:rPr>
                        <a:t>https://mentor.ieee.org/802.11/dcn/11-17-0257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7"/>
                        </a:rPr>
                        <a:t>https://mentor.ieee.org/802.11/dcn/11-17-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Supplementary Material</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8"/>
                        </a:rPr>
                        <a:t>https://mentor.ieee.org/802.11/dcn/11-17-0198</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9"/>
                        </a:rPr>
                        <a:t>https://mentor.ieee.org/802.11/dcn/11-17-0258</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Closing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10"/>
                        </a:rPr>
                        <a:t>https://mentor.ieee.org/802.11/dcn/11-17-0259</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dirty="0">
                          <a:solidFill>
                            <a:srgbClr val="0000D4"/>
                          </a:solidFill>
                          <a:effectLst/>
                          <a:latin typeface="Arial" panose="020B0604020202020204" pitchFamily="34" charset="0"/>
                          <a:hlinkClick r:id="rId11"/>
                        </a:rPr>
                        <a:t>https://mentor.ieee.org/802.11/dcn/11-17-0014</a:t>
                      </a:r>
                      <a:endParaRPr lang="en-GB" sz="15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3400"/>
          </a:xfrm>
        </p:spPr>
        <p:txBody>
          <a:bodyPr/>
          <a:lstStyle/>
          <a:p>
            <a:r>
              <a:rPr lang="en-GB" altLang="en-US" dirty="0" smtClean="0"/>
              <a:t>M3.2 Joint meetings and Reciprocal Credit</a:t>
            </a:r>
          </a:p>
        </p:txBody>
      </p:sp>
      <p:sp>
        <p:nvSpPr>
          <p:cNvPr id="13315" name="Content Placeholder 6"/>
          <p:cNvSpPr>
            <a:spLocks noGrp="1"/>
          </p:cNvSpPr>
          <p:nvPr>
            <p:ph idx="1"/>
          </p:nvPr>
        </p:nvSpPr>
        <p:spPr>
          <a:xfrm>
            <a:off x="538163" y="1447800"/>
            <a:ext cx="7772400" cy="3733800"/>
          </a:xfrm>
        </p:spPr>
        <p:txBody>
          <a:bodyPr/>
          <a:lstStyle/>
          <a:p>
            <a:r>
              <a:rPr lang="en-GB" altLang="en-US" dirty="0" smtClean="0"/>
              <a:t>Joint meeting 802.1, 802.11, 802.15 – hosted by 802.1</a:t>
            </a:r>
          </a:p>
          <a:p>
            <a:pPr lvl="1"/>
            <a:r>
              <a:rPr lang="en-GB" altLang="en-US" dirty="0" smtClean="0"/>
              <a:t>Tuesday 6:30pm-7:30pm</a:t>
            </a:r>
          </a:p>
          <a:p>
            <a:pPr lvl="1"/>
            <a:r>
              <a:rPr lang="en-GB" dirty="0"/>
              <a:t>"Highly-dense and highly-reliable heterogeneous wireless networks for </a:t>
            </a:r>
            <a:r>
              <a:rPr lang="en-GB" dirty="0" smtClean="0"/>
              <a:t>industry“ - KOTO Hajime (NICT)</a:t>
            </a:r>
          </a:p>
          <a:p>
            <a:pPr lvl="1"/>
            <a:r>
              <a:rPr lang="en-GB" altLang="en-US" dirty="0" smtClean="0"/>
              <a:t>Room “</a:t>
            </a:r>
            <a:r>
              <a:rPr lang="en-GB" dirty="0" err="1"/>
              <a:t>Saturna</a:t>
            </a:r>
            <a:r>
              <a:rPr lang="en-GB" dirty="0"/>
              <a:t> Island - Discovery Floor, </a:t>
            </a:r>
            <a:r>
              <a:rPr lang="en-GB" dirty="0" smtClean="0"/>
              <a:t>Fairmont”</a:t>
            </a:r>
            <a:endParaRPr lang="en-GB" altLang="en-US" dirty="0" smtClean="0"/>
          </a:p>
          <a:p>
            <a:endParaRPr lang="en-GB" altLang="en-US" dirty="0" smtClean="0"/>
          </a:p>
          <a:p>
            <a:r>
              <a:rPr lang="en-GB" altLang="en-US" dirty="0" smtClean="0"/>
              <a:t>Reciprocal credit is provided to 802.11 voters for attendance at:  802.18, 802.19, 802.24, 802.1**</a:t>
            </a:r>
          </a:p>
          <a:p>
            <a:pPr lvl="1"/>
            <a:r>
              <a:rPr lang="en-GB" altLang="en-US" dirty="0" smtClean="0"/>
              <a:t>Reciprocal credit for 802.1 is for 801.1Qbz, 802.1CF, 802E, 802c</a:t>
            </a:r>
          </a:p>
          <a:p>
            <a:pPr marL="0" indent="0">
              <a:buNone/>
            </a:pPr>
            <a:endParaRPr lang="en-GB" altLang="en-US" dirty="0" smtClean="0"/>
          </a:p>
          <a:p>
            <a:pPr marL="0" indent="0">
              <a:buNone/>
            </a:pPr>
            <a:r>
              <a:rPr lang="en-GB" altLang="en-US" sz="1800" b="0" dirty="0" smtClean="0"/>
              <a:t>** When meeting</a:t>
            </a:r>
          </a:p>
        </p:txBody>
      </p:sp>
      <p:sp>
        <p:nvSpPr>
          <p:cNvPr id="133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2017</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D377445D-CAD8-4A94-8654-0D209EAFDAF9}" type="slidenum">
              <a:rPr lang="en-US" altLang="en-US" sz="1200" b="0" smtClean="0"/>
              <a:pPr>
                <a:spcBef>
                  <a:spcPct val="0"/>
                </a:spcBef>
                <a:buFontTx/>
                <a:buNone/>
              </a:pPr>
              <a:t>8</a:t>
            </a:fld>
            <a:endParaRPr lang="en-US" altLang="en-US" sz="1200" b="0" smtClean="0"/>
          </a:p>
        </p:txBody>
      </p:sp>
    </p:spTree>
    <p:extLst>
      <p:ext uri="{BB962C8B-B14F-4D97-AF65-F5344CB8AC3E}">
        <p14:creationId xmlns:p14="http://schemas.microsoft.com/office/powerpoint/2010/main" val="4092628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M3.10 802 EC and IEEE-SA Standards Board decisions</a:t>
            </a:r>
          </a:p>
        </p:txBody>
      </p:sp>
      <p:sp>
        <p:nvSpPr>
          <p:cNvPr id="15363" name="Content Placeholder 2"/>
          <p:cNvSpPr>
            <a:spLocks noGrp="1"/>
          </p:cNvSpPr>
          <p:nvPr>
            <p:ph idx="1"/>
          </p:nvPr>
        </p:nvSpPr>
        <p:spPr>
          <a:xfrm>
            <a:off x="685800" y="2209799"/>
            <a:ext cx="7758112" cy="4265613"/>
          </a:xfrm>
        </p:spPr>
        <p:txBody>
          <a:bodyPr/>
          <a:lstStyle/>
          <a:p>
            <a:r>
              <a:rPr lang="en-GB" altLang="en-US" sz="2800" dirty="0" smtClean="0"/>
              <a:t>The IEEE standards board received an appeal related to the </a:t>
            </a:r>
            <a:r>
              <a:rPr lang="en-GB" altLang="en-US" sz="2800" dirty="0" err="1" smtClean="0"/>
              <a:t>TGax</a:t>
            </a:r>
            <a:r>
              <a:rPr lang="en-GB" altLang="en-US" sz="2800" dirty="0" smtClean="0"/>
              <a:t> </a:t>
            </a:r>
            <a:r>
              <a:rPr lang="en-GB" altLang="en-US" sz="2800" dirty="0"/>
              <a:t>dominance complaint – see: </a:t>
            </a:r>
            <a:r>
              <a:rPr lang="en-GB" altLang="en-US" sz="2000" dirty="0">
                <a:hlinkClick r:id="rId2"/>
              </a:rPr>
              <a:t>http://</a:t>
            </a:r>
            <a:r>
              <a:rPr lang="en-GB" altLang="en-US" sz="2000" dirty="0" smtClean="0">
                <a:hlinkClick r:id="rId2"/>
              </a:rPr>
              <a:t>www.ieee802.org/secmail/msg20808.html</a:t>
            </a:r>
            <a:endParaRPr lang="en-GB" altLang="en-US" sz="2800" dirty="0" smtClean="0"/>
          </a:p>
          <a:p>
            <a:r>
              <a:rPr lang="en-GB" altLang="en-US" sz="2800" dirty="0" smtClean="0"/>
              <a:t>The appeal </a:t>
            </a:r>
            <a:r>
              <a:rPr lang="en-GB" altLang="en-US" sz="2800" dirty="0"/>
              <a:t>was rejected – see: </a:t>
            </a:r>
            <a:r>
              <a:rPr lang="en-GB" altLang="en-US" sz="2000" dirty="0">
                <a:hlinkClick r:id="rId3"/>
              </a:rPr>
              <a:t>http://</a:t>
            </a:r>
            <a:r>
              <a:rPr lang="en-GB" altLang="en-US" sz="2000" dirty="0" smtClean="0">
                <a:hlinkClick r:id="rId3"/>
              </a:rPr>
              <a:t>www.ieee802.org/secmail/msg20838.html</a:t>
            </a:r>
            <a:endParaRPr lang="en-GB" altLang="en-US" sz="2000" dirty="0" smtClean="0"/>
          </a:p>
          <a:p>
            <a:r>
              <a:rPr lang="en-GB" altLang="en-US" sz="2800" dirty="0" smtClean="0"/>
              <a:t>2017-02-07 EC </a:t>
            </a:r>
            <a:r>
              <a:rPr lang="en-GB" altLang="en-US" sz="2800" dirty="0" err="1" smtClean="0"/>
              <a:t>telecon</a:t>
            </a:r>
            <a:r>
              <a:rPr lang="en-GB" altLang="en-US" sz="2800" dirty="0" smtClean="0"/>
              <a:t>:</a:t>
            </a:r>
          </a:p>
          <a:p>
            <a:pPr lvl="1"/>
            <a:r>
              <a:rPr lang="en-GB" altLang="en-US" dirty="0" smtClean="0"/>
              <a:t>Approved sending 802.11-2016, 802.11ah-206 and 802.11ai </a:t>
            </a:r>
            <a:r>
              <a:rPr lang="en-GB" altLang="en-US" dirty="0"/>
              <a:t>to ISO </a:t>
            </a:r>
            <a:r>
              <a:rPr lang="en-GB" altLang="en-US" dirty="0" smtClean="0"/>
              <a:t>IEC/JTCI</a:t>
            </a:r>
          </a:p>
          <a:p>
            <a:pPr lvl="1"/>
            <a:r>
              <a:rPr lang="en-GB" altLang="en-US" dirty="0" smtClean="0"/>
              <a:t>Approved sending P802.11aq D8 </a:t>
            </a:r>
            <a:r>
              <a:rPr lang="en-GB" altLang="en-US" dirty="0"/>
              <a:t>to ISO IEC</a:t>
            </a:r>
            <a:endParaRPr lang="en-GB" altLang="en-US" dirty="0" smtClean="0"/>
          </a:p>
          <a:p>
            <a:pPr marL="0" indent="0">
              <a:buNone/>
            </a:pPr>
            <a:endParaRPr lang="en-GB" altLang="en-US" sz="2800" dirty="0" smtClean="0"/>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2017</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ABBDBE-F32C-4C21-AF8C-3645DFF1AB7D}" type="slidenum">
              <a:rPr lang="en-US" altLang="en-US" sz="1200" b="0" smtClean="0"/>
              <a:pPr>
                <a:spcBef>
                  <a:spcPct val="0"/>
                </a:spcBef>
                <a:buFontTx/>
                <a:buNone/>
              </a:pPr>
              <a:t>9</a:t>
            </a:fld>
            <a:endParaRPr lang="en-US" altLang="en-US" sz="1200" b="0" smtClean="0"/>
          </a:p>
        </p:txBody>
      </p:sp>
    </p:spTree>
    <p:extLst>
      <p:ext uri="{BB962C8B-B14F-4D97-AF65-F5344CB8AC3E}">
        <p14:creationId xmlns:p14="http://schemas.microsoft.com/office/powerpoint/2010/main" val="1587128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93017</TotalTime>
  <Words>1796</Words>
  <Application>Microsoft Office PowerPoint</Application>
  <PresentationFormat>On-screen Show (4:3)</PresentationFormat>
  <Paragraphs>527</Paragraphs>
  <Slides>26</Slides>
  <Notes>9</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3</vt:i4>
      </vt:variant>
      <vt:variant>
        <vt:lpstr>Slide Titles</vt:lpstr>
      </vt:variant>
      <vt:variant>
        <vt:i4>26</vt:i4>
      </vt:variant>
    </vt:vector>
  </HeadingPairs>
  <TitlesOfParts>
    <vt:vector size="38" baseType="lpstr">
      <vt:lpstr>ＭＳ Ｐゴシック</vt:lpstr>
      <vt:lpstr>Arial</vt:lpstr>
      <vt:lpstr>Arial Narrow</vt:lpstr>
      <vt:lpstr>Calibri</vt:lpstr>
      <vt:lpstr>Tahoma</vt:lpstr>
      <vt:lpstr>Times New Roman</vt:lpstr>
      <vt:lpstr>Wingdings</vt:lpstr>
      <vt:lpstr>Default Design</vt:lpstr>
      <vt:lpstr>Custom Design</vt:lpstr>
      <vt:lpstr>Document</vt:lpstr>
      <vt:lpstr>Binary Worksheet</vt:lpstr>
      <vt:lpstr>Worksheet</vt:lpstr>
      <vt:lpstr>802.11 Working Group Opening Report March 2017</vt:lpstr>
      <vt:lpstr>Introduction</vt:lpstr>
      <vt:lpstr>M1.3 Meeting Decorum</vt:lpstr>
      <vt:lpstr>M2.3.1 Summary of Liaisons</vt:lpstr>
      <vt:lpstr>M 2.4 Other project of interest – P1930.1</vt:lpstr>
      <vt:lpstr>M 2.4 Other project of interest – P1912</vt:lpstr>
      <vt:lpstr>M3.1 802.11 Working Group Session Documents</vt:lpstr>
      <vt:lpstr>M3.2 Joint meetings and Reciprocal Credit</vt:lpstr>
      <vt:lpstr>M3.10 802 EC and IEEE-SA Standards Board decisions</vt:lpstr>
      <vt:lpstr>M 3.11 – IEEE-SA enquiry into effectiveness of TGax remedy</vt:lpstr>
      <vt:lpstr>M3.11 - IEEE-SA enquiry into effectiveness of TGax remedy </vt:lpstr>
      <vt:lpstr>M4.1.1 Type of Groups</vt:lpstr>
      <vt:lpstr>M4.1.1 Groups</vt:lpstr>
      <vt:lpstr>M4.1.2 PAR Expiration/Renewal Schedule</vt:lpstr>
      <vt:lpstr>M4.1.3 802.11 WG Appointed positions</vt:lpstr>
      <vt:lpstr>M4.1.3 Officers</vt:lpstr>
      <vt:lpstr>IEEE 802.11 Revisions</vt:lpstr>
      <vt:lpstr>IEEE 802.11 Standards Pipeline</vt:lpstr>
      <vt:lpstr>M4.1.5 Summary of ballots and comment collections</vt:lpstr>
      <vt:lpstr>M4.1.6 Current Membership Status</vt:lpstr>
      <vt:lpstr>M4.1.6 Recent voting member history</vt:lpstr>
      <vt:lpstr>background data</vt:lpstr>
      <vt:lpstr>Membership by Country and Region</vt:lpstr>
      <vt:lpstr>Members by Affiliation</vt:lpstr>
      <vt:lpstr>Meeting Attendance – Historic Data</vt:lpstr>
      <vt:lpstr>Membership – Historic Data</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Adrian Stephens</dc:creator>
  <cp:lastModifiedBy>Adrian Stephens 3</cp:lastModifiedBy>
  <cp:revision>1789</cp:revision>
  <cp:lastPrinted>1998-02-10T13:28:06Z</cp:lastPrinted>
  <dcterms:created xsi:type="dcterms:W3CDTF">1998-02-10T13:07:52Z</dcterms:created>
  <dcterms:modified xsi:type="dcterms:W3CDTF">2017-03-08T10:25:11Z</dcterms:modified>
  <cp:category>Adrian Stephens, Intel Corporation</cp:category>
</cp:coreProperties>
</file>